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1059F-6A5B-4370-8943-028A2FACD036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BCA02-6B8C-4636-B1D4-047434CF81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7182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216025" y="712788"/>
            <a:ext cx="4592638" cy="3443287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75733-14A4-4352-B6BF-2A934E292EFE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70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285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870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C722D-247A-49FF-B3F8-6A76B5432385}" type="datetime1">
              <a:rPr lang="en-US" altLang="ko-KR" smtClean="0">
                <a:solidFill>
                  <a:srgbClr val="FFFFFF"/>
                </a:solidFill>
              </a:rPr>
              <a:pPr/>
              <a:t>12/1/2011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srgbClr val="4F81BD">
                    <a:tint val="20000"/>
                  </a:srgbClr>
                </a:solidFill>
              </a:rPr>
              <a:t>(</a:t>
            </a:r>
            <a:r>
              <a:rPr lang="ko-KR" altLang="en-US" smtClean="0">
                <a:solidFill>
                  <a:srgbClr val="4F81BD">
                    <a:tint val="20000"/>
                  </a:srgbClr>
                </a:solidFill>
              </a:rPr>
              <a:t>재</a:t>
            </a:r>
            <a:r>
              <a:rPr lang="en-US" altLang="ko-KR" smtClean="0">
                <a:solidFill>
                  <a:srgbClr val="4F81BD">
                    <a:tint val="20000"/>
                  </a:srgbClr>
                </a:solidFill>
              </a:rPr>
              <a:t>)</a:t>
            </a:r>
            <a:r>
              <a:rPr lang="ko-KR" altLang="en-US" smtClean="0">
                <a:solidFill>
                  <a:srgbClr val="4F81BD">
                    <a:tint val="20000"/>
                  </a:srgbClr>
                </a:solidFill>
              </a:rPr>
              <a:t>한국스마트그리드사업단</a:t>
            </a:r>
            <a:endParaRPr lang="en-US">
              <a:solidFill>
                <a:srgbClr val="4F81BD">
                  <a:tint val="20000"/>
                </a:srgb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36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48020"/>
            <a:ext cx="8229600" cy="56874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lang="en-US" altLang="ko-KR" sz="1200" b="0" kern="1200" baseline="0" smtClean="0">
                <a:solidFill>
                  <a:schemeClr val="tx1"/>
                </a:solidFill>
                <a:latin typeface="Arial Black" pitchFamily="34" charset="0"/>
                <a:ea typeface="굴림" charset="-127"/>
                <a:cs typeface="+mn-cs"/>
              </a:defRPr>
            </a:lvl1pPr>
          </a:lstStyle>
          <a:p>
            <a:fld id="{D5BBC35B-A44B-4119-B8DA-DE9E3DFADA20}" type="slidenum">
              <a:rPr>
                <a:solidFill>
                  <a:prstClr val="black"/>
                </a:solidFill>
              </a:rPr>
              <a:pPr/>
              <a:t>‹#›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7" name="Line 4"/>
          <p:cNvSpPr>
            <a:spLocks noChangeShapeType="1"/>
          </p:cNvSpPr>
          <p:nvPr userDrawn="1"/>
        </p:nvSpPr>
        <p:spPr bwMode="auto">
          <a:xfrm flipV="1">
            <a:off x="427042" y="976313"/>
            <a:ext cx="828040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endParaRPr lang="ko-KR" altLang="en-US" sz="3200">
              <a:solidFill>
                <a:srgbClr val="FF00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176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3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27F9-081F-4C65-B836-1C74C402C1ED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624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EF16-8C20-40C3-86D9-FAFE68ACCF6D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16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13C6C-7A93-4011-8B8F-16852050861F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09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093D-7142-4C32-9379-A3335EA4D6AC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934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5D1F-E3F8-4005-8E71-97558C7DA8E4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594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1" y="27308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E14B-830D-4F08-8C34-0710557B9DE2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17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199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C08D-FC2B-4A9B-9B30-6138E3449C94}" type="datetime1">
              <a:rPr lang="en-US" altLang="ko-KR" smtClean="0">
                <a:solidFill>
                  <a:prstClr val="black"/>
                </a:solidFill>
              </a:rPr>
              <a:pPr/>
              <a:t>12/1/2011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/>
                </a:solidFill>
              </a:rPr>
              <a:t>(</a:t>
            </a:r>
            <a:r>
              <a:rPr lang="ko-KR" altLang="en-US" smtClean="0">
                <a:solidFill>
                  <a:prstClr val="black"/>
                </a:solidFill>
              </a:rPr>
              <a:t>재</a:t>
            </a:r>
            <a:r>
              <a:rPr lang="en-US" altLang="ko-KR" smtClean="0">
                <a:solidFill>
                  <a:prstClr val="black"/>
                </a:solidFill>
              </a:rPr>
              <a:t>)</a:t>
            </a:r>
            <a:r>
              <a:rPr lang="ko-KR" altLang="en-US" smtClean="0">
                <a:solidFill>
                  <a:prstClr val="black"/>
                </a:solidFill>
              </a:rPr>
              <a:t>한국스마트그리드사업단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58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AA78-6D66-4ADB-BDAD-06E4BFFC0D0C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95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74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3" y="274674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8A69-9A9C-42BE-B214-5991BDC455EA}" type="datetime1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12/1/2011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재</a:t>
            </a:r>
            <a:r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t>)</a:t>
            </a:r>
            <a:r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t>한국스마트그리드사업단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4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1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934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01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998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2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447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94B42-5D68-42FC-88FA-74F62E22EC5A}" type="datetimeFigureOut">
              <a:rPr lang="ko-KR" altLang="en-US" smtClean="0"/>
              <a:t>2011-12-01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F17F-5E77-4D5D-A432-81DB701911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30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fld id="{6DC5AC24-D720-4000-BD5B-3E743EC0C05E}" type="datetime1">
              <a:rPr lang="en-US" altLang="ko-KR" sz="1000" smtClean="0">
                <a:solidFill>
                  <a:prstClr val="black"/>
                </a:solidFill>
                <a:latin typeface="Arial" pitchFamily="34" charset="0"/>
              </a:rPr>
              <a:pPr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t>12/1/2011</a:t>
            </a:fld>
            <a:endParaRPr lang="en-US" sz="10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8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fontAlgn="base" latinLnBrk="0">
              <a:spcBef>
                <a:spcPct val="0"/>
              </a:spcBef>
              <a:spcAft>
                <a:spcPct val="0"/>
              </a:spcAft>
            </a:pPr>
            <a:r>
              <a:rPr lang="en-US" altLang="ko-KR" sz="1000" smtClean="0">
                <a:solidFill>
                  <a:prstClr val="black"/>
                </a:solidFill>
                <a:latin typeface="Arial" pitchFamily="34" charset="0"/>
              </a:rPr>
              <a:t>(</a:t>
            </a:r>
            <a:r>
              <a:rPr lang="ko-KR" altLang="en-US" sz="1000" smtClean="0">
                <a:solidFill>
                  <a:prstClr val="black"/>
                </a:solidFill>
                <a:latin typeface="Arial" pitchFamily="34" charset="0"/>
              </a:rPr>
              <a:t>재</a:t>
            </a:r>
            <a:r>
              <a:rPr lang="en-US" altLang="ko-KR" sz="1000" smtClean="0">
                <a:solidFill>
                  <a:prstClr val="black"/>
                </a:solidFill>
                <a:latin typeface="Arial" pitchFamily="34" charset="0"/>
              </a:rPr>
              <a:t>)</a:t>
            </a:r>
            <a:r>
              <a:rPr lang="ko-KR" altLang="en-US" sz="1000" smtClean="0">
                <a:solidFill>
                  <a:prstClr val="black"/>
                </a:solidFill>
                <a:latin typeface="Arial" pitchFamily="34" charset="0"/>
              </a:rPr>
              <a:t>한국스마트그리드사업단</a:t>
            </a:r>
            <a:endParaRPr lang="en-US" sz="10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fld id="{D5BBC35B-A44B-4119-B8DA-DE9E3DFADA20}" type="slidenum">
              <a:rPr lang="en-US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9" name="Picture 2" descr="D:\KTL관련파일\홍보자료\KTL로고\KTL Signature 0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78210" y="142018"/>
            <a:ext cx="1404151" cy="7635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597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52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타원 42"/>
          <p:cNvSpPr/>
          <p:nvPr/>
        </p:nvSpPr>
        <p:spPr>
          <a:xfrm>
            <a:off x="2166574" y="1669942"/>
            <a:ext cx="4554000" cy="4554391"/>
          </a:xfrm>
          <a:prstGeom prst="ellipse">
            <a:avLst/>
          </a:prstGeom>
          <a:noFill/>
          <a:ln w="889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ko-KR" altLang="en-US" sz="3200" dirty="0" smtClean="0"/>
              <a:t>품질보장</a:t>
            </a:r>
            <a:r>
              <a:rPr lang="en-US" altLang="ko-KR" sz="3200" dirty="0" smtClean="0"/>
              <a:t>(QA)</a:t>
            </a:r>
            <a:r>
              <a:rPr lang="ko-KR" altLang="en-US" sz="3200" dirty="0" smtClean="0"/>
              <a:t>방안 개발</a:t>
            </a:r>
            <a:endParaRPr lang="ko-KR" altLang="en-US" sz="32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>
                <a:solidFill>
                  <a:prstClr val="black"/>
                </a:solidFill>
              </a:rPr>
              <a:pPr/>
              <a:t>2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491184" y="1167702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제조업자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시스템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통합자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257235" y="1615078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사용자</a:t>
            </a:r>
            <a:endParaRPr lang="en-US" altLang="ko-KR" b="1" dirty="0">
              <a:solidFill>
                <a:prstClr val="black"/>
              </a:solidFill>
            </a:endParaRP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소비</a:t>
            </a:r>
            <a:r>
              <a:rPr lang="ko-KR" altLang="en-US" b="1" dirty="0">
                <a:solidFill>
                  <a:prstClr val="black"/>
                </a:solidFill>
              </a:rPr>
              <a:t>자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886634" y="2430303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IEC TC57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Working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Group 13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1869135" y="4458711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검사 시스템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개발자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414566" y="5031238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검사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b="1" dirty="0">
                <a:solidFill>
                  <a:prstClr val="black"/>
                </a:solidFill>
              </a:rPr>
              <a:t>연구실</a:t>
            </a:r>
            <a:endParaRPr lang="ko-KR" altLang="en-US" b="1" dirty="0">
              <a:solidFill>
                <a:prstClr val="black"/>
              </a:solidFill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3859427" y="3342465"/>
            <a:ext cx="1242000" cy="12422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srgbClr val="C00000"/>
                </a:solidFill>
              </a:rPr>
              <a:t>Test 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srgbClr val="C00000"/>
                </a:solidFill>
              </a:rPr>
              <a:t>System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26" name="Oval 5"/>
          <p:cNvSpPr>
            <a:spLocks noChangeArrowheads="1"/>
          </p:cNvSpPr>
          <p:nvPr/>
        </p:nvSpPr>
        <p:spPr bwMode="auto">
          <a:xfrm>
            <a:off x="6099574" y="3259921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SGIP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TCC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3463618" y="5491814"/>
            <a:ext cx="1242000" cy="1242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IEC TC57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Working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b="1" dirty="0">
                <a:solidFill>
                  <a:prstClr val="black"/>
                </a:solidFill>
              </a:rPr>
              <a:t>Group 10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29" name="AutoShape 10"/>
          <p:cNvSpPr>
            <a:spLocks noChangeArrowheads="1"/>
          </p:cNvSpPr>
          <p:nvPr/>
        </p:nvSpPr>
        <p:spPr bwMode="auto">
          <a:xfrm rot="18855691">
            <a:off x="4582424" y="2818784"/>
            <a:ext cx="1028367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AutoShape 10"/>
          <p:cNvSpPr>
            <a:spLocks noChangeArrowheads="1"/>
          </p:cNvSpPr>
          <p:nvPr/>
        </p:nvSpPr>
        <p:spPr bwMode="auto">
          <a:xfrm rot="19643259">
            <a:off x="2940424" y="4217817"/>
            <a:ext cx="1028367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1" name="AutoShape 10"/>
          <p:cNvSpPr>
            <a:spLocks noChangeArrowheads="1"/>
          </p:cNvSpPr>
          <p:nvPr/>
        </p:nvSpPr>
        <p:spPr bwMode="auto">
          <a:xfrm rot="2962623">
            <a:off x="4736764" y="4553278"/>
            <a:ext cx="1044913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auto">
          <a:xfrm rot="15568726">
            <a:off x="3850286" y="2638426"/>
            <a:ext cx="967048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5094089" y="3648402"/>
            <a:ext cx="1005485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" name="AutoShape 10"/>
          <p:cNvSpPr>
            <a:spLocks noChangeArrowheads="1"/>
          </p:cNvSpPr>
          <p:nvPr/>
        </p:nvSpPr>
        <p:spPr bwMode="auto">
          <a:xfrm rot="6264045">
            <a:off x="3746445" y="4792954"/>
            <a:ext cx="959991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5" name="AutoShape 10"/>
          <p:cNvSpPr>
            <a:spLocks noChangeArrowheads="1"/>
          </p:cNvSpPr>
          <p:nvPr/>
        </p:nvSpPr>
        <p:spPr bwMode="auto">
          <a:xfrm rot="12042895">
            <a:off x="3069628" y="3264019"/>
            <a:ext cx="909222" cy="465264"/>
          </a:xfrm>
          <a:prstGeom prst="leftRightArrow">
            <a:avLst>
              <a:gd name="adj1" fmla="val 50000"/>
              <a:gd name="adj2" fmla="val 58562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b="1">
              <a:solidFill>
                <a:prstClr val="black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4" name="타원형 설명선 43"/>
          <p:cNvSpPr/>
          <p:nvPr/>
        </p:nvSpPr>
        <p:spPr>
          <a:xfrm>
            <a:off x="6428233" y="1364463"/>
            <a:ext cx="2624328" cy="988721"/>
          </a:xfrm>
          <a:prstGeom prst="wedgeEllipseCallout">
            <a:avLst>
              <a:gd name="adj1" fmla="val -78700"/>
              <a:gd name="adj2" fmla="val 182545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200" b="1" dirty="0">
                <a:solidFill>
                  <a:prstClr val="white"/>
                </a:solidFill>
              </a:rPr>
              <a:t>데모와 발표</a:t>
            </a:r>
            <a:endParaRPr lang="en-US" altLang="ko-KR" sz="1200" b="1" dirty="0">
              <a:solidFill>
                <a:prstClr val="white"/>
              </a:solidFill>
            </a:endParaRP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err="1">
                <a:solidFill>
                  <a:prstClr val="white"/>
                </a:solidFill>
              </a:rPr>
              <a:t>FeedBack</a:t>
            </a:r>
            <a:r>
              <a:rPr lang="ko-KR" altLang="en-US" sz="1200" b="1" dirty="0">
                <a:solidFill>
                  <a:prstClr val="white"/>
                </a:solidFill>
              </a:rPr>
              <a:t>에 의한 개선</a:t>
            </a:r>
            <a:endParaRPr lang="ko-KR" altLang="en-US" sz="1200" b="1" dirty="0">
              <a:solidFill>
                <a:prstClr val="white"/>
              </a:solidFill>
            </a:endParaRPr>
          </a:p>
        </p:txBody>
      </p:sp>
      <p:sp>
        <p:nvSpPr>
          <p:cNvPr id="45" name="타원형 설명선 44"/>
          <p:cNvSpPr/>
          <p:nvPr/>
        </p:nvSpPr>
        <p:spPr>
          <a:xfrm>
            <a:off x="246888" y="1615078"/>
            <a:ext cx="1919686" cy="1068489"/>
          </a:xfrm>
          <a:prstGeom prst="wedgeEllipseCallout">
            <a:avLst>
              <a:gd name="adj1" fmla="val 46641"/>
              <a:gd name="adj2" fmla="val 18047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>
                <a:solidFill>
                  <a:prstClr val="white"/>
                </a:solidFill>
              </a:rPr>
              <a:t>Test System</a:t>
            </a:r>
            <a:r>
              <a:rPr lang="ko-KR" altLang="en-US" sz="1200" b="1" dirty="0">
                <a:solidFill>
                  <a:prstClr val="white"/>
                </a:solidFill>
              </a:rPr>
              <a:t>관련 정보공유</a:t>
            </a:r>
            <a:endParaRPr lang="ko-KR" altLang="en-US" sz="1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98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ko-KR" sz="3200" dirty="0" smtClean="0"/>
              <a:t>IEC 61850 / IEC 61970 </a:t>
            </a:r>
            <a:r>
              <a:rPr lang="ko-KR" altLang="en-US" sz="3200" dirty="0" smtClean="0"/>
              <a:t>어플리케이션</a:t>
            </a:r>
            <a:endParaRPr lang="ko-KR" altLang="en-US" sz="32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>
                <a:solidFill>
                  <a:prstClr val="black"/>
                </a:solidFill>
              </a:rPr>
              <a:pPr/>
              <a:t>3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2231136" y="1124744"/>
            <a:ext cx="6495616" cy="5132809"/>
            <a:chOff x="849304" y="1124744"/>
            <a:chExt cx="7776864" cy="5132809"/>
          </a:xfrm>
        </p:grpSpPr>
        <p:pic>
          <p:nvPicPr>
            <p:cNvPr id="5" name="그림 4" descr="섬그림08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9304" y="4005064"/>
              <a:ext cx="7776864" cy="2252489"/>
            </a:xfrm>
            <a:prstGeom prst="rect">
              <a:avLst/>
            </a:prstGeom>
          </p:spPr>
        </p:pic>
        <p:pic>
          <p:nvPicPr>
            <p:cNvPr id="6" name="그림 5" descr="섬그림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9304" y="1124744"/>
              <a:ext cx="7776864" cy="2481263"/>
            </a:xfrm>
            <a:prstGeom prst="rect">
              <a:avLst/>
            </a:prstGeom>
          </p:spPr>
        </p:pic>
        <p:pic>
          <p:nvPicPr>
            <p:cNvPr id="7" name="그림 6" descr="스마일 물음표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5728" y="3501008"/>
              <a:ext cx="1146550" cy="909960"/>
            </a:xfrm>
            <a:prstGeom prst="rect">
              <a:avLst/>
            </a:prstGeom>
          </p:spPr>
        </p:pic>
        <p:sp>
          <p:nvSpPr>
            <p:cNvPr id="10" name="직사각형 9"/>
            <p:cNvSpPr/>
            <p:nvPr/>
          </p:nvSpPr>
          <p:spPr>
            <a:xfrm>
              <a:off x="4231093" y="5349240"/>
              <a:ext cx="999275" cy="13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ko-KR" sz="11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IEC 61850</a:t>
              </a:r>
              <a:endParaRPr lang="ko-KR" altLang="en-US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4359108" y="2394458"/>
              <a:ext cx="999275" cy="13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ko-KR" sz="11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IEC 61970</a:t>
              </a:r>
              <a:endParaRPr lang="ko-KR" altLang="en-US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위로 구부러진 화살표 8"/>
            <p:cNvSpPr/>
            <p:nvPr/>
          </p:nvSpPr>
          <p:spPr>
            <a:xfrm rot="16200000" flipH="1" flipV="1">
              <a:off x="2733897" y="3508208"/>
              <a:ext cx="2672667" cy="577755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endParaRPr lang="ko-KR" altLang="en-US" sz="3200">
                <a:solidFill>
                  <a:prstClr val="black"/>
                </a:solidFill>
              </a:endParaRPr>
            </a:p>
          </p:txBody>
        </p:sp>
        <p:sp>
          <p:nvSpPr>
            <p:cNvPr id="8" name="위로 구부러진 화살표 7"/>
            <p:cNvSpPr/>
            <p:nvPr/>
          </p:nvSpPr>
          <p:spPr>
            <a:xfrm rot="16200000">
              <a:off x="4464729" y="3316155"/>
              <a:ext cx="2680441" cy="601875"/>
            </a:xfrm>
            <a:prstGeom prst="curvedUpArrow">
              <a:avLst>
                <a:gd name="adj1" fmla="val 21991"/>
                <a:gd name="adj2" fmla="val 50000"/>
                <a:gd name="adj3" fmla="val 25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endParaRPr lang="ko-KR" altLang="en-US" sz="3200">
                <a:solidFill>
                  <a:prstClr val="black"/>
                </a:solidFill>
              </a:endParaRPr>
            </a:p>
          </p:txBody>
        </p:sp>
      </p:grpSp>
      <p:sp>
        <p:nvSpPr>
          <p:cNvPr id="15" name="오른쪽 중괄호 14"/>
          <p:cNvSpPr/>
          <p:nvPr/>
        </p:nvSpPr>
        <p:spPr>
          <a:xfrm>
            <a:off x="1984248" y="2699198"/>
            <a:ext cx="749808" cy="2366282"/>
          </a:xfrm>
          <a:prstGeom prst="rightBrace">
            <a:avLst>
              <a:gd name="adj1" fmla="val 158028"/>
              <a:gd name="adj2" fmla="val 46922"/>
            </a:avLst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prstClr val="black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4998" y="2426569"/>
            <a:ext cx="2214154" cy="2813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61850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61968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61970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IEC/TR 62351 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62052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60870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61334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61851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61980</a:t>
            </a:r>
          </a:p>
          <a:p>
            <a:pPr fontAlgn="b">
              <a:defRPr/>
            </a:pPr>
            <a:r>
              <a:rPr lang="en-US" altLang="ko-KR" sz="1600" b="1" dirty="0">
                <a:solidFill>
                  <a:prstClr val="black"/>
                </a:solidFill>
              </a:rPr>
              <a:t>IEC 61400 </a:t>
            </a:r>
            <a:r>
              <a:rPr lang="en-US" altLang="ko-KR" sz="1600" b="1" dirty="0">
                <a:solidFill>
                  <a:prstClr val="black"/>
                </a:solidFill>
              </a:rPr>
              <a:t>Series</a:t>
            </a:r>
            <a:endParaRPr lang="en-US" altLang="ko-KR" sz="1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3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7"/>
          <p:cNvSpPr>
            <a:spLocks noGrp="1"/>
          </p:cNvSpPr>
          <p:nvPr>
            <p:ph type="title"/>
          </p:nvPr>
        </p:nvSpPr>
        <p:spPr>
          <a:xfrm>
            <a:off x="457200" y="248020"/>
            <a:ext cx="8229600" cy="568741"/>
          </a:xfrm>
        </p:spPr>
        <p:txBody>
          <a:bodyPr>
            <a:noAutofit/>
          </a:bodyPr>
          <a:lstStyle/>
          <a:p>
            <a:pPr algn="l"/>
            <a:r>
              <a:rPr lang="ko-KR" altLang="en-US" sz="3200" dirty="0" smtClean="0"/>
              <a:t>과제수행기관의 경쟁력</a:t>
            </a:r>
            <a:endParaRPr lang="ko-KR" altLang="en-US" sz="3200" dirty="0"/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 rot="5400000" flipH="1">
            <a:off x="734548" y="3636719"/>
            <a:ext cx="2142007" cy="7207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 rot="5400000" flipH="1">
            <a:off x="1128393" y="5441284"/>
            <a:ext cx="1368425" cy="7207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 rot="5400000" flipH="1">
            <a:off x="1128393" y="1498046"/>
            <a:ext cx="1368425" cy="7207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01306" y="1174196"/>
            <a:ext cx="1438275" cy="1368425"/>
          </a:xfrm>
          <a:prstGeom prst="ellipse">
            <a:avLst/>
          </a:prstGeom>
          <a:gradFill rotWithShape="1">
            <a:gsLst>
              <a:gs pos="0">
                <a:srgbClr val="008080"/>
              </a:gs>
              <a:gs pos="50000">
                <a:srgbClr val="008080">
                  <a:gamma/>
                  <a:tint val="33725"/>
                  <a:invGamma/>
                </a:srgbClr>
              </a:gs>
              <a:gs pos="100000">
                <a:srgbClr val="00808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01306" y="3255258"/>
            <a:ext cx="1438275" cy="1368425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50000">
                <a:srgbClr val="336699">
                  <a:gamma/>
                  <a:tint val="33725"/>
                  <a:invGamma/>
                </a:srgbClr>
              </a:gs>
              <a:gs pos="100000">
                <a:srgbClr val="336699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301306" y="5045996"/>
            <a:ext cx="1438275" cy="1368425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50000">
                <a:srgbClr val="800080">
                  <a:gamma/>
                  <a:tint val="33725"/>
                  <a:invGamma/>
                </a:srgbClr>
              </a:gs>
              <a:gs pos="100000">
                <a:srgbClr val="80008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1868255" y="5109644"/>
            <a:ext cx="6799874" cy="144765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0080"/>
              </a:gs>
              <a:gs pos="50000">
                <a:srgbClr val="800080">
                  <a:gamma/>
                  <a:tint val="33725"/>
                  <a:invGamma/>
                </a:srgbClr>
              </a:gs>
              <a:gs pos="100000">
                <a:srgbClr val="80008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938106" y="5175132"/>
            <a:ext cx="6616830" cy="13123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1868255" y="2910037"/>
            <a:ext cx="6799874" cy="2194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99"/>
              </a:gs>
              <a:gs pos="50000">
                <a:srgbClr val="336699">
                  <a:gamma/>
                  <a:tint val="33725"/>
                  <a:invGamma/>
                </a:srgbClr>
              </a:gs>
              <a:gs pos="100000">
                <a:srgbClr val="336699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1938106" y="2962656"/>
            <a:ext cx="6616830" cy="206654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1868255" y="1104346"/>
            <a:ext cx="6799874" cy="178079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8080"/>
              </a:gs>
              <a:gs pos="50000">
                <a:srgbClr val="008080">
                  <a:gamma/>
                  <a:tint val="33725"/>
                  <a:invGamma/>
                </a:srgbClr>
              </a:gs>
              <a:gs pos="100000">
                <a:srgbClr val="00808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1938106" y="1175784"/>
            <a:ext cx="6616830" cy="16366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/>
          <a:lstStyle/>
          <a:p>
            <a:pPr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ko-KR" altLang="ko-KR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1938105" y="1177397"/>
            <a:ext cx="6562083" cy="1655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altLang="ko-KR" sz="1600" dirty="0">
                <a:solidFill>
                  <a:srgbClr val="FF0033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국제수준의 전문시험인증기관</a:t>
            </a:r>
            <a:r>
              <a:rPr lang="en-US" altLang="ko-KR" sz="1600" b="1" dirty="0">
                <a:solidFill>
                  <a:prstClr val="black"/>
                </a:solidFill>
              </a:rPr>
              <a:t>(IECEE-CB </a:t>
            </a:r>
            <a:r>
              <a:rPr lang="ko-KR" altLang="en-US" sz="1600" b="1" dirty="0">
                <a:solidFill>
                  <a:prstClr val="black"/>
                </a:solidFill>
              </a:rPr>
              <a:t>시험인증기관</a:t>
            </a:r>
            <a:r>
              <a:rPr lang="en-US" altLang="ko-KR" sz="1600" b="1" dirty="0">
                <a:solidFill>
                  <a:prstClr val="black"/>
                </a:solidFill>
              </a:rPr>
              <a:t>) </a:t>
            </a: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전기용품안전인증기관 </a:t>
            </a:r>
            <a:r>
              <a:rPr lang="en-US" altLang="ko-KR" sz="1600" b="1" dirty="0">
                <a:solidFill>
                  <a:prstClr val="black"/>
                </a:solidFill>
              </a:rPr>
              <a:t>(</a:t>
            </a:r>
            <a:r>
              <a:rPr lang="ko-KR" altLang="en-US" sz="1600" b="1" dirty="0">
                <a:solidFill>
                  <a:prstClr val="black"/>
                </a:solidFill>
              </a:rPr>
              <a:t>직류충전장치 안전인증시험인증 실시</a:t>
            </a:r>
            <a:r>
              <a:rPr lang="en-US" altLang="ko-KR" sz="1600" b="1" dirty="0">
                <a:solidFill>
                  <a:prstClr val="black"/>
                </a:solidFill>
              </a:rPr>
              <a:t>)</a:t>
            </a: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안전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성능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통신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 err="1">
                <a:solidFill>
                  <a:prstClr val="black"/>
                </a:solidFill>
              </a:rPr>
              <a:t>상호운용성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보안 등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spc="-150" dirty="0">
                <a:solidFill>
                  <a:prstClr val="black"/>
                </a:solidFill>
              </a:rPr>
              <a:t>One-Stop Testing Service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실시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전세계 </a:t>
            </a:r>
            <a:r>
              <a:rPr lang="en-US" altLang="ko-KR" sz="1600" b="1" dirty="0">
                <a:solidFill>
                  <a:prstClr val="black"/>
                </a:solidFill>
              </a:rPr>
              <a:t>45</a:t>
            </a:r>
            <a:r>
              <a:rPr lang="ko-KR" altLang="en-US" sz="1600" b="1" dirty="0">
                <a:solidFill>
                  <a:prstClr val="black"/>
                </a:solidFill>
              </a:rPr>
              <a:t>개국 </a:t>
            </a:r>
            <a:r>
              <a:rPr lang="en-US" altLang="ko-KR" sz="1600" b="1" dirty="0">
                <a:solidFill>
                  <a:prstClr val="black"/>
                </a:solidFill>
              </a:rPr>
              <a:t>98</a:t>
            </a:r>
            <a:r>
              <a:rPr lang="ko-KR" altLang="en-US" sz="1600" b="1" dirty="0">
                <a:solidFill>
                  <a:prstClr val="black"/>
                </a:solidFill>
              </a:rPr>
              <a:t>개 기관과 </a:t>
            </a:r>
            <a:r>
              <a:rPr lang="en-US" altLang="ko-KR" sz="1600" b="1" dirty="0">
                <a:solidFill>
                  <a:prstClr val="black"/>
                </a:solidFill>
              </a:rPr>
              <a:t>MOU</a:t>
            </a:r>
            <a:r>
              <a:rPr lang="ko-KR" altLang="en-US" sz="1600" b="1" dirty="0">
                <a:solidFill>
                  <a:prstClr val="black"/>
                </a:solidFill>
              </a:rPr>
              <a:t> 협력체결로 해외인증 획득 지원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 err="1">
                <a:solidFill>
                  <a:prstClr val="black"/>
                </a:solidFill>
              </a:rPr>
              <a:t>스마트그리드</a:t>
            </a:r>
            <a:r>
              <a:rPr lang="ko-KR" altLang="en-US" sz="1600" b="1" dirty="0">
                <a:solidFill>
                  <a:prstClr val="black"/>
                </a:solidFill>
              </a:rPr>
              <a:t> 시험인증분야 국책과제 수행 및 정부정책 지원 </a:t>
            </a:r>
            <a:endParaRPr lang="en-US" altLang="ko-KR" sz="1600" dirty="0">
              <a:solidFill>
                <a:srgbClr val="FF0033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1938105" y="2891750"/>
            <a:ext cx="6449365" cy="22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IEC</a:t>
            </a:r>
            <a:r>
              <a:rPr lang="ko-KR" altLang="en-US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61850 </a:t>
            </a:r>
            <a:r>
              <a:rPr lang="ko-KR" altLang="en-US" sz="1600" b="1" dirty="0">
                <a:solidFill>
                  <a:prstClr val="black"/>
                </a:solidFill>
              </a:rPr>
              <a:t>클라이언트</a:t>
            </a:r>
            <a:r>
              <a:rPr lang="en-US" altLang="ko-KR" sz="1600" b="1" dirty="0">
                <a:solidFill>
                  <a:prstClr val="black"/>
                </a:solidFill>
              </a:rPr>
              <a:t> Conformance Testing Test-tool </a:t>
            </a:r>
            <a:r>
              <a:rPr lang="ko-KR" altLang="en-US" sz="1600" b="1" dirty="0">
                <a:solidFill>
                  <a:prstClr val="black"/>
                </a:solidFill>
              </a:rPr>
              <a:t>개발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IEC</a:t>
            </a:r>
            <a:r>
              <a:rPr lang="ko-KR" altLang="en-US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61850 </a:t>
            </a:r>
            <a:r>
              <a:rPr lang="ko-KR" altLang="en-US" sz="1600" b="1" dirty="0">
                <a:solidFill>
                  <a:prstClr val="black"/>
                </a:solidFill>
              </a:rPr>
              <a:t>기반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변전자동화 시스템 </a:t>
            </a:r>
            <a:r>
              <a:rPr lang="ko-KR" altLang="en-US" sz="1600" b="1" dirty="0" err="1">
                <a:solidFill>
                  <a:prstClr val="black"/>
                </a:solidFill>
              </a:rPr>
              <a:t>테스팅</a:t>
            </a:r>
            <a:r>
              <a:rPr lang="ko-KR" altLang="en-US" sz="1600" b="1" dirty="0">
                <a:solidFill>
                  <a:prstClr val="black"/>
                </a:solidFill>
              </a:rPr>
              <a:t> 절차 자동생성 툴 개발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IEC</a:t>
            </a:r>
            <a:r>
              <a:rPr lang="ko-KR" altLang="en-US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61850 </a:t>
            </a:r>
            <a:r>
              <a:rPr lang="ko-KR" altLang="en-US" sz="1600" b="1" dirty="0">
                <a:solidFill>
                  <a:prstClr val="black"/>
                </a:solidFill>
              </a:rPr>
              <a:t>가상서버 개발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네트워크 </a:t>
            </a:r>
            <a:r>
              <a:rPr lang="ko-KR" altLang="en-US" sz="1600" b="1" dirty="0" err="1">
                <a:solidFill>
                  <a:prstClr val="black"/>
                </a:solidFill>
              </a:rPr>
              <a:t>트래픽</a:t>
            </a:r>
            <a:r>
              <a:rPr lang="ko-KR" altLang="en-US" sz="1600" b="1" dirty="0">
                <a:solidFill>
                  <a:prstClr val="black"/>
                </a:solidFill>
              </a:rPr>
              <a:t> 분석기 개발 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IEC</a:t>
            </a:r>
            <a:r>
              <a:rPr lang="ko-KR" altLang="en-US" sz="1600" b="1" dirty="0">
                <a:solidFill>
                  <a:prstClr val="black"/>
                </a:solidFill>
              </a:rPr>
              <a:t> </a:t>
            </a:r>
            <a:r>
              <a:rPr lang="en-US" altLang="ko-KR" sz="1600" b="1" dirty="0">
                <a:solidFill>
                  <a:prstClr val="black"/>
                </a:solidFill>
              </a:rPr>
              <a:t>TC 57 WG10, IEC 61850-90-3 </a:t>
            </a:r>
            <a:r>
              <a:rPr lang="ko-KR" altLang="en-US" sz="1600" b="1" dirty="0">
                <a:solidFill>
                  <a:prstClr val="black"/>
                </a:solidFill>
              </a:rPr>
              <a:t>분과</a:t>
            </a:r>
            <a:r>
              <a:rPr lang="en-US" altLang="ko-KR" sz="1600" b="1" dirty="0">
                <a:solidFill>
                  <a:prstClr val="black"/>
                </a:solidFill>
              </a:rPr>
              <a:t> Chair (</a:t>
            </a:r>
            <a:r>
              <a:rPr lang="ko-KR" altLang="en-US" sz="1600" b="1" dirty="0">
                <a:solidFill>
                  <a:prstClr val="black"/>
                </a:solidFill>
              </a:rPr>
              <a:t>장혁수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교수</a:t>
            </a:r>
            <a:r>
              <a:rPr lang="en-US" altLang="ko-KR" sz="1600" b="1" dirty="0">
                <a:solidFill>
                  <a:prstClr val="black"/>
                </a:solidFill>
              </a:rPr>
              <a:t>)</a:t>
            </a:r>
          </a:p>
          <a:p>
            <a:pPr lvl="1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ko-KR" altLang="en-US" sz="1200" b="1" dirty="0">
                <a:solidFill>
                  <a:prstClr val="black"/>
                </a:solidFill>
              </a:rPr>
              <a:t>보조 전원 장치 충전장치</a:t>
            </a:r>
            <a:r>
              <a:rPr lang="en-US" altLang="ko-KR" sz="1200" b="1" dirty="0">
                <a:solidFill>
                  <a:prstClr val="black"/>
                </a:solidFill>
              </a:rPr>
              <a:t>, BMS, PCS </a:t>
            </a:r>
            <a:r>
              <a:rPr lang="ko-KR" altLang="en-US" sz="1200" b="1" dirty="0">
                <a:solidFill>
                  <a:prstClr val="black"/>
                </a:solidFill>
              </a:rPr>
              <a:t>국제 규격 개발</a:t>
            </a:r>
            <a:r>
              <a:rPr lang="en-US" altLang="ko-KR" sz="1200" b="1" dirty="0">
                <a:solidFill>
                  <a:prstClr val="black"/>
                </a:solidFill>
              </a:rPr>
              <a:t> 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 err="1">
                <a:solidFill>
                  <a:prstClr val="black"/>
                </a:solidFill>
              </a:rPr>
              <a:t>스마트그리드</a:t>
            </a:r>
            <a:r>
              <a:rPr lang="ko-KR" altLang="en-US" sz="1600" b="1" dirty="0">
                <a:solidFill>
                  <a:prstClr val="black"/>
                </a:solidFill>
              </a:rPr>
              <a:t> 분야 다수 국책과제 수행 중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lvl="1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altLang="ko-KR" sz="1200" b="1" dirty="0">
                <a:solidFill>
                  <a:prstClr val="black"/>
                </a:solidFill>
              </a:rPr>
              <a:t>MW</a:t>
            </a:r>
            <a:r>
              <a:rPr lang="ko-KR" altLang="en-US" sz="1200" b="1" dirty="0">
                <a:solidFill>
                  <a:prstClr val="black"/>
                </a:solidFill>
              </a:rPr>
              <a:t>급 전력 저장장치 표준화 </a:t>
            </a:r>
            <a:r>
              <a:rPr lang="ko-KR" altLang="en-US" sz="1200" b="1" dirty="0" err="1">
                <a:solidFill>
                  <a:prstClr val="black"/>
                </a:solidFill>
              </a:rPr>
              <a:t>진행중</a:t>
            </a:r>
            <a:r>
              <a:rPr lang="en-US" altLang="ko-KR" sz="1200" b="1" dirty="0">
                <a:solidFill>
                  <a:prstClr val="black"/>
                </a:solidFill>
              </a:rPr>
              <a:t> </a:t>
            </a:r>
            <a:r>
              <a:rPr lang="ko-KR" altLang="en-US" sz="1200" b="1" dirty="0">
                <a:solidFill>
                  <a:prstClr val="black"/>
                </a:solidFill>
              </a:rPr>
              <a:t> </a:t>
            </a:r>
            <a:endParaRPr lang="en-US" altLang="ko-KR" sz="1100" dirty="0">
              <a:solidFill>
                <a:srgbClr val="FF0033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1938105" y="5123991"/>
            <a:ext cx="6590075" cy="13726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5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충전기 전문 개발 및 제조업체 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5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환경부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서울시 충전기 보급사업 참여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5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제주 </a:t>
            </a:r>
            <a:r>
              <a:rPr lang="ko-KR" altLang="en-US" sz="1600" b="1" dirty="0" err="1">
                <a:solidFill>
                  <a:prstClr val="black"/>
                </a:solidFill>
              </a:rPr>
              <a:t>스마트그리드</a:t>
            </a:r>
            <a:r>
              <a:rPr lang="ko-KR" altLang="en-US" sz="1600" b="1" dirty="0">
                <a:solidFill>
                  <a:prstClr val="black"/>
                </a:solidFill>
              </a:rPr>
              <a:t> 실증단지 지능형운송 분야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 참여기업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5"/>
              </a:buBlip>
            </a:pPr>
            <a:r>
              <a:rPr lang="en-US" altLang="ko-KR" sz="1600" b="1" dirty="0">
                <a:solidFill>
                  <a:prstClr val="black"/>
                </a:solidFill>
                <a:ea typeface="HY견고딕" pitchFamily="18" charset="-127"/>
              </a:rPr>
              <a:t> </a:t>
            </a:r>
            <a:endParaRPr lang="en-US" altLang="ko-KR" sz="1400" dirty="0">
              <a:solidFill>
                <a:srgbClr val="FF0033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3" name="Oval 20"/>
          <p:cNvSpPr>
            <a:spLocks noChangeArrowheads="1"/>
          </p:cNvSpPr>
          <p:nvPr/>
        </p:nvSpPr>
        <p:spPr bwMode="auto">
          <a:xfrm>
            <a:off x="371156" y="1247221"/>
            <a:ext cx="1296987" cy="1223963"/>
          </a:xfrm>
          <a:prstGeom prst="ellips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371156" y="3328283"/>
            <a:ext cx="1296987" cy="1223962"/>
          </a:xfrm>
          <a:prstGeom prst="ellips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371156" y="5119021"/>
            <a:ext cx="1296987" cy="1223963"/>
          </a:xfrm>
          <a:prstGeom prst="ellips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3200">
              <a:solidFill>
                <a:srgbClr val="FF0033"/>
              </a:solidFill>
              <a:latin typeface="Arial" pitchFamily="34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99718" y="1411775"/>
            <a:ext cx="14398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prstClr val="white"/>
                </a:solidFill>
                <a:ea typeface="HY견고딕" pitchFamily="18" charset="-127"/>
              </a:rPr>
              <a:t>KTL</a:t>
            </a: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000" b="1" dirty="0">
                <a:solidFill>
                  <a:prstClr val="white"/>
                </a:solidFill>
                <a:ea typeface="HY견고딕" pitchFamily="18" charset="-127"/>
              </a:rPr>
              <a:t>(</a:t>
            </a:r>
            <a:r>
              <a:rPr lang="ko-KR" altLang="en-US" sz="2000" b="1" dirty="0">
                <a:solidFill>
                  <a:prstClr val="white"/>
                </a:solidFill>
                <a:ea typeface="HY견고딕" pitchFamily="18" charset="-127"/>
              </a:rPr>
              <a:t>硏</a:t>
            </a:r>
            <a:r>
              <a:rPr lang="en-US" altLang="ko-KR" sz="2000" b="1" dirty="0">
                <a:solidFill>
                  <a:prstClr val="white"/>
                </a:solidFill>
                <a:ea typeface="HY견고딕" pitchFamily="18" charset="-127"/>
              </a:rPr>
              <a:t>)</a:t>
            </a:r>
            <a:endParaRPr lang="en-US" altLang="ko-KR" sz="2000" b="1" dirty="0">
              <a:solidFill>
                <a:prstClr val="white"/>
              </a:solidFill>
              <a:ea typeface="HY견고딕" pitchFamily="18" charset="-127"/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99718" y="3578013"/>
            <a:ext cx="143986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>
                <a:solidFill>
                  <a:prstClr val="white"/>
                </a:solidFill>
                <a:ea typeface="HY견고딕" pitchFamily="18" charset="-127"/>
              </a:rPr>
              <a:t>명지대</a:t>
            </a:r>
            <a:endParaRPr lang="en-US" altLang="ko-KR" sz="2000" b="1" dirty="0">
              <a:solidFill>
                <a:prstClr val="white"/>
              </a:solidFill>
              <a:ea typeface="HY견고딕" pitchFamily="18" charset="-127"/>
            </a:endParaRP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000" b="1" dirty="0">
                <a:solidFill>
                  <a:prstClr val="white"/>
                </a:solidFill>
                <a:ea typeface="HY견고딕" pitchFamily="18" charset="-127"/>
              </a:rPr>
              <a:t>(</a:t>
            </a:r>
            <a:r>
              <a:rPr lang="ko-KR" altLang="en-US" sz="2000" b="1" dirty="0">
                <a:solidFill>
                  <a:prstClr val="white"/>
                </a:solidFill>
                <a:ea typeface="HY견고딕" pitchFamily="18" charset="-127"/>
              </a:rPr>
              <a:t>學</a:t>
            </a:r>
            <a:r>
              <a:rPr lang="en-US" altLang="ko-KR" sz="2000" b="1" dirty="0">
                <a:solidFill>
                  <a:prstClr val="white"/>
                </a:solidFill>
                <a:ea typeface="HY견고딕" pitchFamily="18" charset="-127"/>
              </a:rPr>
              <a:t>)</a:t>
            </a:r>
            <a:endParaRPr lang="ko-KR" altLang="en-US" sz="2000" b="1" dirty="0">
              <a:solidFill>
                <a:prstClr val="white"/>
              </a:solidFill>
              <a:ea typeface="HY견고딕" pitchFamily="18" charset="-127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299718" y="5222607"/>
            <a:ext cx="1439863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000" dirty="0" err="1">
                <a:solidFill>
                  <a:prstClr val="white"/>
                </a:solidFill>
                <a:ea typeface="HY견고딕" pitchFamily="18" charset="-127"/>
              </a:rPr>
              <a:t>피앤이</a:t>
            </a:r>
            <a:endParaRPr lang="en-US" altLang="ko-KR" sz="2000" dirty="0">
              <a:solidFill>
                <a:prstClr val="white"/>
              </a:solidFill>
              <a:ea typeface="HY견고딕" pitchFamily="18" charset="-127"/>
            </a:endParaRP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000" dirty="0">
                <a:solidFill>
                  <a:prstClr val="white"/>
                </a:solidFill>
                <a:ea typeface="HY견고딕" pitchFamily="18" charset="-127"/>
              </a:rPr>
              <a:t>솔루션</a:t>
            </a:r>
            <a:endParaRPr lang="en-US" altLang="ko-KR" sz="2000" dirty="0">
              <a:solidFill>
                <a:prstClr val="white"/>
              </a:solidFill>
              <a:ea typeface="HY견고딕" pitchFamily="18" charset="-127"/>
            </a:endParaRPr>
          </a:p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000" dirty="0">
                <a:solidFill>
                  <a:prstClr val="white"/>
                </a:solidFill>
                <a:ea typeface="HY견고딕" pitchFamily="18" charset="-127"/>
              </a:rPr>
              <a:t>(</a:t>
            </a:r>
            <a:r>
              <a:rPr lang="ko-KR" altLang="en-US" sz="2000" dirty="0">
                <a:solidFill>
                  <a:prstClr val="white"/>
                </a:solidFill>
                <a:ea typeface="HY견고딕" pitchFamily="18" charset="-127"/>
              </a:rPr>
              <a:t>産</a:t>
            </a:r>
            <a:r>
              <a:rPr lang="en-US" altLang="ko-KR" sz="2000" dirty="0">
                <a:solidFill>
                  <a:prstClr val="white"/>
                </a:solidFill>
                <a:ea typeface="HY견고딕" pitchFamily="18" charset="-127"/>
              </a:rPr>
              <a:t>)</a:t>
            </a:r>
            <a:endParaRPr lang="ko-KR" altLang="en-US" sz="2000" dirty="0">
              <a:solidFill>
                <a:prstClr val="white"/>
              </a:solidFill>
              <a:ea typeface="HY견고딕" pitchFamily="18" charset="-127"/>
            </a:endParaRPr>
          </a:p>
        </p:txBody>
      </p:sp>
      <p:sp>
        <p:nvSpPr>
          <p:cNvPr id="29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86"/>
            <a:ext cx="2133600" cy="365125"/>
          </a:xfrm>
        </p:spPr>
        <p:txBody>
          <a:bodyPr/>
          <a:lstStyle/>
          <a:p>
            <a:fld id="{D5BBC35B-A44B-4119-B8DA-DE9E3DFADA20}" type="slidenum">
              <a:rPr b="1">
                <a:solidFill>
                  <a:prstClr val="black"/>
                </a:solidFill>
              </a:rPr>
              <a:pPr/>
              <a:t>4</a:t>
            </a:fld>
            <a:endParaRPr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화면 슬라이드 쇼(4:3)</PresentationFormat>
  <Paragraphs>64</Paragraphs>
  <Slides>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6" baseType="lpstr">
      <vt:lpstr>Office 테마</vt:lpstr>
      <vt:lpstr>2_Office 테마</vt:lpstr>
      <vt:lpstr>PowerPoint 프레젠테이션</vt:lpstr>
      <vt:lpstr>품질보장(QA)방안 개발</vt:lpstr>
      <vt:lpstr>IEC 61850 / IEC 61970 어플리케이션</vt:lpstr>
      <vt:lpstr>과제수행기관의 경쟁력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2011-12-01T08:56:02Z</dcterms:created>
  <dcterms:modified xsi:type="dcterms:W3CDTF">2011-12-01T08:56:44Z</dcterms:modified>
</cp:coreProperties>
</file>