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73" r:id="rId17"/>
    <p:sldId id="275" r:id="rId18"/>
  </p:sldIdLst>
  <p:sldSz cx="9144000" cy="6858000" type="screen4x3"/>
  <p:notesSz cx="7045325" cy="9345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66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91692"/>
            <a:ext cx="7772400" cy="713308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rgbClr val="663300"/>
                </a:solidFill>
                <a:latin typeface=".VnLucida sans" pitchFamily="34" charset="0"/>
                <a:cs typeface="Times New Roman" pitchFamily="18" charset="0"/>
              </a:rPr>
              <a:t>GreenGPS</a:t>
            </a:r>
            <a:r>
              <a:rPr lang="en-US" sz="2400" dirty="0" smtClean="0">
                <a:solidFill>
                  <a:srgbClr val="663300"/>
                </a:solidFill>
                <a:latin typeface=".VnLucida sans" pitchFamily="34" charset="0"/>
                <a:cs typeface="Times New Roman" pitchFamily="18" charset="0"/>
              </a:rPr>
              <a:t>: A Participatory Sensing Fuel-Efficient Maps Application</a:t>
            </a:r>
            <a:endParaRPr lang="en-US" sz="2400" dirty="0">
              <a:solidFill>
                <a:srgbClr val="663300"/>
              </a:solidFill>
              <a:latin typeface=".VnLucida sans" pitchFamily="34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43200"/>
            <a:ext cx="6400800" cy="8382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996633"/>
                </a:solidFill>
                <a:latin typeface=".VnAristote" pitchFamily="34" charset="0"/>
              </a:rPr>
              <a:t>Presented by: Dam Minh Tung</a:t>
            </a:r>
            <a:endParaRPr lang="en-US" sz="2800" dirty="0">
              <a:solidFill>
                <a:srgbClr val="996633"/>
              </a:solidFill>
              <a:latin typeface=".VnAristote" pitchFamily="34" charset="0"/>
            </a:endParaRPr>
          </a:p>
        </p:txBody>
      </p:sp>
      <p:pic>
        <p:nvPicPr>
          <p:cNvPr id="4" name="Picture 3" descr="C:\Users\Seoyong Shin\Notebook\학과업무\학교로고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16650"/>
            <a:ext cx="693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4540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905000"/>
            <a:ext cx="7408333" cy="4221163"/>
          </a:xfrm>
        </p:spPr>
        <p:txBody>
          <a:bodyPr>
            <a:normAutofit/>
          </a:bodyPr>
          <a:lstStyle/>
          <a:p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Three 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major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attributes of a 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given car:  make, year, and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class.</a:t>
            </a:r>
          </a:p>
          <a:p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 At one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extreme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, all cars may be grouped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together.</a:t>
            </a:r>
          </a:p>
          <a:p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At the other extreme, cars can be partitioned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into clusters 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based on their (make, year, class)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tuple. </a:t>
            </a:r>
            <a:endParaRPr lang="en-US" sz="1400" dirty="0">
              <a:solidFill>
                <a:srgbClr val="9966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2438400" y="457200"/>
            <a:ext cx="3962400" cy="5334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Model Clustering</a:t>
            </a:r>
            <a:endParaRPr lang="en-US" sz="2400" dirty="0">
              <a:solidFill>
                <a:srgbClr val="66330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048000"/>
            <a:ext cx="3895725" cy="2952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657475" y="6106180"/>
            <a:ext cx="42005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Fig. 5.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Cumulative error percentage of the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models obtained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from various clustering approaches</a:t>
            </a:r>
          </a:p>
        </p:txBody>
      </p:sp>
      <p:pic>
        <p:nvPicPr>
          <p:cNvPr id="6" name="Picture 5" descr="C:\Users\Seoyong Shin\Notebook\학과업무\학교로고\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16650"/>
            <a:ext cx="693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5087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2461259"/>
            <a:ext cx="35814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2438400" y="457200"/>
            <a:ext cx="3962400" cy="5334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Cont’d</a:t>
            </a:r>
            <a:endParaRPr lang="en-US" sz="2400" dirty="0">
              <a:solidFill>
                <a:srgbClr val="6633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4953000"/>
            <a:ext cx="365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Fig. 6. The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generalization process among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          various model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clusters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224086"/>
            <a:ext cx="4191001" cy="2370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4495800" y="48869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Table 2. The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cumulative error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percentage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for each individual 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               car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when model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clustering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is used</a:t>
            </a:r>
          </a:p>
        </p:txBody>
      </p:sp>
      <p:pic>
        <p:nvPicPr>
          <p:cNvPr id="7" name="Picture 6" descr="C:\Users\Seoyong Shin\Notebook\학과업무\학교로고\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16650"/>
            <a:ext cx="693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5650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2438400" y="457200"/>
            <a:ext cx="3962400" cy="533400"/>
          </a:xfrm>
        </p:spPr>
        <p:txBody>
          <a:bodyPr>
            <a:normAutofit fontScale="90000"/>
          </a:bodyPr>
          <a:lstStyle/>
          <a:p>
            <a:r>
              <a:rPr lang="en-US" sz="2400" dirty="0" smtClean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Implementing </a:t>
            </a:r>
            <a:r>
              <a:rPr lang="en-US" sz="2400" dirty="0" err="1" smtClean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GreenGPS</a:t>
            </a:r>
            <a:endParaRPr lang="en-US" sz="2400" dirty="0">
              <a:solidFill>
                <a:srgbClr val="66330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295400"/>
            <a:ext cx="6781800" cy="461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971800" y="6159936"/>
            <a:ext cx="3505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Fig. 7 The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various modules of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GreenGPS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C:\Users\Seoyong Shin\Notebook\학과업무\학교로고\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16650"/>
            <a:ext cx="693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31255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838200"/>
            <a:ext cx="7408333" cy="5486400"/>
          </a:xfrm>
        </p:spPr>
        <p:txBody>
          <a:bodyPr>
            <a:normAutofit/>
          </a:bodyPr>
          <a:lstStyle/>
          <a:p>
            <a:r>
              <a:rPr lang="en-US" sz="1400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Display the fuel-optimal route utilizes Microsoft </a:t>
            </a:r>
            <a:r>
              <a:rPr lang="en-US" sz="1400" dirty="0" err="1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Binh</a:t>
            </a:r>
            <a:r>
              <a:rPr lang="en-US" sz="1400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 maps.</a:t>
            </a:r>
          </a:p>
          <a:p>
            <a:r>
              <a:rPr lang="en-US" sz="1400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 Routes are </a:t>
            </a:r>
            <a:r>
              <a:rPr lang="en-US" sz="1400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color coded </a:t>
            </a:r>
            <a:r>
              <a:rPr lang="en-US" sz="1400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and rendered as polylines on Bing </a:t>
            </a:r>
            <a:r>
              <a:rPr lang="en-US" sz="1400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maps.</a:t>
            </a:r>
          </a:p>
          <a:p>
            <a:endParaRPr lang="en-US" sz="1400" dirty="0" smtClean="0">
              <a:solidFill>
                <a:srgbClr val="9966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400" dirty="0" smtClean="0">
              <a:solidFill>
                <a:srgbClr val="99663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Street </a:t>
            </a:r>
            <a:r>
              <a:rPr lang="en-US" sz="1400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address inputs provided by the user are </a:t>
            </a:r>
            <a:r>
              <a:rPr lang="en-US" sz="1400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translated into </a:t>
            </a:r>
            <a:r>
              <a:rPr lang="en-US" sz="1400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latitude/longitude pairs using the open source </a:t>
            </a:r>
            <a:r>
              <a:rPr lang="en-US" sz="1400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geocoding per module.</a:t>
            </a:r>
          </a:p>
          <a:p>
            <a:r>
              <a:rPr lang="en-US" sz="1400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 Geocoding is the process </a:t>
            </a:r>
            <a:r>
              <a:rPr lang="en-US" sz="1400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of ﬁnding </a:t>
            </a:r>
            <a:r>
              <a:rPr lang="en-US" sz="1400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corresponding latitude/longitude data given a </a:t>
            </a:r>
            <a:r>
              <a:rPr lang="en-US" sz="1400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street address</a:t>
            </a:r>
            <a:r>
              <a:rPr lang="en-US" sz="1400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, intersection, or </a:t>
            </a:r>
            <a:r>
              <a:rPr lang="en-US" sz="1400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zip code</a:t>
            </a:r>
          </a:p>
          <a:p>
            <a:endParaRPr lang="en-US" sz="1400" dirty="0">
              <a:solidFill>
                <a:srgbClr val="9966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400" dirty="0" smtClean="0">
              <a:solidFill>
                <a:srgbClr val="99663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Routing is achieved in </a:t>
            </a:r>
            <a:r>
              <a:rPr lang="en-US" sz="1400" dirty="0" err="1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GreenGPS</a:t>
            </a:r>
            <a:r>
              <a:rPr lang="en-US" sz="1400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 by customizing the open source routing software, </a:t>
            </a:r>
            <a:r>
              <a:rPr lang="en-US" sz="1400" dirty="0" err="1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Gosmore</a:t>
            </a:r>
            <a:endParaRPr lang="en-US" sz="1400" dirty="0">
              <a:solidFill>
                <a:srgbClr val="99663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Providing </a:t>
            </a:r>
            <a:r>
              <a:rPr lang="en-US" sz="1400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shortest and fastest routes between two arbitrary end-points</a:t>
            </a:r>
            <a:r>
              <a:rPr lang="en-US" sz="1400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400" dirty="0">
              <a:solidFill>
                <a:srgbClr val="9966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400" dirty="0" smtClean="0">
              <a:solidFill>
                <a:srgbClr val="9966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400" dirty="0" smtClean="0">
              <a:solidFill>
                <a:srgbClr val="99663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err="1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GreenGPS</a:t>
            </a:r>
            <a:r>
              <a:rPr lang="en-US" sz="1400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maintains the map of a given area as an OSM</a:t>
            </a:r>
            <a:r>
              <a:rPr lang="en-US" sz="1400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400" dirty="0">
              <a:solidFill>
                <a:srgbClr val="99663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OSM is the equivalent of Wikipedia for maps, where data are collected from various free sources.</a:t>
            </a:r>
          </a:p>
          <a:p>
            <a:endParaRPr lang="en-US" sz="1400" dirty="0" smtClean="0">
              <a:solidFill>
                <a:srgbClr val="9966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400" dirty="0" smtClean="0">
              <a:solidFill>
                <a:srgbClr val="99663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400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OBD-II data shared by individuals is used to compute regression models that predict the fuel consumption on speciﬁc streets given the car details and driver behavior.</a:t>
            </a:r>
          </a:p>
          <a:p>
            <a:endParaRPr lang="en-US" sz="1400" dirty="0" smtClean="0">
              <a:solidFill>
                <a:srgbClr val="9966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400" dirty="0" smtClean="0">
              <a:solidFill>
                <a:srgbClr val="9966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400" dirty="0">
              <a:solidFill>
                <a:srgbClr val="9966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2438400" y="381000"/>
            <a:ext cx="3962400" cy="5334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GUI fronted</a:t>
            </a:r>
            <a:endParaRPr lang="en-US" sz="2000" dirty="0">
              <a:solidFill>
                <a:srgbClr val="6633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2438400" y="1371600"/>
            <a:ext cx="39624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 err="1" smtClean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Geocoder</a:t>
            </a:r>
            <a:endParaRPr lang="en-US" sz="2000" dirty="0">
              <a:solidFill>
                <a:srgbClr val="6633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2895600" y="2895600"/>
            <a:ext cx="30099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 err="1" smtClean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Gosmore</a:t>
            </a:r>
            <a:endParaRPr lang="en-US" sz="2000" dirty="0">
              <a:solidFill>
                <a:srgbClr val="6633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24200" y="3897868"/>
            <a:ext cx="3140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OpenStreetMap</a:t>
            </a:r>
            <a:r>
              <a:rPr lang="en-US" dirty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 (OSM ) </a:t>
            </a:r>
          </a:p>
        </p:txBody>
      </p:sp>
      <p:sp>
        <p:nvSpPr>
          <p:cNvPr id="7" name="Rectangle 6"/>
          <p:cNvSpPr/>
          <p:nvPr/>
        </p:nvSpPr>
        <p:spPr>
          <a:xfrm>
            <a:off x="3399395" y="5117068"/>
            <a:ext cx="16298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OBD-II data</a:t>
            </a:r>
          </a:p>
        </p:txBody>
      </p:sp>
      <p:pic>
        <p:nvPicPr>
          <p:cNvPr id="8" name="Picture 7" descr="C:\Users\Seoyong Shin\Notebook\학과업무\학교로고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16650"/>
            <a:ext cx="693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53801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676400"/>
            <a:ext cx="7408333" cy="4449763"/>
          </a:xfrm>
        </p:spPr>
        <p:txBody>
          <a:bodyPr>
            <a:normAutofit/>
          </a:bodyPr>
          <a:lstStyle/>
          <a:p>
            <a:r>
              <a:rPr lang="en-US" sz="1400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Evaluating </a:t>
            </a:r>
            <a:r>
              <a:rPr lang="en-US" sz="1400" dirty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400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fuel saving achieved when using the </a:t>
            </a:r>
            <a:r>
              <a:rPr lang="en-US" sz="1400" dirty="0" err="1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GreenGPS</a:t>
            </a:r>
            <a:r>
              <a:rPr lang="en-US" sz="1400" dirty="0" smtClean="0">
                <a:solidFill>
                  <a:srgbClr val="996633"/>
                </a:solidFill>
                <a:latin typeface="Times New Roman" pitchFamily="18" charset="0"/>
                <a:cs typeface="Times New Roman" pitchFamily="18" charset="0"/>
              </a:rPr>
              <a:t> system.</a:t>
            </a:r>
            <a:endParaRPr lang="en-US" sz="1400" dirty="0">
              <a:solidFill>
                <a:srgbClr val="9966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2590800" y="533400"/>
            <a:ext cx="39624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 smtClean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Fuel savings</a:t>
            </a:r>
            <a:endParaRPr lang="en-US" sz="2400" dirty="0">
              <a:solidFill>
                <a:srgbClr val="66330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2500" y="2362200"/>
            <a:ext cx="72390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1752600" y="5525988"/>
            <a:ext cx="6362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Table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3: Fuel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consumptions for the various roundtrips between diﬀerent landmarks</a:t>
            </a:r>
          </a:p>
        </p:txBody>
      </p:sp>
      <p:pic>
        <p:nvPicPr>
          <p:cNvPr id="7" name="Picture 6" descr="C:\Users\Seoyong Shin\Notebook\학과업무\학교로고\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16650"/>
            <a:ext cx="693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25614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2133600"/>
            <a:ext cx="7408333" cy="4525963"/>
          </a:xfrm>
        </p:spPr>
        <p:txBody>
          <a:bodyPr>
            <a:normAutofit/>
          </a:bodyPr>
          <a:lstStyle/>
          <a:p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The small size of the data set.</a:t>
            </a:r>
          </a:p>
          <a:p>
            <a:endParaRPr lang="en-US" sz="1400" dirty="0" smtClean="0">
              <a:solidFill>
                <a:srgbClr val="996633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 Not 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explore the use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of real-time 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traﬃc conditions for purposes of fuel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estimation.</a:t>
            </a:r>
          </a:p>
          <a:p>
            <a:endParaRPr lang="en-US" sz="1400" dirty="0" smtClean="0">
              <a:solidFill>
                <a:srgbClr val="996633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The selection of the cars used in their current study.</a:t>
            </a:r>
          </a:p>
          <a:p>
            <a:endParaRPr lang="en-US" sz="1400" dirty="0" smtClean="0">
              <a:solidFill>
                <a:srgbClr val="996633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It does not properly account for turns. Turns on the path add fuel consumption.</a:t>
            </a:r>
            <a:endParaRPr lang="en-US" sz="1400" dirty="0">
              <a:solidFill>
                <a:srgbClr val="9966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2590800" y="533400"/>
            <a:ext cx="41910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 smtClean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Limitations of Current study</a:t>
            </a:r>
            <a:endParaRPr lang="en-US" sz="2400" dirty="0">
              <a:solidFill>
                <a:srgbClr val="66330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5" name="Picture 4" descr="C:\Users\Seoyong Shin\Notebook\학과업무\학교로고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16650"/>
            <a:ext cx="693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96282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2568257"/>
            <a:ext cx="7408333" cy="4297363"/>
          </a:xfrm>
        </p:spPr>
        <p:txBody>
          <a:bodyPr>
            <a:normAutofit/>
          </a:bodyPr>
          <a:lstStyle/>
          <a:p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Signiﬁcant 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fuel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savings 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can be achieved by using </a:t>
            </a:r>
            <a:r>
              <a:rPr lang="en-US" sz="1400" dirty="0" err="1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GreenGPS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1400" dirty="0" smtClean="0">
              <a:solidFill>
                <a:srgbClr val="996633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Reducing 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the cost of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fuel and has 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a positive impact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on the 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environment by reducing CO2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emissions.</a:t>
            </a:r>
          </a:p>
          <a:p>
            <a:endParaRPr lang="en-US" sz="1400" dirty="0" smtClean="0">
              <a:solidFill>
                <a:srgbClr val="996633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Future 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work will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address the 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challenges associated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with real-time 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prediction, as well as experiences from a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longer-term 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deployment</a:t>
            </a: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2514600" y="990600"/>
            <a:ext cx="41910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 smtClean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Conclusions and Future Work</a:t>
            </a:r>
            <a:endParaRPr lang="en-US" sz="2400" dirty="0">
              <a:solidFill>
                <a:srgbClr val="66330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5" name="Picture 4" descr="C:\Users\Seoyong Shin\Notebook\학과업무\학교로고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16650"/>
            <a:ext cx="693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83740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722120" y="990600"/>
            <a:ext cx="5715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cs typeface="Times New Roman" pitchFamily="18" charset="0"/>
              </a:rPr>
              <a:t>Thanks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3" name="Picture 2" descr="C:\Users\Seoyong Shin\Notebook\학과업무\학교로고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16650"/>
            <a:ext cx="693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59673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14400" y="2057400"/>
            <a:ext cx="7408333" cy="3962400"/>
          </a:xfrm>
        </p:spPr>
        <p:txBody>
          <a:bodyPr>
            <a:normAutofit/>
          </a:bodyPr>
          <a:lstStyle/>
          <a:p>
            <a:r>
              <a:rPr lang="en-US" sz="1400" i="1" dirty="0" err="1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Green</a:t>
            </a:r>
            <a:r>
              <a:rPr lang="en-US" sz="1400" dirty="0" err="1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GPS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 uses participatory sensing data to map fuel consumption on city street.</a:t>
            </a:r>
          </a:p>
          <a:p>
            <a:endParaRPr lang="en-US" sz="1400" dirty="0" smtClean="0">
              <a:solidFill>
                <a:srgbClr val="996633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It allows drivers to find the most fuel-efficient routes for their vehicles as opposed to the shortest or fastest route.</a:t>
            </a:r>
          </a:p>
          <a:p>
            <a:endParaRPr lang="en-US" sz="1400" dirty="0" smtClean="0">
              <a:solidFill>
                <a:srgbClr val="996633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Benefits: saving on fuel or reducing CO2  emissions.</a:t>
            </a:r>
          </a:p>
          <a:p>
            <a:endParaRPr lang="en-US" sz="1400" dirty="0" smtClean="0">
              <a:solidFill>
                <a:srgbClr val="996633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Two main contributions:</a:t>
            </a:r>
          </a:p>
          <a:p>
            <a:pPr>
              <a:buFont typeface="Wingdings" pitchFamily="2" charset="2"/>
              <a:buChar char="Ø"/>
            </a:pP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How to use participatory sensing to develop a fuel-saving navigation service.</a:t>
            </a:r>
          </a:p>
          <a:p>
            <a:pPr>
              <a:buFont typeface="Wingdings" pitchFamily="2" charset="2"/>
              <a:buChar char="Ø"/>
            </a:pP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Experimental evaluation of the system.</a:t>
            </a:r>
            <a:endParaRPr lang="en-US" sz="1400" dirty="0">
              <a:solidFill>
                <a:srgbClr val="9966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19400" y="457200"/>
            <a:ext cx="3962400" cy="5334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Introduction</a:t>
            </a:r>
            <a:endParaRPr lang="en-US" sz="2400" dirty="0">
              <a:solidFill>
                <a:srgbClr val="66330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4" name="Picture 3" descr="C:\Users\Seoyong Shin\Notebook\학과업무\학교로고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16650"/>
            <a:ext cx="693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5492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2819400" y="457200"/>
            <a:ext cx="3962400" cy="5334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A Feasibility Study</a:t>
            </a:r>
            <a:endParaRPr lang="en-US" sz="2400" dirty="0">
              <a:solidFill>
                <a:srgbClr val="66330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524000"/>
            <a:ext cx="51816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838200" y="5269468"/>
            <a:ext cx="7467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Fig. 1. Fuel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consumption for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multiple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routes between multiple selected landmarks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for diﬀerent cars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C:\Users\Seoyong Shin\Notebook\학과업무\학교로고\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16650"/>
            <a:ext cx="693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0940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209800"/>
            <a:ext cx="7408333" cy="3810000"/>
          </a:xfrm>
        </p:spPr>
        <p:txBody>
          <a:bodyPr>
            <a:normAutofit/>
          </a:bodyPr>
          <a:lstStyle/>
          <a:p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Entering the source and destination address via the interface provided by </a:t>
            </a:r>
            <a:r>
              <a:rPr lang="en-US" sz="1400" dirty="0" err="1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GreenGPS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en-US" sz="1400" dirty="0" smtClean="0">
              <a:solidFill>
                <a:srgbClr val="996633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Diﬀerent 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vehicles have diﬀerent fuel consumption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characteristics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 allow users to have higher savings with the car details (model, make, year)</a:t>
            </a:r>
          </a:p>
          <a:p>
            <a:endParaRPr lang="en-US" sz="1400" dirty="0" smtClean="0">
              <a:solidFill>
                <a:srgbClr val="996633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Prediction models: </a:t>
            </a:r>
          </a:p>
          <a:p>
            <a:pPr>
              <a:buFont typeface="Wingdings" pitchFamily="2" charset="2"/>
              <a:buChar char="Ø"/>
            </a:pP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Static street parameters: the number of traffic lights and stop signs…</a:t>
            </a:r>
          </a:p>
          <a:p>
            <a:pPr>
              <a:buFont typeface="Wingdings" pitchFamily="2" charset="2"/>
              <a:buChar char="Ø"/>
            </a:pP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Dynamic street parameters: average speed on the street, average of congestion level…</a:t>
            </a:r>
            <a:endParaRPr lang="en-US" sz="1400" dirty="0">
              <a:solidFill>
                <a:srgbClr val="9966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2819400" y="457200"/>
            <a:ext cx="3962400" cy="533400"/>
          </a:xfrm>
        </p:spPr>
        <p:txBody>
          <a:bodyPr>
            <a:normAutofit fontScale="90000"/>
          </a:bodyPr>
          <a:lstStyle/>
          <a:p>
            <a:r>
              <a:rPr lang="en-US" sz="2400" dirty="0" smtClean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The </a:t>
            </a:r>
            <a:r>
              <a:rPr lang="en-US" sz="2400" dirty="0" err="1" smtClean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GreenGPS</a:t>
            </a:r>
            <a:r>
              <a:rPr lang="en-US" sz="2400" dirty="0" smtClean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 Concept</a:t>
            </a:r>
            <a:endParaRPr lang="en-US" sz="2400" dirty="0">
              <a:solidFill>
                <a:srgbClr val="66330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5" name="Picture 4" descr="C:\Users\Seoyong Shin\Notebook\학과업무\학교로고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16650"/>
            <a:ext cx="693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8494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19200"/>
            <a:ext cx="73152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2819400" y="457200"/>
            <a:ext cx="3962400" cy="5334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Cont’d</a:t>
            </a:r>
            <a:endParaRPr lang="en-US" sz="2400" dirty="0">
              <a:solidFill>
                <a:srgbClr val="6633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0600" y="6019800"/>
            <a:ext cx="7848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Fig. 2   The 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user  interface 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GreenGPS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with the most fuel eﬃcient route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between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two points on the map</a:t>
            </a:r>
          </a:p>
        </p:txBody>
      </p:sp>
      <p:pic>
        <p:nvPicPr>
          <p:cNvPr id="7" name="Picture 6" descr="C:\Users\Seoyong Shin\Notebook\학과업무\학교로고\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16650"/>
            <a:ext cx="693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1506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905000"/>
            <a:ext cx="7408333" cy="4221163"/>
          </a:xfrm>
        </p:spPr>
        <p:txBody>
          <a:bodyPr>
            <a:normAutofit/>
          </a:bodyPr>
          <a:lstStyle/>
          <a:p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Utilizing a participatory sensing framework to implement </a:t>
            </a:r>
            <a:r>
              <a:rPr lang="en-US" sz="1400" dirty="0" err="1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GreenGPS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 called </a:t>
            </a:r>
            <a:r>
              <a:rPr lang="en-US" sz="1400" dirty="0" err="1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PoolView</a:t>
            </a:r>
            <a:endParaRPr lang="en-US" sz="1400" dirty="0" smtClean="0">
              <a:solidFill>
                <a:srgbClr val="996633"/>
              </a:solidFill>
              <a:latin typeface="Arial" pitchFamily="34" charset="0"/>
              <a:cs typeface="Arial" pitchFamily="34" charset="0"/>
            </a:endParaRPr>
          </a:p>
          <a:p>
            <a:endParaRPr lang="en-US" sz="1400" dirty="0" smtClean="0">
              <a:solidFill>
                <a:srgbClr val="996633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It 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provides a client-side interface for data upload and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delivers 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all data to a central server called the aggregation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server.</a:t>
            </a:r>
          </a:p>
          <a:p>
            <a:endParaRPr lang="en-US" sz="1400" dirty="0" smtClean="0">
              <a:solidFill>
                <a:srgbClr val="996633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The users can download the client side software and use it to upload their data to the </a:t>
            </a:r>
            <a:r>
              <a:rPr lang="en-US" sz="1400" dirty="0" err="1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GreenGPS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 aggregation server.</a:t>
            </a:r>
          </a:p>
          <a:p>
            <a:endParaRPr lang="en-US" sz="1400" dirty="0" smtClean="0">
              <a:solidFill>
                <a:srgbClr val="996633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The aggregation 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server uses these data to calibrate models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that relate 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street and vehicle parameters to fuel-eﬃciency </a:t>
            </a:r>
            <a:r>
              <a:rPr lang="en-US" sz="1400" dirty="0" smtClean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and oﬀers 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1400" dirty="0" err="1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GreenGPS</a:t>
            </a:r>
            <a:r>
              <a:rPr lang="en-US" sz="1400" dirty="0">
                <a:solidFill>
                  <a:srgbClr val="996633"/>
                </a:solidFill>
                <a:latin typeface="Arial" pitchFamily="34" charset="0"/>
                <a:cs typeface="Arial" pitchFamily="34" charset="0"/>
              </a:rPr>
              <a:t> query interface for fuel-eﬃcient routes.</a:t>
            </a:r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1600200" y="457200"/>
            <a:ext cx="6096000" cy="533400"/>
          </a:xfrm>
        </p:spPr>
        <p:txBody>
          <a:bodyPr>
            <a:normAutofit fontScale="90000"/>
          </a:bodyPr>
          <a:lstStyle/>
          <a:p>
            <a:r>
              <a:rPr lang="en-US" sz="2400" dirty="0" smtClean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A Participatory Sensing </a:t>
            </a:r>
            <a:r>
              <a:rPr lang="en-US" sz="2400" dirty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F</a:t>
            </a:r>
            <a:r>
              <a:rPr lang="en-US" sz="2400" dirty="0" smtClean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ramework</a:t>
            </a:r>
            <a:endParaRPr lang="en-US" sz="2400" dirty="0">
              <a:solidFill>
                <a:srgbClr val="66330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5" name="Picture 4" descr="C:\Users\Seoyong Shin\Notebook\학과업무\학교로고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16650"/>
            <a:ext cx="693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1399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2819400" y="457200"/>
            <a:ext cx="3962400" cy="5334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Data Collection</a:t>
            </a:r>
            <a:endParaRPr lang="en-US" sz="2400" dirty="0">
              <a:solidFill>
                <a:srgbClr val="66330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2133600"/>
            <a:ext cx="4038600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209800"/>
            <a:ext cx="422910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457200" y="5410200"/>
            <a:ext cx="3962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Fig. 3  Coverage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map for the paths on which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data     </a:t>
            </a:r>
          </a:p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                   were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collected</a:t>
            </a:r>
          </a:p>
        </p:txBody>
      </p:sp>
      <p:sp>
        <p:nvSpPr>
          <p:cNvPr id="8" name="Rectangle 7"/>
          <p:cNvSpPr/>
          <p:nvPr/>
        </p:nvSpPr>
        <p:spPr>
          <a:xfrm>
            <a:off x="4876800" y="5344180"/>
            <a:ext cx="373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Table 1: Table summarizing the cars used and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the 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                    amount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of data collected</a:t>
            </a:r>
          </a:p>
        </p:txBody>
      </p:sp>
      <p:pic>
        <p:nvPicPr>
          <p:cNvPr id="9" name="Picture 8" descr="C:\Users\Seoyong Shin\Notebook\학과업무\학교로고\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16650"/>
            <a:ext cx="693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55664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447800"/>
            <a:ext cx="7408333" cy="4678363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The model structure for fuel consumption from the basic principles of physics. </a:t>
            </a:r>
          </a:p>
          <a:p>
            <a:pPr>
              <a:buFont typeface="Wingdings" pitchFamily="2" charset="2"/>
              <a:buChar char="v"/>
            </a:pP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Dividing the parameters that affect fuel consumption into: </a:t>
            </a:r>
          </a:p>
          <a:p>
            <a:pPr marL="342900" indent="-342900">
              <a:buFont typeface="+mj-lt"/>
              <a:buAutoNum type="alphaLcPeriod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Static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segment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parameters: numbers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of stop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signs (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ST), numbers of traﬃc lights (T L), distance traveled (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Δd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 and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slope (θ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342900" indent="-342900">
              <a:buFont typeface="+mj-lt"/>
              <a:buAutoNum type="alphaLcPeriod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Dynamic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segment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parameters: average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speed (¯v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>
              <a:buFont typeface="+mj-lt"/>
              <a:buAutoNum type="alphaLcPeriod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Car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speciﬁc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parameters: weight of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the car (m) and car frontal area (A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k1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k2, k3, k4 and k5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are the coefficients of model that diﬀer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among diﬀerent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vehicles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2590800" y="457200"/>
            <a:ext cx="3962400" cy="533400"/>
          </a:xfrm>
        </p:spPr>
        <p:txBody>
          <a:bodyPr>
            <a:normAutofit fontScale="90000"/>
          </a:bodyPr>
          <a:lstStyle/>
          <a:p>
            <a:r>
              <a:rPr lang="en-US" sz="2400" dirty="0" smtClean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Derivation of Model Structure</a:t>
            </a:r>
            <a:endParaRPr lang="en-US" sz="2400" dirty="0">
              <a:solidFill>
                <a:srgbClr val="66330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95400"/>
            <a:ext cx="61150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C:\Users\Seoyong Shin\Notebook\학과업무\학교로고\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16650"/>
            <a:ext cx="693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232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81200"/>
            <a:ext cx="7848600" cy="3215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2438400" y="457200"/>
            <a:ext cx="3962400" cy="5334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663300"/>
                </a:solidFill>
                <a:latin typeface="Arial Black" pitchFamily="34" charset="0"/>
                <a:cs typeface="Times New Roman" pitchFamily="18" charset="0"/>
              </a:rPr>
              <a:t>Cont’d</a:t>
            </a:r>
            <a:endParaRPr lang="en-US" sz="2400" dirty="0">
              <a:solidFill>
                <a:srgbClr val="6633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00200" y="5410200"/>
            <a:ext cx="6096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Fig. 4. The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distributions of number of traﬃc lights, stop signs, and average speed</a:t>
            </a:r>
          </a:p>
        </p:txBody>
      </p:sp>
      <p:pic>
        <p:nvPicPr>
          <p:cNvPr id="6" name="Picture 5" descr="C:\Users\Seoyong Shin\Notebook\학과업무\학교로고\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16650"/>
            <a:ext cx="693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2847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2209</TotalTime>
  <Words>824</Words>
  <Application>Microsoft Office PowerPoint</Application>
  <PresentationFormat>On-screen Show (4:3)</PresentationFormat>
  <Paragraphs>105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Waveform</vt:lpstr>
      <vt:lpstr>GreenGPS: A Participatory Sensing Fuel-Efficient Maps Application</vt:lpstr>
      <vt:lpstr>Introduction</vt:lpstr>
      <vt:lpstr>A Feasibility Study</vt:lpstr>
      <vt:lpstr>The GreenGPS Concept</vt:lpstr>
      <vt:lpstr>Cont’d</vt:lpstr>
      <vt:lpstr>A Participatory Sensing Framework</vt:lpstr>
      <vt:lpstr>Data Collection</vt:lpstr>
      <vt:lpstr>Derivation of Model Structure</vt:lpstr>
      <vt:lpstr>Cont’d</vt:lpstr>
      <vt:lpstr>Model Clustering</vt:lpstr>
      <vt:lpstr>Cont’d</vt:lpstr>
      <vt:lpstr>Implementing GreenGPS</vt:lpstr>
      <vt:lpstr>GUI fronted</vt:lpstr>
      <vt:lpstr>Slide 14</vt:lpstr>
      <vt:lpstr>Slide 15</vt:lpstr>
      <vt:lpstr>Slide 16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53</cp:revision>
  <cp:lastPrinted>2012-10-16T09:01:55Z</cp:lastPrinted>
  <dcterms:created xsi:type="dcterms:W3CDTF">2006-08-16T00:00:00Z</dcterms:created>
  <dcterms:modified xsi:type="dcterms:W3CDTF">2012-10-16T14:52:05Z</dcterms:modified>
</cp:coreProperties>
</file>