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1"/>
    <p:restoredTop sz="94682"/>
  </p:normalViewPr>
  <p:slideViewPr>
    <p:cSldViewPr snapToGrid="0" snapToObjects="1">
      <p:cViewPr>
        <p:scale>
          <a:sx n="120" d="100"/>
          <a:sy n="120" d="100"/>
        </p:scale>
        <p:origin x="42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0F55C-5B0C-1748-B69C-157E976955AF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C72E8-92E5-FF4F-A4BB-D4FC9B776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2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Bitcoin: A Peer-to-Peer Electronic Cash System</a:t>
            </a:r>
            <a:br>
              <a:rPr lang="en-US" sz="4800" dirty="0" smtClean="0"/>
            </a:br>
            <a:r>
              <a:rPr lang="en-US" sz="4000" dirty="0" smtClean="0"/>
              <a:t>Bitcoin Whitepaper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2910"/>
            <a:ext cx="6858000" cy="1284890"/>
          </a:xfrm>
        </p:spPr>
        <p:txBody>
          <a:bodyPr/>
          <a:lstStyle/>
          <a:p>
            <a:r>
              <a:rPr lang="en-US" dirty="0" smtClean="0"/>
              <a:t>Satoshi </a:t>
            </a:r>
            <a:r>
              <a:rPr lang="en-US" dirty="0" err="1" smtClean="0"/>
              <a:t>Nakamoto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834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Reclaiming Disk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247727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Growing chains of blocks can use-up disks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Old transactions buried in enough blocks can be discarded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However, it will change the hash of the block, causing a mass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Use </a:t>
            </a:r>
            <a:r>
              <a:rPr lang="en-US" dirty="0" err="1" smtClean="0"/>
              <a:t>Merkle</a:t>
            </a:r>
            <a:r>
              <a:rPr lang="en-US" dirty="0" smtClean="0"/>
              <a:t> Tree to hash a set of transactions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A set of transactions (i.e., a branch) can be pruned without affecting the root hash of the tree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247" y="4035392"/>
            <a:ext cx="4795578" cy="2610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7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Simplified Payment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91649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A node (miner) can verify a payment against double-spending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as it has all the blocks and its transactions of the longest chain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A user (not miner) can perform simplified verification by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Keep only block headers of the longest chain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Get the </a:t>
            </a:r>
            <a:r>
              <a:rPr lang="en-US" dirty="0" err="1" smtClean="0"/>
              <a:t>MTree</a:t>
            </a:r>
            <a:r>
              <a:rPr lang="en-US" dirty="0" smtClean="0"/>
              <a:t> branch of the transaction to verify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Check if the transaction matches with the </a:t>
            </a:r>
            <a:r>
              <a:rPr lang="en-US" dirty="0" err="1" smtClean="0"/>
              <a:t>MTree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Meaning that the block creator verified the transaction, and the block was accepted in the longest chain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972" y="4606164"/>
            <a:ext cx="5178056" cy="220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474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and Splitting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allow combining/splitting values</a:t>
            </a:r>
          </a:p>
          <a:p>
            <a:pPr lvl="1"/>
            <a:r>
              <a:rPr lang="en-US" dirty="0" smtClean="0"/>
              <a:t>transaction contains multiple inputs/outputs</a:t>
            </a:r>
          </a:p>
          <a:p>
            <a:r>
              <a:rPr lang="en-US" dirty="0" smtClean="0"/>
              <a:t>Outputs at most 2</a:t>
            </a:r>
          </a:p>
          <a:p>
            <a:pPr lvl="1"/>
            <a:r>
              <a:rPr lang="en-US" dirty="0" smtClean="0"/>
              <a:t>One for payment</a:t>
            </a:r>
          </a:p>
          <a:p>
            <a:pPr lvl="1"/>
            <a:r>
              <a:rPr lang="en-US" dirty="0" smtClean="0"/>
              <a:t>One for back to sender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450" y="3914554"/>
            <a:ext cx="3644900" cy="212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33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48056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TTP-model preserves privacy by access control</a:t>
            </a:r>
          </a:p>
          <a:p>
            <a:r>
              <a:rPr lang="en-US" dirty="0" smtClean="0"/>
              <a:t>Bitcoin privacy is preserved by</a:t>
            </a:r>
          </a:p>
          <a:p>
            <a:pPr lvl="1"/>
            <a:r>
              <a:rPr lang="en-US" dirty="0" smtClean="0"/>
              <a:t>anonymity of public keys, generated per transaction</a:t>
            </a:r>
          </a:p>
          <a:p>
            <a:pPr lvl="1"/>
            <a:r>
              <a:rPr lang="en-US" dirty="0" smtClean="0"/>
              <a:t>despite all transactions are announced publicly</a:t>
            </a:r>
          </a:p>
          <a:p>
            <a:r>
              <a:rPr lang="en-US" dirty="0" smtClean="0"/>
              <a:t>Some linking between transactions are unavoidable</a:t>
            </a:r>
          </a:p>
          <a:p>
            <a:pPr lvl="1"/>
            <a:r>
              <a:rPr lang="en-US" dirty="0" smtClean="0"/>
              <a:t>when using multiple-inputs per transaction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358" y="4506220"/>
            <a:ext cx="6573284" cy="209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680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639" y="5533804"/>
            <a:ext cx="3225800" cy="1181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4860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What if attacker tries to generate an alternative chain faster than honest chain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Attacker can’t forge other’s transactions due to crypto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Attacker can only forge its own transactions to get money back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Let X = Length(honest chain) - </a:t>
            </a:r>
            <a:r>
              <a:rPr lang="en-US" dirty="0"/>
              <a:t>Length(alt-chain</a:t>
            </a:r>
            <a:r>
              <a:rPr lang="en-US" dirty="0" smtClean="0"/>
              <a:t>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X: a binomial random walk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X++ if honest nodes find next block (w/ probability p)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X-- if attacker finds next block (w/ probability q)</a:t>
            </a:r>
          </a:p>
          <a:p>
            <a:pPr lvl="1">
              <a:lnSpc>
                <a:spcPct val="120000"/>
              </a:lnSpc>
            </a:pPr>
            <a:r>
              <a:rPr lang="en-US" dirty="0" err="1" smtClean="0"/>
              <a:t>p+q</a:t>
            </a:r>
            <a:r>
              <a:rPr lang="en-US" dirty="0" smtClean="0"/>
              <a:t> = 1</a:t>
            </a:r>
          </a:p>
          <a:p>
            <a:pPr>
              <a:lnSpc>
                <a:spcPct val="120000"/>
              </a:lnSpc>
            </a:pPr>
            <a:r>
              <a:rPr lang="en-US" dirty="0" err="1" smtClean="0"/>
              <a:t>Qz</a:t>
            </a:r>
            <a:r>
              <a:rPr lang="en-US" dirty="0" smtClean="0"/>
              <a:t>: probability that X reaches 0 starting from z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i.e., attacker catches up from z blocks behind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59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Gambler’s Ruin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A gambler will eventually go broke if he bets a fraction of money for each game even if winning probability &gt; 0.5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Event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Starting with X=n, X reaches 0 (P(X--) = q)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Event W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X decreases by 1 at the first game (attacker wins)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P(W) = q, P(~W) = p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P(</a:t>
            </a:r>
            <a:r>
              <a:rPr lang="en-US" dirty="0" err="1" smtClean="0"/>
              <a:t>Q</a:t>
            </a:r>
            <a:r>
              <a:rPr lang="en-US" baseline="-25000" dirty="0" err="1" smtClean="0"/>
              <a:t>n</a:t>
            </a:r>
            <a:r>
              <a:rPr lang="en-US" dirty="0" smtClean="0"/>
              <a:t>) = P(</a:t>
            </a:r>
            <a:r>
              <a:rPr lang="en-US" dirty="0" err="1" smtClean="0"/>
              <a:t>Q</a:t>
            </a:r>
            <a:r>
              <a:rPr lang="en-US" baseline="-25000" dirty="0" err="1" smtClean="0"/>
              <a:t>n</a:t>
            </a:r>
            <a:r>
              <a:rPr lang="en-US" dirty="0" err="1" smtClean="0"/>
              <a:t>|W</a:t>
            </a:r>
            <a:r>
              <a:rPr lang="en-US" dirty="0" smtClean="0"/>
              <a:t>)P(W)+P(</a:t>
            </a:r>
            <a:r>
              <a:rPr lang="en-US" dirty="0" err="1" smtClean="0"/>
              <a:t>Q</a:t>
            </a:r>
            <a:r>
              <a:rPr lang="en-US" baseline="-25000" dirty="0" err="1" smtClean="0"/>
              <a:t>n</a:t>
            </a:r>
            <a:r>
              <a:rPr lang="en-US" dirty="0" smtClean="0"/>
              <a:t>|~W)P(~W)</a:t>
            </a:r>
            <a:br>
              <a:rPr lang="en-US" dirty="0" smtClean="0"/>
            </a:br>
            <a:r>
              <a:rPr lang="en-US" dirty="0" smtClean="0"/>
              <a:t>	  = P(Q</a:t>
            </a:r>
            <a:r>
              <a:rPr lang="en-US" baseline="-25000" dirty="0" smtClean="0"/>
              <a:t>n-1</a:t>
            </a:r>
            <a:r>
              <a:rPr lang="en-US" dirty="0" smtClean="0"/>
              <a:t>)q + P(Q</a:t>
            </a:r>
            <a:r>
              <a:rPr lang="en-US" baseline="-25000" dirty="0" smtClean="0"/>
              <a:t>n+1</a:t>
            </a:r>
            <a:r>
              <a:rPr lang="en-US" dirty="0" smtClean="0"/>
              <a:t>)p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P(Q</a:t>
            </a:r>
            <a:r>
              <a:rPr lang="en-US" baseline="-25000" dirty="0" smtClean="0"/>
              <a:t>0</a:t>
            </a:r>
            <a:r>
              <a:rPr lang="en-US" dirty="0" smtClean="0"/>
              <a:t>) = 1, P(</a:t>
            </a:r>
            <a:r>
              <a:rPr lang="en-US" dirty="0" err="1" smtClean="0"/>
              <a:t>Q</a:t>
            </a:r>
            <a:r>
              <a:rPr lang="en-US" baseline="-25000" dirty="0" err="1" smtClean="0"/>
              <a:t>inf</a:t>
            </a:r>
            <a:r>
              <a:rPr lang="en-US" dirty="0" smtClean="0"/>
              <a:t>) = 0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Solve a Linear Homogeneous Recurrence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</a:t>
            </a:r>
            <a:r>
              <a:rPr lang="en-US" baseline="-25000" dirty="0" smtClean="0"/>
              <a:t>n+1</a:t>
            </a:r>
            <a:r>
              <a:rPr lang="en-US" dirty="0" smtClean="0"/>
              <a:t> = (1/p)A</a:t>
            </a:r>
            <a:r>
              <a:rPr lang="en-US" baseline="-25000" dirty="0" smtClean="0"/>
              <a:t>n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(q/p)A</a:t>
            </a:r>
            <a:r>
              <a:rPr lang="en-US" baseline="-25000" dirty="0" smtClean="0"/>
              <a:t>n-1</a:t>
            </a:r>
          </a:p>
        </p:txBody>
      </p:sp>
    </p:spTree>
    <p:extLst>
      <p:ext uri="{BB962C8B-B14F-4D97-AF65-F5344CB8AC3E}">
        <p14:creationId xmlns:p14="http://schemas.microsoft.com/office/powerpoint/2010/main" val="1789240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Homogeneous Recurrence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A</a:t>
            </a:r>
            <a:r>
              <a:rPr lang="en-US" baseline="-25000" dirty="0" smtClean="0"/>
              <a:t>n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smtClean="0"/>
              <a:t>1/p)A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mr-IN" dirty="0"/>
              <a:t>–</a:t>
            </a:r>
            <a:r>
              <a:rPr lang="en-US" dirty="0"/>
              <a:t> (</a:t>
            </a:r>
            <a:r>
              <a:rPr lang="en-US" dirty="0" smtClean="0"/>
              <a:t>q/p)A</a:t>
            </a:r>
            <a:r>
              <a:rPr lang="en-US" baseline="-25000" dirty="0" smtClean="0"/>
              <a:t>n-2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Characteristic equation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(1/p)r + (q/p) = 0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Solution: q/p, 1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A</a:t>
            </a:r>
            <a:r>
              <a:rPr lang="en-US" baseline="-25000" dirty="0" smtClean="0"/>
              <a:t>n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X(q/p)</a:t>
            </a:r>
            <a:r>
              <a:rPr lang="en-US" baseline="30000" dirty="0" smtClean="0"/>
              <a:t>n</a:t>
            </a:r>
            <a:r>
              <a:rPr lang="en-US" dirty="0" smtClean="0"/>
              <a:t> + Y(1)</a:t>
            </a:r>
            <a:r>
              <a:rPr lang="en-US" baseline="30000" dirty="0" smtClean="0"/>
              <a:t>n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If p&gt;q,  A</a:t>
            </a:r>
            <a:r>
              <a:rPr lang="en-US" baseline="-25000" dirty="0" smtClean="0"/>
              <a:t>0</a:t>
            </a:r>
            <a:r>
              <a:rPr lang="en-US" dirty="0" smtClean="0"/>
              <a:t> = 1 = X + Y,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inf</a:t>
            </a:r>
            <a:r>
              <a:rPr lang="en-US" dirty="0" smtClean="0"/>
              <a:t> = 0 = Y , so X=1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thus A</a:t>
            </a:r>
            <a:r>
              <a:rPr lang="en-US" baseline="-25000" dirty="0" smtClean="0"/>
              <a:t>n</a:t>
            </a:r>
            <a:r>
              <a:rPr lang="en-US" dirty="0" smtClean="0"/>
              <a:t> = (q/p)</a:t>
            </a:r>
            <a:r>
              <a:rPr lang="en-US" baseline="30000" dirty="0" smtClean="0"/>
              <a:t>n</a:t>
            </a:r>
            <a:endParaRPr lang="en-US" baseline="30000" dirty="0"/>
          </a:p>
          <a:p>
            <a:pPr>
              <a:lnSpc>
                <a:spcPct val="110000"/>
              </a:lnSpc>
            </a:pPr>
            <a:r>
              <a:rPr lang="en-US" dirty="0" smtClean="0"/>
              <a:t>If q&gt;=p, 1 = X + Y,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inf</a:t>
            </a:r>
            <a:r>
              <a:rPr lang="en-US" dirty="0" smtClean="0"/>
              <a:t> = 0 = X (q/p)</a:t>
            </a:r>
            <a:r>
              <a:rPr lang="en-US" baseline="30000" dirty="0" err="1" smtClean="0"/>
              <a:t>inf</a:t>
            </a:r>
            <a:r>
              <a:rPr lang="en-US" dirty="0" smtClean="0"/>
              <a:t> + Y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so X=1/(1-(q/p)</a:t>
            </a:r>
            <a:r>
              <a:rPr lang="en-US" baseline="30000" dirty="0" err="1" smtClean="0"/>
              <a:t>inf</a:t>
            </a:r>
            <a:r>
              <a:rPr lang="en-US" dirty="0" smtClean="0"/>
              <a:t>) </a:t>
            </a:r>
            <a:r>
              <a:rPr lang="en-US" dirty="0" smtClean="0">
                <a:sym typeface="Wingdings"/>
              </a:rPr>
              <a:t> 0, Y  1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ym typeface="Wingdings"/>
              </a:rPr>
              <a:t>thus A</a:t>
            </a:r>
            <a:r>
              <a:rPr lang="en-US" baseline="-25000" dirty="0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76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spending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95848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After a transaction that attacker spends money, attacker tries to branch the chain so that it can send the money back to himself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What’s the success probability of the attack when the recipient waits for z blocks before accepting the payment?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During z blocks of honest chain, average # of blocks the attacker could generate (Poisson process)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(z/p) * q = (time for generating z honest blocks) * q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Probability that attacker can still catch up after z blocks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810" y="5624513"/>
            <a:ext cx="44069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297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Spending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11548"/>
            <a:ext cx="7886700" cy="356541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T=z/p: average time for generating z honest blocks</a:t>
            </a:r>
          </a:p>
          <a:p>
            <a:r>
              <a:rPr lang="en-US" dirty="0" err="1" smtClean="0"/>
              <a:t>ƛ</a:t>
            </a:r>
            <a:r>
              <a:rPr lang="en-US" dirty="0" smtClean="0"/>
              <a:t>=</a:t>
            </a:r>
            <a:r>
              <a:rPr lang="en-US" dirty="0" err="1" smtClean="0"/>
              <a:t>zq</a:t>
            </a:r>
            <a:r>
              <a:rPr lang="en-US" dirty="0" smtClean="0"/>
              <a:t>/p: average # of attacker’s blocks generated during T</a:t>
            </a:r>
          </a:p>
          <a:p>
            <a:r>
              <a:rPr lang="en-US" dirty="0" smtClean="0"/>
              <a:t>k: # of attacker’s blocks generated during T</a:t>
            </a:r>
          </a:p>
          <a:p>
            <a:r>
              <a:rPr lang="en-US" dirty="0" smtClean="0"/>
              <a:t>event A: attacker’s block chain wins consensus</a:t>
            </a:r>
          </a:p>
          <a:p>
            <a:r>
              <a:rPr lang="en-US" dirty="0" smtClean="0"/>
              <a:t>event </a:t>
            </a:r>
            <a:r>
              <a:rPr lang="en-US" dirty="0" err="1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: attacker generates k blocks during T</a:t>
            </a:r>
          </a:p>
          <a:p>
            <a:r>
              <a:rPr lang="en-US" dirty="0" smtClean="0"/>
              <a:t>P(A) = P(A|A</a:t>
            </a:r>
            <a:r>
              <a:rPr lang="en-US" baseline="-25000" dirty="0" smtClean="0"/>
              <a:t>0</a:t>
            </a:r>
            <a:r>
              <a:rPr lang="en-US" dirty="0" smtClean="0"/>
              <a:t>)P(A</a:t>
            </a:r>
            <a:r>
              <a:rPr lang="en-US" baseline="-25000" dirty="0" smtClean="0"/>
              <a:t>0</a:t>
            </a:r>
            <a:r>
              <a:rPr lang="en-US" dirty="0" smtClean="0"/>
              <a:t>)+P(A|A</a:t>
            </a:r>
            <a:r>
              <a:rPr lang="en-US" baseline="-25000" dirty="0" smtClean="0"/>
              <a:t>1</a:t>
            </a:r>
            <a:r>
              <a:rPr lang="en-US" dirty="0" smtClean="0"/>
              <a:t>)P(A</a:t>
            </a:r>
            <a:r>
              <a:rPr lang="en-US" baseline="-25000" dirty="0" smtClean="0"/>
              <a:t>1</a:t>
            </a:r>
            <a:r>
              <a:rPr lang="en-US" dirty="0" smtClean="0"/>
              <a:t>)+</a:t>
            </a:r>
            <a:r>
              <a:rPr lang="en-US" dirty="0"/>
              <a:t> </a:t>
            </a:r>
            <a:r>
              <a:rPr lang="en-US" dirty="0" smtClean="0"/>
              <a:t>P(A|A</a:t>
            </a:r>
            <a:r>
              <a:rPr lang="en-US" baseline="-25000" dirty="0" smtClean="0"/>
              <a:t>2</a:t>
            </a:r>
            <a:r>
              <a:rPr lang="en-US" dirty="0" smtClean="0"/>
              <a:t>)P(A</a:t>
            </a:r>
            <a:r>
              <a:rPr lang="en-US" baseline="-25000" dirty="0" smtClean="0"/>
              <a:t>2</a:t>
            </a:r>
            <a:r>
              <a:rPr lang="en-US" dirty="0" smtClean="0"/>
              <a:t>)+ </a:t>
            </a:r>
            <a:r>
              <a:rPr lang="mr-IN" dirty="0" smtClean="0"/>
              <a:t>…</a:t>
            </a:r>
            <a:endParaRPr lang="en-US" dirty="0" smtClean="0"/>
          </a:p>
          <a:p>
            <a:r>
              <a:rPr lang="en-US" dirty="0" smtClean="0"/>
              <a:t>P(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) = </a:t>
            </a:r>
            <a:r>
              <a:rPr lang="en-US" dirty="0" err="1" smtClean="0"/>
              <a:t>ƛ</a:t>
            </a:r>
            <a:r>
              <a:rPr lang="en-US" baseline="30000" dirty="0" err="1" smtClean="0"/>
              <a:t>k</a:t>
            </a:r>
            <a:r>
              <a:rPr lang="en-US" dirty="0" smtClean="0"/>
              <a:t> 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ƛ</a:t>
            </a:r>
            <a:r>
              <a:rPr lang="en-US" dirty="0" smtClean="0"/>
              <a:t>/k! (Poisson distribution)</a:t>
            </a:r>
          </a:p>
          <a:p>
            <a:r>
              <a:rPr lang="en-US" dirty="0" smtClean="0"/>
              <a:t>if k &gt; z, P(</a:t>
            </a:r>
            <a:r>
              <a:rPr lang="en-US" dirty="0" err="1" smtClean="0"/>
              <a:t>A|A</a:t>
            </a:r>
            <a:r>
              <a:rPr lang="en-US" baseline="-25000" dirty="0" err="1" smtClean="0"/>
              <a:t>k</a:t>
            </a:r>
            <a:r>
              <a:rPr lang="en-US" dirty="0" smtClean="0"/>
              <a:t>) = 1 (attacker wins during T)</a:t>
            </a:r>
          </a:p>
          <a:p>
            <a:r>
              <a:rPr lang="en-US" dirty="0" smtClean="0"/>
              <a:t>if k ≦z, attacker has to catch up z-k blocks after T and until forever</a:t>
            </a:r>
          </a:p>
          <a:p>
            <a:r>
              <a:rPr lang="en-US" dirty="0" smtClean="0"/>
              <a:t>done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977" y="1506648"/>
            <a:ext cx="44069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093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Limitations of TTP-based financial system</a:t>
            </a:r>
          </a:p>
          <a:p>
            <a:pPr lvl="1"/>
            <a:r>
              <a:rPr lang="en-US" dirty="0" smtClean="0"/>
              <a:t>non-reversible transaction is not possible</a:t>
            </a:r>
          </a:p>
          <a:p>
            <a:pPr lvl="1"/>
            <a:r>
              <a:rPr lang="en-US" dirty="0" smtClean="0"/>
              <a:t>mediation cost increases transaction cost</a:t>
            </a:r>
          </a:p>
          <a:p>
            <a:pPr lvl="1"/>
            <a:r>
              <a:rPr lang="en-US" dirty="0" smtClean="0"/>
              <a:t>no means of payments through communication w/o TTP</a:t>
            </a:r>
          </a:p>
          <a:p>
            <a:r>
              <a:rPr lang="en-US" dirty="0" smtClean="0"/>
              <a:t>New electronic payment system is needed</a:t>
            </a:r>
          </a:p>
          <a:p>
            <a:pPr lvl="1"/>
            <a:r>
              <a:rPr lang="en-US" dirty="0" smtClean="0"/>
              <a:t>based on cryptographic proof, not trust</a:t>
            </a:r>
          </a:p>
          <a:p>
            <a:pPr lvl="1"/>
            <a:r>
              <a:rPr lang="en-US" dirty="0" smtClean="0"/>
              <a:t>computationally-impractically irreversible transactions</a:t>
            </a:r>
          </a:p>
          <a:p>
            <a:r>
              <a:rPr lang="en-US" dirty="0" smtClean="0"/>
              <a:t>Double-spending problem solved</a:t>
            </a:r>
          </a:p>
          <a:p>
            <a:pPr lvl="1"/>
            <a:r>
              <a:rPr lang="en-US" dirty="0" smtClean="0"/>
              <a:t>P2P distributed timestamp server computationally proves the chronical order of transactions</a:t>
            </a:r>
          </a:p>
          <a:p>
            <a:pPr lvl="1"/>
            <a:r>
              <a:rPr lang="en-US" dirty="0" smtClean="0"/>
              <a:t>Secure as long as honest nodes’ CPU power collectively surpass attackers’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85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33" y="3441774"/>
            <a:ext cx="7886700" cy="31185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Coin = a chain of digital signatures</a:t>
            </a:r>
          </a:p>
          <a:p>
            <a:r>
              <a:rPr lang="en-US" dirty="0" err="1" smtClean="0"/>
              <a:t>Tx</a:t>
            </a:r>
            <a:r>
              <a:rPr lang="en-US" baseline="-25000" dirty="0" err="1" smtClean="0"/>
              <a:t>i</a:t>
            </a:r>
            <a:r>
              <a:rPr lang="en-US" dirty="0" smtClean="0"/>
              <a:t>: A transfers coin to B</a:t>
            </a:r>
          </a:p>
          <a:p>
            <a:pPr lvl="1"/>
            <a:r>
              <a:rPr lang="en-US" dirty="0" smtClean="0"/>
              <a:t>Coin+= </a:t>
            </a:r>
            <a:r>
              <a:rPr lang="en-US" dirty="0" err="1" smtClean="0"/>
              <a:t>Pub</a:t>
            </a:r>
            <a:r>
              <a:rPr lang="en-US" baseline="-25000" dirty="0" err="1" smtClean="0"/>
              <a:t>B</a:t>
            </a:r>
            <a:r>
              <a:rPr lang="en-US" dirty="0" smtClean="0"/>
              <a:t>, </a:t>
            </a:r>
            <a:r>
              <a:rPr lang="en-US" dirty="0"/>
              <a:t>H(Tx</a:t>
            </a:r>
            <a:r>
              <a:rPr lang="en-US" baseline="-25000" dirty="0"/>
              <a:t>i-1</a:t>
            </a:r>
            <a:r>
              <a:rPr lang="en-US" dirty="0"/>
              <a:t>|Pub</a:t>
            </a:r>
            <a:r>
              <a:rPr lang="en-US" baseline="-25000" dirty="0"/>
              <a:t>B</a:t>
            </a:r>
            <a:r>
              <a:rPr lang="en-US" dirty="0" smtClean="0"/>
              <a:t>), </a:t>
            </a:r>
            <a:r>
              <a:rPr lang="en-US" dirty="0" err="1" smtClean="0"/>
              <a:t>Sign</a:t>
            </a:r>
            <a:r>
              <a:rPr lang="en-US" baseline="-25000" dirty="0" err="1" smtClean="0"/>
              <a:t>A</a:t>
            </a:r>
            <a:r>
              <a:rPr lang="en-US" dirty="0" smtClean="0"/>
              <a:t>(H(Tx</a:t>
            </a:r>
            <a:r>
              <a:rPr lang="en-US" baseline="-25000" dirty="0" smtClean="0"/>
              <a:t>i-1</a:t>
            </a:r>
            <a:r>
              <a:rPr lang="en-US" dirty="0" smtClean="0"/>
              <a:t>|Pub</a:t>
            </a:r>
            <a:r>
              <a:rPr lang="en-US" baseline="-25000" dirty="0" smtClean="0"/>
              <a:t>B</a:t>
            </a:r>
            <a:r>
              <a:rPr lang="en-US" dirty="0" smtClean="0"/>
              <a:t>))</a:t>
            </a:r>
            <a:endParaRPr lang="en-US" baseline="-25000" dirty="0" smtClean="0"/>
          </a:p>
          <a:p>
            <a:r>
              <a:rPr lang="en-US" dirty="0" smtClean="0"/>
              <a:t>One can</a:t>
            </a:r>
          </a:p>
          <a:p>
            <a:pPr lvl="1"/>
            <a:r>
              <a:rPr lang="en-US" dirty="0" smtClean="0"/>
              <a:t>check if </a:t>
            </a:r>
            <a:r>
              <a:rPr lang="en-US" dirty="0" err="1" smtClean="0"/>
              <a:t>Tx</a:t>
            </a:r>
            <a:r>
              <a:rPr lang="en-US" baseline="-25000" dirty="0" err="1" smtClean="0"/>
              <a:t>i</a:t>
            </a:r>
            <a:r>
              <a:rPr lang="en-US" dirty="0" err="1" smtClean="0"/>
              <a:t>’s</a:t>
            </a:r>
            <a:r>
              <a:rPr lang="en-US" dirty="0" smtClean="0"/>
              <a:t> spender is TX</a:t>
            </a:r>
            <a:r>
              <a:rPr lang="en-US" baseline="-25000" dirty="0" smtClean="0"/>
              <a:t>i-1</a:t>
            </a:r>
            <a:r>
              <a:rPr lang="en-US" dirty="0" smtClean="0"/>
              <a:t>’s recipient</a:t>
            </a:r>
          </a:p>
          <a:p>
            <a:r>
              <a:rPr lang="en-US" dirty="0" smtClean="0"/>
              <a:t>One cannot</a:t>
            </a:r>
          </a:p>
          <a:p>
            <a:pPr lvl="1"/>
            <a:r>
              <a:rPr lang="en-US" dirty="0" smtClean="0"/>
              <a:t>check if TX</a:t>
            </a:r>
            <a:r>
              <a:rPr lang="en-US" baseline="-25000" dirty="0" smtClean="0"/>
              <a:t>i-1</a:t>
            </a:r>
            <a:r>
              <a:rPr lang="en-US" dirty="0" smtClean="0"/>
              <a:t>’s recipient spent only once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825" y="260195"/>
            <a:ext cx="5025951" cy="299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70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US" dirty="0" smtClean="0"/>
              <a:t>TTP (mint) model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TTP needs to check all transactions for double-spending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TTP issues new coin and only TTP-issued coin is trusted</a:t>
            </a:r>
            <a:endParaRPr lang="en-US" dirty="0"/>
          </a:p>
          <a:p>
            <a:r>
              <a:rPr lang="en-US" dirty="0" smtClean="0"/>
              <a:t>Distributed way</a:t>
            </a:r>
          </a:p>
          <a:p>
            <a:pPr lvl="1"/>
            <a:r>
              <a:rPr lang="en-US" dirty="0" smtClean="0"/>
              <a:t>Payee checks if payer signed the TX for the first time</a:t>
            </a:r>
          </a:p>
          <a:p>
            <a:pPr lvl="1"/>
            <a:r>
              <a:rPr lang="en-US" dirty="0" smtClean="0"/>
              <a:t>Payee needs to know all transactions, so be announced</a:t>
            </a:r>
          </a:p>
          <a:p>
            <a:pPr lvl="1"/>
            <a:r>
              <a:rPr lang="en-US" dirty="0" smtClean="0"/>
              <a:t>All participants need to agree on a single ordered history of transactions</a:t>
            </a:r>
          </a:p>
        </p:txBody>
      </p:sp>
    </p:spTree>
    <p:extLst>
      <p:ext uri="{BB962C8B-B14F-4D97-AF65-F5344CB8AC3E}">
        <p14:creationId xmlns:p14="http://schemas.microsoft.com/office/powerpoint/2010/main" val="1876254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Timestamp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Timestamp server publishes</a:t>
            </a:r>
          </a:p>
          <a:p>
            <a:pPr lvl="1"/>
            <a:r>
              <a:rPr lang="en-US" dirty="0" err="1" smtClean="0"/>
              <a:t>H</a:t>
            </a:r>
            <a:r>
              <a:rPr lang="en-US" baseline="-25000" dirty="0" err="1" smtClean="0"/>
              <a:t>t</a:t>
            </a:r>
            <a:r>
              <a:rPr lang="en-US" dirty="0" smtClean="0"/>
              <a:t> = Hash(H</a:t>
            </a:r>
            <a:r>
              <a:rPr lang="en-US" baseline="-25000" dirty="0" smtClean="0"/>
              <a:t>t-1</a:t>
            </a:r>
            <a:r>
              <a:rPr lang="en-US" dirty="0" smtClean="0"/>
              <a:t>, </a:t>
            </a:r>
            <a:r>
              <a:rPr lang="en-US" dirty="0" err="1" smtClean="0"/>
              <a:t>Block</a:t>
            </a:r>
            <a:r>
              <a:rPr lang="en-US" baseline="-25000" dirty="0" err="1" smtClean="0"/>
              <a:t>t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Block</a:t>
            </a:r>
            <a:r>
              <a:rPr lang="en-US" baseline="-25000" dirty="0" err="1" smtClean="0"/>
              <a:t>t</a:t>
            </a:r>
            <a:r>
              <a:rPr lang="en-US" dirty="0" smtClean="0"/>
              <a:t>=set of items exited at time t</a:t>
            </a:r>
          </a:p>
          <a:p>
            <a:r>
              <a:rPr lang="en-US" dirty="0" smtClean="0"/>
              <a:t>Publish to newspaper or bulletin boards</a:t>
            </a:r>
          </a:p>
          <a:p>
            <a:pPr lvl="1"/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Centralized timestamp server = TTP 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154" y="4259931"/>
            <a:ext cx="6112776" cy="169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899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Goal: Distributed Timestamp Server</a:t>
            </a:r>
          </a:p>
          <a:p>
            <a:r>
              <a:rPr lang="en-US" dirty="0" smtClean="0"/>
              <a:t>Proof-of-work</a:t>
            </a:r>
          </a:p>
          <a:p>
            <a:pPr lvl="1"/>
            <a:r>
              <a:rPr lang="en-US" dirty="0" smtClean="0"/>
              <a:t>Finding a value that hashes to 0-bits-beginning value</a:t>
            </a:r>
          </a:p>
          <a:p>
            <a:pPr lvl="2"/>
            <a:r>
              <a:rPr lang="en-US" dirty="0" smtClean="0"/>
              <a:t>Exponentially difficult by # of beginning 0-bits</a:t>
            </a:r>
          </a:p>
          <a:p>
            <a:pPr lvl="1"/>
            <a:r>
              <a:rPr lang="en-US" dirty="0" smtClean="0"/>
              <a:t>Verified by one hashing</a:t>
            </a:r>
          </a:p>
          <a:p>
            <a:pPr lvl="1"/>
            <a:r>
              <a:rPr lang="en-US" dirty="0" err="1" smtClean="0"/>
              <a:t>Hashcash</a:t>
            </a:r>
            <a:endParaRPr lang="en-US" dirty="0" smtClean="0"/>
          </a:p>
          <a:p>
            <a:r>
              <a:rPr lang="en-US" dirty="0" smtClean="0"/>
              <a:t>Bitcoin </a:t>
            </a:r>
            <a:r>
              <a:rPr lang="en-US" dirty="0" err="1" smtClean="0"/>
              <a:t>PoW</a:t>
            </a:r>
            <a:endParaRPr lang="en-US" dirty="0" smtClean="0"/>
          </a:p>
          <a:p>
            <a:pPr lvl="1"/>
            <a:r>
              <a:rPr lang="en-US" dirty="0" smtClean="0"/>
              <a:t>Find Nonce </a:t>
            </a:r>
            <a:r>
              <a:rPr lang="en-US" dirty="0" err="1" smtClean="0"/>
              <a:t>s.t.</a:t>
            </a:r>
            <a:endParaRPr lang="en-US" dirty="0" smtClean="0"/>
          </a:p>
          <a:p>
            <a:pPr lvl="2"/>
            <a:r>
              <a:rPr lang="en-US" dirty="0"/>
              <a:t>H(</a:t>
            </a:r>
            <a:r>
              <a:rPr lang="en-US" dirty="0" err="1"/>
              <a:t>Block</a:t>
            </a:r>
            <a:r>
              <a:rPr lang="en-US" baseline="-25000" dirty="0" err="1"/>
              <a:t>t</a:t>
            </a:r>
            <a:r>
              <a:rPr lang="en-US" dirty="0"/>
              <a:t>) = </a:t>
            </a:r>
            <a:r>
              <a:rPr lang="en-US" dirty="0" smtClean="0"/>
              <a:t>{0}</a:t>
            </a:r>
            <a:r>
              <a:rPr lang="en-US" baseline="30000" dirty="0" smtClean="0"/>
              <a:t>n</a:t>
            </a:r>
            <a:r>
              <a:rPr lang="en-US" dirty="0" smtClean="0"/>
              <a:t>{0,1}*</a:t>
            </a:r>
          </a:p>
          <a:p>
            <a:pPr lvl="3"/>
            <a:r>
              <a:rPr lang="en-US" dirty="0" smtClean="0"/>
              <a:t>where </a:t>
            </a:r>
            <a:r>
              <a:rPr lang="en-US" dirty="0" err="1" smtClean="0"/>
              <a:t>Block</a:t>
            </a:r>
            <a:r>
              <a:rPr lang="en-US" baseline="-25000" dirty="0" err="1" smtClean="0"/>
              <a:t>t</a:t>
            </a:r>
            <a:r>
              <a:rPr lang="en-US" dirty="0" smtClean="0"/>
              <a:t> := H(Block</a:t>
            </a:r>
            <a:r>
              <a:rPr lang="en-US" baseline="-25000" dirty="0" smtClean="0"/>
              <a:t>t-1</a:t>
            </a:r>
            <a:r>
              <a:rPr lang="en-US" dirty="0" smtClean="0"/>
              <a:t>) | </a:t>
            </a:r>
            <a:r>
              <a:rPr lang="en-US" dirty="0" err="1" smtClean="0"/>
              <a:t>Tx’s</a:t>
            </a:r>
            <a:r>
              <a:rPr lang="en-US" dirty="0" smtClean="0"/>
              <a:t> | Nonce</a:t>
            </a:r>
          </a:p>
          <a:p>
            <a:r>
              <a:rPr lang="en-US" dirty="0" smtClean="0"/>
              <a:t>Bitcoin </a:t>
            </a:r>
            <a:r>
              <a:rPr lang="en-US" dirty="0" err="1" smtClean="0"/>
              <a:t>PoW</a:t>
            </a:r>
            <a:r>
              <a:rPr lang="en-US" dirty="0" smtClean="0"/>
              <a:t> solves</a:t>
            </a:r>
          </a:p>
          <a:p>
            <a:pPr lvl="1"/>
            <a:r>
              <a:rPr lang="en-US" dirty="0" smtClean="0"/>
              <a:t>Cannot change a </a:t>
            </a:r>
            <a:r>
              <a:rPr lang="en-US" dirty="0" err="1" smtClean="0"/>
              <a:t>block</a:t>
            </a:r>
            <a:r>
              <a:rPr lang="en-US" baseline="-25000" dirty="0" err="1" smtClean="0"/>
              <a:t>t</a:t>
            </a:r>
            <a:r>
              <a:rPr lang="en-US" dirty="0" smtClean="0"/>
              <a:t> w/o redoing </a:t>
            </a:r>
            <a:r>
              <a:rPr lang="en-US" dirty="0" err="1" smtClean="0"/>
              <a:t>PoW</a:t>
            </a:r>
            <a:r>
              <a:rPr lang="en-US" dirty="0" smtClean="0"/>
              <a:t> for  Block</a:t>
            </a:r>
            <a:r>
              <a:rPr lang="en-US" baseline="-25000" dirty="0" smtClean="0"/>
              <a:t>&gt;=t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mplements vote-per-CPU majority decision making</a:t>
            </a:r>
          </a:p>
          <a:p>
            <a:pPr lvl="2"/>
            <a:r>
              <a:rPr lang="en-US" dirty="0" smtClean="0"/>
              <a:t>Longest chain wins</a:t>
            </a:r>
          </a:p>
          <a:p>
            <a:pPr lvl="1"/>
            <a:r>
              <a:rPr lang="en-US" dirty="0" smtClean="0"/>
              <a:t>Moving target: n increase to keep </a:t>
            </a:r>
            <a:r>
              <a:rPr lang="en-US" dirty="0" err="1" smtClean="0"/>
              <a:t>avg</a:t>
            </a:r>
            <a:r>
              <a:rPr lang="en-US" dirty="0" smtClean="0"/>
              <a:t> # of blocks per hour = 6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144" y="3149508"/>
            <a:ext cx="4304138" cy="106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29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Hashcash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Originally proposed by Cynthia </a:t>
            </a:r>
            <a:r>
              <a:rPr lang="en-US" dirty="0" err="1" smtClean="0"/>
              <a:t>Dwork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err="1" smtClean="0"/>
              <a:t>Hashcash</a:t>
            </a:r>
            <a:r>
              <a:rPr lang="en-US" dirty="0" smtClean="0"/>
              <a:t> proposed by Adam Back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Sending an email costs a </a:t>
            </a:r>
            <a:r>
              <a:rPr lang="en-US" dirty="0" err="1" smtClean="0"/>
              <a:t>PoW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Find a &lt;counter&gt; </a:t>
            </a:r>
            <a:r>
              <a:rPr lang="en-US" dirty="0" err="1" smtClean="0"/>
              <a:t>s.t.</a:t>
            </a:r>
            <a:endParaRPr lang="en-US" dirty="0" smtClean="0"/>
          </a:p>
          <a:p>
            <a:pPr lvl="2">
              <a:lnSpc>
                <a:spcPct val="120000"/>
              </a:lnSpc>
            </a:pPr>
            <a:r>
              <a:rPr lang="en-US" dirty="0" smtClean="0"/>
              <a:t>SHA-1(1:20:&lt;time&gt;:&lt;recipient&gt;:&lt;rand&gt;:&lt;counter&gt;)={0}</a:t>
            </a:r>
            <a:r>
              <a:rPr lang="en-US" baseline="30000" dirty="0" smtClean="0"/>
              <a:t>20</a:t>
            </a:r>
            <a:r>
              <a:rPr lang="en-US" dirty="0" smtClean="0"/>
              <a:t>{0,1}</a:t>
            </a:r>
            <a:r>
              <a:rPr lang="en-US" baseline="30000" dirty="0" smtClean="0"/>
              <a:t>140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Takes about 1 sec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Receiver accepts an email only if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&lt;time&gt; is recent(2-days), &lt;recipient&gt; is correct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and valid </a:t>
            </a:r>
            <a:r>
              <a:rPr lang="en-US" dirty="0" err="1" smtClean="0"/>
              <a:t>PoW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This prevents a spammer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whose business relies on the ability to send many emails quickly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27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US" dirty="0" smtClean="0"/>
              <a:t>New </a:t>
            </a:r>
            <a:r>
              <a:rPr lang="en-US" dirty="0"/>
              <a:t>transactions are broadcast to all nodes.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US" dirty="0" smtClean="0"/>
              <a:t>Each </a:t>
            </a:r>
            <a:r>
              <a:rPr lang="en-US" dirty="0"/>
              <a:t>node collects new transactions into a block.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US" dirty="0" smtClean="0"/>
              <a:t>Each </a:t>
            </a:r>
            <a:r>
              <a:rPr lang="en-US" dirty="0"/>
              <a:t>node works on finding a difficult proof-of-work for its block.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US" dirty="0" smtClean="0"/>
              <a:t>When </a:t>
            </a:r>
            <a:r>
              <a:rPr lang="en-US" dirty="0"/>
              <a:t>a node finds a proof-of-work, it broadcasts the block to all nodes.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US" dirty="0" smtClean="0"/>
              <a:t>Nodes </a:t>
            </a:r>
            <a:r>
              <a:rPr lang="en-US" dirty="0"/>
              <a:t>accept the block only if all transactions in it are valid and not already spent.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US" dirty="0" smtClean="0"/>
              <a:t>Nodes </a:t>
            </a:r>
            <a:r>
              <a:rPr lang="en-US" dirty="0"/>
              <a:t>express their acceptance of the block by working on creating the next block in the </a:t>
            </a:r>
            <a:r>
              <a:rPr lang="en-US" dirty="0" smtClean="0"/>
              <a:t>chain</a:t>
            </a:r>
            <a:r>
              <a:rPr lang="en-US" dirty="0"/>
              <a:t>, using the hash of the accepted block as the previous hash.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157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Incentive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 can get incentives by either</a:t>
            </a:r>
          </a:p>
          <a:p>
            <a:pPr lvl="1"/>
            <a:r>
              <a:rPr lang="en-US" dirty="0" smtClean="0"/>
              <a:t>First transaction in a block starts a new coin of the block creator</a:t>
            </a:r>
          </a:p>
          <a:p>
            <a:pPr lvl="1"/>
            <a:r>
              <a:rPr lang="en-US" dirty="0" smtClean="0"/>
              <a:t>Transaction fee = input </a:t>
            </a:r>
            <a:r>
              <a:rPr lang="mr-IN" dirty="0" smtClean="0"/>
              <a:t>–</a:t>
            </a:r>
            <a:r>
              <a:rPr lang="en-US" dirty="0" smtClean="0"/>
              <a:t> output of a transaction</a:t>
            </a:r>
          </a:p>
          <a:p>
            <a:pPr lvl="1"/>
            <a:r>
              <a:rPr lang="en-US" dirty="0" smtClean="0"/>
              <a:t>Once enough coins were created, only transaction fee is incentive</a:t>
            </a:r>
          </a:p>
          <a:p>
            <a:r>
              <a:rPr lang="en-US" dirty="0" smtClean="0"/>
              <a:t>Incentive encourages attackers (dominating CPU power) to play honest</a:t>
            </a:r>
          </a:p>
          <a:p>
            <a:pPr lvl="1"/>
            <a:r>
              <a:rPr lang="en-US" dirty="0" smtClean="0"/>
              <a:t>because it is more profitable (generating blocks) than undermining the system</a:t>
            </a:r>
          </a:p>
        </p:txBody>
      </p:sp>
    </p:spTree>
    <p:extLst>
      <p:ext uri="{BB962C8B-B14F-4D97-AF65-F5344CB8AC3E}">
        <p14:creationId xmlns:p14="http://schemas.microsoft.com/office/powerpoint/2010/main" val="1216671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4411</TotalTime>
  <Words>1188</Words>
  <Application>Microsoft Macintosh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Calibri Light</vt:lpstr>
      <vt:lpstr>Mangal</vt:lpstr>
      <vt:lpstr>Arial</vt:lpstr>
      <vt:lpstr>Wingdings</vt:lpstr>
      <vt:lpstr>Office Theme</vt:lpstr>
      <vt:lpstr>Bitcoin: A Peer-to-Peer Electronic Cash System Bitcoin Whitepaper</vt:lpstr>
      <vt:lpstr>Introduction</vt:lpstr>
      <vt:lpstr>Transactions</vt:lpstr>
      <vt:lpstr>Double Spending</vt:lpstr>
      <vt:lpstr>Timestamp Server</vt:lpstr>
      <vt:lpstr>Proof of Work</vt:lpstr>
      <vt:lpstr>Hashcash</vt:lpstr>
      <vt:lpstr>Network</vt:lpstr>
      <vt:lpstr>Incentive</vt:lpstr>
      <vt:lpstr>Reclaiming Disk Space</vt:lpstr>
      <vt:lpstr>Simplified Payment Verification</vt:lpstr>
      <vt:lpstr>Combining and Splitting Value</vt:lpstr>
      <vt:lpstr>Privacy</vt:lpstr>
      <vt:lpstr>Calculations</vt:lpstr>
      <vt:lpstr>Gambler’s Ruin</vt:lpstr>
      <vt:lpstr>Linear Homogeneous Recurrence</vt:lpstr>
      <vt:lpstr>Double spending attack</vt:lpstr>
      <vt:lpstr>Double Spending Attack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Bitcoin: A Peer-to-Peer Electronic Cash System Bitcoin Whitepaper</dc:title>
  <dc:creator>shinminho@gmail.com</dc:creator>
  <cp:lastModifiedBy>shinminho@gmail.com</cp:lastModifiedBy>
  <cp:revision>46</cp:revision>
  <dcterms:created xsi:type="dcterms:W3CDTF">2017-12-28T13:31:07Z</dcterms:created>
  <dcterms:modified xsi:type="dcterms:W3CDTF">2018-01-05T20:14:59Z</dcterms:modified>
</cp:coreProperties>
</file>