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8" r:id="rId4"/>
    <p:sldId id="260" r:id="rId5"/>
    <p:sldId id="257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6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78" r:id="rId24"/>
    <p:sldId id="279" r:id="rId25"/>
    <p:sldId id="280" r:id="rId26"/>
    <p:sldId id="282" r:id="rId27"/>
    <p:sldId id="283" r:id="rId28"/>
    <p:sldId id="285" r:id="rId29"/>
    <p:sldId id="286" r:id="rId30"/>
    <p:sldId id="287" r:id="rId31"/>
    <p:sldId id="288" r:id="rId32"/>
    <p:sldId id="289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01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5C3E-7682-6E4B-93D9-F25555620F4A}" type="datetimeFigureOut">
              <a:rPr lang="en-US" smtClean="0"/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D237-E18E-5D4F-9331-CA2B8963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96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5C3E-7682-6E4B-93D9-F25555620F4A}" type="datetimeFigureOut">
              <a:rPr lang="en-US" smtClean="0"/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D237-E18E-5D4F-9331-CA2B8963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4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5C3E-7682-6E4B-93D9-F25555620F4A}" type="datetimeFigureOut">
              <a:rPr lang="en-US" smtClean="0"/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D237-E18E-5D4F-9331-CA2B8963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271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5C3E-7682-6E4B-93D9-F25555620F4A}" type="datetimeFigureOut">
              <a:rPr lang="en-US" smtClean="0"/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D237-E18E-5D4F-9331-CA2B8963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55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5C3E-7682-6E4B-93D9-F25555620F4A}" type="datetimeFigureOut">
              <a:rPr lang="en-US" smtClean="0"/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D237-E18E-5D4F-9331-CA2B8963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18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5C3E-7682-6E4B-93D9-F25555620F4A}" type="datetimeFigureOut">
              <a:rPr lang="en-US" smtClean="0"/>
              <a:t>5/29/15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D237-E18E-5D4F-9331-CA2B8963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05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5C3E-7682-6E4B-93D9-F25555620F4A}" type="datetimeFigureOut">
              <a:rPr lang="en-US" smtClean="0"/>
              <a:t>5/29/15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D237-E18E-5D4F-9331-CA2B8963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62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5C3E-7682-6E4B-93D9-F25555620F4A}" type="datetimeFigureOut">
              <a:rPr lang="en-US" smtClean="0"/>
              <a:t>5/29/15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D237-E18E-5D4F-9331-CA2B8963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63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5C3E-7682-6E4B-93D9-F25555620F4A}" type="datetimeFigureOut">
              <a:rPr lang="en-US" smtClean="0"/>
              <a:t>5/29/15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D237-E18E-5D4F-9331-CA2B8963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45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5C3E-7682-6E4B-93D9-F25555620F4A}" type="datetimeFigureOut">
              <a:rPr lang="en-US" smtClean="0"/>
              <a:t>5/29/15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D237-E18E-5D4F-9331-CA2B8963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86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65C3E-7682-6E4B-93D9-F25555620F4A}" type="datetimeFigureOut">
              <a:rPr lang="en-US" smtClean="0"/>
              <a:t>5/29/15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D237-E18E-5D4F-9331-CA2B8963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69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65C3E-7682-6E4B-93D9-F25555620F4A}" type="datetimeFigureOut">
              <a:rPr lang="en-US" smtClean="0"/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DD237-E18E-5D4F-9331-CA2B8963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2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Software Security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88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740"/>
            <a:ext cx="9144000" cy="58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62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661"/>
            <a:ext cx="9144000" cy="645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63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086"/>
            <a:ext cx="9144000" cy="655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8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49"/>
            <a:ext cx="9144000" cy="668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3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007"/>
            <a:ext cx="9144000" cy="661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07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62"/>
            <a:ext cx="9144000" cy="681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58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758"/>
            <a:ext cx="9144000" cy="608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25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" y="0"/>
            <a:ext cx="9089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96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" y="0"/>
            <a:ext cx="8964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89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630"/>
            <a:ext cx="9144000" cy="620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15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5-29 at 12.29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9144000" cy="664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35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01"/>
            <a:ext cx="9144000" cy="67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40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19"/>
            <a:ext cx="9144000" cy="666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60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2" y="0"/>
            <a:ext cx="8983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64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537"/>
            <a:ext cx="9144000" cy="655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06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19"/>
            <a:ext cx="9144000" cy="575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96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1"/>
            <a:ext cx="9144000" cy="683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53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412"/>
            <a:ext cx="9144000" cy="553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34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582"/>
            <a:ext cx="9144000" cy="606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57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369"/>
            <a:ext cx="9144000" cy="585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980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067"/>
            <a:ext cx="9144000" cy="621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57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5-29 at 12.32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9144000" cy="666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765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412"/>
            <a:ext cx="9144000" cy="617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92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926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571"/>
            <a:ext cx="9144000" cy="579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823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000"/>
            <a:ext cx="9144000" cy="59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624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84"/>
            <a:ext cx="9144000" cy="64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78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467"/>
            <a:ext cx="9144000" cy="614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858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812"/>
            <a:ext cx="9144000" cy="59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979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384"/>
            <a:ext cx="9144000" cy="602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117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703"/>
            <a:ext cx="9144000" cy="660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98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398"/>
            <a:ext cx="9144000" cy="608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95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5-29 at 12.44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620"/>
            <a:ext cx="9144000" cy="641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386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7" y="0"/>
            <a:ext cx="8355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975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46" y="0"/>
            <a:ext cx="8764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307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918"/>
            <a:ext cx="9144000" cy="641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112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217"/>
            <a:ext cx="9144000" cy="669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091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78"/>
            <a:ext cx="9144000" cy="671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111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818"/>
            <a:ext cx="9144000" cy="653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578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26"/>
            <a:ext cx="9144000" cy="677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268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28" y="70562"/>
            <a:ext cx="8841219" cy="662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602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 Part 4 </a:t>
            </a:r>
            <a:r>
              <a:rPr lang="en-US" smtClean="0">
                <a:sym typeface="Symbol" charset="2"/>
              </a:rPr>
              <a:t></a:t>
            </a:r>
            <a:r>
              <a:rPr lang="en-US" smtClean="0"/>
              <a:t> Software                                                                                                          </a:t>
            </a:r>
            <a:fld id="{7B809811-1720-5044-B63E-EED1F5DB5552}" type="slidenum">
              <a:rPr lang="en-US" smtClean="0">
                <a:latin typeface="Times New Roman" charset="0"/>
              </a:rPr>
              <a:pPr/>
              <a:t>48</a:t>
            </a:fld>
            <a:endParaRPr lang="en-US" smtClean="0">
              <a:latin typeface="Times New Roman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990600"/>
          </a:xfrm>
        </p:spPr>
        <p:txBody>
          <a:bodyPr/>
          <a:lstStyle/>
          <a:p>
            <a:pPr eaLnBrk="1" hangingPunct="1"/>
            <a:r>
              <a:rPr lang="en-US"/>
              <a:t>Stack Smashing Example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205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Program asks for a serial number that the attacker does not know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Attacker does </a:t>
            </a:r>
            <a:r>
              <a:rPr lang="en-US" sz="2800" b="1" dirty="0">
                <a:solidFill>
                  <a:schemeClr val="hlink"/>
                </a:solidFill>
              </a:rPr>
              <a:t>not</a:t>
            </a:r>
            <a:r>
              <a:rPr lang="en-US" sz="2800" dirty="0"/>
              <a:t> have source code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Attacker does have the executable (exe)</a:t>
            </a:r>
          </a:p>
        </p:txBody>
      </p:sp>
      <p:pic>
        <p:nvPicPr>
          <p:cNvPr id="335876" name="Picture 4" descr="out1.jpg                                                       00152429Macintosh HD                   B7464D7A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581400"/>
            <a:ext cx="8153400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5877" name="Rectangle 5"/>
          <p:cNvSpPr>
            <a:spLocks noChangeArrowheads="1"/>
          </p:cNvSpPr>
          <p:nvPr/>
        </p:nvSpPr>
        <p:spPr bwMode="auto">
          <a:xfrm>
            <a:off x="685800" y="5562600"/>
            <a:ext cx="784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2"/>
              <a:buChar char="q"/>
            </a:pPr>
            <a:r>
              <a:rPr lang="en-US" sz="2800"/>
              <a:t>Program quits on incorrect serial number</a:t>
            </a:r>
          </a:p>
        </p:txBody>
      </p:sp>
    </p:spTree>
    <p:extLst>
      <p:ext uri="{BB962C8B-B14F-4D97-AF65-F5344CB8AC3E}">
        <p14:creationId xmlns:p14="http://schemas.microsoft.com/office/powerpoint/2010/main" val="3012748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35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877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 Part 4 </a:t>
            </a:r>
            <a:r>
              <a:rPr lang="en-US" smtClean="0">
                <a:sym typeface="Symbol" charset="2"/>
              </a:rPr>
              <a:t></a:t>
            </a:r>
            <a:r>
              <a:rPr lang="en-US" smtClean="0"/>
              <a:t> Software                                                                                                          </a:t>
            </a:r>
            <a:fld id="{2AD8C283-6B9E-D14F-A5D4-B9C53D6FAA95}" type="slidenum">
              <a:rPr lang="en-US" smtClean="0">
                <a:latin typeface="Times New Roman" charset="0"/>
              </a:rPr>
              <a:pPr/>
              <a:t>49</a:t>
            </a:fld>
            <a:endParaRPr lang="en-US" smtClean="0">
              <a:latin typeface="Times New Roman" charset="0"/>
            </a:endParaRP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/>
              <a:t>Buffer Overflow Present?</a:t>
            </a:r>
            <a:endParaRPr lang="en-US" dirty="0"/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106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/>
              <a:t>By trial and error, attacker discovers apparent buffer overflow</a:t>
            </a:r>
          </a:p>
        </p:txBody>
      </p:sp>
      <p:pic>
        <p:nvPicPr>
          <p:cNvPr id="336900" name="Picture 4" descr="&#10;error2.jpg                                                     00152429Macintosh HD                   B7464D7A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3810000"/>
            <a:ext cx="5164138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6901" name="Picture 5" descr="out2.jpg                                                       00152429Macintosh HD                   B7464D7A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133600"/>
            <a:ext cx="75438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6902" name="Rectangle 6"/>
          <p:cNvSpPr>
            <a:spLocks noChangeArrowheads="1"/>
          </p:cNvSpPr>
          <p:nvPr/>
        </p:nvSpPr>
        <p:spPr bwMode="auto">
          <a:xfrm>
            <a:off x="685800" y="5105400"/>
            <a:ext cx="8077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75000"/>
              <a:buFont typeface="Wingdings" charset="2"/>
              <a:buChar char="q"/>
            </a:pPr>
            <a:r>
              <a:rPr lang="en-US" sz="2800" dirty="0"/>
              <a:t>Note that </a:t>
            </a:r>
            <a:r>
              <a:rPr lang="en-US" sz="2800" dirty="0">
                <a:latin typeface="Times-Roman" charset="0"/>
              </a:rPr>
              <a:t>0x41</a:t>
            </a:r>
            <a:r>
              <a:rPr lang="en-US" sz="2800" dirty="0"/>
              <a:t> is</a:t>
            </a:r>
            <a:r>
              <a:rPr lang="en-US" sz="2800" dirty="0" smtClean="0"/>
              <a:t> ASCII for “</a:t>
            </a:r>
            <a:r>
              <a:rPr lang="en-US" sz="2800" dirty="0"/>
              <a:t>A”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75000"/>
              <a:buFont typeface="Wingdings" charset="2"/>
              <a:buChar char="q"/>
            </a:pPr>
            <a:r>
              <a:rPr lang="en-US" sz="2800" dirty="0"/>
              <a:t>Looks like </a:t>
            </a:r>
            <a:r>
              <a:rPr lang="en-US" sz="2800" b="1" dirty="0">
                <a:solidFill>
                  <a:schemeClr val="accent2"/>
                </a:solidFill>
                <a:latin typeface="Times-Roman" charset="0"/>
              </a:rPr>
              <a:t>ret</a:t>
            </a:r>
            <a:r>
              <a:rPr lang="en-US" sz="2800" dirty="0"/>
              <a:t> overwritten by 2 bytes!</a:t>
            </a:r>
          </a:p>
        </p:txBody>
      </p:sp>
    </p:spTree>
    <p:extLst>
      <p:ext uri="{BB962C8B-B14F-4D97-AF65-F5344CB8AC3E}">
        <p14:creationId xmlns:p14="http://schemas.microsoft.com/office/powerpoint/2010/main" val="3993358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6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369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369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902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5-29 at 12.35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0"/>
            <a:ext cx="8651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296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 Part 4 </a:t>
            </a:r>
            <a:r>
              <a:rPr lang="en-US" smtClean="0">
                <a:sym typeface="Symbol" charset="2"/>
              </a:rPr>
              <a:t></a:t>
            </a:r>
            <a:r>
              <a:rPr lang="en-US" smtClean="0"/>
              <a:t> Software                                                                                                          </a:t>
            </a:r>
            <a:fld id="{F08798EE-860E-4146-8462-63297BFA466A}" type="slidenum">
              <a:rPr lang="en-US" smtClean="0">
                <a:latin typeface="Times New Roman" charset="0"/>
              </a:rPr>
              <a:pPr/>
              <a:t>50</a:t>
            </a:fld>
            <a:endParaRPr lang="en-US" smtClean="0">
              <a:latin typeface="Times New Roman" charset="0"/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Disassemble Code</a:t>
            </a:r>
            <a:endParaRPr lang="en-US" dirty="0"/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609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/>
              <a:t>Next, disassemble </a:t>
            </a:r>
            <a:r>
              <a:rPr lang="en-US">
                <a:latin typeface="Times-Roman" charset="0"/>
              </a:rPr>
              <a:t>bo.exe</a:t>
            </a:r>
            <a:r>
              <a:rPr lang="en-US"/>
              <a:t> to find</a:t>
            </a:r>
          </a:p>
        </p:txBody>
      </p:sp>
      <p:pic>
        <p:nvPicPr>
          <p:cNvPr id="37893" name="Picture 5" descr="ida.jpg                                                        00152429Macintosh HD                   B7464D7A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36788"/>
            <a:ext cx="7315200" cy="27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26" name="Rectangle 6"/>
          <p:cNvSpPr>
            <a:spLocks noChangeArrowheads="1"/>
          </p:cNvSpPr>
          <p:nvPr/>
        </p:nvSpPr>
        <p:spPr bwMode="auto">
          <a:xfrm>
            <a:off x="685800" y="510540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2"/>
              <a:buChar char="q"/>
            </a:pPr>
            <a:r>
              <a:rPr lang="en-US" sz="3200"/>
              <a:t>The goal is to exploit buffer overflow to jump to address </a:t>
            </a:r>
            <a:r>
              <a:rPr lang="en-US" sz="3200">
                <a:latin typeface="Times-Roman" charset="0"/>
              </a:rPr>
              <a:t>0x401034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425528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79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26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 Part 4 </a:t>
            </a:r>
            <a:r>
              <a:rPr lang="en-US" smtClean="0">
                <a:sym typeface="Symbol" charset="2"/>
              </a:rPr>
              <a:t></a:t>
            </a:r>
            <a:r>
              <a:rPr lang="en-US" smtClean="0"/>
              <a:t> Software                                                                                                          </a:t>
            </a:r>
            <a:fld id="{031A0FCC-4238-D145-8FC3-ED36631025B9}" type="slidenum">
              <a:rPr lang="en-US" smtClean="0">
                <a:latin typeface="Times New Roman" charset="0"/>
              </a:rPr>
              <a:pPr/>
              <a:t>51</a:t>
            </a:fld>
            <a:endParaRPr lang="en-US" smtClean="0">
              <a:latin typeface="Times New Roman" charset="0"/>
            </a:endParaRP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990600"/>
          </a:xfrm>
        </p:spPr>
        <p:txBody>
          <a:bodyPr/>
          <a:lstStyle/>
          <a:p>
            <a:pPr eaLnBrk="1" hangingPunct="1"/>
            <a:r>
              <a:rPr lang="en-US" dirty="0" smtClean="0"/>
              <a:t>Buffer Overflow Attack</a:t>
            </a:r>
            <a:endParaRPr lang="en-US" dirty="0"/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696200" cy="609600"/>
          </a:xfrm>
        </p:spPr>
        <p:txBody>
          <a:bodyPr/>
          <a:lstStyle/>
          <a:p>
            <a:pPr eaLnBrk="1" hangingPunct="1"/>
            <a:r>
              <a:rPr lang="en-US" sz="2800"/>
              <a:t>Find that, in ASCII, </a:t>
            </a:r>
            <a:r>
              <a:rPr lang="en-US" sz="2800">
                <a:latin typeface="Times-Roman" charset="0"/>
              </a:rPr>
              <a:t>0x401034</a:t>
            </a:r>
            <a:r>
              <a:rPr lang="en-US" sz="2800"/>
              <a:t> is “</a:t>
            </a:r>
            <a:r>
              <a:rPr lang="en-US" sz="2800">
                <a:latin typeface="Times-Roman" charset="0"/>
              </a:rPr>
              <a:t>@^P4</a:t>
            </a:r>
            <a:r>
              <a:rPr lang="en-US" sz="2800"/>
              <a:t>”</a:t>
            </a:r>
          </a:p>
        </p:txBody>
      </p:sp>
      <p:pic>
        <p:nvPicPr>
          <p:cNvPr id="338948" name="Picture 4" descr="out3.jpg                                                       00152429Macintosh HD                   B7464D7A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286000"/>
            <a:ext cx="6629400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49" name="Picture 5" descr="&#10;error3.jpg                                                     00152429Macintosh HD                   B7464D7A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1188" y="3756025"/>
            <a:ext cx="5129212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950" name="Rectangle 6"/>
          <p:cNvSpPr>
            <a:spLocks noChangeArrowheads="1"/>
          </p:cNvSpPr>
          <p:nvPr/>
        </p:nvSpPr>
        <p:spPr bwMode="auto">
          <a:xfrm>
            <a:off x="685800" y="5105400"/>
            <a:ext cx="7848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2"/>
              <a:buChar char="q"/>
            </a:pPr>
            <a:r>
              <a:rPr lang="en-US" sz="2800"/>
              <a:t>Byte order is reversed? Why?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2"/>
              <a:buChar char="q"/>
            </a:pPr>
            <a:r>
              <a:rPr lang="en-US" sz="2800"/>
              <a:t>X86 processors are “little-endian” </a:t>
            </a:r>
          </a:p>
        </p:txBody>
      </p:sp>
    </p:spTree>
    <p:extLst>
      <p:ext uri="{BB962C8B-B14F-4D97-AF65-F5344CB8AC3E}">
        <p14:creationId xmlns:p14="http://schemas.microsoft.com/office/powerpoint/2010/main" val="716481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3389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3389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950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 Part 4 </a:t>
            </a:r>
            <a:r>
              <a:rPr lang="en-US" smtClean="0">
                <a:sym typeface="Symbol" charset="2"/>
              </a:rPr>
              <a:t></a:t>
            </a:r>
            <a:r>
              <a:rPr lang="en-US" smtClean="0"/>
              <a:t> Software                                                                                                          </a:t>
            </a:r>
            <a:fld id="{6AE0E3B3-2CF2-744A-A853-E55408687FB4}" type="slidenum">
              <a:rPr lang="en-US" smtClean="0">
                <a:latin typeface="Times New Roman" charset="0"/>
              </a:rPr>
              <a:pPr/>
              <a:t>52</a:t>
            </a:fld>
            <a:endParaRPr lang="en-US" smtClean="0">
              <a:latin typeface="Times New Roman" charset="0"/>
            </a:endParaRP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Overflow Attack, Take 2</a:t>
            </a:r>
            <a:endParaRPr lang="en-US" dirty="0"/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685800"/>
          </a:xfrm>
        </p:spPr>
        <p:txBody>
          <a:bodyPr/>
          <a:lstStyle/>
          <a:p>
            <a:pPr eaLnBrk="1" hangingPunct="1"/>
            <a:r>
              <a:rPr lang="en-US" sz="2800"/>
              <a:t>Reverse the byte order to “</a:t>
            </a:r>
            <a:r>
              <a:rPr lang="en-US" sz="2800">
                <a:latin typeface="Times-Roman" charset="0"/>
              </a:rPr>
              <a:t>4^P@</a:t>
            </a:r>
            <a:r>
              <a:rPr lang="en-US" sz="2800"/>
              <a:t>” and…</a:t>
            </a:r>
          </a:p>
        </p:txBody>
      </p:sp>
      <p:pic>
        <p:nvPicPr>
          <p:cNvPr id="339972" name="Picture 4" descr="out4.jpg                                                       00152429Macintosh HD                   B7464D7A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057400"/>
            <a:ext cx="80010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9973" name="Rectangle 5"/>
          <p:cNvSpPr>
            <a:spLocks noChangeArrowheads="1"/>
          </p:cNvSpPr>
          <p:nvPr/>
        </p:nvSpPr>
        <p:spPr bwMode="auto">
          <a:xfrm>
            <a:off x="685800" y="4038600"/>
            <a:ext cx="7924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75000"/>
              <a:buFont typeface="Wingdings" charset="2"/>
              <a:buChar char="q"/>
            </a:pPr>
            <a:r>
              <a:rPr lang="en-US" sz="2800" dirty="0"/>
              <a:t>Success! We’ve bypassed serial number check by exploiting a buffer overflow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75000"/>
              <a:buFont typeface="Wingdings" charset="2"/>
              <a:buChar char="q"/>
            </a:pPr>
            <a:r>
              <a:rPr lang="en-US" sz="2800" dirty="0"/>
              <a:t>What just happened?</a:t>
            </a:r>
            <a:endParaRPr lang="en-US" sz="2800" dirty="0" smtClean="0"/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5000"/>
              <a:buFontTx/>
              <a:buChar char="o"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Overwrote return </a:t>
            </a:r>
            <a:r>
              <a:rPr lang="en-US" dirty="0">
                <a:ea typeface="ＭＳ Ｐゴシック" charset="-128"/>
                <a:cs typeface="ＭＳ Ｐゴシック" charset="-128"/>
              </a:rPr>
              <a:t>address on the stack</a:t>
            </a:r>
          </a:p>
        </p:txBody>
      </p:sp>
    </p:spTree>
    <p:extLst>
      <p:ext uri="{BB962C8B-B14F-4D97-AF65-F5344CB8AC3E}">
        <p14:creationId xmlns:p14="http://schemas.microsoft.com/office/powerpoint/2010/main" val="674262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9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399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399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973" grpId="0" build="p" bldLvl="2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 Part 4 </a:t>
            </a:r>
            <a:r>
              <a:rPr lang="en-US" smtClean="0">
                <a:sym typeface="Symbol" charset="2"/>
              </a:rPr>
              <a:t></a:t>
            </a:r>
            <a:r>
              <a:rPr lang="en-US" smtClean="0"/>
              <a:t> Software                                                                                                          </a:t>
            </a:r>
            <a:fld id="{888CA3EC-8070-7942-A0A4-F00D89CB8D88}" type="slidenum">
              <a:rPr lang="en-US" smtClean="0">
                <a:latin typeface="Times New Roman" charset="0"/>
              </a:rPr>
              <a:pPr/>
              <a:t>53</a:t>
            </a:fld>
            <a:endParaRPr lang="en-US" smtClean="0">
              <a:latin typeface="Times New Roman" charset="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Buffer Overflow</a:t>
            </a:r>
            <a:endParaRPr lang="en-US" dirty="0"/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81200"/>
            <a:ext cx="8229600" cy="4038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Attacker did </a:t>
            </a:r>
            <a:r>
              <a:rPr lang="en-US" b="1" dirty="0">
                <a:solidFill>
                  <a:schemeClr val="hlink"/>
                </a:solidFill>
              </a:rPr>
              <a:t>not</a:t>
            </a:r>
            <a:r>
              <a:rPr lang="en-US" dirty="0"/>
              <a:t> require access to the source code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Only tool used was a </a:t>
            </a:r>
            <a:r>
              <a:rPr lang="en-US" dirty="0" err="1"/>
              <a:t>disassembler</a:t>
            </a:r>
            <a:r>
              <a:rPr lang="en-US" dirty="0"/>
              <a:t> to determine address to jump to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Find desired address by trial and error?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Necessary if attacker does not have exe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For example, a remote attack</a:t>
            </a:r>
          </a:p>
        </p:txBody>
      </p:sp>
    </p:spTree>
    <p:extLst>
      <p:ext uri="{BB962C8B-B14F-4D97-AF65-F5344CB8AC3E}">
        <p14:creationId xmlns:p14="http://schemas.microsoft.com/office/powerpoint/2010/main" val="24821829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 Part 4 </a:t>
            </a:r>
            <a:r>
              <a:rPr lang="en-US" smtClean="0">
                <a:sym typeface="Symbol" charset="2"/>
              </a:rPr>
              <a:t></a:t>
            </a:r>
            <a:r>
              <a:rPr lang="en-US" smtClean="0"/>
              <a:t> Software                                                                                                          </a:t>
            </a:r>
            <a:fld id="{D0309315-8227-0E4D-8409-37815E72AB8E}" type="slidenum">
              <a:rPr lang="en-US" smtClean="0">
                <a:latin typeface="Times New Roman" charset="0"/>
              </a:rPr>
              <a:pPr/>
              <a:t>54</a:t>
            </a:fld>
            <a:endParaRPr lang="en-US" smtClean="0">
              <a:latin typeface="Times New Roman" charset="0"/>
            </a:endParaRP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990600"/>
          </a:xfrm>
        </p:spPr>
        <p:txBody>
          <a:bodyPr/>
          <a:lstStyle/>
          <a:p>
            <a:pPr eaLnBrk="1" hangingPunct="1"/>
            <a:r>
              <a:rPr lang="en-US" dirty="0" smtClean="0"/>
              <a:t>Source Code</a:t>
            </a:r>
            <a:endParaRPr lang="en-US" dirty="0"/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458200" cy="762000"/>
          </a:xfrm>
        </p:spPr>
        <p:txBody>
          <a:bodyPr/>
          <a:lstStyle/>
          <a:p>
            <a:pPr eaLnBrk="1" hangingPunct="1"/>
            <a:r>
              <a:rPr lang="en-US" dirty="0"/>
              <a:t>Source code</a:t>
            </a:r>
            <a:r>
              <a:rPr lang="en-US" dirty="0" smtClean="0"/>
              <a:t> for buffer overflow example</a:t>
            </a:r>
            <a:endParaRPr lang="en-US" dirty="0"/>
          </a:p>
        </p:txBody>
      </p:sp>
      <p:pic>
        <p:nvPicPr>
          <p:cNvPr id="41989" name="Picture 4" descr="&#10;source.jpg                                                     00152429Macintosh HD                   B7464D7A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2590800"/>
            <a:ext cx="5334000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Rectangle 5"/>
          <p:cNvSpPr>
            <a:spLocks noChangeArrowheads="1"/>
          </p:cNvSpPr>
          <p:nvPr/>
        </p:nvSpPr>
        <p:spPr bwMode="auto">
          <a:xfrm>
            <a:off x="228600" y="2286000"/>
            <a:ext cx="3048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2"/>
              <a:buChar char="q"/>
            </a:pPr>
            <a:r>
              <a:rPr lang="en-US" sz="3200" dirty="0"/>
              <a:t>Flaw easily found by </a:t>
            </a:r>
            <a:r>
              <a:rPr lang="en-US" sz="3200" dirty="0" smtClean="0"/>
              <a:t>attacker…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2"/>
              <a:buChar char="q"/>
            </a:pPr>
            <a:r>
              <a:rPr lang="en-US" sz="3200" b="1" dirty="0" smtClean="0">
                <a:solidFill>
                  <a:schemeClr val="accent2"/>
                </a:solidFill>
              </a:rPr>
              <a:t>…without access to source </a:t>
            </a:r>
            <a:r>
              <a:rPr lang="en-US" sz="3200" b="1" dirty="0">
                <a:solidFill>
                  <a:schemeClr val="accent2"/>
                </a:solidFill>
              </a:rPr>
              <a:t>code!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41991" name="Rectangle 9"/>
          <p:cNvSpPr>
            <a:spLocks noChangeArrowheads="1"/>
          </p:cNvSpPr>
          <p:nvPr/>
        </p:nvSpPr>
        <p:spPr bwMode="auto">
          <a:xfrm>
            <a:off x="3276600" y="2590800"/>
            <a:ext cx="5562600" cy="3200400"/>
          </a:xfrm>
          <a:prstGeom prst="rect">
            <a:avLst/>
          </a:prstGeom>
          <a:solidFill>
            <a:schemeClr val="bg1">
              <a:alpha val="0"/>
            </a:schemeClr>
          </a:solidFill>
          <a:ln w="476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89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5-29 at 12.48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9144000" cy="637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83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204"/>
            <a:ext cx="9144000" cy="644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40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946"/>
            <a:ext cx="9144000" cy="670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4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867"/>
            <a:ext cx="9144000" cy="551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59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266</Words>
  <Application>Microsoft Macintosh PowerPoint</Application>
  <PresentationFormat>On-screen Show (4:3)</PresentationFormat>
  <Paragraphs>39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Software Security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Stack Smashing Example</vt:lpstr>
      <vt:lpstr>Buffer Overflow Present?</vt:lpstr>
      <vt:lpstr>Disassemble Code</vt:lpstr>
      <vt:lpstr>Buffer Overflow Attack</vt:lpstr>
      <vt:lpstr>Overflow Attack, Take 2</vt:lpstr>
      <vt:lpstr>Buffer Overflow</vt:lpstr>
      <vt:lpstr>Source Code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Minho Shin</dc:creator>
  <cp:lastModifiedBy>Minho Shin</cp:lastModifiedBy>
  <cp:revision>21</cp:revision>
  <dcterms:created xsi:type="dcterms:W3CDTF">2015-05-28T15:42:07Z</dcterms:created>
  <dcterms:modified xsi:type="dcterms:W3CDTF">2015-05-29T07:43:05Z</dcterms:modified>
</cp:coreProperties>
</file>