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audio1.bin" ContentType="audio/unknown"/>
  <Override PartName="/ppt/media/audio2.bin" ContentType="audio/unknown"/>
  <Override PartName="/ppt/media/audio3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72" r:id="rId5"/>
    <p:sldId id="260" r:id="rId6"/>
    <p:sldId id="262" r:id="rId7"/>
    <p:sldId id="261" r:id="rId8"/>
    <p:sldId id="263" r:id="rId9"/>
    <p:sldId id="271" r:id="rId10"/>
    <p:sldId id="264" r:id="rId11"/>
    <p:sldId id="265" r:id="rId12"/>
    <p:sldId id="266" r:id="rId13"/>
    <p:sldId id="278" r:id="rId14"/>
    <p:sldId id="273" r:id="rId15"/>
    <p:sldId id="267" r:id="rId16"/>
    <p:sldId id="275" r:id="rId17"/>
    <p:sldId id="27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8763" autoAdjust="0"/>
  </p:normalViewPr>
  <p:slideViewPr>
    <p:cSldViewPr snapToGrid="0" snapToObjects="1">
      <p:cViewPr>
        <p:scale>
          <a:sx n="80" d="100"/>
          <a:sy n="80" d="100"/>
        </p:scale>
        <p:origin x="-8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E8243-AA86-0640-911F-0E19CF5117B5}" type="datetimeFigureOut">
              <a:rPr lang="en-US" smtClean="0"/>
              <a:t>3/25/15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08123-B9BA-D349-ACE9-79FFDC8AB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330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8C73-D83A-B748-8390-B681A8AF8F33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413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8C73-D83A-B748-8390-B681A8AF8F33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451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8C73-D83A-B748-8390-B681A8AF8F33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060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8C73-D83A-B748-8390-B681A8AF8F33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46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8C73-D83A-B748-8390-B681A8AF8F33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88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8C73-D83A-B748-8390-B681A8AF8F33}" type="datetimeFigureOut">
              <a:rPr lang="en-US" smtClean="0"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449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8C73-D83A-B748-8390-B681A8AF8F33}" type="datetimeFigureOut">
              <a:rPr lang="en-US" smtClean="0"/>
              <a:t>3/25/15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918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8C73-D83A-B748-8390-B681A8AF8F33}" type="datetimeFigureOut">
              <a:rPr lang="en-US" smtClean="0"/>
              <a:t>3/25/15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445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8C73-D83A-B748-8390-B681A8AF8F33}" type="datetimeFigureOut">
              <a:rPr lang="en-US" smtClean="0"/>
              <a:t>3/25/15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136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8C73-D83A-B748-8390-B681A8AF8F33}" type="datetimeFigureOut">
              <a:rPr lang="en-US" smtClean="0"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09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8C73-D83A-B748-8390-B681A8AF8F33}" type="datetimeFigureOut">
              <a:rPr lang="en-US" smtClean="0"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897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D8C73-D83A-B748-8390-B681A8AF8F33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944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9812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Block Cipher Modes</a:t>
            </a:r>
          </a:p>
        </p:txBody>
      </p:sp>
    </p:spTree>
    <p:extLst>
      <p:ext uri="{BB962C8B-B14F-4D97-AF65-F5344CB8AC3E}">
        <p14:creationId xmlns:p14="http://schemas.microsoft.com/office/powerpoint/2010/main" val="3372263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795AEE67-F25C-9F4E-8258-39E3545F61FA}" type="slidenum">
              <a:rPr lang="en-US" smtClean="0">
                <a:latin typeface="Times New Roman" charset="0"/>
              </a:rPr>
              <a:pPr/>
              <a:t>10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075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CBC Mode</a:t>
            </a:r>
          </a:p>
        </p:txBody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Blocks are “chained” </a:t>
            </a:r>
            <a:r>
              <a:rPr lang="en-US" sz="2800" dirty="0" smtClean="0"/>
              <a:t>together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A random initialization vector, or </a:t>
            </a:r>
            <a:r>
              <a:rPr lang="en-US" sz="2800" dirty="0" smtClean="0">
                <a:latin typeface="Times-Roman" charset="0"/>
              </a:rPr>
              <a:t>IV</a:t>
            </a:r>
            <a:r>
              <a:rPr lang="en-US" sz="2800" dirty="0" smtClean="0"/>
              <a:t>, is required to initialize CBC mode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>
                <a:latin typeface="Times-Roman" charset="0"/>
              </a:rPr>
              <a:t>IV</a:t>
            </a:r>
            <a:r>
              <a:rPr lang="en-US" sz="2800" dirty="0" smtClean="0"/>
              <a:t> is random, but not secret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2800" dirty="0" smtClean="0"/>
              <a:t>	</a:t>
            </a:r>
            <a:r>
              <a:rPr lang="en-US" sz="2800" b="1" dirty="0" smtClean="0">
                <a:solidFill>
                  <a:schemeClr val="hlink"/>
                </a:solidFill>
              </a:rPr>
              <a:t>Encryption</a:t>
            </a:r>
            <a:r>
              <a:rPr lang="en-US" sz="2800" dirty="0" smtClean="0">
                <a:solidFill>
                  <a:schemeClr val="hlink"/>
                </a:solidFill>
                <a:latin typeface="Courier" charset="0"/>
              </a:rPr>
              <a:t> 			</a:t>
            </a:r>
            <a:r>
              <a:rPr lang="en-US" sz="2800" b="1" dirty="0" smtClean="0">
                <a:solidFill>
                  <a:schemeClr val="hlink"/>
                </a:solidFill>
              </a:rPr>
              <a:t>Decryption</a:t>
            </a:r>
            <a:endParaRPr lang="en-US" sz="2800" dirty="0" smtClean="0">
              <a:latin typeface="Courier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sz="2800" dirty="0" smtClean="0">
                <a:latin typeface="Times-Roman" charset="0"/>
              </a:rPr>
              <a:t>	</a:t>
            </a:r>
            <a:r>
              <a:rPr lang="en-US" sz="2400" dirty="0" smtClean="0">
                <a:latin typeface="Times-Roman" charset="0"/>
              </a:rPr>
              <a:t>C</a:t>
            </a:r>
            <a:r>
              <a:rPr lang="en-US" sz="2400" baseline="-25000" dirty="0" smtClean="0">
                <a:latin typeface="Times-Roman" charset="0"/>
              </a:rPr>
              <a:t>0 </a:t>
            </a:r>
            <a:r>
              <a:rPr lang="en-US" sz="2400" dirty="0" smtClean="0">
                <a:latin typeface="Times-Roman" charset="0"/>
              </a:rPr>
              <a:t>= E(IV </a:t>
            </a:r>
            <a:r>
              <a:rPr lang="en-US" sz="2400" dirty="0" err="1" smtClean="0">
                <a:latin typeface="Times-Roman" charset="0"/>
                <a:sym typeface="Symbol" charset="2"/>
              </a:rPr>
              <a:t></a:t>
            </a:r>
            <a:r>
              <a:rPr lang="en-US" sz="2400" dirty="0" smtClean="0">
                <a:latin typeface="Times-Roman" charset="0"/>
                <a:sym typeface="Symbol" charset="2"/>
              </a:rPr>
              <a:t> </a:t>
            </a:r>
            <a:r>
              <a:rPr lang="en-US" sz="2400" dirty="0" smtClean="0">
                <a:latin typeface="Times-Roman" charset="0"/>
              </a:rPr>
              <a:t>P</a:t>
            </a:r>
            <a:r>
              <a:rPr lang="en-US" sz="2400" baseline="-25000" dirty="0" smtClean="0">
                <a:latin typeface="Times-Roman" charset="0"/>
              </a:rPr>
              <a:t>0</a:t>
            </a:r>
            <a:r>
              <a:rPr lang="en-US" sz="2400" dirty="0" smtClean="0">
                <a:latin typeface="Times-Roman" charset="0"/>
              </a:rPr>
              <a:t>, K),		P</a:t>
            </a:r>
            <a:r>
              <a:rPr lang="en-US" sz="2400" baseline="-25000" dirty="0" smtClean="0">
                <a:latin typeface="Times-Roman" charset="0"/>
              </a:rPr>
              <a:t>0 </a:t>
            </a:r>
            <a:r>
              <a:rPr lang="en-US" sz="2400" dirty="0" smtClean="0">
                <a:latin typeface="Times-Roman" charset="0"/>
              </a:rPr>
              <a:t>= IV </a:t>
            </a:r>
            <a:r>
              <a:rPr lang="en-US" sz="2400" dirty="0" err="1" smtClean="0">
                <a:latin typeface="Times-Roman" charset="0"/>
                <a:sym typeface="Symbol" charset="2"/>
              </a:rPr>
              <a:t></a:t>
            </a:r>
            <a:r>
              <a:rPr lang="en-US" sz="2400" dirty="0" smtClean="0">
                <a:latin typeface="Times-Roman" charset="0"/>
                <a:sym typeface="Symbol" charset="2"/>
              </a:rPr>
              <a:t> </a:t>
            </a:r>
            <a:r>
              <a:rPr lang="en-US" sz="2400" dirty="0" smtClean="0">
                <a:latin typeface="Times-Roman" charset="0"/>
              </a:rPr>
              <a:t>D(C</a:t>
            </a:r>
            <a:r>
              <a:rPr lang="en-US" sz="2400" baseline="-25000" dirty="0" smtClean="0">
                <a:latin typeface="Times-Roman" charset="0"/>
              </a:rPr>
              <a:t>0</a:t>
            </a:r>
            <a:r>
              <a:rPr lang="en-US" sz="2400" dirty="0" smtClean="0">
                <a:latin typeface="Times-Roman" charset="0"/>
              </a:rPr>
              <a:t>, K),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2400" dirty="0" smtClean="0">
                <a:latin typeface="Times-Roman" charset="0"/>
              </a:rPr>
              <a:t>	C</a:t>
            </a:r>
            <a:r>
              <a:rPr lang="en-US" sz="2400" baseline="-25000" dirty="0" smtClean="0">
                <a:latin typeface="Times-Roman" charset="0"/>
              </a:rPr>
              <a:t>1 </a:t>
            </a:r>
            <a:r>
              <a:rPr lang="en-US" sz="2400" dirty="0" smtClean="0">
                <a:latin typeface="Times-Roman" charset="0"/>
              </a:rPr>
              <a:t>= E(C</a:t>
            </a:r>
            <a:r>
              <a:rPr lang="en-US" sz="2400" baseline="-25000" dirty="0" smtClean="0">
                <a:latin typeface="Times-Roman" charset="0"/>
              </a:rPr>
              <a:t>0 </a:t>
            </a:r>
            <a:r>
              <a:rPr lang="en-US" sz="2400" dirty="0" err="1" smtClean="0">
                <a:latin typeface="Times-Roman" charset="0"/>
                <a:sym typeface="Symbol" charset="2"/>
              </a:rPr>
              <a:t></a:t>
            </a:r>
            <a:r>
              <a:rPr lang="en-US" sz="2400" dirty="0" smtClean="0">
                <a:latin typeface="Times-Roman" charset="0"/>
                <a:sym typeface="Symbol" charset="2"/>
              </a:rPr>
              <a:t> </a:t>
            </a:r>
            <a:r>
              <a:rPr lang="en-US" sz="2400" dirty="0" smtClean="0">
                <a:latin typeface="Times-Roman" charset="0"/>
              </a:rPr>
              <a:t>P</a:t>
            </a:r>
            <a:r>
              <a:rPr lang="en-US" sz="2400" baseline="-25000" dirty="0" smtClean="0">
                <a:latin typeface="Times-Roman" charset="0"/>
              </a:rPr>
              <a:t>1</a:t>
            </a:r>
            <a:r>
              <a:rPr lang="en-US" sz="2400" dirty="0" smtClean="0">
                <a:latin typeface="Times-Roman" charset="0"/>
              </a:rPr>
              <a:t>, K),			P</a:t>
            </a:r>
            <a:r>
              <a:rPr lang="en-US" sz="2400" baseline="-25000" dirty="0" smtClean="0">
                <a:latin typeface="Times-Roman" charset="0"/>
              </a:rPr>
              <a:t>1 </a:t>
            </a:r>
            <a:r>
              <a:rPr lang="en-US" sz="2400" dirty="0" smtClean="0">
                <a:latin typeface="Times-Roman" charset="0"/>
              </a:rPr>
              <a:t>= C</a:t>
            </a:r>
            <a:r>
              <a:rPr lang="en-US" sz="2400" baseline="-25000" dirty="0" smtClean="0">
                <a:latin typeface="Times-Roman" charset="0"/>
              </a:rPr>
              <a:t>0 </a:t>
            </a:r>
            <a:r>
              <a:rPr lang="en-US" sz="2400" dirty="0" err="1" smtClean="0">
                <a:latin typeface="Times-Roman" charset="0"/>
                <a:sym typeface="Symbol" charset="2"/>
              </a:rPr>
              <a:t></a:t>
            </a:r>
            <a:r>
              <a:rPr lang="en-US" sz="2400" dirty="0" smtClean="0">
                <a:latin typeface="Times-Roman" charset="0"/>
                <a:sym typeface="Symbol" charset="2"/>
              </a:rPr>
              <a:t> </a:t>
            </a:r>
            <a:r>
              <a:rPr lang="en-US" sz="2400" dirty="0" smtClean="0">
                <a:latin typeface="Times-Roman" charset="0"/>
              </a:rPr>
              <a:t>D(C</a:t>
            </a:r>
            <a:r>
              <a:rPr lang="en-US" sz="2400" baseline="-25000" dirty="0" smtClean="0">
                <a:latin typeface="Times-Roman" charset="0"/>
              </a:rPr>
              <a:t>1</a:t>
            </a:r>
            <a:r>
              <a:rPr lang="en-US" sz="2400" dirty="0" smtClean="0">
                <a:latin typeface="Times-Roman" charset="0"/>
              </a:rPr>
              <a:t>, K),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buNone/>
            </a:pPr>
            <a:r>
              <a:rPr lang="en-US" sz="2400" dirty="0" smtClean="0">
                <a:latin typeface="Times-Roman" charset="0"/>
              </a:rPr>
              <a:t>	C</a:t>
            </a:r>
            <a:r>
              <a:rPr lang="en-US" sz="2400" baseline="-25000" dirty="0" smtClean="0">
                <a:latin typeface="Times-Roman" charset="0"/>
              </a:rPr>
              <a:t>2 </a:t>
            </a:r>
            <a:r>
              <a:rPr lang="en-US" sz="2400" dirty="0" smtClean="0">
                <a:latin typeface="Times-Roman" charset="0"/>
              </a:rPr>
              <a:t>= E(C</a:t>
            </a:r>
            <a:r>
              <a:rPr lang="en-US" sz="2400" baseline="-25000" dirty="0" smtClean="0">
                <a:latin typeface="Times-Roman" charset="0"/>
              </a:rPr>
              <a:t>1 </a:t>
            </a:r>
            <a:r>
              <a:rPr lang="en-US" sz="2400" dirty="0" err="1" smtClean="0">
                <a:latin typeface="Times-Roman" charset="0"/>
                <a:sym typeface="Symbol" charset="2"/>
              </a:rPr>
              <a:t></a:t>
            </a:r>
            <a:r>
              <a:rPr lang="en-US" sz="2400" dirty="0" smtClean="0">
                <a:latin typeface="Times-Roman" charset="0"/>
                <a:sym typeface="Symbol" charset="2"/>
              </a:rPr>
              <a:t> </a:t>
            </a:r>
            <a:r>
              <a:rPr lang="en-US" sz="2400" dirty="0" smtClean="0">
                <a:latin typeface="Times-Roman" charset="0"/>
              </a:rPr>
              <a:t>P</a:t>
            </a:r>
            <a:r>
              <a:rPr lang="en-US" sz="2400" baseline="-25000" dirty="0" smtClean="0">
                <a:latin typeface="Times-Roman" charset="0"/>
              </a:rPr>
              <a:t>2</a:t>
            </a:r>
            <a:r>
              <a:rPr lang="en-US" sz="2400" dirty="0" smtClean="0">
                <a:latin typeface="Times-Roman" charset="0"/>
              </a:rPr>
              <a:t>, K),…		P</a:t>
            </a:r>
            <a:r>
              <a:rPr lang="en-US" sz="2400" baseline="-25000" dirty="0" smtClean="0">
                <a:latin typeface="Times-Roman" charset="0"/>
              </a:rPr>
              <a:t>2 </a:t>
            </a:r>
            <a:r>
              <a:rPr lang="en-US" sz="2400" dirty="0" smtClean="0">
                <a:latin typeface="Times-Roman" charset="0"/>
              </a:rPr>
              <a:t>= C</a:t>
            </a:r>
            <a:r>
              <a:rPr lang="en-US" sz="2400" baseline="-25000" dirty="0" smtClean="0">
                <a:latin typeface="Times-Roman" charset="0"/>
              </a:rPr>
              <a:t>1 </a:t>
            </a:r>
            <a:r>
              <a:rPr lang="en-US" sz="2400" dirty="0" err="1" smtClean="0">
                <a:latin typeface="Times-Roman" charset="0"/>
                <a:sym typeface="Symbol" charset="2"/>
              </a:rPr>
              <a:t></a:t>
            </a:r>
            <a:r>
              <a:rPr lang="en-US" sz="2400" dirty="0" smtClean="0">
                <a:latin typeface="Times-Roman" charset="0"/>
                <a:sym typeface="Symbol" charset="2"/>
              </a:rPr>
              <a:t> </a:t>
            </a:r>
            <a:r>
              <a:rPr lang="en-US" sz="2400" dirty="0" smtClean="0">
                <a:latin typeface="Times-Roman" charset="0"/>
              </a:rPr>
              <a:t>D(C</a:t>
            </a:r>
            <a:r>
              <a:rPr lang="en-US" sz="2400" baseline="-25000" dirty="0" smtClean="0">
                <a:latin typeface="Times-Roman" charset="0"/>
              </a:rPr>
              <a:t>2</a:t>
            </a:r>
            <a:r>
              <a:rPr lang="en-US" sz="2400" dirty="0" smtClean="0">
                <a:latin typeface="Times-Roman" charset="0"/>
              </a:rPr>
              <a:t>, K),…</a:t>
            </a:r>
            <a:endParaRPr lang="en-US" sz="2800" dirty="0" smtClean="0">
              <a:latin typeface="Times-Roman" charset="0"/>
            </a:endParaRP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US" sz="2800" dirty="0" smtClean="0"/>
              <a:t>Analogous to classic codebook </a:t>
            </a:r>
            <a:r>
              <a:rPr lang="en-US" sz="2800" i="1" dirty="0" smtClean="0"/>
              <a:t>with additive</a:t>
            </a:r>
          </a:p>
        </p:txBody>
      </p:sp>
    </p:spTree>
    <p:extLst>
      <p:ext uri="{BB962C8B-B14F-4D97-AF65-F5344CB8AC3E}">
        <p14:creationId xmlns:p14="http://schemas.microsoft.com/office/powerpoint/2010/main" val="3490825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CBC Mode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Identical plaintext blocks yield different </a:t>
            </a:r>
            <a:r>
              <a:rPr lang="en-US" sz="2800" dirty="0" err="1"/>
              <a:t>ciphertext</a:t>
            </a:r>
            <a:r>
              <a:rPr lang="en-US" sz="2800" dirty="0"/>
              <a:t> </a:t>
            </a:r>
            <a:r>
              <a:rPr lang="en-US" sz="2800" dirty="0" smtClean="0"/>
              <a:t>blocks </a:t>
            </a:r>
            <a:r>
              <a:rPr lang="en-US" sz="2800" dirty="0" err="1" smtClean="0">
                <a:sym typeface="Symbol" charset="2"/>
              </a:rPr>
              <a:t></a:t>
            </a:r>
            <a:r>
              <a:rPr lang="en-US" sz="2800" dirty="0" smtClean="0"/>
              <a:t> this is good!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If </a:t>
            </a:r>
            <a:r>
              <a:rPr lang="en-US" sz="2800" dirty="0">
                <a:latin typeface="Times-Roman" charset="0"/>
              </a:rPr>
              <a:t>C</a:t>
            </a:r>
            <a:r>
              <a:rPr lang="en-US" sz="2800" baseline="-25000" dirty="0">
                <a:latin typeface="Times-Roman" charset="0"/>
              </a:rPr>
              <a:t>1</a:t>
            </a:r>
            <a:r>
              <a:rPr lang="en-US" sz="2800" dirty="0"/>
              <a:t> is garbled to, say, </a:t>
            </a:r>
            <a:r>
              <a:rPr lang="en-US" sz="2800" dirty="0">
                <a:latin typeface="Times-Roman" charset="0"/>
              </a:rPr>
              <a:t>G</a:t>
            </a:r>
            <a:r>
              <a:rPr lang="en-US" sz="2800" dirty="0"/>
              <a:t> then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buFont typeface="Wingdings" charset="2"/>
              <a:buNone/>
            </a:pPr>
            <a:r>
              <a:rPr lang="en-US" sz="2000" dirty="0">
                <a:latin typeface="Courier" charset="0"/>
              </a:rPr>
              <a:t>	</a:t>
            </a:r>
            <a:r>
              <a:rPr lang="en-US" sz="2800" dirty="0">
                <a:latin typeface="Times-Roman" charset="0"/>
              </a:rPr>
              <a:t>P</a:t>
            </a:r>
            <a:r>
              <a:rPr lang="en-US" sz="2800" baseline="-25000" dirty="0">
                <a:latin typeface="Times-Roman" charset="0"/>
              </a:rPr>
              <a:t>1 </a:t>
            </a:r>
            <a:r>
              <a:rPr lang="en-US" sz="2800" dirty="0" err="1">
                <a:latin typeface="Times-Roman" charset="0"/>
                <a:sym typeface="Symbol" charset="2"/>
              </a:rPr>
              <a:t></a:t>
            </a:r>
            <a:r>
              <a:rPr lang="en-US" sz="2800" dirty="0">
                <a:latin typeface="Times-Roman" charset="0"/>
                <a:sym typeface="Symbol" charset="2"/>
              </a:rPr>
              <a:t> </a:t>
            </a:r>
            <a:r>
              <a:rPr lang="en-US" sz="2800" dirty="0">
                <a:latin typeface="Times-Roman" charset="0"/>
              </a:rPr>
              <a:t>C</a:t>
            </a:r>
            <a:r>
              <a:rPr lang="en-US" sz="2800" baseline="-25000" dirty="0">
                <a:latin typeface="Times-Roman" charset="0"/>
              </a:rPr>
              <a:t>0 </a:t>
            </a:r>
            <a:r>
              <a:rPr lang="en-US" sz="2800" dirty="0" err="1">
                <a:latin typeface="Times-Roman" charset="0"/>
                <a:sym typeface="Symbol" charset="2"/>
              </a:rPr>
              <a:t></a:t>
            </a:r>
            <a:r>
              <a:rPr lang="en-US" sz="2800" dirty="0">
                <a:latin typeface="Times-Roman" charset="0"/>
                <a:sym typeface="Symbol" charset="2"/>
              </a:rPr>
              <a:t> </a:t>
            </a:r>
            <a:r>
              <a:rPr lang="en-US" sz="2800" dirty="0">
                <a:latin typeface="Times-Roman" charset="0"/>
              </a:rPr>
              <a:t>D(G, K), P</a:t>
            </a:r>
            <a:r>
              <a:rPr lang="en-US" sz="2800" baseline="-25000" dirty="0">
                <a:latin typeface="Times-Roman" charset="0"/>
              </a:rPr>
              <a:t>2 </a:t>
            </a:r>
            <a:r>
              <a:rPr lang="en-US" sz="2800" dirty="0" err="1">
                <a:latin typeface="Times-Roman" charset="0"/>
                <a:sym typeface="Symbol" charset="2"/>
              </a:rPr>
              <a:t></a:t>
            </a:r>
            <a:r>
              <a:rPr lang="en-US" sz="2800" dirty="0">
                <a:latin typeface="Times-Roman" charset="0"/>
                <a:sym typeface="Symbol" charset="2"/>
              </a:rPr>
              <a:t> </a:t>
            </a:r>
            <a:r>
              <a:rPr lang="en-US" sz="2800" dirty="0">
                <a:latin typeface="Times-Roman" charset="0"/>
              </a:rPr>
              <a:t>G </a:t>
            </a:r>
            <a:r>
              <a:rPr lang="en-US" sz="2800" dirty="0" err="1">
                <a:latin typeface="Times-Roman" charset="0"/>
                <a:sym typeface="Symbol" charset="2"/>
              </a:rPr>
              <a:t></a:t>
            </a:r>
            <a:r>
              <a:rPr lang="en-US" sz="2800" dirty="0">
                <a:latin typeface="Times-Roman" charset="0"/>
                <a:sym typeface="Symbol" charset="2"/>
              </a:rPr>
              <a:t> </a:t>
            </a:r>
            <a:r>
              <a:rPr lang="en-US" sz="2800" dirty="0">
                <a:latin typeface="Times-Roman" charset="0"/>
              </a:rPr>
              <a:t>D(C</a:t>
            </a:r>
            <a:r>
              <a:rPr lang="en-US" sz="2800" baseline="-25000" dirty="0">
                <a:latin typeface="Times-Roman" charset="0"/>
              </a:rPr>
              <a:t>2</a:t>
            </a:r>
            <a:r>
              <a:rPr lang="en-US" sz="2800" dirty="0">
                <a:latin typeface="Times-Roman" charset="0"/>
              </a:rPr>
              <a:t>, K)</a:t>
            </a:r>
            <a:endParaRPr lang="en-US" sz="2000" dirty="0">
              <a:latin typeface="Times-Roman" charset="0"/>
            </a:endParaRP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But </a:t>
            </a:r>
            <a:r>
              <a:rPr lang="en-US" sz="2800" dirty="0">
                <a:latin typeface="Times-Roman" charset="0"/>
              </a:rPr>
              <a:t>P</a:t>
            </a:r>
            <a:r>
              <a:rPr lang="en-US" sz="2800" baseline="-25000" dirty="0">
                <a:latin typeface="Times-Roman" charset="0"/>
              </a:rPr>
              <a:t>3 </a:t>
            </a:r>
            <a:r>
              <a:rPr lang="en-US" sz="2800" dirty="0">
                <a:latin typeface="Times-Roman" charset="0"/>
              </a:rPr>
              <a:t>= C</a:t>
            </a:r>
            <a:r>
              <a:rPr lang="en-US" sz="2800" baseline="-25000" dirty="0">
                <a:latin typeface="Times-Roman" charset="0"/>
              </a:rPr>
              <a:t>2 </a:t>
            </a:r>
            <a:r>
              <a:rPr lang="en-US" sz="2800" dirty="0" err="1">
                <a:latin typeface="Times-Roman" charset="0"/>
                <a:sym typeface="Symbol" charset="2"/>
              </a:rPr>
              <a:t></a:t>
            </a:r>
            <a:r>
              <a:rPr lang="en-US" sz="2800" dirty="0">
                <a:latin typeface="Times-Roman" charset="0"/>
                <a:sym typeface="Symbol" charset="2"/>
              </a:rPr>
              <a:t> </a:t>
            </a:r>
            <a:r>
              <a:rPr lang="en-US" sz="2800" dirty="0">
                <a:latin typeface="Times-Roman" charset="0"/>
              </a:rPr>
              <a:t>D(C</a:t>
            </a:r>
            <a:r>
              <a:rPr lang="en-US" sz="2800" baseline="-25000" dirty="0">
                <a:latin typeface="Times-Roman" charset="0"/>
              </a:rPr>
              <a:t>3</a:t>
            </a:r>
            <a:r>
              <a:rPr lang="en-US" sz="2800" dirty="0">
                <a:latin typeface="Times-Roman" charset="0"/>
              </a:rPr>
              <a:t>, K), P</a:t>
            </a:r>
            <a:r>
              <a:rPr lang="en-US" sz="2800" baseline="-25000" dirty="0">
                <a:latin typeface="Times-Roman" charset="0"/>
              </a:rPr>
              <a:t>4 </a:t>
            </a:r>
            <a:r>
              <a:rPr lang="en-US" sz="2800" dirty="0">
                <a:latin typeface="Times-Roman" charset="0"/>
              </a:rPr>
              <a:t>= C</a:t>
            </a:r>
            <a:r>
              <a:rPr lang="en-US" sz="2800" baseline="-25000" dirty="0">
                <a:latin typeface="Times-Roman" charset="0"/>
              </a:rPr>
              <a:t>3 </a:t>
            </a:r>
            <a:r>
              <a:rPr lang="en-US" sz="2800" dirty="0" err="1">
                <a:latin typeface="Times-Roman" charset="0"/>
                <a:sym typeface="Symbol" charset="2"/>
              </a:rPr>
              <a:t></a:t>
            </a:r>
            <a:r>
              <a:rPr lang="en-US" sz="2800" dirty="0">
                <a:latin typeface="Times-Roman" charset="0"/>
                <a:sym typeface="Symbol" charset="2"/>
              </a:rPr>
              <a:t> </a:t>
            </a:r>
            <a:r>
              <a:rPr lang="en-US" sz="2800" dirty="0">
                <a:latin typeface="Times-Roman" charset="0"/>
              </a:rPr>
              <a:t>D(C</a:t>
            </a:r>
            <a:r>
              <a:rPr lang="en-US" sz="2800" baseline="-25000" dirty="0">
                <a:latin typeface="Times-Roman" charset="0"/>
              </a:rPr>
              <a:t>4</a:t>
            </a:r>
            <a:r>
              <a:rPr lang="en-US" sz="2800" dirty="0">
                <a:latin typeface="Times-Roman" charset="0"/>
              </a:rPr>
              <a:t>, K),…</a:t>
            </a:r>
            <a:endParaRPr lang="en-US" sz="2400" dirty="0">
              <a:latin typeface="Times-Roman" charset="0"/>
            </a:endParaRP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Automatically recovers from errors</a:t>
            </a:r>
            <a:r>
              <a:rPr lang="en-US" sz="2800" dirty="0" smtClean="0"/>
              <a:t>!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Cut and paste is still possible, but more complex (and will cause garbles)</a:t>
            </a:r>
          </a:p>
        </p:txBody>
      </p:sp>
    </p:spTree>
    <p:extLst>
      <p:ext uri="{BB962C8B-B14F-4D97-AF65-F5344CB8AC3E}">
        <p14:creationId xmlns:p14="http://schemas.microsoft.com/office/powerpoint/2010/main" val="1428054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696200" cy="990600"/>
          </a:xfrm>
        </p:spPr>
        <p:txBody>
          <a:bodyPr/>
          <a:lstStyle/>
          <a:p>
            <a:pPr eaLnBrk="1" hangingPunct="1"/>
            <a:r>
              <a:rPr lang="en-US"/>
              <a:t>Alice Likes CBC Mode</a:t>
            </a:r>
          </a:p>
        </p:txBody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458200" cy="4572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Alice’s uncompressed image, Alice CBC encrypted (TEA)</a:t>
            </a:r>
            <a:endParaRPr lang="en-US" sz="2000"/>
          </a:p>
        </p:txBody>
      </p:sp>
      <p:pic>
        <p:nvPicPr>
          <p:cNvPr id="109574" name="Picture 11" descr="alices2CBC.tif                                                 000675D6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600200"/>
            <a:ext cx="5000625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56932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609600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Attack on CBC</a:t>
            </a:r>
            <a:endParaRPr lang="en-US" sz="3200" dirty="0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000099"/>
                </a:solidFill>
                <a:latin typeface="Times New Roman" charset="0"/>
                <a:cs typeface="Times New Roman" charset="0"/>
              </a:rPr>
              <a:t>Modifying Cipher Blocks</a:t>
            </a:r>
            <a:r>
              <a:rPr lang="en-US" dirty="0">
                <a:latin typeface="Times New Roman" charset="0"/>
                <a:cs typeface="Times New Roman" charset="0"/>
              </a:rPr>
              <a:t>: </a:t>
            </a:r>
            <a:endParaRPr lang="en-US" dirty="0" smtClean="0">
              <a:latin typeface="Times New Roman" charset="0"/>
              <a:cs typeface="Times New Roman" charset="0"/>
            </a:endParaRPr>
          </a:p>
          <a:p>
            <a:pPr lvl="1"/>
            <a:r>
              <a:rPr lang="en-US" dirty="0" smtClean="0">
                <a:solidFill>
                  <a:srgbClr val="000099"/>
                </a:solidFill>
                <a:latin typeface="Times New Roman" charset="0"/>
                <a:cs typeface="Times New Roman" charset="0"/>
              </a:rPr>
              <a:t>You </a:t>
            </a:r>
            <a:r>
              <a:rPr lang="en-US" dirty="0">
                <a:solidFill>
                  <a:srgbClr val="000099"/>
                </a:solidFill>
                <a:latin typeface="Times New Roman" charset="0"/>
                <a:cs typeface="Times New Roman" charset="0"/>
              </a:rPr>
              <a:t>can modify the contents of one cipher block  (c6) to make the plain text (m7) as you wish, however the preceding block (m6) will be </a:t>
            </a:r>
            <a:r>
              <a:rPr lang="en-US" dirty="0" smtClean="0">
                <a:solidFill>
                  <a:srgbClr val="000099"/>
                </a:solidFill>
                <a:latin typeface="Times New Roman" charset="0"/>
                <a:cs typeface="Times New Roman" charset="0"/>
              </a:rPr>
              <a:t>garbled</a:t>
            </a:r>
            <a:r>
              <a:rPr lang="en-US" dirty="0" smtClean="0">
                <a:latin typeface="Times New Roman" charset="0"/>
                <a:cs typeface="Times New Roman" charset="0"/>
              </a:rPr>
              <a:t> </a:t>
            </a:r>
            <a:endParaRPr lang="en-US" dirty="0">
              <a:latin typeface="Times New Roman" charset="0"/>
              <a:cs typeface="Times New Roman" charset="0"/>
            </a:endParaRPr>
          </a:p>
          <a:p>
            <a:pPr eaLnBrk="1" hangingPunct="1"/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428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5-03-23 at 12.54.3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700" y="393700"/>
            <a:ext cx="7327900" cy="605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123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Counter Mode (CTR)</a:t>
            </a:r>
          </a:p>
        </p:txBody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001000" cy="41910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CTR is popular for random access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Use block cipher </a:t>
            </a:r>
            <a:r>
              <a:rPr lang="en-US" sz="2800" dirty="0" smtClean="0"/>
              <a:t>like a </a:t>
            </a:r>
            <a:r>
              <a:rPr lang="en-US" sz="2800" dirty="0"/>
              <a:t>stream cipher</a:t>
            </a:r>
          </a:p>
          <a:p>
            <a:pPr eaLnBrk="1" hangingPunct="1">
              <a:spcAft>
                <a:spcPts val="0"/>
              </a:spcAft>
              <a:buFont typeface="Wingdings" charset="2"/>
              <a:buNone/>
            </a:pPr>
            <a:r>
              <a:rPr lang="en-US" sz="2800" dirty="0"/>
              <a:t>	</a:t>
            </a:r>
            <a:r>
              <a:rPr lang="en-US" sz="2800" b="1" dirty="0">
                <a:solidFill>
                  <a:schemeClr val="hlink"/>
                </a:solidFill>
              </a:rPr>
              <a:t>Encryption</a:t>
            </a:r>
            <a:r>
              <a:rPr lang="en-US" sz="2800" dirty="0"/>
              <a:t>			</a:t>
            </a:r>
            <a:r>
              <a:rPr lang="en-US" sz="2800" b="1" dirty="0">
                <a:solidFill>
                  <a:schemeClr val="hlink"/>
                </a:solidFill>
              </a:rPr>
              <a:t>Decryption</a:t>
            </a:r>
            <a:endParaRPr lang="en-US" sz="2800" dirty="0"/>
          </a:p>
          <a:p>
            <a:pPr eaLnBrk="1" hangingPunct="1">
              <a:spcAft>
                <a:spcPts val="0"/>
              </a:spcAft>
              <a:buFont typeface="Wingdings" charset="2"/>
              <a:buNone/>
            </a:pPr>
            <a:r>
              <a:rPr lang="en-US" sz="2400" dirty="0">
                <a:latin typeface="Times-Roman" charset="0"/>
              </a:rPr>
              <a:t>	C</a:t>
            </a:r>
            <a:r>
              <a:rPr lang="en-US" sz="2400" baseline="-25000" dirty="0">
                <a:latin typeface="Times-Roman" charset="0"/>
              </a:rPr>
              <a:t>0 </a:t>
            </a:r>
            <a:r>
              <a:rPr lang="en-US" sz="2400" dirty="0">
                <a:latin typeface="Times-Roman" charset="0"/>
              </a:rPr>
              <a:t>= P</a:t>
            </a:r>
            <a:r>
              <a:rPr lang="en-US" sz="2400" baseline="-25000" dirty="0">
                <a:latin typeface="Times-Roman" charset="0"/>
              </a:rPr>
              <a:t>0 </a:t>
            </a:r>
            <a:r>
              <a:rPr lang="en-US" sz="2400" dirty="0" err="1">
                <a:latin typeface="Times-Roman" charset="0"/>
                <a:sym typeface="Symbol" charset="2"/>
              </a:rPr>
              <a:t></a:t>
            </a:r>
            <a:r>
              <a:rPr lang="en-US" sz="2400" dirty="0">
                <a:latin typeface="Times-Roman" charset="0"/>
                <a:sym typeface="Symbol" charset="2"/>
              </a:rPr>
              <a:t> </a:t>
            </a:r>
            <a:r>
              <a:rPr lang="en-US" sz="2400" dirty="0">
                <a:latin typeface="Times-Roman" charset="0"/>
              </a:rPr>
              <a:t>E(IV, K),			P</a:t>
            </a:r>
            <a:r>
              <a:rPr lang="en-US" sz="2400" baseline="-25000" dirty="0">
                <a:latin typeface="Times-Roman" charset="0"/>
              </a:rPr>
              <a:t>0 </a:t>
            </a:r>
            <a:r>
              <a:rPr lang="en-US" sz="2400" dirty="0">
                <a:latin typeface="Times-Roman" charset="0"/>
              </a:rPr>
              <a:t>= C</a:t>
            </a:r>
            <a:r>
              <a:rPr lang="en-US" sz="2400" baseline="-25000" dirty="0">
                <a:latin typeface="Times-Roman" charset="0"/>
              </a:rPr>
              <a:t>0 </a:t>
            </a:r>
            <a:r>
              <a:rPr lang="en-US" sz="2400" dirty="0" err="1">
                <a:latin typeface="Times-Roman" charset="0"/>
                <a:sym typeface="Symbol" charset="2"/>
              </a:rPr>
              <a:t></a:t>
            </a:r>
            <a:r>
              <a:rPr lang="en-US" sz="2400" dirty="0">
                <a:latin typeface="Times-Roman" charset="0"/>
                <a:sym typeface="Symbol" charset="2"/>
              </a:rPr>
              <a:t> </a:t>
            </a:r>
            <a:r>
              <a:rPr lang="en-US" sz="2400" dirty="0">
                <a:latin typeface="Times-Roman" charset="0"/>
              </a:rPr>
              <a:t>E(IV, K),</a:t>
            </a:r>
          </a:p>
          <a:p>
            <a:pPr eaLnBrk="1" hangingPunct="1">
              <a:spcAft>
                <a:spcPts val="0"/>
              </a:spcAft>
              <a:buFont typeface="Wingdings" charset="2"/>
              <a:buNone/>
            </a:pPr>
            <a:r>
              <a:rPr lang="en-US" sz="2400" dirty="0">
                <a:latin typeface="Times-Roman" charset="0"/>
              </a:rPr>
              <a:t>	C</a:t>
            </a:r>
            <a:r>
              <a:rPr lang="en-US" sz="2400" baseline="-25000" dirty="0">
                <a:latin typeface="Times-Roman" charset="0"/>
              </a:rPr>
              <a:t>1 </a:t>
            </a:r>
            <a:r>
              <a:rPr lang="en-US" sz="2400" dirty="0">
                <a:latin typeface="Times-Roman" charset="0"/>
              </a:rPr>
              <a:t>= P</a:t>
            </a:r>
            <a:r>
              <a:rPr lang="en-US" sz="2400" baseline="-25000" dirty="0">
                <a:latin typeface="Times-Roman" charset="0"/>
              </a:rPr>
              <a:t>1 </a:t>
            </a:r>
            <a:r>
              <a:rPr lang="en-US" sz="2400" dirty="0" err="1">
                <a:latin typeface="Times-Roman" charset="0"/>
                <a:sym typeface="Symbol" charset="2"/>
              </a:rPr>
              <a:t></a:t>
            </a:r>
            <a:r>
              <a:rPr lang="en-US" sz="2400" dirty="0">
                <a:latin typeface="Times-Roman" charset="0"/>
                <a:sym typeface="Symbol" charset="2"/>
              </a:rPr>
              <a:t> </a:t>
            </a:r>
            <a:r>
              <a:rPr lang="en-US" sz="2400" dirty="0">
                <a:latin typeface="Times-Roman" charset="0"/>
              </a:rPr>
              <a:t>E(IV+1, K),		P</a:t>
            </a:r>
            <a:r>
              <a:rPr lang="en-US" sz="2400" baseline="-25000" dirty="0">
                <a:latin typeface="Times-Roman" charset="0"/>
              </a:rPr>
              <a:t>1 </a:t>
            </a:r>
            <a:r>
              <a:rPr lang="en-US" sz="2400" dirty="0">
                <a:latin typeface="Times-Roman" charset="0"/>
              </a:rPr>
              <a:t>= C</a:t>
            </a:r>
            <a:r>
              <a:rPr lang="en-US" sz="2400" baseline="-25000" dirty="0">
                <a:latin typeface="Times-Roman" charset="0"/>
              </a:rPr>
              <a:t>1 </a:t>
            </a:r>
            <a:r>
              <a:rPr lang="en-US" sz="2400" dirty="0" err="1">
                <a:latin typeface="Times-Roman" charset="0"/>
                <a:sym typeface="Symbol" charset="2"/>
              </a:rPr>
              <a:t></a:t>
            </a:r>
            <a:r>
              <a:rPr lang="en-US" sz="2400" dirty="0">
                <a:latin typeface="Times-Roman" charset="0"/>
                <a:sym typeface="Symbol" charset="2"/>
              </a:rPr>
              <a:t> </a:t>
            </a:r>
            <a:r>
              <a:rPr lang="en-US" sz="2400" dirty="0">
                <a:latin typeface="Times-Roman" charset="0"/>
              </a:rPr>
              <a:t>E(IV+1, K),</a:t>
            </a:r>
          </a:p>
          <a:p>
            <a:pPr eaLnBrk="1" hangingPunct="1">
              <a:spcAft>
                <a:spcPts val="600"/>
              </a:spcAft>
              <a:buFont typeface="Wingdings" charset="2"/>
              <a:buNone/>
            </a:pPr>
            <a:r>
              <a:rPr lang="en-US" sz="2400" dirty="0">
                <a:latin typeface="Times-Roman" charset="0"/>
              </a:rPr>
              <a:t>	C</a:t>
            </a:r>
            <a:r>
              <a:rPr lang="en-US" sz="2400" baseline="-25000" dirty="0">
                <a:latin typeface="Times-Roman" charset="0"/>
              </a:rPr>
              <a:t>2 </a:t>
            </a:r>
            <a:r>
              <a:rPr lang="en-US" sz="2400" dirty="0">
                <a:latin typeface="Times-Roman" charset="0"/>
              </a:rPr>
              <a:t>= P</a:t>
            </a:r>
            <a:r>
              <a:rPr lang="en-US" sz="2400" baseline="-25000" dirty="0">
                <a:latin typeface="Times-Roman" charset="0"/>
              </a:rPr>
              <a:t>2 </a:t>
            </a:r>
            <a:r>
              <a:rPr lang="en-US" sz="2400" dirty="0">
                <a:latin typeface="Times-Roman" charset="0"/>
                <a:sym typeface="Symbol" charset="2"/>
              </a:rPr>
              <a:t> </a:t>
            </a:r>
            <a:r>
              <a:rPr lang="en-US" sz="2400" dirty="0">
                <a:latin typeface="Times-Roman" charset="0"/>
              </a:rPr>
              <a:t>E(IV+2, K),…		P</a:t>
            </a:r>
            <a:r>
              <a:rPr lang="en-US" sz="2400" baseline="-25000" dirty="0">
                <a:latin typeface="Times-Roman" charset="0"/>
              </a:rPr>
              <a:t>2 </a:t>
            </a:r>
            <a:r>
              <a:rPr lang="en-US" sz="2400" dirty="0">
                <a:latin typeface="Times-Roman" charset="0"/>
              </a:rPr>
              <a:t>= C</a:t>
            </a:r>
            <a:r>
              <a:rPr lang="en-US" sz="2400" baseline="-25000" dirty="0">
                <a:latin typeface="Times-Roman" charset="0"/>
              </a:rPr>
              <a:t>2 </a:t>
            </a:r>
            <a:r>
              <a:rPr lang="en-US" sz="2400" dirty="0">
                <a:latin typeface="Times-Roman" charset="0"/>
                <a:sym typeface="Symbol" charset="2"/>
              </a:rPr>
              <a:t> </a:t>
            </a:r>
            <a:r>
              <a:rPr lang="en-US" sz="2400" dirty="0">
                <a:latin typeface="Times-Roman" charset="0"/>
              </a:rPr>
              <a:t>E(IV+2, K),</a:t>
            </a:r>
            <a:r>
              <a:rPr lang="en-US" sz="2400" dirty="0" smtClean="0">
                <a:latin typeface="Times-Roman" charset="0"/>
              </a:rPr>
              <a:t>…</a:t>
            </a:r>
            <a:endParaRPr lang="en-US" sz="2400" dirty="0">
              <a:latin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6096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5-03-23 at 12.57.2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00" y="393700"/>
            <a:ext cx="7823200" cy="605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86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5-03-23 at 12.58.4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81000"/>
            <a:ext cx="7454900" cy="608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502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Multiple Blocks</a:t>
            </a:r>
          </a:p>
        </p:txBody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267200"/>
          </a:xfrm>
        </p:spPr>
        <p:txBody>
          <a:bodyPr>
            <a:normAutofit/>
          </a:bodyPr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How to encrypt multiple blocks?</a:t>
            </a:r>
            <a:endParaRPr lang="en-US" sz="2800" dirty="0" smtClean="0"/>
          </a:p>
          <a:p>
            <a:pPr eaLnBrk="1" hangingPunct="1">
              <a:spcAft>
                <a:spcPts val="600"/>
              </a:spcAft>
            </a:pPr>
            <a:r>
              <a:rPr lang="en-US" sz="2800" dirty="0" smtClean="0"/>
              <a:t>Do we need a </a:t>
            </a:r>
            <a:r>
              <a:rPr lang="en-US" sz="2800" dirty="0"/>
              <a:t>new key for each block?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As bad as (or worse than) a one-time pad!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Encrypt each block independently?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Make encryption depend on previous </a:t>
            </a:r>
            <a:r>
              <a:rPr lang="en-US" sz="2800" dirty="0" smtClean="0"/>
              <a:t>block?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 smtClean="0"/>
              <a:t>That is, can we “</a:t>
            </a:r>
            <a:r>
              <a:rPr lang="en-US" sz="2400" dirty="0"/>
              <a:t>chain” the blocks together</a:t>
            </a:r>
            <a:r>
              <a:rPr lang="en-US" sz="2400" dirty="0" smtClean="0"/>
              <a:t>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59426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Modes of Operation</a:t>
            </a:r>
          </a:p>
        </p:txBody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696200" cy="4572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 smtClean="0"/>
              <a:t>Electronic </a:t>
            </a:r>
            <a:r>
              <a:rPr lang="en-US" sz="2800" dirty="0"/>
              <a:t>Codebook (</a:t>
            </a:r>
            <a:r>
              <a:rPr lang="en-US" sz="2800" b="1" dirty="0">
                <a:solidFill>
                  <a:schemeClr val="accent2"/>
                </a:solidFill>
              </a:rPr>
              <a:t>ECB</a:t>
            </a:r>
            <a:r>
              <a:rPr lang="en-US" sz="2800" dirty="0"/>
              <a:t>) mode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Encrypt each block independently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Most obvious, but</a:t>
            </a:r>
            <a:r>
              <a:rPr lang="en-US" sz="2400" dirty="0" smtClean="0"/>
              <a:t> has a </a:t>
            </a:r>
            <a:r>
              <a:rPr lang="en-US" sz="2400" dirty="0"/>
              <a:t>serious weakness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Cipher Block Chaining (</a:t>
            </a:r>
            <a:r>
              <a:rPr lang="en-US" sz="2800" b="1" dirty="0">
                <a:solidFill>
                  <a:schemeClr val="accent2"/>
                </a:solidFill>
              </a:rPr>
              <a:t>CBC</a:t>
            </a:r>
            <a:r>
              <a:rPr lang="en-US" sz="2800" dirty="0"/>
              <a:t>) mode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Chain the blocks together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More secure than ECB, virtually no extra work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Counter Mode (</a:t>
            </a:r>
            <a:r>
              <a:rPr lang="en-US" sz="2800" b="1" dirty="0">
                <a:solidFill>
                  <a:schemeClr val="accent2"/>
                </a:solidFill>
              </a:rPr>
              <a:t>CTR</a:t>
            </a:r>
            <a:r>
              <a:rPr lang="en-US" sz="2800" dirty="0"/>
              <a:t>) mode</a:t>
            </a:r>
            <a:endParaRPr lang="en-US" sz="2800" dirty="0" smtClean="0"/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 smtClean="0"/>
              <a:t>Block ciphers acts </a:t>
            </a:r>
            <a:r>
              <a:rPr lang="en-US" sz="2400" dirty="0"/>
              <a:t>like a stream cipher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Popular for random </a:t>
            </a:r>
            <a:r>
              <a:rPr lang="en-US" sz="2400" dirty="0" smtClean="0"/>
              <a:t>access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sz="2800" dirty="0" smtClean="0"/>
              <a:t>Cipher Feedback (</a:t>
            </a:r>
            <a:r>
              <a:rPr lang="en-US" sz="2800" b="1" dirty="0">
                <a:solidFill>
                  <a:schemeClr val="accent2"/>
                </a:solidFill>
              </a:rPr>
              <a:t>CFB</a:t>
            </a:r>
            <a:r>
              <a:rPr lang="en-US" sz="2800" dirty="0" smtClean="0"/>
              <a:t>) mode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sz="2800" dirty="0" smtClean="0"/>
              <a:t>Output Feedback (</a:t>
            </a:r>
            <a:r>
              <a:rPr lang="en-US" sz="2800" b="1" dirty="0">
                <a:solidFill>
                  <a:schemeClr val="accent2"/>
                </a:solidFill>
              </a:rPr>
              <a:t>OFB</a:t>
            </a:r>
            <a:r>
              <a:rPr lang="en-US" sz="2800" dirty="0" smtClean="0"/>
              <a:t>) mode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53392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5-03-23 at 12.47.2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00" y="508000"/>
            <a:ext cx="6946900" cy="584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129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990600"/>
          </a:xfrm>
        </p:spPr>
        <p:txBody>
          <a:bodyPr/>
          <a:lstStyle/>
          <a:p>
            <a:pPr eaLnBrk="1" hangingPunct="1"/>
            <a:r>
              <a:rPr lang="en-US"/>
              <a:t>ECB Mode</a:t>
            </a:r>
          </a:p>
        </p:txBody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8486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Notation: </a:t>
            </a:r>
            <a:r>
              <a:rPr lang="en-US" sz="2800" dirty="0" smtClean="0">
                <a:latin typeface="Times-Roman" charset="0"/>
              </a:rPr>
              <a:t>C = E</a:t>
            </a:r>
            <a:r>
              <a:rPr lang="en-US" sz="2800" dirty="0">
                <a:latin typeface="Times-Roman" charset="0"/>
              </a:rPr>
              <a:t>(P,K)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Given plaintext </a:t>
            </a:r>
            <a:r>
              <a:rPr lang="en-US" sz="2800" dirty="0">
                <a:latin typeface="Times-Roman" charset="0"/>
              </a:rPr>
              <a:t>P</a:t>
            </a:r>
            <a:r>
              <a:rPr lang="en-US" sz="2800" baseline="-25000" dirty="0">
                <a:latin typeface="Times-Roman" charset="0"/>
              </a:rPr>
              <a:t>0</a:t>
            </a:r>
            <a:r>
              <a:rPr lang="en-US" sz="2800" dirty="0">
                <a:latin typeface="Times-Roman" charset="0"/>
              </a:rPr>
              <a:t>,P</a:t>
            </a:r>
            <a:r>
              <a:rPr lang="en-US" sz="2800" baseline="-25000" dirty="0">
                <a:latin typeface="Times-Roman" charset="0"/>
              </a:rPr>
              <a:t>1</a:t>
            </a:r>
            <a:r>
              <a:rPr lang="en-US" sz="2800" dirty="0">
                <a:latin typeface="Times-Roman" charset="0"/>
              </a:rPr>
              <a:t>,…,P</a:t>
            </a:r>
            <a:r>
              <a:rPr lang="en-US" sz="2800" baseline="-25000" dirty="0">
                <a:latin typeface="Times-Roman" charset="0"/>
              </a:rPr>
              <a:t>m</a:t>
            </a:r>
            <a:r>
              <a:rPr lang="en-US" sz="2800" dirty="0">
                <a:latin typeface="Times-Roman" charset="0"/>
              </a:rPr>
              <a:t>,…</a:t>
            </a:r>
            <a:endParaRPr lang="en-US" sz="2800" dirty="0" smtClean="0">
              <a:latin typeface="Times-Roman" charset="0"/>
            </a:endParaRP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Most obvious </a:t>
            </a:r>
            <a:r>
              <a:rPr lang="en-US" sz="2800" dirty="0"/>
              <a:t>way to use a block </a:t>
            </a:r>
            <a:r>
              <a:rPr lang="en-US" sz="2800" dirty="0" smtClean="0"/>
              <a:t>cipher:</a:t>
            </a:r>
          </a:p>
          <a:p>
            <a:pPr eaLnBrk="1" hangingPunct="1">
              <a:lnSpc>
                <a:spcPct val="90000"/>
              </a:lnSpc>
              <a:spcAft>
                <a:spcPts val="0"/>
              </a:spcAft>
              <a:buFont typeface="Wingdings" charset="2"/>
              <a:buNone/>
            </a:pPr>
            <a:r>
              <a:rPr lang="en-US" sz="2400" dirty="0"/>
              <a:t>	</a:t>
            </a:r>
            <a:r>
              <a:rPr lang="en-US" sz="2400" b="1" dirty="0">
                <a:solidFill>
                  <a:schemeClr val="accent2"/>
                </a:solidFill>
              </a:rPr>
              <a:t>Encrypt</a:t>
            </a:r>
            <a:r>
              <a:rPr lang="en-US" sz="2400" dirty="0">
                <a:solidFill>
                  <a:schemeClr val="accent2"/>
                </a:solidFill>
              </a:rPr>
              <a:t> 			</a:t>
            </a:r>
            <a:r>
              <a:rPr lang="en-US" sz="2400" b="1" dirty="0">
                <a:solidFill>
                  <a:schemeClr val="accent2"/>
                </a:solidFill>
              </a:rPr>
              <a:t>Decrypt</a:t>
            </a:r>
            <a:endParaRPr lang="en-US" sz="2400" dirty="0"/>
          </a:p>
          <a:p>
            <a:pPr eaLnBrk="1" hangingPunct="1">
              <a:lnSpc>
                <a:spcPct val="90000"/>
              </a:lnSpc>
              <a:spcAft>
                <a:spcPts val="0"/>
              </a:spcAft>
              <a:buFont typeface="Wingdings" charset="2"/>
              <a:buNone/>
            </a:pPr>
            <a:r>
              <a:rPr lang="en-US" sz="2400" dirty="0">
                <a:latin typeface="Times-Roman" charset="0"/>
              </a:rPr>
              <a:t>	C</a:t>
            </a:r>
            <a:r>
              <a:rPr lang="en-US" sz="2400" baseline="-25000" dirty="0">
                <a:latin typeface="Times-Roman" charset="0"/>
              </a:rPr>
              <a:t>0 </a:t>
            </a:r>
            <a:r>
              <a:rPr lang="en-US" sz="2400" dirty="0">
                <a:latin typeface="Times-Roman" charset="0"/>
              </a:rPr>
              <a:t>= E(P</a:t>
            </a:r>
            <a:r>
              <a:rPr lang="en-US" sz="2400" baseline="-25000" dirty="0">
                <a:latin typeface="Times-Roman" charset="0"/>
              </a:rPr>
              <a:t>0</a:t>
            </a:r>
            <a:r>
              <a:rPr lang="en-US" sz="2400" dirty="0">
                <a:latin typeface="Times-Roman" charset="0"/>
              </a:rPr>
              <a:t>, K</a:t>
            </a:r>
            <a:r>
              <a:rPr lang="en-US" sz="2400" dirty="0" smtClean="0">
                <a:latin typeface="Times-Roman" charset="0"/>
              </a:rPr>
              <a:t>)	</a:t>
            </a:r>
            <a:r>
              <a:rPr lang="en-US" sz="2400" dirty="0">
                <a:latin typeface="Times-Roman" charset="0"/>
              </a:rPr>
              <a:t>	P</a:t>
            </a:r>
            <a:r>
              <a:rPr lang="en-US" sz="2400" baseline="-25000" dirty="0">
                <a:latin typeface="Times-Roman" charset="0"/>
              </a:rPr>
              <a:t>0 </a:t>
            </a:r>
            <a:r>
              <a:rPr lang="en-US" sz="2400" dirty="0">
                <a:latin typeface="Times-Roman" charset="0"/>
              </a:rPr>
              <a:t>= D(C</a:t>
            </a:r>
            <a:r>
              <a:rPr lang="en-US" sz="2400" baseline="-25000" dirty="0">
                <a:latin typeface="Times-Roman" charset="0"/>
              </a:rPr>
              <a:t>0</a:t>
            </a:r>
            <a:r>
              <a:rPr lang="en-US" sz="2400" dirty="0">
                <a:latin typeface="Times-Roman" charset="0"/>
              </a:rPr>
              <a:t>, K</a:t>
            </a:r>
            <a:r>
              <a:rPr lang="en-US" sz="2400" dirty="0" smtClean="0">
                <a:latin typeface="Times-Roman" charset="0"/>
              </a:rPr>
              <a:t>) </a:t>
            </a:r>
            <a:endParaRPr lang="en-US" sz="2400" dirty="0">
              <a:latin typeface="Times-Roman" charset="0"/>
            </a:endParaRPr>
          </a:p>
          <a:p>
            <a:pPr eaLnBrk="1" hangingPunct="1">
              <a:lnSpc>
                <a:spcPct val="90000"/>
              </a:lnSpc>
              <a:spcAft>
                <a:spcPts val="0"/>
              </a:spcAft>
              <a:buFont typeface="Wingdings" charset="2"/>
              <a:buNone/>
            </a:pPr>
            <a:r>
              <a:rPr lang="en-US" sz="2400" dirty="0">
                <a:latin typeface="Times-Roman" charset="0"/>
              </a:rPr>
              <a:t>	C</a:t>
            </a:r>
            <a:r>
              <a:rPr lang="en-US" sz="2400" baseline="-25000" dirty="0">
                <a:latin typeface="Times-Roman" charset="0"/>
              </a:rPr>
              <a:t>1 </a:t>
            </a:r>
            <a:r>
              <a:rPr lang="en-US" sz="2400" dirty="0">
                <a:latin typeface="Times-Roman" charset="0"/>
              </a:rPr>
              <a:t>= E(P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</a:rPr>
              <a:t>, K</a:t>
            </a:r>
            <a:r>
              <a:rPr lang="en-US" sz="2400" dirty="0" smtClean="0">
                <a:latin typeface="Times-Roman" charset="0"/>
              </a:rPr>
              <a:t>)	</a:t>
            </a:r>
            <a:r>
              <a:rPr lang="en-US" sz="2400" dirty="0">
                <a:latin typeface="Times-Roman" charset="0"/>
              </a:rPr>
              <a:t>	P</a:t>
            </a:r>
            <a:r>
              <a:rPr lang="en-US" sz="2400" baseline="-25000" dirty="0">
                <a:latin typeface="Times-Roman" charset="0"/>
              </a:rPr>
              <a:t>1 </a:t>
            </a:r>
            <a:r>
              <a:rPr lang="en-US" sz="2400" dirty="0">
                <a:latin typeface="Times-Roman" charset="0"/>
              </a:rPr>
              <a:t>= D(C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</a:rPr>
              <a:t>, K</a:t>
            </a:r>
            <a:r>
              <a:rPr lang="en-US" sz="2400" dirty="0" smtClean="0">
                <a:latin typeface="Times-Roman" charset="0"/>
              </a:rPr>
              <a:t>)</a:t>
            </a:r>
          </a:p>
          <a:p>
            <a:pPr eaLnBrk="1" hangingPunct="1">
              <a:lnSpc>
                <a:spcPct val="90000"/>
              </a:lnSpc>
              <a:spcAft>
                <a:spcPts val="0"/>
              </a:spcAft>
              <a:buFont typeface="Wingdings" charset="2"/>
              <a:buNone/>
            </a:pPr>
            <a:r>
              <a:rPr lang="en-US" sz="2400" dirty="0">
                <a:latin typeface="Times-Roman" charset="0"/>
              </a:rPr>
              <a:t>	C</a:t>
            </a:r>
            <a:r>
              <a:rPr lang="en-US" sz="2400" baseline="-25000" dirty="0">
                <a:latin typeface="Times-Roman" charset="0"/>
              </a:rPr>
              <a:t>2 </a:t>
            </a:r>
            <a:r>
              <a:rPr lang="en-US" sz="2400" dirty="0">
                <a:latin typeface="Times-Roman" charset="0"/>
              </a:rPr>
              <a:t>= E(P</a:t>
            </a:r>
            <a:r>
              <a:rPr lang="en-US" sz="2400" baseline="-25000" dirty="0">
                <a:latin typeface="Times-Roman" charset="0"/>
              </a:rPr>
              <a:t>2</a:t>
            </a:r>
            <a:r>
              <a:rPr lang="en-US" sz="2400" dirty="0">
                <a:latin typeface="Times-Roman" charset="0"/>
              </a:rPr>
              <a:t>, K</a:t>
            </a:r>
            <a:r>
              <a:rPr lang="en-US" sz="2400" dirty="0" smtClean="0">
                <a:latin typeface="Times-Roman" charset="0"/>
              </a:rPr>
              <a:t>)  …</a:t>
            </a:r>
            <a:r>
              <a:rPr lang="en-US" sz="2400" dirty="0">
                <a:latin typeface="Times-Roman" charset="0"/>
              </a:rPr>
              <a:t>		P</a:t>
            </a:r>
            <a:r>
              <a:rPr lang="en-US" sz="2400" baseline="-25000" dirty="0">
                <a:latin typeface="Times-Roman" charset="0"/>
              </a:rPr>
              <a:t>2 </a:t>
            </a:r>
            <a:r>
              <a:rPr lang="en-US" sz="2400" dirty="0">
                <a:latin typeface="Times-Roman" charset="0"/>
              </a:rPr>
              <a:t>= D(C</a:t>
            </a:r>
            <a:r>
              <a:rPr lang="en-US" sz="2400" baseline="-25000" dirty="0">
                <a:latin typeface="Times-Roman" charset="0"/>
              </a:rPr>
              <a:t>2</a:t>
            </a:r>
            <a:r>
              <a:rPr lang="en-US" sz="2400" dirty="0">
                <a:latin typeface="Times-Roman" charset="0"/>
              </a:rPr>
              <a:t>, K</a:t>
            </a:r>
            <a:r>
              <a:rPr lang="en-US" sz="2400" dirty="0" smtClean="0">
                <a:latin typeface="Times-Roman" charset="0"/>
              </a:rPr>
              <a:t>)  …</a:t>
            </a:r>
            <a:endParaRPr lang="en-US" sz="2400" dirty="0">
              <a:latin typeface="Times-Roman" charset="0"/>
            </a:endParaRP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For</a:t>
            </a:r>
            <a:r>
              <a:rPr lang="en-US" sz="2800" dirty="0" smtClean="0"/>
              <a:t> fixed </a:t>
            </a:r>
            <a:r>
              <a:rPr lang="en-US" sz="2800" dirty="0"/>
              <a:t>key </a:t>
            </a:r>
            <a:r>
              <a:rPr lang="en-US" sz="2800" dirty="0">
                <a:latin typeface="Times-Roman" charset="0"/>
              </a:rPr>
              <a:t>K</a:t>
            </a:r>
            <a:r>
              <a:rPr lang="en-US" sz="2800" dirty="0"/>
              <a:t>, this is</a:t>
            </a:r>
            <a:r>
              <a:rPr lang="en-US" sz="2800" dirty="0" smtClean="0"/>
              <a:t> “electronic” </a:t>
            </a:r>
            <a:r>
              <a:rPr lang="en-US" sz="2800" dirty="0"/>
              <a:t>version of a codebook </a:t>
            </a:r>
            <a:r>
              <a:rPr lang="en-US" sz="2800" dirty="0" smtClean="0"/>
              <a:t>cipher (without additive)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With a different </a:t>
            </a:r>
            <a:r>
              <a:rPr lang="en-US" sz="2400" dirty="0"/>
              <a:t>codebook for each key</a:t>
            </a:r>
          </a:p>
        </p:txBody>
      </p:sp>
    </p:spTree>
    <p:extLst>
      <p:ext uri="{BB962C8B-B14F-4D97-AF65-F5344CB8AC3E}">
        <p14:creationId xmlns:p14="http://schemas.microsoft.com/office/powerpoint/2010/main" val="1596872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ECB Weakness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dirty="0"/>
              <a:t>Suppose </a:t>
            </a:r>
            <a:r>
              <a:rPr lang="en-US" dirty="0">
                <a:latin typeface="Times-Roman" charset="0"/>
              </a:rPr>
              <a:t>P</a:t>
            </a:r>
            <a:r>
              <a:rPr lang="en-US" baseline="-25000" dirty="0">
                <a:latin typeface="Times-Roman" charset="0"/>
              </a:rPr>
              <a:t>i </a:t>
            </a:r>
            <a:r>
              <a:rPr lang="en-US" dirty="0">
                <a:latin typeface="Times-Roman" charset="0"/>
              </a:rPr>
              <a:t>= </a:t>
            </a:r>
            <a:r>
              <a:rPr lang="en-US" dirty="0" err="1">
                <a:latin typeface="Times-Roman" charset="0"/>
              </a:rPr>
              <a:t>P</a:t>
            </a:r>
            <a:r>
              <a:rPr lang="en-US" baseline="-25000" dirty="0" err="1">
                <a:latin typeface="Times-Roman" charset="0"/>
              </a:rPr>
              <a:t>j</a:t>
            </a:r>
            <a:endParaRPr lang="en-US" dirty="0">
              <a:latin typeface="Times-Roman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dirty="0"/>
              <a:t>Then </a:t>
            </a:r>
            <a:r>
              <a:rPr lang="en-US" dirty="0" err="1">
                <a:latin typeface="Times-Roman" charset="0"/>
              </a:rPr>
              <a:t>C</a:t>
            </a:r>
            <a:r>
              <a:rPr lang="en-US" baseline="-25000" dirty="0" err="1">
                <a:latin typeface="Times-Roman" charset="0"/>
              </a:rPr>
              <a:t>i</a:t>
            </a:r>
            <a:r>
              <a:rPr lang="en-US" baseline="-25000" dirty="0">
                <a:latin typeface="Times-Roman" charset="0"/>
              </a:rPr>
              <a:t> </a:t>
            </a:r>
            <a:r>
              <a:rPr lang="en-US" dirty="0">
                <a:latin typeface="Times-Roman" charset="0"/>
              </a:rPr>
              <a:t>= </a:t>
            </a:r>
            <a:r>
              <a:rPr lang="en-US" dirty="0" err="1">
                <a:latin typeface="Times-Roman" charset="0"/>
              </a:rPr>
              <a:t>C</a:t>
            </a:r>
            <a:r>
              <a:rPr lang="en-US" baseline="-25000" dirty="0" err="1">
                <a:latin typeface="Times-Roman" charset="0"/>
              </a:rPr>
              <a:t>j</a:t>
            </a:r>
            <a:r>
              <a:rPr lang="en-US" dirty="0"/>
              <a:t> and Trudy knows </a:t>
            </a:r>
            <a:r>
              <a:rPr lang="en-US" dirty="0">
                <a:latin typeface="Times-Roman" charset="0"/>
              </a:rPr>
              <a:t>P</a:t>
            </a:r>
            <a:r>
              <a:rPr lang="en-US" baseline="-25000" dirty="0">
                <a:latin typeface="Times-Roman" charset="0"/>
              </a:rPr>
              <a:t>i </a:t>
            </a:r>
            <a:r>
              <a:rPr lang="en-US" dirty="0">
                <a:latin typeface="Times-Roman" charset="0"/>
              </a:rPr>
              <a:t>= </a:t>
            </a:r>
            <a:r>
              <a:rPr lang="en-US" dirty="0" err="1">
                <a:latin typeface="Times-Roman" charset="0"/>
              </a:rPr>
              <a:t>P</a:t>
            </a:r>
            <a:r>
              <a:rPr lang="en-US" baseline="-25000" dirty="0" err="1">
                <a:latin typeface="Times-Roman" charset="0"/>
              </a:rPr>
              <a:t>j</a:t>
            </a:r>
            <a:endParaRPr lang="en-US" dirty="0"/>
          </a:p>
          <a:p>
            <a:pPr eaLnBrk="1" hangingPunct="1">
              <a:spcAft>
                <a:spcPts val="600"/>
              </a:spcAft>
            </a:pPr>
            <a:r>
              <a:rPr lang="en-US" dirty="0"/>
              <a:t>This gives Trudy some information, even if she does not know </a:t>
            </a:r>
            <a:r>
              <a:rPr lang="en-US" dirty="0">
                <a:latin typeface="Times-Roman" charset="0"/>
              </a:rPr>
              <a:t>P</a:t>
            </a:r>
            <a:r>
              <a:rPr lang="en-US" baseline="-25000" dirty="0">
                <a:latin typeface="Times-Roman" charset="0"/>
              </a:rPr>
              <a:t>i</a:t>
            </a:r>
            <a:r>
              <a:rPr lang="en-US" dirty="0"/>
              <a:t> or </a:t>
            </a:r>
            <a:r>
              <a:rPr lang="en-US" dirty="0" err="1">
                <a:latin typeface="Times-Roman" charset="0"/>
              </a:rPr>
              <a:t>P</a:t>
            </a:r>
            <a:r>
              <a:rPr lang="en-US" baseline="-25000" dirty="0" err="1">
                <a:latin typeface="Times-Roman" charset="0"/>
              </a:rPr>
              <a:t>j</a:t>
            </a:r>
            <a:endParaRPr lang="en-US" baseline="-25000" dirty="0">
              <a:latin typeface="Courier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dirty="0"/>
              <a:t>Trudy might know </a:t>
            </a:r>
            <a:r>
              <a:rPr lang="en-US" dirty="0">
                <a:latin typeface="Times-Roman" charset="0"/>
              </a:rPr>
              <a:t>P</a:t>
            </a:r>
            <a:r>
              <a:rPr lang="en-US" baseline="-25000" dirty="0">
                <a:latin typeface="Times-Roman" charset="0"/>
              </a:rPr>
              <a:t>i</a:t>
            </a:r>
            <a:endParaRPr lang="en-US" dirty="0">
              <a:latin typeface="Times-Roman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dirty="0"/>
              <a:t>Is this a serious issue?</a:t>
            </a:r>
          </a:p>
        </p:txBody>
      </p:sp>
    </p:spTree>
    <p:extLst>
      <p:ext uri="{BB962C8B-B14F-4D97-AF65-F5344CB8AC3E}">
        <p14:creationId xmlns:p14="http://schemas.microsoft.com/office/powerpoint/2010/main" val="2960136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ECB Cut and </a:t>
            </a:r>
            <a:r>
              <a:rPr lang="en-US" dirty="0" smtClean="0"/>
              <a:t>Paste Attack</a:t>
            </a:r>
            <a:endParaRPr lang="en-US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010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Suppose plaintext is 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800" dirty="0">
                <a:latin typeface="Courier" charset="0"/>
              </a:rPr>
              <a:t>		Alice digs Bob. Trudy digs Tom.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Assuming 64-bit blocks and 8-bit ASCII: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800" dirty="0">
                <a:latin typeface="Courier" charset="0"/>
              </a:rPr>
              <a:t>	</a:t>
            </a:r>
            <a:r>
              <a:rPr lang="en-US" sz="2800" dirty="0">
                <a:latin typeface="Times-Roman" charset="0"/>
              </a:rPr>
              <a:t>P</a:t>
            </a:r>
            <a:r>
              <a:rPr lang="en-US" sz="2800" baseline="-25000" dirty="0">
                <a:latin typeface="Times-Roman" charset="0"/>
              </a:rPr>
              <a:t>0 </a:t>
            </a:r>
            <a:r>
              <a:rPr lang="en-US" sz="2800" dirty="0">
                <a:latin typeface="Times-Roman" charset="0"/>
              </a:rPr>
              <a:t>= “</a:t>
            </a:r>
            <a:r>
              <a:rPr lang="en-US" sz="2800" dirty="0">
                <a:latin typeface="Courier" charset="0"/>
              </a:rPr>
              <a:t>Alice </a:t>
            </a:r>
            <a:r>
              <a:rPr lang="en-US" sz="2800" dirty="0" err="1">
                <a:latin typeface="Courier" charset="0"/>
              </a:rPr>
              <a:t>di</a:t>
            </a:r>
            <a:r>
              <a:rPr lang="en-US" sz="2800" dirty="0">
                <a:latin typeface="Times-Roman" charset="0"/>
              </a:rPr>
              <a:t>”, P</a:t>
            </a:r>
            <a:r>
              <a:rPr lang="en-US" sz="2800" baseline="-25000" dirty="0">
                <a:latin typeface="Times-Roman" charset="0"/>
              </a:rPr>
              <a:t>1 </a:t>
            </a:r>
            <a:r>
              <a:rPr lang="en-US" sz="2800" dirty="0">
                <a:latin typeface="Times-Roman" charset="0"/>
              </a:rPr>
              <a:t>= “</a:t>
            </a:r>
            <a:r>
              <a:rPr lang="en-US" sz="2800" dirty="0" err="1">
                <a:latin typeface="Courier" charset="0"/>
              </a:rPr>
              <a:t>gs</a:t>
            </a:r>
            <a:r>
              <a:rPr lang="en-US" sz="2800" dirty="0">
                <a:latin typeface="Courier" charset="0"/>
              </a:rPr>
              <a:t> Bob. </a:t>
            </a:r>
            <a:r>
              <a:rPr lang="en-US" sz="2800" dirty="0">
                <a:latin typeface="Times-Roman" charset="0"/>
              </a:rPr>
              <a:t>”,</a:t>
            </a:r>
            <a:endParaRPr lang="en-US" sz="2800" dirty="0">
              <a:latin typeface="Courier" charset="0"/>
            </a:endParaRP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800" dirty="0">
                <a:latin typeface="Courier" charset="0"/>
              </a:rPr>
              <a:t>	</a:t>
            </a:r>
            <a:r>
              <a:rPr lang="en-US" sz="2800" dirty="0">
                <a:latin typeface="Times-Roman" charset="0"/>
              </a:rPr>
              <a:t>P</a:t>
            </a:r>
            <a:r>
              <a:rPr lang="en-US" sz="2800" baseline="-25000" dirty="0">
                <a:latin typeface="Times-Roman" charset="0"/>
              </a:rPr>
              <a:t>2 </a:t>
            </a:r>
            <a:r>
              <a:rPr lang="en-US" sz="2800" dirty="0">
                <a:latin typeface="Times-Roman" charset="0"/>
              </a:rPr>
              <a:t>= “</a:t>
            </a:r>
            <a:r>
              <a:rPr lang="en-US" sz="2800" dirty="0">
                <a:latin typeface="Courier" charset="0"/>
              </a:rPr>
              <a:t>Trudy </a:t>
            </a:r>
            <a:r>
              <a:rPr lang="en-US" sz="2800" dirty="0" err="1">
                <a:latin typeface="Courier" charset="0"/>
              </a:rPr>
              <a:t>di</a:t>
            </a:r>
            <a:r>
              <a:rPr lang="en-US" sz="2800" dirty="0">
                <a:latin typeface="Times-Roman" charset="0"/>
              </a:rPr>
              <a:t>”, P</a:t>
            </a:r>
            <a:r>
              <a:rPr lang="en-US" sz="2800" baseline="-25000" dirty="0">
                <a:latin typeface="Times-Roman" charset="0"/>
              </a:rPr>
              <a:t>3 </a:t>
            </a:r>
            <a:r>
              <a:rPr lang="en-US" sz="2800" dirty="0">
                <a:latin typeface="Times-Roman" charset="0"/>
              </a:rPr>
              <a:t>= “</a:t>
            </a:r>
            <a:r>
              <a:rPr lang="en-US" sz="2800" dirty="0" err="1">
                <a:latin typeface="Courier" charset="0"/>
              </a:rPr>
              <a:t>gs</a:t>
            </a:r>
            <a:r>
              <a:rPr lang="en-US" sz="2800" dirty="0">
                <a:latin typeface="Courier" charset="0"/>
              </a:rPr>
              <a:t> Tom. </a:t>
            </a:r>
            <a:r>
              <a:rPr lang="en-US" sz="2800" dirty="0">
                <a:latin typeface="Times-Roman" charset="0"/>
              </a:rPr>
              <a:t>”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err="1"/>
              <a:t>Ciphertext</a:t>
            </a:r>
            <a:r>
              <a:rPr lang="en-US" sz="2800" dirty="0"/>
              <a:t>: </a:t>
            </a:r>
            <a:r>
              <a:rPr lang="en-US" sz="2800" dirty="0">
                <a:latin typeface="Times-Roman" charset="0"/>
              </a:rPr>
              <a:t>C</a:t>
            </a:r>
            <a:r>
              <a:rPr lang="en-US" sz="2800" baseline="-25000" dirty="0">
                <a:latin typeface="Times-Roman" charset="0"/>
              </a:rPr>
              <a:t>0</a:t>
            </a:r>
            <a:r>
              <a:rPr lang="en-US" sz="2800" dirty="0">
                <a:latin typeface="Times-Roman" charset="0"/>
              </a:rPr>
              <a:t>,C</a:t>
            </a:r>
            <a:r>
              <a:rPr lang="en-US" sz="2800" baseline="-25000" dirty="0">
                <a:latin typeface="Times-Roman" charset="0"/>
              </a:rPr>
              <a:t>1</a:t>
            </a:r>
            <a:r>
              <a:rPr lang="en-US" sz="2800" dirty="0">
                <a:latin typeface="Times-Roman" charset="0"/>
              </a:rPr>
              <a:t>,C</a:t>
            </a:r>
            <a:r>
              <a:rPr lang="en-US" sz="2800" baseline="-25000" dirty="0">
                <a:latin typeface="Times-Roman" charset="0"/>
              </a:rPr>
              <a:t>2</a:t>
            </a:r>
            <a:r>
              <a:rPr lang="en-US" sz="2800" dirty="0">
                <a:latin typeface="Times-Roman" charset="0"/>
              </a:rPr>
              <a:t>,C</a:t>
            </a:r>
            <a:r>
              <a:rPr lang="en-US" sz="2800" baseline="-25000" dirty="0">
                <a:latin typeface="Times-Roman" charset="0"/>
              </a:rPr>
              <a:t>3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Trudy cuts and pastes: </a:t>
            </a:r>
            <a:r>
              <a:rPr lang="en-US" sz="2800" dirty="0">
                <a:latin typeface="Times-Roman" charset="0"/>
              </a:rPr>
              <a:t>C</a:t>
            </a:r>
            <a:r>
              <a:rPr lang="en-US" sz="2800" baseline="-25000" dirty="0">
                <a:latin typeface="Times-Roman" charset="0"/>
              </a:rPr>
              <a:t>0</a:t>
            </a:r>
            <a:r>
              <a:rPr lang="en-US" sz="2800" dirty="0">
                <a:latin typeface="Times-Roman" charset="0"/>
              </a:rPr>
              <a:t>,C</a:t>
            </a:r>
            <a:r>
              <a:rPr lang="en-US" sz="2800" baseline="-25000" dirty="0">
                <a:latin typeface="Times-Roman" charset="0"/>
              </a:rPr>
              <a:t>3</a:t>
            </a:r>
            <a:r>
              <a:rPr lang="en-US" sz="2800" dirty="0">
                <a:latin typeface="Times-Roman" charset="0"/>
              </a:rPr>
              <a:t>,C</a:t>
            </a:r>
            <a:r>
              <a:rPr lang="en-US" sz="2800" baseline="-25000" dirty="0">
                <a:latin typeface="Times-Roman" charset="0"/>
              </a:rPr>
              <a:t>2</a:t>
            </a:r>
            <a:r>
              <a:rPr lang="en-US" sz="2800" dirty="0">
                <a:latin typeface="Times-Roman" charset="0"/>
              </a:rPr>
              <a:t>,C</a:t>
            </a:r>
            <a:r>
              <a:rPr lang="en-US" sz="2800" baseline="-25000" dirty="0">
                <a:latin typeface="Times-Roman" charset="0"/>
              </a:rPr>
              <a:t>1</a:t>
            </a:r>
            <a:endParaRPr lang="en-US" sz="2400" baseline="-25000" dirty="0">
              <a:latin typeface="Times-Roman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Decrypts as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800" dirty="0">
                <a:latin typeface="Courier" charset="0"/>
              </a:rPr>
              <a:t>		Alice digs Tom. Trudy digs Bob.</a:t>
            </a:r>
          </a:p>
        </p:txBody>
      </p:sp>
    </p:spTree>
    <p:extLst>
      <p:ext uri="{BB962C8B-B14F-4D97-AF65-F5344CB8AC3E}">
        <p14:creationId xmlns:p14="http://schemas.microsoft.com/office/powerpoint/2010/main" val="379399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75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75"/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75"/>
                                        <p:tgtEl>
                                          <p:spTgt spid="93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75"/>
                                        <p:tgtEl>
                                          <p:spTgt spid="93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696200" cy="990600"/>
          </a:xfrm>
        </p:spPr>
        <p:txBody>
          <a:bodyPr/>
          <a:lstStyle/>
          <a:p>
            <a:pPr eaLnBrk="1" hangingPunct="1"/>
            <a:r>
              <a:rPr lang="en-US"/>
              <a:t>Alice Hates ECB Mode</a:t>
            </a:r>
          </a:p>
        </p:txBody>
      </p:sp>
      <p:sp>
        <p:nvSpPr>
          <p:cNvPr id="10650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458200" cy="4572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Alice’s uncompressed </a:t>
            </a:r>
            <a:r>
              <a:rPr lang="en-US" sz="2400" dirty="0" smtClean="0"/>
              <a:t>image, and </a:t>
            </a:r>
            <a:r>
              <a:rPr lang="en-US" sz="2400" dirty="0"/>
              <a:t>ECB </a:t>
            </a:r>
            <a:r>
              <a:rPr lang="en-US" sz="2400" dirty="0" smtClean="0"/>
              <a:t>encrypted</a:t>
            </a:r>
            <a:endParaRPr lang="en-US" sz="2400" dirty="0"/>
          </a:p>
        </p:txBody>
      </p:sp>
      <p:sp>
        <p:nvSpPr>
          <p:cNvPr id="300040" name="Rectangle 8"/>
          <p:cNvSpPr>
            <a:spLocks noChangeArrowheads="1"/>
          </p:cNvSpPr>
          <p:nvPr/>
        </p:nvSpPr>
        <p:spPr bwMode="auto">
          <a:xfrm>
            <a:off x="457200" y="5257800"/>
            <a:ext cx="7924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dirty="0"/>
              <a:t>Why does this happen?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dirty="0"/>
              <a:t>Same </a:t>
            </a:r>
            <a:r>
              <a:rPr lang="en-US" dirty="0" smtClean="0"/>
              <a:t>plaintext yields same </a:t>
            </a:r>
            <a:r>
              <a:rPr lang="en-US" dirty="0" err="1"/>
              <a:t>ciphertext</a:t>
            </a:r>
            <a:r>
              <a:rPr lang="en-US" dirty="0"/>
              <a:t>!</a:t>
            </a:r>
          </a:p>
        </p:txBody>
      </p:sp>
      <p:pic>
        <p:nvPicPr>
          <p:cNvPr id="106502" name="Picture 14" descr="alices2ECB.tif                                                 000675D6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601788"/>
            <a:ext cx="4954588" cy="365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013531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0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0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0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0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40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5-03-23 at 12.46.5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31800"/>
            <a:ext cx="7467600" cy="598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07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4217</TotalTime>
  <Words>339</Words>
  <Application>Microsoft Macintosh PowerPoint</Application>
  <PresentationFormat>On-screen Show (4:3)</PresentationFormat>
  <Paragraphs>79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Block Cipher Modes</vt:lpstr>
      <vt:lpstr>Multiple Blocks</vt:lpstr>
      <vt:lpstr>Modes of Operation</vt:lpstr>
      <vt:lpstr>PowerPoint Presentation</vt:lpstr>
      <vt:lpstr>ECB Mode</vt:lpstr>
      <vt:lpstr>ECB Weakness</vt:lpstr>
      <vt:lpstr>ECB Cut and Paste Attack</vt:lpstr>
      <vt:lpstr>Alice Hates ECB Mode</vt:lpstr>
      <vt:lpstr>PowerPoint Presentation</vt:lpstr>
      <vt:lpstr>CBC Mode</vt:lpstr>
      <vt:lpstr>CBC Mode</vt:lpstr>
      <vt:lpstr>Alice Likes CBC Mode</vt:lpstr>
      <vt:lpstr>Attack on CBC</vt:lpstr>
      <vt:lpstr>PowerPoint Presentation</vt:lpstr>
      <vt:lpstr>Counter Mode (CTR)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17</cp:revision>
  <dcterms:created xsi:type="dcterms:W3CDTF">2015-03-22T15:40:28Z</dcterms:created>
  <dcterms:modified xsi:type="dcterms:W3CDTF">2015-03-25T14:02:04Z</dcterms:modified>
</cp:coreProperties>
</file>