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2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6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7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0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9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85E6-0DF8-5943-9C67-92905414C4B8}" type="datetimeFigureOut">
              <a:rPr lang="en-US" smtClean="0"/>
              <a:t>11/3/14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265BA-D24F-7F42-B4F8-47C57E5C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0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0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Variable exists within the scope</a:t>
            </a:r>
          </a:p>
          <a:p>
            <a:pPr lvl="1"/>
            <a:r>
              <a:rPr lang="en-US" dirty="0" smtClean="0"/>
              <a:t>Disappears outside the scope</a:t>
            </a:r>
          </a:p>
          <a:p>
            <a:pPr lvl="1"/>
            <a:r>
              <a:rPr lang="en-US" dirty="0" smtClean="0"/>
              <a:t>We want scope-independent objects!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Student *</a:t>
            </a:r>
            <a:r>
              <a:rPr lang="en-US" sz="2800" dirty="0" err="1" smtClean="0">
                <a:solidFill>
                  <a:srgbClr val="0000FF"/>
                </a:solidFill>
              </a:rPr>
              <a:t>createStudent</a:t>
            </a:r>
            <a:r>
              <a:rPr lang="en-US" sz="2800" dirty="0" smtClean="0">
                <a:solidFill>
                  <a:srgbClr val="0000FF"/>
                </a:solidFill>
              </a:rPr>
              <a:t>(string name) {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Student s(name);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return &amp;s;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FF"/>
                </a:solidFill>
              </a:rPr>
              <a:t>Student *</a:t>
            </a:r>
            <a:r>
              <a:rPr lang="en-US" sz="2800" dirty="0" err="1" smtClean="0">
                <a:solidFill>
                  <a:srgbClr val="0000FF"/>
                </a:solidFill>
              </a:rPr>
              <a:t>newStudent</a:t>
            </a:r>
            <a:r>
              <a:rPr lang="en-US" sz="2800" dirty="0" smtClean="0">
                <a:solidFill>
                  <a:srgbClr val="0000FF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0000FF"/>
                </a:solidFill>
              </a:rPr>
              <a:t>newStudent</a:t>
            </a:r>
            <a:r>
              <a:rPr lang="en-US" sz="2800" dirty="0" smtClean="0">
                <a:solidFill>
                  <a:srgbClr val="0000FF"/>
                </a:solidFill>
              </a:rPr>
              <a:t> = </a:t>
            </a:r>
            <a:r>
              <a:rPr lang="en-US" sz="2800" dirty="0" err="1" smtClean="0">
                <a:solidFill>
                  <a:srgbClr val="0000FF"/>
                </a:solidFill>
              </a:rPr>
              <a:t>createStudent</a:t>
            </a:r>
            <a:r>
              <a:rPr lang="en-US" sz="2800" dirty="0" smtClean="0">
                <a:solidFill>
                  <a:srgbClr val="0000FF"/>
                </a:solidFill>
              </a:rPr>
              <a:t>(“</a:t>
            </a:r>
            <a:r>
              <a:rPr lang="en-US" sz="2800" dirty="0" err="1" smtClean="0">
                <a:solidFill>
                  <a:srgbClr val="0000FF"/>
                </a:solidFill>
              </a:rPr>
              <a:t>kim</a:t>
            </a:r>
            <a:r>
              <a:rPr lang="en-US" sz="2800" dirty="0" smtClean="0">
                <a:solidFill>
                  <a:srgbClr val="0000FF"/>
                </a:solidFill>
              </a:rPr>
              <a:t>”);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rgbClr val="0000FF"/>
                </a:solidFill>
              </a:rPr>
              <a:t>cout</a:t>
            </a:r>
            <a:r>
              <a:rPr lang="en-US" sz="2800" dirty="0" smtClean="0">
                <a:solidFill>
                  <a:srgbClr val="0000FF"/>
                </a:solidFill>
              </a:rPr>
              <a:t> &lt;&lt; </a:t>
            </a:r>
            <a:r>
              <a:rPr lang="en-US" sz="2800" dirty="0" err="1" smtClean="0">
                <a:solidFill>
                  <a:srgbClr val="0000FF"/>
                </a:solidFill>
              </a:rPr>
              <a:t>newStudent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&lt;&lt; </a:t>
            </a:r>
            <a:r>
              <a:rPr lang="en-US" sz="2800" dirty="0" err="1" smtClean="0">
                <a:solidFill>
                  <a:srgbClr val="0000FF"/>
                </a:solidFill>
              </a:rPr>
              <a:t>endl</a:t>
            </a:r>
            <a:r>
              <a:rPr lang="en-US" sz="2800" dirty="0" smtClean="0">
                <a:solidFill>
                  <a:srgbClr val="0000FF"/>
                </a:solidFill>
              </a:rPr>
              <a:t>; 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Unexpected result!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2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 way of </a:t>
            </a:r>
            <a:r>
              <a:rPr lang="en-US" dirty="0" err="1" smtClean="0"/>
              <a:t>malloc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new</a:t>
            </a:r>
          </a:p>
          <a:p>
            <a:pPr lvl="1"/>
            <a:r>
              <a:rPr lang="en-US" dirty="0" smtClean="0"/>
              <a:t>create an object in heap memory</a:t>
            </a:r>
          </a:p>
          <a:p>
            <a:r>
              <a:rPr lang="en-US" dirty="0" smtClean="0"/>
              <a:t>delete</a:t>
            </a:r>
          </a:p>
          <a:p>
            <a:pPr lvl="1"/>
            <a:r>
              <a:rPr lang="en-US" dirty="0" smtClean="0"/>
              <a:t>destroy </a:t>
            </a:r>
            <a:r>
              <a:rPr lang="en-US" dirty="0" err="1" smtClean="0"/>
              <a:t>new’ed</a:t>
            </a:r>
            <a:r>
              <a:rPr lang="en-US" dirty="0" smtClean="0"/>
              <a:t> object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rgbClr val="0000FF"/>
                </a:solidFill>
              </a:rPr>
              <a:t>Student *</a:t>
            </a:r>
            <a:r>
              <a:rPr lang="en-US" sz="2600" dirty="0" err="1" smtClean="0">
                <a:solidFill>
                  <a:srgbClr val="0000FF"/>
                </a:solidFill>
              </a:rPr>
              <a:t>createStudent</a:t>
            </a:r>
            <a:r>
              <a:rPr lang="en-US" sz="2600" dirty="0" smtClean="0">
                <a:solidFill>
                  <a:srgbClr val="0000FF"/>
                </a:solidFill>
              </a:rPr>
              <a:t>(string name) {</a:t>
            </a:r>
          </a:p>
          <a:p>
            <a:pPr marL="457200" lvl="1" indent="0">
              <a:buNone/>
            </a:pPr>
            <a:r>
              <a:rPr lang="en-US" sz="2600" dirty="0" smtClean="0">
                <a:solidFill>
                  <a:srgbClr val="0000FF"/>
                </a:solidFill>
              </a:rPr>
              <a:t>return new Student;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0000FF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0000FF"/>
                </a:solidFill>
              </a:rPr>
              <a:t>void </a:t>
            </a:r>
            <a:r>
              <a:rPr lang="en-US" sz="2600" dirty="0" err="1" smtClean="0">
                <a:solidFill>
                  <a:srgbClr val="0000FF"/>
                </a:solidFill>
              </a:rPr>
              <a:t>removeStudent</a:t>
            </a:r>
            <a:r>
              <a:rPr lang="en-US" sz="2600" dirty="0" smtClean="0">
                <a:solidFill>
                  <a:srgbClr val="0000FF"/>
                </a:solidFill>
              </a:rPr>
              <a:t>(Student *s) {</a:t>
            </a:r>
          </a:p>
          <a:p>
            <a:pPr marL="457200" lvl="1" indent="0">
              <a:buNone/>
            </a:pPr>
            <a:r>
              <a:rPr lang="en-US" sz="2600" dirty="0" smtClean="0">
                <a:solidFill>
                  <a:srgbClr val="0000FF"/>
                </a:solidFill>
              </a:rPr>
              <a:t>delete s;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0000FF"/>
                </a:solidFill>
              </a:rPr>
              <a:t>}</a:t>
            </a:r>
            <a:endParaRPr lang="en-US" sz="2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23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C++ has no garbage collector</a:t>
            </a:r>
          </a:p>
          <a:p>
            <a:pPr lvl="1"/>
            <a:r>
              <a:rPr lang="en-US" dirty="0" smtClean="0"/>
              <a:t>YOU MUST FREE ALL </a:t>
            </a:r>
            <a:r>
              <a:rPr lang="en-US" dirty="0" err="1" smtClean="0"/>
              <a:t>NEW’ed</a:t>
            </a:r>
            <a:r>
              <a:rPr lang="en-US" dirty="0" smtClean="0"/>
              <a:t> OBJECTS!</a:t>
            </a:r>
          </a:p>
          <a:p>
            <a:pPr lvl="1"/>
            <a:r>
              <a:rPr lang="en-US" dirty="0" smtClean="0"/>
              <a:t>Don’t forget to delete</a:t>
            </a:r>
          </a:p>
          <a:p>
            <a:r>
              <a:rPr lang="en-US" dirty="0" smtClean="0"/>
              <a:t>delete X</a:t>
            </a:r>
          </a:p>
          <a:p>
            <a:pPr lvl="1"/>
            <a:r>
              <a:rPr lang="en-US" dirty="0" smtClean="0"/>
              <a:t>X is a pointer returned by </a:t>
            </a:r>
            <a:r>
              <a:rPr lang="en-US" b="1" dirty="0" smtClean="0"/>
              <a:t>new</a:t>
            </a:r>
            <a:r>
              <a:rPr lang="en-US" dirty="0" smtClean="0"/>
              <a:t> keyword</a:t>
            </a:r>
          </a:p>
          <a:p>
            <a:pPr lvl="1"/>
            <a:r>
              <a:rPr lang="en-US" dirty="0" smtClean="0"/>
              <a:t>or X is NULL (0) </a:t>
            </a:r>
            <a:r>
              <a:rPr lang="en-US" dirty="0" smtClean="0">
                <a:sym typeface="Wingdings"/>
              </a:rPr>
              <a:t> no effect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58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Array</a:t>
            </a:r>
          </a:p>
          <a:p>
            <a:pPr lvl="1"/>
            <a:r>
              <a:rPr lang="en-US" dirty="0" smtClean="0"/>
              <a:t>Create an array of objects</a:t>
            </a:r>
          </a:p>
          <a:p>
            <a:pPr lvl="2"/>
            <a:r>
              <a:rPr lang="en-US" dirty="0" err="1" smtClean="0"/>
              <a:t>student_array</a:t>
            </a:r>
            <a:r>
              <a:rPr lang="en-US" dirty="0" smtClean="0"/>
              <a:t> = new Student[ 100 ];</a:t>
            </a:r>
          </a:p>
          <a:p>
            <a:pPr lvl="1"/>
            <a:r>
              <a:rPr lang="en-US" dirty="0" smtClean="0"/>
              <a:t>Destroy an array of </a:t>
            </a:r>
            <a:r>
              <a:rPr lang="en-US" dirty="0" err="1" smtClean="0"/>
              <a:t>objecgts</a:t>
            </a:r>
            <a:endParaRPr lang="en-US" dirty="0" smtClean="0"/>
          </a:p>
          <a:p>
            <a:pPr lvl="2"/>
            <a:r>
              <a:rPr lang="en-US" dirty="0" smtClean="0"/>
              <a:t>delete[] </a:t>
            </a:r>
            <a:r>
              <a:rPr lang="en-US" dirty="0" err="1" smtClean="0"/>
              <a:t>student_array</a:t>
            </a:r>
            <a:r>
              <a:rPr lang="en-US" dirty="0" smtClean="0"/>
              <a:t>;</a:t>
            </a:r>
          </a:p>
          <a:p>
            <a:r>
              <a:rPr lang="en-US" dirty="0" smtClean="0"/>
              <a:t>Vector</a:t>
            </a:r>
          </a:p>
          <a:p>
            <a:pPr lvl="1"/>
            <a:r>
              <a:rPr lang="en-US" dirty="0" smtClean="0"/>
              <a:t>Vector is a single object</a:t>
            </a:r>
          </a:p>
          <a:p>
            <a:pPr lvl="1"/>
            <a:r>
              <a:rPr lang="en-US" dirty="0" smtClean="0"/>
              <a:t>vector&lt;Student&gt; *p = new vecto</a:t>
            </a:r>
            <a:r>
              <a:rPr lang="en-US" dirty="0"/>
              <a:t>r</a:t>
            </a:r>
            <a:r>
              <a:rPr lang="en-US" dirty="0" smtClean="0"/>
              <a:t>&lt;Student&gt; (100);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delete p;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76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 the 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new, delete, new[], delete[] are implemented using operator functions</a:t>
            </a:r>
          </a:p>
          <a:p>
            <a:pPr lvl="1"/>
            <a:r>
              <a:rPr lang="en-US" dirty="0" smtClean="0"/>
              <a:t>void *operator new(</a:t>
            </a:r>
            <a:r>
              <a:rPr lang="en-US" dirty="0" err="1" smtClean="0"/>
              <a:t>size_t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void operator delete(void *)</a:t>
            </a:r>
          </a:p>
          <a:p>
            <a:pPr lvl="1"/>
            <a:r>
              <a:rPr lang="en-US" dirty="0" smtClean="0"/>
              <a:t>void *operator new[] (</a:t>
            </a:r>
            <a:r>
              <a:rPr lang="en-US" dirty="0" err="1" smtClean="0"/>
              <a:t>size_t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void operator delete[] (void *)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29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248</Words>
  <Application>Microsoft Macintosh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Memory Management</vt:lpstr>
      <vt:lpstr>Beyond Scope</vt:lpstr>
      <vt:lpstr>C++ way of malloc</vt:lpstr>
      <vt:lpstr>Memory Leak</vt:lpstr>
      <vt:lpstr>Multiple objects</vt:lpstr>
      <vt:lpstr>Under the hood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Management</dc:title>
  <dc:creator>Minho Shin</dc:creator>
  <cp:lastModifiedBy>Minho Shin</cp:lastModifiedBy>
  <cp:revision>15</cp:revision>
  <dcterms:created xsi:type="dcterms:W3CDTF">2014-11-03T02:14:02Z</dcterms:created>
  <dcterms:modified xsi:type="dcterms:W3CDTF">2014-11-03T02:42:40Z</dcterms:modified>
</cp:coreProperties>
</file>