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8CC25-9F72-47A7-93FF-B0CA686397CB}" type="datetimeFigureOut">
              <a:rPr lang="ko-KR" altLang="en-US" smtClean="0"/>
              <a:pPr/>
              <a:t>6/18/2014</a:t>
            </a:fld>
            <a:endParaRPr lang="ko-KR"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F0908-6F75-41C2-8578-A68BA139BB3B}"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Slide Number Placeholder 3"/>
          <p:cNvSpPr>
            <a:spLocks noGrp="1"/>
          </p:cNvSpPr>
          <p:nvPr>
            <p:ph type="sldNum" sz="quarter" idx="10"/>
          </p:nvPr>
        </p:nvSpPr>
        <p:spPr/>
        <p:txBody>
          <a:bodyPr/>
          <a:lstStyle/>
          <a:p>
            <a:fld id="{07DF0908-6F75-41C2-8578-A68BA139BB3B}" type="slidenum">
              <a:rPr lang="ko-KR" altLang="en-US" smtClean="0"/>
              <a:pPr/>
              <a:t>19</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ko-KR" dirty="0" smtClean="0"/>
              <a:t>Efficient Opportunistic Sensing using Mobile Collaborative Platform MOSDEN</a:t>
            </a:r>
            <a:endParaRPr lang="ko-KR"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altLang="ko-KR" b="1" dirty="0" err="1" smtClean="0"/>
              <a:t>Plugins</a:t>
            </a:r>
            <a:r>
              <a:rPr lang="en-US" altLang="ko-KR" b="1" dirty="0" smtClean="0"/>
              <a:t>: </a:t>
            </a:r>
            <a:r>
              <a:rPr lang="en-US" altLang="ko-KR" dirty="0" smtClean="0"/>
              <a:t>The </a:t>
            </a:r>
            <a:r>
              <a:rPr lang="en-US" altLang="ko-KR" dirty="0" err="1" smtClean="0"/>
              <a:t>Plugins</a:t>
            </a:r>
            <a:r>
              <a:rPr lang="en-US" altLang="ko-KR" dirty="0" smtClean="0"/>
              <a:t> are independent applications that communicates with MOSDEN. </a:t>
            </a:r>
            <a:r>
              <a:rPr lang="en-US" altLang="ko-KR" dirty="0" err="1" smtClean="0"/>
              <a:t>Plugin</a:t>
            </a:r>
            <a:r>
              <a:rPr lang="en-US" altLang="ko-KR" dirty="0" smtClean="0"/>
              <a:t> define how a sensor communicates with MOSDEN </a:t>
            </a:r>
          </a:p>
          <a:p>
            <a:r>
              <a:rPr lang="en-US" altLang="ko-KR" b="1" dirty="0" smtClean="0"/>
              <a:t>Virtual Sensor: </a:t>
            </a:r>
            <a:r>
              <a:rPr lang="en-US" altLang="ko-KR" dirty="0" smtClean="0"/>
              <a:t>The virtual sensor is an abstraction of the underlying data source from which data is obtained </a:t>
            </a:r>
          </a:p>
          <a:p>
            <a:r>
              <a:rPr lang="en-US" altLang="ko-KR" b="1" dirty="0" smtClean="0"/>
              <a:t>Processors: </a:t>
            </a:r>
            <a:r>
              <a:rPr lang="en-US" altLang="ko-KR" dirty="0" smtClean="0"/>
              <a:t>The processor classes are used to implement custom models and algorithms </a:t>
            </a:r>
          </a:p>
          <a:p>
            <a:r>
              <a:rPr lang="en-US" altLang="ko-KR" b="1" dirty="0" smtClean="0"/>
              <a:t>Storage and Query Manager: </a:t>
            </a:r>
            <a:r>
              <a:rPr lang="en-US" altLang="ko-KR" dirty="0" smtClean="0"/>
              <a:t>The raw data acquired from the sensor is processed by the processing classes and stored locally. The query manager is responsible to resolve and answer queries from external source </a:t>
            </a:r>
          </a:p>
          <a:p>
            <a:r>
              <a:rPr lang="en-US" altLang="ko-KR" b="1" dirty="0" smtClean="0"/>
              <a:t>Service Manager</a:t>
            </a:r>
            <a:r>
              <a:rPr lang="en-US" altLang="ko-KR" dirty="0" smtClean="0"/>
              <a:t>: The service manager is responsible to manage subscriptions to data from external sources </a:t>
            </a:r>
          </a:p>
        </p:txBody>
      </p:sp>
      <p:sp>
        <p:nvSpPr>
          <p:cNvPr id="4" name="Title 1"/>
          <p:cNvSpPr>
            <a:spLocks noGrp="1"/>
          </p:cNvSpPr>
          <p:nvPr>
            <p:ph type="title"/>
          </p:nvPr>
        </p:nvSpPr>
        <p:spPr/>
        <p:txBody>
          <a:bodyPr>
            <a:normAutofit/>
          </a:bodyPr>
          <a:lstStyle/>
          <a:p>
            <a:r>
              <a:rPr lang="en-US" altLang="ko-KR" dirty="0" smtClean="0"/>
              <a:t>MOSDEN – Platform Architecture</a:t>
            </a:r>
            <a:endParaRPr lang="ko-KR"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Benefits of MOSDEN Design</a:t>
            </a:r>
            <a:endParaRPr lang="ko-KR" altLang="en-US" dirty="0"/>
          </a:p>
        </p:txBody>
      </p:sp>
      <p:sp>
        <p:nvSpPr>
          <p:cNvPr id="3" name="Content Placeholder 2"/>
          <p:cNvSpPr>
            <a:spLocks noGrp="1"/>
          </p:cNvSpPr>
          <p:nvPr>
            <p:ph idx="1"/>
          </p:nvPr>
        </p:nvSpPr>
        <p:spPr/>
        <p:txBody>
          <a:bodyPr>
            <a:normAutofit fontScale="77500" lnSpcReduction="20000"/>
          </a:bodyPr>
          <a:lstStyle/>
          <a:p>
            <a:pPr algn="just"/>
            <a:r>
              <a:rPr lang="en-US" altLang="ko-KR" dirty="0" smtClean="0"/>
              <a:t>The proposed MOSDEN model is architected to support scalable, efficient data sharing and collaboration between multiple application and users while reducing the burden on application developers and end users </a:t>
            </a:r>
          </a:p>
          <a:p>
            <a:pPr algn="just"/>
            <a:r>
              <a:rPr lang="en-US" altLang="ko-KR" dirty="0" smtClean="0"/>
              <a:t>By separating the data collection, storage and sharing from domain-specific application logic, our platform allows developers to focus on application development rather than understanding the complexities of the underlying mobile platform </a:t>
            </a:r>
          </a:p>
          <a:p>
            <a:pPr algn="just"/>
            <a:r>
              <a:rPr lang="en-US" altLang="ko-KR" dirty="0" smtClean="0"/>
              <a:t>MOSDEN hides the complexities involved in accessing, processing, storing and sharing the sensor data on mobile devices by providing standardized interfaces that makes the platform reusable and easy to develop new application.</a:t>
            </a:r>
            <a:endParaRPr lang="ko-KR"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ko-KR" dirty="0" smtClean="0"/>
              <a:t>Minimal user interaction reducing the burden on </a:t>
            </a:r>
            <a:r>
              <a:rPr lang="en-US" altLang="ko-KR" dirty="0" err="1" smtClean="0"/>
              <a:t>smartphone</a:t>
            </a:r>
            <a:r>
              <a:rPr lang="en-US" altLang="ko-KR" dirty="0" smtClean="0"/>
              <a:t> users </a:t>
            </a:r>
          </a:p>
          <a:p>
            <a:r>
              <a:rPr lang="en-US" altLang="ko-KR" dirty="0" smtClean="0"/>
              <a:t>Reduce frequent transmission to a </a:t>
            </a:r>
            <a:r>
              <a:rPr lang="en-US" altLang="ko-KR" dirty="0" smtClean="0"/>
              <a:t>centralized </a:t>
            </a:r>
            <a:r>
              <a:rPr lang="en-US" altLang="ko-KR" dirty="0" smtClean="0"/>
              <a:t>server. The potential reduction in data transmission has the following benefits: </a:t>
            </a:r>
          </a:p>
          <a:p>
            <a:pPr lvl="1"/>
            <a:r>
              <a:rPr lang="en-US" altLang="ko-KR" dirty="0" smtClean="0"/>
              <a:t>helps save energy for users’ mobile device;</a:t>
            </a:r>
          </a:p>
          <a:p>
            <a:pPr lvl="1"/>
            <a:r>
              <a:rPr lang="en-US" altLang="ko-KR" dirty="0" smtClean="0"/>
              <a:t>reduces network load and avoids long-running data transmissions. </a:t>
            </a:r>
          </a:p>
          <a:p>
            <a:endParaRPr lang="ko-KR" altLang="en-US" dirty="0"/>
          </a:p>
        </p:txBody>
      </p:sp>
      <p:sp>
        <p:nvSpPr>
          <p:cNvPr id="5" name="Title 1"/>
          <p:cNvSpPr>
            <a:spLocks noGrp="1"/>
          </p:cNvSpPr>
          <p:nvPr>
            <p:ph type="title"/>
          </p:nvPr>
        </p:nvSpPr>
        <p:spPr/>
        <p:txBody>
          <a:bodyPr>
            <a:normAutofit/>
          </a:bodyPr>
          <a:lstStyle/>
          <a:p>
            <a:r>
              <a:rPr lang="en-US" altLang="ko-KR" dirty="0" smtClean="0"/>
              <a:t>Benefits of MOSDEN Design</a:t>
            </a:r>
            <a:endParaRPr lang="ko-KR"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dirty="0" smtClean="0"/>
              <a:t>Proof-of-Concept </a:t>
            </a:r>
            <a:r>
              <a:rPr lang="en-US" altLang="ko-KR" dirty="0" err="1" smtClean="0"/>
              <a:t>Crowdsensing</a:t>
            </a:r>
            <a:r>
              <a:rPr lang="en-US" altLang="ko-KR" dirty="0" smtClean="0"/>
              <a:t> Application Using MOSDEN </a:t>
            </a:r>
            <a:endParaRPr lang="ko-KR" altLang="en-US" dirty="0"/>
          </a:p>
        </p:txBody>
      </p:sp>
      <p:sp>
        <p:nvSpPr>
          <p:cNvPr id="3" name="Content Placeholder 2"/>
          <p:cNvSpPr>
            <a:spLocks noGrp="1"/>
          </p:cNvSpPr>
          <p:nvPr>
            <p:ph idx="1"/>
          </p:nvPr>
        </p:nvSpPr>
        <p:spPr>
          <a:xfrm>
            <a:off x="457200" y="1600200"/>
            <a:ext cx="4419600" cy="5029200"/>
          </a:xfrm>
        </p:spPr>
        <p:txBody>
          <a:bodyPr>
            <a:normAutofit/>
          </a:bodyPr>
          <a:lstStyle/>
          <a:p>
            <a:pPr marL="514350" indent="-514350">
              <a:buAutoNum type="arabicParenBoth"/>
            </a:pPr>
            <a:r>
              <a:rPr lang="en-US" altLang="ko-KR" sz="2800" dirty="0" smtClean="0"/>
              <a:t>MOSDEN instances running on the smart phone registers with the cloud GSN instance using a Message Broker </a:t>
            </a:r>
          </a:p>
          <a:p>
            <a:pPr marL="514350" indent="-514350">
              <a:buNone/>
            </a:pPr>
            <a:endParaRPr lang="en-US" altLang="ko-KR" sz="2800" dirty="0" smtClean="0"/>
          </a:p>
          <a:p>
            <a:pPr>
              <a:buNone/>
            </a:pPr>
            <a:r>
              <a:rPr lang="en-US" altLang="ko-KR" sz="2800" dirty="0" smtClean="0"/>
              <a:t>(2) The cloud GSN instance registers its interest to receive noise data from MOSDEN. </a:t>
            </a:r>
          </a:p>
        </p:txBody>
      </p:sp>
      <p:pic>
        <p:nvPicPr>
          <p:cNvPr id="3074" name="Picture 2"/>
          <p:cNvPicPr>
            <a:picLocks noChangeAspect="1" noChangeArrowheads="1"/>
          </p:cNvPicPr>
          <p:nvPr/>
        </p:nvPicPr>
        <p:blipFill>
          <a:blip r:embed="rId2" cstate="print"/>
          <a:srcRect/>
          <a:stretch>
            <a:fillRect/>
          </a:stretch>
        </p:blipFill>
        <p:spPr bwMode="auto">
          <a:xfrm>
            <a:off x="5029200" y="1828800"/>
            <a:ext cx="3886200" cy="4343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28600" y="1676400"/>
            <a:ext cx="4343400" cy="41910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4876800" y="1676400"/>
            <a:ext cx="3810000" cy="4191000"/>
          </a:xfrm>
          <a:prstGeom prst="rect">
            <a:avLst/>
          </a:prstGeom>
          <a:noFill/>
          <a:ln w="9525">
            <a:noFill/>
            <a:miter lim="800000"/>
            <a:headEnd/>
            <a:tailEnd/>
          </a:ln>
        </p:spPr>
      </p:pic>
      <p:sp>
        <p:nvSpPr>
          <p:cNvPr id="7" name="Title 1"/>
          <p:cNvSpPr>
            <a:spLocks noGrp="1"/>
          </p:cNvSpPr>
          <p:nvPr>
            <p:ph type="title"/>
          </p:nvPr>
        </p:nvSpPr>
        <p:spPr>
          <a:xfrm>
            <a:off x="457200" y="274638"/>
            <a:ext cx="8229600" cy="1143000"/>
          </a:xfrm>
        </p:spPr>
        <p:txBody>
          <a:bodyPr>
            <a:normAutofit fontScale="90000"/>
          </a:bodyPr>
          <a:lstStyle/>
          <a:p>
            <a:r>
              <a:rPr lang="en-US" altLang="ko-KR" dirty="0" smtClean="0"/>
              <a:t>Proof-of-Concept </a:t>
            </a:r>
            <a:r>
              <a:rPr lang="en-US" altLang="ko-KR" dirty="0" err="1" smtClean="0"/>
              <a:t>Crowdsensing</a:t>
            </a:r>
            <a:r>
              <a:rPr lang="en-US" altLang="ko-KR" dirty="0" smtClean="0"/>
              <a:t> Application Using MOSDEN </a:t>
            </a:r>
            <a:endParaRPr lang="ko-KR" altLang="en-US" dirty="0"/>
          </a:p>
        </p:txBody>
      </p:sp>
      <p:sp>
        <p:nvSpPr>
          <p:cNvPr id="5" name="Rectangle 4"/>
          <p:cNvSpPr/>
          <p:nvPr/>
        </p:nvSpPr>
        <p:spPr>
          <a:xfrm>
            <a:off x="5181600" y="6019800"/>
            <a:ext cx="3542508" cy="369332"/>
          </a:xfrm>
          <a:prstGeom prst="rect">
            <a:avLst/>
          </a:prstGeom>
        </p:spPr>
        <p:txBody>
          <a:bodyPr wrap="none">
            <a:spAutoFit/>
          </a:bodyPr>
          <a:lstStyle/>
          <a:p>
            <a:r>
              <a:rPr lang="en-US" altLang="ko-KR" dirty="0" smtClean="0"/>
              <a:t>GSN Sensor Registration Screenshot</a:t>
            </a:r>
            <a:endParaRPr lang="ko-K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Evaluation – Experimental </a:t>
            </a:r>
            <a:r>
              <a:rPr lang="en-US" altLang="ko-KR" dirty="0" err="1" smtClean="0"/>
              <a:t>Testbed</a:t>
            </a:r>
            <a:r>
              <a:rPr lang="en-US" altLang="ko-KR" dirty="0" smtClean="0"/>
              <a:t> </a:t>
            </a:r>
            <a:endParaRPr lang="ko-KR" altLang="en-US"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287119" y="1938517"/>
            <a:ext cx="8552081" cy="4157483"/>
          </a:xfrm>
          <a:prstGeom prst="rect">
            <a:avLst/>
          </a:prstGeom>
          <a:noFill/>
          <a:ln w="9525">
            <a:noFill/>
            <a:miter lim="800000"/>
            <a:headEnd/>
            <a:tailEnd/>
          </a:ln>
        </p:spPr>
      </p:pic>
      <p:sp>
        <p:nvSpPr>
          <p:cNvPr id="6" name="Rectangle 5"/>
          <p:cNvSpPr/>
          <p:nvPr/>
        </p:nvSpPr>
        <p:spPr>
          <a:xfrm>
            <a:off x="7315200" y="1828800"/>
            <a:ext cx="1295400" cy="646331"/>
          </a:xfrm>
          <a:prstGeom prst="rect">
            <a:avLst/>
          </a:prstGeom>
        </p:spPr>
        <p:txBody>
          <a:bodyPr wrap="square">
            <a:spAutoFit/>
          </a:bodyPr>
          <a:lstStyle/>
          <a:p>
            <a:r>
              <a:rPr lang="en-US" altLang="ko-KR" b="1" dirty="0" smtClean="0"/>
              <a:t>MOSDEN Server </a:t>
            </a:r>
            <a:endParaRPr lang="ko-KR"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ltLang="ko-KR" dirty="0" smtClean="0"/>
              <a:t>Performance of restful streaming and push-based streaming methods in terms of CPU usage and memory usage </a:t>
            </a:r>
          </a:p>
          <a:p>
            <a:pPr lvl="1"/>
            <a:r>
              <a:rPr lang="en-US" altLang="ko-KR" dirty="0" smtClean="0"/>
              <a:t>MOSDEN running as Client on mobile device (MOSDEN-Client) </a:t>
            </a:r>
          </a:p>
          <a:p>
            <a:pPr lvl="1"/>
            <a:r>
              <a:rPr lang="en-US" altLang="ko-KR" dirty="0" smtClean="0"/>
              <a:t>MOSDEN running as Server on mobile device (MOSDEN-Server) </a:t>
            </a:r>
          </a:p>
          <a:p>
            <a:r>
              <a:rPr lang="en-US" altLang="ko-KR" dirty="0" smtClean="0"/>
              <a:t>Impact on storage requirements with varying number of sensors </a:t>
            </a:r>
          </a:p>
          <a:p>
            <a:r>
              <a:rPr lang="en-US" altLang="ko-KR" dirty="0" smtClean="0"/>
              <a:t>Query response time </a:t>
            </a:r>
          </a:p>
          <a:p>
            <a:endParaRPr lang="ko-KR" altLang="en-US" dirty="0"/>
          </a:p>
        </p:txBody>
      </p:sp>
      <p:sp>
        <p:nvSpPr>
          <p:cNvPr id="4" name="Title 1"/>
          <p:cNvSpPr>
            <a:spLocks noGrp="1"/>
          </p:cNvSpPr>
          <p:nvPr>
            <p:ph type="title"/>
          </p:nvPr>
        </p:nvSpPr>
        <p:spPr>
          <a:xfrm>
            <a:off x="457200" y="274638"/>
            <a:ext cx="8229600" cy="1143000"/>
          </a:xfrm>
        </p:spPr>
        <p:txBody>
          <a:bodyPr>
            <a:normAutofit/>
          </a:bodyPr>
          <a:lstStyle/>
          <a:p>
            <a:r>
              <a:rPr lang="en-US" altLang="ko-KR" dirty="0" smtClean="0"/>
              <a:t>Evaluation – Experiments</a:t>
            </a:r>
            <a:endParaRPr lang="ko-KR"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Results </a:t>
            </a:r>
            <a:endParaRPr lang="ko-KR" alt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79611" y="1676400"/>
            <a:ext cx="8704647" cy="3962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altLang="ko-KR" dirty="0" smtClean="0"/>
              <a:t>Results </a:t>
            </a:r>
            <a:endParaRPr lang="ko-KR" alt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676400"/>
            <a:ext cx="8382000" cy="4343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o-KR" altLang="en-US" dirty="0" smtClean="0"/>
              <a:t/>
            </a:r>
            <a:br>
              <a:rPr lang="ko-KR" altLang="en-US" dirty="0" smtClean="0"/>
            </a:br>
            <a:r>
              <a:rPr lang="en-US" altLang="ko-KR" dirty="0" smtClean="0"/>
              <a:t>Storage Requirements of MOSDEN Client with Increasing number of Virtual Sensors</a:t>
            </a:r>
            <a:endParaRPr lang="ko-KR" alt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304800" y="2114143"/>
            <a:ext cx="8610600" cy="443905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Contents</a:t>
            </a:r>
            <a:endParaRPr lang="ko-KR" altLang="en-US" dirty="0"/>
          </a:p>
        </p:txBody>
      </p:sp>
      <p:sp>
        <p:nvSpPr>
          <p:cNvPr id="3" name="Content Placeholder 2"/>
          <p:cNvSpPr>
            <a:spLocks noGrp="1"/>
          </p:cNvSpPr>
          <p:nvPr>
            <p:ph idx="1"/>
          </p:nvPr>
        </p:nvSpPr>
        <p:spPr/>
        <p:txBody>
          <a:bodyPr>
            <a:normAutofit/>
          </a:bodyPr>
          <a:lstStyle/>
          <a:p>
            <a:r>
              <a:rPr lang="en-US" altLang="ko-KR" dirty="0" smtClean="0"/>
              <a:t>Collaborative Mobile Sensing </a:t>
            </a:r>
          </a:p>
          <a:p>
            <a:r>
              <a:rPr lang="en-US" altLang="ko-KR" dirty="0" smtClean="0"/>
              <a:t>Challenges and Contributions </a:t>
            </a:r>
          </a:p>
          <a:p>
            <a:r>
              <a:rPr lang="en-US" altLang="ko-KR" dirty="0" smtClean="0"/>
              <a:t>Motivating Scenario </a:t>
            </a:r>
          </a:p>
          <a:p>
            <a:r>
              <a:rPr lang="en-US" altLang="ko-KR" dirty="0" smtClean="0"/>
              <a:t>MOSDEN – Mobile Sensor Data Engine</a:t>
            </a:r>
          </a:p>
          <a:p>
            <a:r>
              <a:rPr lang="en-US" altLang="ko-KR" dirty="0" smtClean="0"/>
              <a:t>Proof-of-concept </a:t>
            </a:r>
            <a:r>
              <a:rPr lang="en-US" altLang="ko-KR" dirty="0" err="1" smtClean="0"/>
              <a:t>Crowdsensing</a:t>
            </a:r>
            <a:r>
              <a:rPr lang="en-US" altLang="ko-KR" dirty="0" smtClean="0"/>
              <a:t> Application </a:t>
            </a:r>
          </a:p>
          <a:p>
            <a:r>
              <a:rPr lang="en-US" altLang="ko-KR" dirty="0" smtClean="0"/>
              <a:t>MOSDEN Evaluation </a:t>
            </a:r>
          </a:p>
          <a:p>
            <a:r>
              <a:rPr lang="en-US" altLang="ko-KR" dirty="0" smtClean="0"/>
              <a:t>Conclusion </a:t>
            </a:r>
          </a:p>
          <a:p>
            <a:pPr>
              <a:buNone/>
            </a:pPr>
            <a:endParaRPr lang="ko-K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Comparison of Round-trip Times</a:t>
            </a:r>
            <a:endParaRPr lang="ko-KR" alt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71796" y="1620540"/>
            <a:ext cx="8719804" cy="485646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Conclusion</a:t>
            </a:r>
            <a:endParaRPr lang="ko-KR" altLang="en-US" dirty="0"/>
          </a:p>
        </p:txBody>
      </p:sp>
      <p:sp>
        <p:nvSpPr>
          <p:cNvPr id="3" name="Content Placeholder 2"/>
          <p:cNvSpPr>
            <a:spLocks noGrp="1"/>
          </p:cNvSpPr>
          <p:nvPr>
            <p:ph idx="1"/>
          </p:nvPr>
        </p:nvSpPr>
        <p:spPr/>
        <p:txBody>
          <a:bodyPr>
            <a:normAutofit fontScale="85000" lnSpcReduction="20000"/>
          </a:bodyPr>
          <a:lstStyle/>
          <a:p>
            <a:r>
              <a:rPr lang="en-US" altLang="ko-KR" dirty="0" smtClean="0"/>
              <a:t>MOSDEN, a scalable collaborative mobile </a:t>
            </a:r>
            <a:r>
              <a:rPr lang="en-US" altLang="ko-KR" dirty="0" err="1" smtClean="0"/>
              <a:t>crowdsensing</a:t>
            </a:r>
            <a:r>
              <a:rPr lang="en-US" altLang="ko-KR" dirty="0" smtClean="0"/>
              <a:t> platform to develop and deploy opportunistic sensing applications </a:t>
            </a:r>
          </a:p>
          <a:p>
            <a:r>
              <a:rPr lang="en-US" altLang="ko-KR" dirty="0" smtClean="0"/>
              <a:t>MOSDEN differs from existing </a:t>
            </a:r>
            <a:r>
              <a:rPr lang="en-US" altLang="ko-KR" dirty="0" err="1" smtClean="0"/>
              <a:t>crowdsensing</a:t>
            </a:r>
            <a:r>
              <a:rPr lang="en-US" altLang="ko-KR" dirty="0" smtClean="0"/>
              <a:t> platforms by separating the sensing, collection and storage from application specific processing </a:t>
            </a:r>
          </a:p>
          <a:p>
            <a:r>
              <a:rPr lang="en-US" altLang="ko-KR" dirty="0" smtClean="0"/>
              <a:t>A reusable framework for developing novel opportunistic sensing applications </a:t>
            </a:r>
          </a:p>
          <a:p>
            <a:r>
              <a:rPr lang="en-US" altLang="ko-KR" dirty="0" smtClean="0"/>
              <a:t>We validated MOSDEN’s performance and scalability when working in distributed collaborative environments by extensive evaluations under extreme loads </a:t>
            </a:r>
          </a:p>
          <a:p>
            <a:endParaRPr lang="ko-K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Collaborative Mobile Sensing</a:t>
            </a:r>
            <a:endParaRPr lang="ko-KR" altLang="en-US" dirty="0"/>
          </a:p>
        </p:txBody>
      </p:sp>
      <p:sp>
        <p:nvSpPr>
          <p:cNvPr id="3" name="Content Placeholder 2"/>
          <p:cNvSpPr>
            <a:spLocks noGrp="1"/>
          </p:cNvSpPr>
          <p:nvPr>
            <p:ph idx="1"/>
          </p:nvPr>
        </p:nvSpPr>
        <p:spPr/>
        <p:txBody>
          <a:bodyPr/>
          <a:lstStyle/>
          <a:p>
            <a:r>
              <a:rPr lang="en-US" altLang="ko-KR" dirty="0" smtClean="0"/>
              <a:t> Mobile sensing applications classified into </a:t>
            </a:r>
          </a:p>
          <a:p>
            <a:pPr lvl="1"/>
            <a:r>
              <a:rPr lang="en-US" altLang="ko-KR" dirty="0" smtClean="0"/>
              <a:t> Personal: Focusing on the individual </a:t>
            </a:r>
          </a:p>
          <a:p>
            <a:pPr lvl="1"/>
            <a:r>
              <a:rPr lang="en-US" altLang="ko-KR" dirty="0" smtClean="0"/>
              <a:t> Community: takes advantage of a population of individuals to collaboratively measure large-scale phenomenon (opportunistic </a:t>
            </a:r>
            <a:r>
              <a:rPr lang="en-US" altLang="ko-KR" dirty="0" err="1" smtClean="0"/>
              <a:t>crowdsensing</a:t>
            </a:r>
            <a:r>
              <a:rPr lang="en-US" altLang="ko-KR" dirty="0" smtClean="0"/>
              <a:t>) </a:t>
            </a:r>
          </a:p>
          <a:p>
            <a:endParaRPr lang="ko-KR"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ko-KR" dirty="0" smtClean="0"/>
              <a:t>Challenges – Collaborative Mobile Sensing </a:t>
            </a:r>
            <a:endParaRPr lang="ko-KR" altLang="en-US" dirty="0" smtClean="0"/>
          </a:p>
        </p:txBody>
      </p:sp>
      <p:sp>
        <p:nvSpPr>
          <p:cNvPr id="3" name="Content Placeholder 2"/>
          <p:cNvSpPr>
            <a:spLocks noGrp="1"/>
          </p:cNvSpPr>
          <p:nvPr>
            <p:ph idx="1"/>
          </p:nvPr>
        </p:nvSpPr>
        <p:spPr/>
        <p:txBody>
          <a:bodyPr>
            <a:normAutofit fontScale="62500" lnSpcReduction="20000"/>
          </a:bodyPr>
          <a:lstStyle/>
          <a:p>
            <a:r>
              <a:rPr lang="en-US" altLang="ko-KR" sz="4000" i="1" dirty="0" smtClean="0"/>
              <a:t>The key challenge here is to develop a platform that is autonomous, scalable, interoperable and supports efficient sensor data collection, processing, storage and sharing. </a:t>
            </a:r>
          </a:p>
          <a:p>
            <a:pPr lvl="1"/>
            <a:r>
              <a:rPr lang="en-US" altLang="ko-KR" sz="4000" dirty="0" smtClean="0"/>
              <a:t>Autonomous ability to work independently during disconnections </a:t>
            </a:r>
          </a:p>
          <a:p>
            <a:pPr lvl="1"/>
            <a:r>
              <a:rPr lang="en-US" altLang="ko-KR" sz="4000" dirty="0" smtClean="0"/>
              <a:t>Collecting all sensor data and transmitting it to a central server is expensive due to bandwidth and power consumption </a:t>
            </a:r>
          </a:p>
          <a:p>
            <a:pPr lvl="1"/>
            <a:r>
              <a:rPr lang="en-US" altLang="ko-KR" sz="4000" dirty="0" smtClean="0"/>
              <a:t>Need for local storage, processing and ability to answer to queries </a:t>
            </a:r>
          </a:p>
          <a:p>
            <a:pPr lvl="1"/>
            <a:r>
              <a:rPr lang="en-US" altLang="ko-KR" sz="4000" dirty="0" smtClean="0"/>
              <a:t>Scalable and interoperable to support collaborative </a:t>
            </a:r>
            <a:r>
              <a:rPr lang="en-US" altLang="ko-KR" sz="4000" dirty="0" err="1" smtClean="0"/>
              <a:t>crowdsensing</a:t>
            </a:r>
            <a:r>
              <a:rPr lang="en-US" altLang="ko-KR" sz="4000" dirty="0" smtClean="0"/>
              <a:t> applications with community of users with heterogeneous device capabilities </a:t>
            </a:r>
          </a:p>
          <a:p>
            <a:endParaRPr lang="ko-KR"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Related Work</a:t>
            </a:r>
            <a:endParaRPr lang="ko-KR" altLang="en-US" dirty="0"/>
          </a:p>
        </p:txBody>
      </p:sp>
      <p:sp>
        <p:nvSpPr>
          <p:cNvPr id="3" name="Content Placeholder 2"/>
          <p:cNvSpPr>
            <a:spLocks noGrp="1"/>
          </p:cNvSpPr>
          <p:nvPr>
            <p:ph idx="1"/>
          </p:nvPr>
        </p:nvSpPr>
        <p:spPr/>
        <p:txBody>
          <a:bodyPr>
            <a:normAutofit/>
          </a:bodyPr>
          <a:lstStyle/>
          <a:p>
            <a:r>
              <a:rPr lang="en-US" altLang="ko-KR" dirty="0" smtClean="0"/>
              <a:t>WAYZ: Real-time traffic Navigation data</a:t>
            </a:r>
          </a:p>
          <a:p>
            <a:r>
              <a:rPr lang="en-US" altLang="ko-KR" dirty="0" smtClean="0"/>
              <a:t>CDAS: use AMT for distributing tasks</a:t>
            </a:r>
          </a:p>
          <a:p>
            <a:r>
              <a:rPr lang="en-US" altLang="ko-KR" dirty="0" err="1" smtClean="0"/>
              <a:t>MetroSense</a:t>
            </a:r>
            <a:r>
              <a:rPr lang="en-US" altLang="ko-KR" dirty="0" smtClean="0"/>
              <a:t>: Classification techniques, privacy.</a:t>
            </a:r>
          </a:p>
          <a:p>
            <a:r>
              <a:rPr lang="en-US" altLang="ko-KR" dirty="0" err="1" smtClean="0"/>
              <a:t>CenceMe</a:t>
            </a:r>
            <a:r>
              <a:rPr lang="en-US" altLang="ko-KR" dirty="0" smtClean="0"/>
              <a:t>: User activities</a:t>
            </a:r>
          </a:p>
          <a:p>
            <a:r>
              <a:rPr lang="en-US" altLang="ko-KR" dirty="0" smtClean="0"/>
              <a:t>MECA, MEDUSA, etc</a:t>
            </a:r>
          </a:p>
          <a:p>
            <a:endParaRPr lang="en-US" altLang="ko-KR" dirty="0" smtClean="0"/>
          </a:p>
          <a:p>
            <a:pPr lvl="1"/>
            <a:r>
              <a:rPr lang="en-US" altLang="ko-KR" dirty="0" smtClean="0"/>
              <a:t>These are specific data handling models.</a:t>
            </a:r>
          </a:p>
          <a:p>
            <a:endParaRPr lang="en-US" altLang="ko-KR" dirty="0" smtClean="0"/>
          </a:p>
          <a:p>
            <a:endParaRPr lang="ko-KR"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Contributions </a:t>
            </a:r>
            <a:endParaRPr lang="ko-KR" altLang="en-US" dirty="0"/>
          </a:p>
        </p:txBody>
      </p:sp>
      <p:sp>
        <p:nvSpPr>
          <p:cNvPr id="3" name="Content Placeholder 2"/>
          <p:cNvSpPr>
            <a:spLocks noGrp="1"/>
          </p:cNvSpPr>
          <p:nvPr>
            <p:ph idx="1"/>
          </p:nvPr>
        </p:nvSpPr>
        <p:spPr/>
        <p:txBody>
          <a:bodyPr>
            <a:normAutofit fontScale="92500" lnSpcReduction="20000"/>
          </a:bodyPr>
          <a:lstStyle/>
          <a:p>
            <a:r>
              <a:rPr lang="en-US" altLang="ko-KR" i="1" dirty="0" smtClean="0"/>
              <a:t>Collaborative mobile sensing framework namely Mobile Sensor Data Engine (MOSDEN) </a:t>
            </a:r>
          </a:p>
          <a:p>
            <a:pPr lvl="1"/>
            <a:r>
              <a:rPr lang="en-US" altLang="ko-KR" dirty="0" smtClean="0"/>
              <a:t>Design and implementation of MOSDEN, a scalable, easy to use, interoperable platform that facilitates the development of collaborative mobile </a:t>
            </a:r>
            <a:r>
              <a:rPr lang="en-US" altLang="ko-KR" dirty="0" err="1" smtClean="0"/>
              <a:t>crowdsensing</a:t>
            </a:r>
            <a:r>
              <a:rPr lang="en-US" altLang="ko-KR" dirty="0" smtClean="0"/>
              <a:t> applications </a:t>
            </a:r>
          </a:p>
          <a:p>
            <a:pPr lvl="1"/>
            <a:r>
              <a:rPr lang="en-US" altLang="ko-KR" dirty="0" smtClean="0"/>
              <a:t>Demonstrate a proof-of-concept collaborative mobile crowd-sensing application developed and deployed using MOSDEN platform </a:t>
            </a:r>
          </a:p>
          <a:p>
            <a:pPr lvl="1"/>
            <a:r>
              <a:rPr lang="en-US" altLang="ko-KR" dirty="0" smtClean="0"/>
              <a:t>Experimental evaluation of MOSDEN’s ability to respond to user queries under varying workloads to validate the scalability and performance of MOSDEN </a:t>
            </a:r>
          </a:p>
          <a:p>
            <a:endParaRPr lang="ko-KR"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Motivating Scenario</a:t>
            </a:r>
            <a:endParaRPr lang="ko-KR"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600200"/>
            <a:ext cx="8077200" cy="51613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dirty="0" smtClean="0"/>
              <a:t>MOSDEN - </a:t>
            </a:r>
            <a:r>
              <a:rPr lang="en-US" altLang="ko-KR" dirty="0" err="1" smtClean="0"/>
              <a:t>MObile</a:t>
            </a:r>
            <a:r>
              <a:rPr lang="en-US" altLang="ko-KR" dirty="0" smtClean="0"/>
              <a:t> Sensor Data </a:t>
            </a:r>
            <a:r>
              <a:rPr lang="en-US" altLang="ko-KR" dirty="0" err="1" smtClean="0"/>
              <a:t>ENgine</a:t>
            </a:r>
            <a:endParaRPr lang="ko-KR" altLang="en-US" dirty="0"/>
          </a:p>
        </p:txBody>
      </p:sp>
      <p:sp>
        <p:nvSpPr>
          <p:cNvPr id="3" name="Content Placeholder 2"/>
          <p:cNvSpPr>
            <a:spLocks noGrp="1"/>
          </p:cNvSpPr>
          <p:nvPr>
            <p:ph idx="1"/>
          </p:nvPr>
        </p:nvSpPr>
        <p:spPr/>
        <p:txBody>
          <a:bodyPr>
            <a:normAutofit/>
          </a:bodyPr>
          <a:lstStyle/>
          <a:p>
            <a:r>
              <a:rPr lang="en-US" altLang="ko-KR" dirty="0" smtClean="0"/>
              <a:t>MOSDEN, a </a:t>
            </a:r>
            <a:r>
              <a:rPr lang="en-US" altLang="ko-KR" dirty="0" err="1" smtClean="0"/>
              <a:t>crowdsensing</a:t>
            </a:r>
            <a:r>
              <a:rPr lang="en-US" altLang="ko-KR" dirty="0" smtClean="0"/>
              <a:t> platform built around the following design principles</a:t>
            </a:r>
          </a:p>
          <a:p>
            <a:pPr lvl="1"/>
            <a:r>
              <a:rPr lang="en-US" altLang="ko-KR" dirty="0" smtClean="0"/>
              <a:t>Separation of data collection, processing and storage to application specific logic </a:t>
            </a:r>
          </a:p>
          <a:p>
            <a:pPr lvl="1"/>
            <a:r>
              <a:rPr lang="en-US" altLang="ko-KR" dirty="0" smtClean="0"/>
              <a:t>A distributed collaborative </a:t>
            </a:r>
            <a:r>
              <a:rPr lang="en-US" altLang="ko-KR" dirty="0" err="1" smtClean="0"/>
              <a:t>crowdsensing</a:t>
            </a:r>
            <a:r>
              <a:rPr lang="en-US" altLang="ko-KR" dirty="0" smtClean="0"/>
              <a:t> application deployment with relative ease </a:t>
            </a:r>
          </a:p>
          <a:p>
            <a:pPr lvl="1"/>
            <a:r>
              <a:rPr lang="en-US" altLang="ko-KR" dirty="0" smtClean="0"/>
              <a:t>Support for autonomous </a:t>
            </a:r>
            <a:r>
              <a:rPr lang="en-US" altLang="ko-KR" dirty="0" smtClean="0"/>
              <a:t>functioning</a:t>
            </a:r>
            <a:endParaRPr lang="en-US" altLang="ko-KR" dirty="0" smtClean="0"/>
          </a:p>
          <a:p>
            <a:pPr lvl="1"/>
            <a:r>
              <a:rPr lang="en-US" altLang="ko-KR" dirty="0" smtClean="0"/>
              <a:t>A component-based </a:t>
            </a:r>
            <a:r>
              <a:rPr lang="en-US" altLang="ko-KR" dirty="0" smtClean="0"/>
              <a:t>system</a:t>
            </a:r>
            <a:endParaRPr lang="en-US" altLang="ko-KR" dirty="0" smtClean="0"/>
          </a:p>
          <a:p>
            <a:endParaRPr lang="ko-KR"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t>MOSDEN – Platform Architecture</a:t>
            </a:r>
            <a:endParaRPr lang="ko-KR"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600200"/>
            <a:ext cx="7848599" cy="4953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744</Words>
  <Application>Microsoft Office PowerPoint</Application>
  <PresentationFormat>On-screen Show (4:3)</PresentationFormat>
  <Paragraphs>79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Efficient Opportunistic Sensing using Mobile Collaborative Platform MOSDEN</vt:lpstr>
      <vt:lpstr>Contents</vt:lpstr>
      <vt:lpstr>Collaborative Mobile Sensing</vt:lpstr>
      <vt:lpstr>Challenges – Collaborative Mobile Sensing </vt:lpstr>
      <vt:lpstr>Related Work</vt:lpstr>
      <vt:lpstr>Contributions </vt:lpstr>
      <vt:lpstr>Motivating Scenario</vt:lpstr>
      <vt:lpstr>MOSDEN - MObile Sensor Data ENgine</vt:lpstr>
      <vt:lpstr>MOSDEN – Platform Architecture</vt:lpstr>
      <vt:lpstr>MOSDEN – Platform Architecture</vt:lpstr>
      <vt:lpstr>Benefits of MOSDEN Design</vt:lpstr>
      <vt:lpstr>Benefits of MOSDEN Design</vt:lpstr>
      <vt:lpstr>Proof-of-Concept Crowdsensing Application Using MOSDEN </vt:lpstr>
      <vt:lpstr>Proof-of-Concept Crowdsensing Application Using MOSDEN </vt:lpstr>
      <vt:lpstr>Evaluation – Experimental Testbed </vt:lpstr>
      <vt:lpstr>Evaluation – Experiments</vt:lpstr>
      <vt:lpstr>Results </vt:lpstr>
      <vt:lpstr>Results </vt:lpstr>
      <vt:lpstr> Storage Requirements of MOSDEN Client with Increasing number of Virtual Sensors</vt:lpstr>
      <vt:lpstr>Comparison of Round-trip Times</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Opportunistic Sensing using Mobile Collaborative Platform MOSDEN</dc:title>
  <dc:creator>Administrator</dc:creator>
  <cp:lastModifiedBy>Registered User</cp:lastModifiedBy>
  <cp:revision>33</cp:revision>
  <dcterms:created xsi:type="dcterms:W3CDTF">2006-08-16T00:00:00Z</dcterms:created>
  <dcterms:modified xsi:type="dcterms:W3CDTF">2014-06-19T00:34:59Z</dcterms:modified>
</cp:coreProperties>
</file>