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0"/>
  </p:notesMasterIdLst>
  <p:sldIdLst>
    <p:sldId id="256" r:id="rId3"/>
    <p:sldId id="259" r:id="rId4"/>
    <p:sldId id="261" r:id="rId5"/>
    <p:sldId id="266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6858000" cy="51435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CEC"/>
    <a:srgbClr val="E9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043" autoAdjust="0"/>
  </p:normalViewPr>
  <p:slideViewPr>
    <p:cSldViewPr>
      <p:cViewPr>
        <p:scale>
          <a:sx n="150" d="100"/>
          <a:sy n="150" d="100"/>
        </p:scale>
        <p:origin x="1554" y="-528"/>
      </p:cViewPr>
      <p:guideLst>
        <p:guide orient="horz" pos="16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A725C-21E1-44EA-81F4-7B413E400788}" type="datetimeFigureOut">
              <a:rPr lang="ko-KR" altLang="en-US" smtClean="0"/>
              <a:t>2018-05-02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DB586-1B93-4821-8C94-CDE0176C16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9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we will see this.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8751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I said, Script is called a stack-based language, it means it uses stack.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as you know, stack uses two operations, pop and push.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simply, pop is remove the top from stack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and push is adds item on top of stack.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and also as you know, it works Last in First out.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Script executes code from left to right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Data constants are pushed onto the stack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/>
              <a:t>operators push or pop one or more parameters from stack, act on them, and push a result onto the stack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/>
              <a:t>example, OP_ADD is pop 2items, add them, and push the resulting sum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/>
              <a:t>And Conditional operator evaluate a condition, generating a Boolean result of TRUE or FALSE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/>
              <a:t>example, </a:t>
            </a:r>
            <a:r>
              <a:rPr lang="en-US" altLang="ko-KR" sz="1050" dirty="0"/>
              <a:t>OP_EQUAL is pop 2items, push TRUE if they are equal or FALSE if they are not equal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/>
              <a:t>Script contain conditional operator, so that they generate the TRUE that signifies a valid transaction.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5296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this section, we will see a simple script. so we will know how script works.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simple script as locking script is 3 </a:t>
            </a:r>
            <a:r>
              <a:rPr lang="en-US" altLang="ko-KR" dirty="0" err="1"/>
              <a:t>operatorADD</a:t>
            </a:r>
            <a:r>
              <a:rPr lang="en-US" altLang="ko-KR" dirty="0"/>
              <a:t> 5 </a:t>
            </a:r>
            <a:r>
              <a:rPr lang="en-US" altLang="ko-KR" dirty="0" err="1"/>
              <a:t>operatorEQUAL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and as unlocking script is 2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then, combination of unlocking and locking script is this.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8128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Then, start execution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Execution starts from left to right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first, stack read constant “2”.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“2” is pushed to the top of stack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0186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Next, stack read constant “3”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“3” also is pushed to stack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1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Next, stack read </a:t>
            </a:r>
            <a:r>
              <a:rPr lang="en-US" altLang="ko-KR" dirty="0" err="1"/>
              <a:t>Oprator</a:t>
            </a:r>
            <a:r>
              <a:rPr lang="en-US" altLang="ko-KR" dirty="0"/>
              <a:t> ADD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ADD pops the</a:t>
            </a:r>
            <a:r>
              <a:rPr lang="ko-KR" altLang="en-US" dirty="0"/>
              <a:t> </a:t>
            </a:r>
            <a:r>
              <a:rPr lang="en-US" altLang="ko-KR" dirty="0"/>
              <a:t>top</a:t>
            </a:r>
            <a:r>
              <a:rPr lang="ko-KR" altLang="en-US" dirty="0"/>
              <a:t> </a:t>
            </a:r>
            <a:r>
              <a:rPr lang="en-US" altLang="ko-KR" dirty="0"/>
              <a:t>two</a:t>
            </a:r>
            <a:r>
              <a:rPr lang="ko-KR" altLang="en-US" dirty="0"/>
              <a:t> </a:t>
            </a:r>
            <a:r>
              <a:rPr lang="en-US" altLang="ko-KR" dirty="0"/>
              <a:t>items, adds them, and pushes result.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then, top of stack is “5”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1567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Next, stack read constant “5”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“5” is pushed to stack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319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Finally, stack read operator EQUAL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EQUAL pops 2 items, and compares items, and if they are equal, pushes TRUE. otherwise FALSE.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So, top of stack is TRUE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I said, if the result is TRUE, it is a valid transaction.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So, it is valid.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And anyone known unlocking script “2” could spend the output, and we know that he or she is owner.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After Execution, the top of stack is TRUE or any other nonzero value or the stack is empty, it means this transaction is valid.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But, the top is FALSE or execution is halted, it means this transaction is invalid.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6068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In the</a:t>
            </a:r>
            <a:r>
              <a:rPr lang="ko-KR" altLang="en-US" dirty="0"/>
              <a:t> </a:t>
            </a:r>
            <a:r>
              <a:rPr lang="en-US" altLang="ko-KR" dirty="0"/>
              <a:t>original</a:t>
            </a:r>
            <a:r>
              <a:rPr lang="ko-KR" altLang="en-US" dirty="0"/>
              <a:t> </a:t>
            </a:r>
            <a:r>
              <a:rPr lang="en-US" altLang="ko-KR" dirty="0"/>
              <a:t>bitcoin</a:t>
            </a:r>
            <a:r>
              <a:rPr lang="ko-KR" altLang="en-US" dirty="0"/>
              <a:t> </a:t>
            </a:r>
            <a:r>
              <a:rPr lang="en-US" altLang="ko-KR" dirty="0"/>
              <a:t>client,</a:t>
            </a:r>
            <a:r>
              <a:rPr lang="ko-KR" altLang="en-US" dirty="0"/>
              <a:t> </a:t>
            </a:r>
            <a:r>
              <a:rPr lang="en-US" altLang="ko-KR" dirty="0"/>
              <a:t>the unlocking and locking scripts were concatenated and executed in sequence.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But, it happens security problem.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 malformed unlocking script pushes data onto the stack, and corrupts the locking script.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So, now Scripts are executed separately with the stack transferred between the two executions.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first, 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unlocking script is executed, using the stack execution engine.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unlocking script is executed without errors, the main stack is copied and the locking script is executed.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result of executing unlocking and locking script is “TRUE”, the unlocking script has succeeded in resolving the conditions.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input is a valid authorization to spend the UTXO.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But, If any result other than "TRUE" remains after execution of the combined script, the input is invalid.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5178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dirty="0"/>
              <a:t>The vast majority of transaction spend outputs locked with “Pay-to-Public-Key-Hash” script</a:t>
            </a:r>
          </a:p>
          <a:p>
            <a:r>
              <a:rPr lang="en-US" altLang="ko-KR" sz="1050" dirty="0">
                <a:latin typeface="Arial" pitchFamily="34" charset="0"/>
                <a:cs typeface="Arial" pitchFamily="34" charset="0"/>
              </a:rPr>
              <a:t>These output contain a locking script that locks the output to a public key hash(address).</a:t>
            </a:r>
          </a:p>
          <a:p>
            <a:r>
              <a:rPr lang="en-US" altLang="ko-KR" sz="1050" dirty="0">
                <a:latin typeface="Arial" pitchFamily="34" charset="0"/>
                <a:cs typeface="Arial" pitchFamily="34" charset="0"/>
              </a:rPr>
              <a:t>An output locked by a P2PKH script can be unlocked (it means, spent) by presenting a public key and a digital signature created by the corresponding private key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44545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we see Example.</a:t>
            </a:r>
          </a:p>
          <a:p>
            <a:r>
              <a:rPr lang="en-US" altLang="ko-KR" dirty="0"/>
              <a:t>Assume Anyone made a payment to the other’s bitcoin address.</a:t>
            </a:r>
          </a:p>
          <a:p>
            <a:r>
              <a:rPr lang="en-US" altLang="ko-KR" dirty="0"/>
              <a:t>output would have a locking script of the form.</a:t>
            </a:r>
          </a:p>
          <a:p>
            <a:r>
              <a:rPr lang="en-US" altLang="ko-KR" dirty="0"/>
              <a:t>And public key hash is equivalent to the bitcoin address without the Base58Check encoding.</a:t>
            </a:r>
          </a:p>
          <a:p>
            <a:r>
              <a:rPr lang="en-US" altLang="ko-KR" dirty="0"/>
              <a:t>I think maybe it</a:t>
            </a:r>
            <a:r>
              <a:rPr lang="ko-KR" altLang="en-US" dirty="0"/>
              <a:t> </a:t>
            </a:r>
            <a:r>
              <a:rPr lang="en-US" altLang="ko-KR" dirty="0"/>
              <a:t>is to reduce execution.</a:t>
            </a:r>
          </a:p>
          <a:p>
            <a:r>
              <a:rPr lang="en-US" altLang="ko-KR" dirty="0"/>
              <a:t>And unlocking script is this.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So, 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The result will be “TRUE” if the unlocking script has a valid signature from the private key that corresponds to the public key hash set as an encumbrance.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902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First, this part says “bitcoin script” and what we will see.</a:t>
            </a:r>
          </a:p>
          <a:p>
            <a:endParaRPr lang="en-US" altLang="ko-KR" dirty="0"/>
          </a:p>
          <a:p>
            <a:r>
              <a:rPr lang="en-US" altLang="ko-KR" dirty="0"/>
              <a:t>Bitcoin transaction script language is called SCRIPT</a:t>
            </a:r>
          </a:p>
          <a:p>
            <a:r>
              <a:rPr lang="en-US" altLang="ko-KR" dirty="0"/>
              <a:t>It is a reverse-polish notation stack-based execution language.</a:t>
            </a:r>
          </a:p>
          <a:p>
            <a:r>
              <a:rPr lang="en-US" altLang="ko-KR" dirty="0"/>
              <a:t>and locking script and unlocking script are written in this language.</a:t>
            </a:r>
          </a:p>
          <a:p>
            <a:r>
              <a:rPr lang="en-US" altLang="ko-KR" dirty="0"/>
              <a:t>and it is used for transaction validation.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The unlocking script in each input is executed alongside the corresponding locking script to see if it satisfies the spending condition.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Script is simple language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it was designed to be limited in scope,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and executable on a range of hardware.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And it is requires minimal processing,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can’t do many of the things modern programming languages can do.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214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Start execution</a:t>
            </a:r>
          </a:p>
          <a:p>
            <a:endParaRPr lang="en-US" altLang="ko-KR" dirty="0"/>
          </a:p>
          <a:p>
            <a:r>
              <a:rPr lang="en-US" altLang="ko-KR" dirty="0"/>
              <a:t>First, stack read signature, and it is pushed to stack.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11558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Next, Public Key</a:t>
            </a:r>
          </a:p>
          <a:p>
            <a:endParaRPr lang="en-US" altLang="ko-KR" dirty="0"/>
          </a:p>
          <a:p>
            <a:r>
              <a:rPr lang="en-US" altLang="ko-KR" dirty="0"/>
              <a:t>Also, stack read it and push it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2897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Next, DUP operator</a:t>
            </a:r>
          </a:p>
          <a:p>
            <a:endParaRPr lang="en-US" altLang="ko-KR" dirty="0"/>
          </a:p>
          <a:p>
            <a:r>
              <a:rPr lang="en-US" altLang="ko-KR" dirty="0"/>
              <a:t>this operator duplicates the top of stack</a:t>
            </a:r>
            <a:r>
              <a:rPr lang="ko-KR" altLang="en-US" dirty="0"/>
              <a:t> </a:t>
            </a:r>
            <a:r>
              <a:rPr lang="en-US" altLang="ko-KR" dirty="0"/>
              <a:t>and pushes the result.</a:t>
            </a:r>
          </a:p>
          <a:p>
            <a:r>
              <a:rPr lang="en-US" altLang="ko-KR" dirty="0"/>
              <a:t>So, the top of stack Public key is duplicated and pushed to stack by this operator.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2362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Next, HASH160 operator</a:t>
            </a:r>
          </a:p>
          <a:p>
            <a:endParaRPr lang="en-US" altLang="ko-KR" dirty="0"/>
          </a:p>
          <a:p>
            <a:r>
              <a:rPr lang="en-US" altLang="ko-KR" dirty="0"/>
              <a:t>this operator hashes top item with SHA256 and RIPEMD160</a:t>
            </a:r>
          </a:p>
          <a:p>
            <a:r>
              <a:rPr lang="en-US" altLang="ko-KR" dirty="0"/>
              <a:t>So, the top of stack, the copy of Public key is hashed and the result pushed to stack by this operator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0667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Next, Public key hash </a:t>
            </a:r>
          </a:p>
          <a:p>
            <a:endParaRPr lang="en-US" altLang="ko-KR" dirty="0"/>
          </a:p>
          <a:p>
            <a:r>
              <a:rPr lang="en-US" altLang="ko-KR" dirty="0"/>
              <a:t>public key hash is pushed to stack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06907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Next, EQUALVERIFY operator</a:t>
            </a:r>
          </a:p>
          <a:p>
            <a:endParaRPr lang="en-US" altLang="ko-KR" dirty="0"/>
          </a:p>
          <a:p>
            <a:r>
              <a:rPr lang="en-US" altLang="ko-KR" dirty="0"/>
              <a:t>this operator compares top item public key hash to executed public key hash under top item.</a:t>
            </a:r>
          </a:p>
          <a:p>
            <a:r>
              <a:rPr lang="en-US" altLang="ko-KR" dirty="0"/>
              <a:t>pop 2 items, and compare them.</a:t>
            </a:r>
          </a:p>
          <a:p>
            <a:r>
              <a:rPr lang="en-US" altLang="ko-KR" dirty="0"/>
              <a:t>if they match, both are removed and execution continues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79199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Finally, CHECKSIG operator</a:t>
            </a:r>
          </a:p>
          <a:p>
            <a:endParaRPr lang="en-US" altLang="ko-KR" dirty="0"/>
          </a:p>
          <a:p>
            <a:r>
              <a:rPr lang="en-US" altLang="ko-KR" dirty="0"/>
              <a:t>this operator checks that the signature matches the public key.</a:t>
            </a:r>
          </a:p>
          <a:p>
            <a:r>
              <a:rPr lang="en-US" altLang="ko-KR" dirty="0"/>
              <a:t>if execution is TRUE, pushes TRUE and this transaction is valid.</a:t>
            </a:r>
          </a:p>
          <a:p>
            <a:endParaRPr lang="en-US" altLang="ko-KR" dirty="0"/>
          </a:p>
          <a:p>
            <a:r>
              <a:rPr lang="en-US" altLang="ko-KR" dirty="0"/>
              <a:t>Today, we study about Script and pay to public key hash.</a:t>
            </a:r>
          </a:p>
          <a:p>
            <a:r>
              <a:rPr lang="en-US" altLang="ko-KR" dirty="0"/>
              <a:t>my presentation is done thanks.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415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dirty="0"/>
              <a:t>Most transactions are based on a script called a Pay-to-Public-Key-Hash script.</a:t>
            </a:r>
          </a:p>
          <a:p>
            <a:r>
              <a:rPr lang="en-US" altLang="ko-KR" sz="1200" dirty="0"/>
              <a:t>and 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Locking scripts can be written to express a vast variety of complex conditions.</a:t>
            </a:r>
          </a:p>
          <a:p>
            <a:endParaRPr lang="en-US" altLang="ko-KR" sz="1200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dirty="0">
                <a:latin typeface="Arial" pitchFamily="34" charset="0"/>
                <a:cs typeface="Arial" pitchFamily="34" charset="0"/>
              </a:rPr>
              <a:t>And we will see</a:t>
            </a:r>
          </a:p>
          <a:p>
            <a:r>
              <a:rPr lang="en-US" altLang="ko-KR" sz="1200" dirty="0">
                <a:latin typeface="Arial" pitchFamily="34" charset="0"/>
                <a:cs typeface="Arial" pitchFamily="34" charset="0"/>
              </a:rPr>
              <a:t>the basic components of script</a:t>
            </a:r>
          </a:p>
          <a:p>
            <a:r>
              <a:rPr lang="en-US" altLang="ko-KR" sz="1200" dirty="0">
                <a:latin typeface="Arial" pitchFamily="34" charset="0"/>
                <a:cs typeface="Arial" pitchFamily="34" charset="0"/>
              </a:rPr>
              <a:t>how it can be used to express simple conditions for spending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how those conditions can be satisfied by unlocking scripts.</a:t>
            </a:r>
          </a:p>
          <a:p>
            <a:endParaRPr lang="en-US" altLang="ko-KR" sz="1200" dirty="0">
              <a:latin typeface="Arial" pitchFamily="34" charset="0"/>
              <a:cs typeface="Arial" pitchFamily="34" charset="0"/>
            </a:endParaRPr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3215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dirty="0"/>
              <a:t>Script contains many operators, but limited in one important way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/>
              <a:t>there are 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No loops or complex flow control capabilities other than conditional flow control.</a:t>
            </a:r>
          </a:p>
          <a:p>
            <a:endParaRPr lang="en-US" altLang="ko-KR" dirty="0"/>
          </a:p>
          <a:p>
            <a:r>
              <a:rPr lang="en-US" altLang="ko-KR" dirty="0"/>
              <a:t>it means Script is not </a:t>
            </a:r>
            <a:r>
              <a:rPr lang="en-US" altLang="ko-KR" dirty="0" err="1"/>
              <a:t>turing</a:t>
            </a:r>
            <a:r>
              <a:rPr lang="en-US" altLang="ko-KR" dirty="0"/>
              <a:t> complete !</a:t>
            </a:r>
          </a:p>
          <a:p>
            <a:r>
              <a:rPr lang="en-US" altLang="ko-KR" dirty="0"/>
              <a:t>and it means scripts have limited complexity,</a:t>
            </a:r>
          </a:p>
          <a:p>
            <a:r>
              <a:rPr lang="en-US" altLang="ko-KR" dirty="0"/>
              <a:t>and predictable execution times.</a:t>
            </a:r>
          </a:p>
          <a:p>
            <a:endParaRPr lang="en-US" altLang="ko-KR" dirty="0"/>
          </a:p>
          <a:p>
            <a:r>
              <a:rPr lang="en-US" altLang="ko-KR" dirty="0"/>
              <a:t>Why is that?</a:t>
            </a:r>
          </a:p>
          <a:p>
            <a:endParaRPr lang="en-US" altLang="ko-KR" dirty="0"/>
          </a:p>
          <a:p>
            <a:r>
              <a:rPr lang="en-US" altLang="ko-KR" dirty="0"/>
              <a:t>Script can’t be used to create an infinite loop or other form of “logic bomb”</a:t>
            </a:r>
          </a:p>
          <a:p>
            <a:r>
              <a:rPr lang="en-US" altLang="ko-KR" dirty="0"/>
              <a:t>and they could be used in a way that causes a </a:t>
            </a:r>
            <a:r>
              <a:rPr lang="en-US" altLang="ko-KR" dirty="0" err="1"/>
              <a:t>DoS</a:t>
            </a:r>
            <a:r>
              <a:rPr lang="en-US" altLang="ko-KR" dirty="0"/>
              <a:t> attack.</a:t>
            </a:r>
          </a:p>
          <a:p>
            <a:r>
              <a:rPr lang="en-US" altLang="ko-KR" dirty="0"/>
              <a:t>So, I think, Why script is not </a:t>
            </a:r>
            <a:r>
              <a:rPr lang="en-US" altLang="ko-KR" dirty="0" err="1"/>
              <a:t>turing</a:t>
            </a:r>
            <a:r>
              <a:rPr lang="en-US" altLang="ko-KR" dirty="0"/>
              <a:t> complete is security.</a:t>
            </a:r>
          </a:p>
          <a:p>
            <a:endParaRPr lang="en-US" altLang="ko-KR" dirty="0"/>
          </a:p>
          <a:p>
            <a:r>
              <a:rPr lang="en-US" altLang="ko-KR" dirty="0"/>
              <a:t>Every </a:t>
            </a:r>
            <a:r>
              <a:rPr lang="en-US" altLang="ko-KR" dirty="0" err="1"/>
              <a:t>tx</a:t>
            </a:r>
            <a:r>
              <a:rPr lang="en-US" altLang="ko-KR" dirty="0"/>
              <a:t> is validated by every full node,</a:t>
            </a:r>
          </a:p>
          <a:p>
            <a:r>
              <a:rPr lang="en-US" altLang="ko-KR" dirty="0"/>
              <a:t>a limited language prevents the validation mechanism from being used as a vulnerability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7042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Script is stateless.</a:t>
            </a:r>
          </a:p>
          <a:p>
            <a:r>
              <a:rPr lang="en-US" altLang="ko-KR" sz="1050" dirty="0">
                <a:latin typeface="Arial" pitchFamily="34" charset="0"/>
                <a:cs typeface="Arial" pitchFamily="34" charset="0"/>
              </a:rPr>
              <a:t>there is no state before or after execution of the script.</a:t>
            </a:r>
          </a:p>
          <a:p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dirty="0"/>
              <a:t>All the information needed to execute script is contained within the script.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dirty="0"/>
              <a:t>Script will predictably execute the same way on any system.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system verifies script, we can be sure that every other system will also verify script.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it means, A valid transaction is valid for everyone.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and everyone knows that “This transaction is valid”.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44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transaction validation engine relies on two types of scripts to validate transactions: a locking script and an unlocking script.</a:t>
            </a:r>
          </a:p>
          <a:p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Locking Script.</a:t>
            </a:r>
          </a:p>
          <a:p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Locking Script is </a:t>
            </a:r>
            <a:r>
              <a:rPr lang="en-US" altLang="ko-KR" sz="1200" dirty="0"/>
              <a:t>a spending condition placed on an output</a:t>
            </a:r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It specifies the conditions that must be met to spend the output in the future.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and it was called “</a:t>
            </a:r>
            <a:r>
              <a:rPr lang="en-US" altLang="ko-KR" sz="1200" dirty="0" err="1">
                <a:latin typeface="Arial" pitchFamily="34" charset="0"/>
                <a:cs typeface="Arial" pitchFamily="34" charset="0"/>
              </a:rPr>
              <a:t>ScriptPubKey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”, because it contained Public key or Address (public key hash).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In Bitcoin Core, it is also seen as “</a:t>
            </a:r>
            <a:r>
              <a:rPr lang="en-US" altLang="ko-KR" sz="1200" dirty="0" err="1">
                <a:latin typeface="Arial" pitchFamily="34" charset="0"/>
                <a:cs typeface="Arial" pitchFamily="34" charset="0"/>
              </a:rPr>
              <a:t>ScriptPubKey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”.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it consists of 5 parts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altLang="ko-KR" sz="1200" dirty="0" err="1">
                <a:latin typeface="Arial" pitchFamily="34" charset="0"/>
                <a:cs typeface="Arial" pitchFamily="34" charset="0"/>
              </a:rPr>
              <a:t>asm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” is assembly, which is the symbolic representation of Script operation code,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“hex” is hexadecimal format of Locking script,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altLang="ko-KR" sz="1200" dirty="0" err="1">
                <a:latin typeface="Arial" pitchFamily="34" charset="0"/>
                <a:cs typeface="Arial" pitchFamily="34" charset="0"/>
              </a:rPr>
              <a:t>reqSigs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” is number of required signatures,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“type” and “addresses”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2338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Next, Unlocking script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it is a script </a:t>
            </a:r>
            <a:r>
              <a:rPr lang="en-US" altLang="ko-KR" dirty="0"/>
              <a:t>that "solves," or satisfies, the conditions placed on an output by a locking script and allows the output to be spent. 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/>
              <a:t>part of transaction input, and it contain a digital signature.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>
                <a:latin typeface="Arial" pitchFamily="34" charset="0"/>
                <a:cs typeface="Arial" pitchFamily="34" charset="0"/>
              </a:rPr>
              <a:t>and it was called “</a:t>
            </a:r>
            <a:r>
              <a:rPr lang="en-US" altLang="ko-KR" sz="1400" dirty="0" err="1">
                <a:latin typeface="Arial" pitchFamily="34" charset="0"/>
                <a:cs typeface="Arial" pitchFamily="34" charset="0"/>
              </a:rPr>
              <a:t>scriptSig</a:t>
            </a:r>
            <a:r>
              <a:rPr lang="en-US" altLang="ko-KR" sz="1400" dirty="0">
                <a:latin typeface="Arial" pitchFamily="34" charset="0"/>
                <a:cs typeface="Arial" pitchFamily="34" charset="0"/>
              </a:rPr>
              <a:t>”, because it contained digital signature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>
                <a:latin typeface="Arial" pitchFamily="34" charset="0"/>
                <a:cs typeface="Arial" pitchFamily="34" charset="0"/>
              </a:rPr>
              <a:t>In Bitcoin Core, it is also seen as “</a:t>
            </a:r>
            <a:r>
              <a:rPr lang="en-US" altLang="ko-KR" sz="1400" dirty="0" err="1">
                <a:latin typeface="Arial" pitchFamily="34" charset="0"/>
                <a:cs typeface="Arial" pitchFamily="34" charset="0"/>
              </a:rPr>
              <a:t>scriptSig</a:t>
            </a:r>
            <a:r>
              <a:rPr lang="en-US" altLang="ko-KR" sz="1400" dirty="0">
                <a:latin typeface="Arial" pitchFamily="34" charset="0"/>
                <a:cs typeface="Arial" pitchFamily="34" charset="0"/>
              </a:rPr>
              <a:t>”.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400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/>
              <a:t>it consists of 2parts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altLang="ko-KR" sz="1200" dirty="0" err="1">
                <a:latin typeface="Arial" pitchFamily="34" charset="0"/>
                <a:cs typeface="Arial" pitchFamily="34" charset="0"/>
              </a:rPr>
              <a:t>asm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” is assembly, like unlocking script,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Arial" pitchFamily="34" charset="0"/>
                <a:cs typeface="Arial" pitchFamily="34" charset="0"/>
              </a:rPr>
              <a:t>“hex” is hexadecimal format of unlocking script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8716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Every Bitcoin validating node will validate transaction by executing the locking and unlocking scripts together.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Input contains unlocking script and refers to a previously existing UTXO.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input contains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txid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 and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vout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last week, I said,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txid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 is pointer of UTXO and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vout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 is output index.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using this, input refers to a previously UTXO.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So, first, copy unlocking script,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and retrieve UTXO referenced by input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and copy locking script from that UTXO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then, unlocking and locking script are executed.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/>
              <a:t>The input is valid if the unlocking script satisfies the locking script conditions.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/>
              <a:t>All the inputs are validated independently, as part of the overall validation of the transaction.</a:t>
            </a: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5313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UTXO is permanently recorded in the blockchain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it is invariable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and it is 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unaffected by failed attempts to spend it by reference.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 valid transaction results in the output being considered as “SPENT” and removed from UTXO set.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this figure, example of unlocking and locking scripts.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and we will see soon how it works.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329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CE139B1A-04D9-4519-BB3A-CB90BEE139DF}"/>
              </a:ext>
            </a:extLst>
          </p:cNvPr>
          <p:cNvSpPr/>
          <p:nvPr userDrawn="1"/>
        </p:nvSpPr>
        <p:spPr>
          <a:xfrm>
            <a:off x="18755" y="0"/>
            <a:ext cx="6858000" cy="5143500"/>
          </a:xfrm>
          <a:prstGeom prst="rect">
            <a:avLst/>
          </a:prstGeom>
          <a:solidFill>
            <a:srgbClr val="E6ECEC"/>
          </a:solidFill>
          <a:ln>
            <a:solidFill>
              <a:srgbClr val="E6EC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id="{7518EDD3-B61E-4081-A933-2402025537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2000" y="1707790"/>
            <a:ext cx="5814000" cy="12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204791"/>
            <a:ext cx="2256235" cy="87153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204791"/>
            <a:ext cx="3833813" cy="438943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076325"/>
            <a:ext cx="2256235" cy="3517900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4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60375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900"/>
            <a:ext cx="4114800" cy="603250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6375"/>
            <a:ext cx="154305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6375"/>
            <a:ext cx="451485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304410" y="1808264"/>
            <a:ext cx="637270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796EA5C-B0A4-4222-A5FD-DAB3F6E95D01}"/>
              </a:ext>
            </a:extLst>
          </p:cNvPr>
          <p:cNvSpPr/>
          <p:nvPr userDrawn="1"/>
        </p:nvSpPr>
        <p:spPr>
          <a:xfrm>
            <a:off x="5319210" y="20370"/>
            <a:ext cx="1538790" cy="874980"/>
          </a:xfrm>
          <a:prstGeom prst="rect">
            <a:avLst/>
          </a:prstGeom>
          <a:solidFill>
            <a:srgbClr val="E9EFEF"/>
          </a:solidFill>
          <a:ln>
            <a:solidFill>
              <a:srgbClr val="E9E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858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3883575-5F0D-4966-B747-6C434F54F589}"/>
              </a:ext>
            </a:extLst>
          </p:cNvPr>
          <p:cNvSpPr/>
          <p:nvPr userDrawn="1"/>
        </p:nvSpPr>
        <p:spPr>
          <a:xfrm>
            <a:off x="6318321" y="930206"/>
            <a:ext cx="486054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96652" y="1131590"/>
            <a:ext cx="637270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14754" y="0"/>
            <a:ext cx="5643246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484784" y="987574"/>
            <a:ext cx="5184576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492542" y="1664248"/>
            <a:ext cx="5184576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EB4BD96-FCFC-4CAC-9CEF-37BA758E79CA}"/>
              </a:ext>
            </a:extLst>
          </p:cNvPr>
          <p:cNvSpPr/>
          <p:nvPr userDrawn="1"/>
        </p:nvSpPr>
        <p:spPr>
          <a:xfrm>
            <a:off x="22867" y="9486"/>
            <a:ext cx="1083877" cy="978088"/>
          </a:xfrm>
          <a:prstGeom prst="rect">
            <a:avLst/>
          </a:prstGeom>
          <a:solidFill>
            <a:srgbClr val="E6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8616"/>
            <a:ext cx="58293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5"/>
            <a:ext cx="5829300" cy="102235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79641"/>
            <a:ext cx="5829300" cy="11255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3"/>
            <a:ext cx="3028950" cy="339407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3"/>
            <a:ext cx="3028950" cy="339407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1150938"/>
            <a:ext cx="3030141" cy="4810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1631953"/>
            <a:ext cx="3030141" cy="296227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0938"/>
            <a:ext cx="3031331" cy="4810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953"/>
            <a:ext cx="3031331" cy="296227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685783" rtl="0" eaLnBrk="1" latinLnBrk="1" hangingPunct="1">
        <a:spcBef>
          <a:spcPct val="0"/>
        </a:spcBef>
        <a:buNone/>
        <a:defRPr sz="27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7168" indent="-257168" algn="l" defTabSz="685783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1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1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1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00153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4767266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4767266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767266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685783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4618" y="3003799"/>
            <a:ext cx="6858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Mastering</a:t>
            </a:r>
            <a:r>
              <a: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Bitcoin</a:t>
            </a:r>
          </a:p>
          <a:p>
            <a:pPr algn="ctr"/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en-US" altLang="ko-KR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6. Transactions</a:t>
            </a:r>
          </a:p>
          <a:p>
            <a:pPr algn="ctr"/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ko-KR" altLang="en-US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명지대학교 컴퓨터공학과 윤성하</a:t>
            </a:r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Lock + Unlock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578894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UTXO is permanently recorded in the blockchain.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invariable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unaffected by failed attempts to spend it by reference.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A valid transaction results in the output being considered as “SPENT” and removed from UTXO set.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Example of unlocking and locking scripts.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8B8DCA3-F9DD-485B-93AA-1C1C77863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728" y="3075806"/>
            <a:ext cx="5184576" cy="17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04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The script execution stack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354491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Stack-based language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using Pop(Remove), Push(Add)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Last-In-First-Out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executes code from left to right.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data constants are pushed onto the stack.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operators push or pop one or more parameters from stack, act on them, and push a result onto the stack.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ex) OP_ADD: pop 2items, add them, and push the resulting sum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conditional operator evaluate a condition (TRUE, FALSE)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ex) OP_EQUAL: pop 2items</a:t>
            </a:r>
          </a:p>
          <a:p>
            <a:pPr lvl="1" indent="0">
              <a:buNone/>
            </a:pPr>
            <a:r>
              <a:rPr lang="en-US" altLang="ko-KR" sz="1050" dirty="0"/>
              <a:t>                        push TRUE (if they are equal) / FALSE (if they are not equal)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valid transaction =&gt; TRUE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</p:spTree>
    <p:extLst>
      <p:ext uri="{BB962C8B-B14F-4D97-AF65-F5344CB8AC3E}">
        <p14:creationId xmlns:p14="http://schemas.microsoft.com/office/powerpoint/2010/main" val="2155709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A simple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8051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Example simple script as locking script: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as unlocking script: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combination of unlocking and locking script: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728649" lvl="1" indent="-171450">
              <a:buFontTx/>
              <a:buChar char="-"/>
            </a:pPr>
            <a:endParaRPr lang="en-US" altLang="ko-KR" sz="10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13E063F-3C51-4F66-B230-4A7072D91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2896" y="1604020"/>
            <a:ext cx="1485900" cy="247650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07C36112-9F6D-41F1-A15C-90A7A7A5C7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0121" y="2199134"/>
            <a:ext cx="171450" cy="2286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D0D088E-1C81-42E0-B1DD-457F9510A3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8425" y="2774556"/>
            <a:ext cx="158115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410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A simple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53916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Execution</a:t>
            </a:r>
            <a:endParaRPr lang="en-US" altLang="ko-KR" sz="10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9F063B3-80EF-4671-8E81-DBEF1EF85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12225"/>
            <a:ext cx="6858000" cy="191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45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A simple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53916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Execution</a:t>
            </a:r>
            <a:endParaRPr lang="en-US" altLang="ko-KR" sz="10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4777267-E37E-4F58-80E4-1914AE2A9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384" y="1635646"/>
            <a:ext cx="6858000" cy="189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25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A simple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53916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Execution</a:t>
            </a:r>
            <a:endParaRPr lang="en-US" altLang="ko-KR" sz="10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5D5D6237-BF94-43C4-BA38-E5DC9A084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78443"/>
            <a:ext cx="6858000" cy="198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647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A simple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53916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Execution</a:t>
            </a:r>
            <a:endParaRPr lang="en-US" altLang="ko-KR" sz="10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B2ACE55-363F-4E17-B6E7-4F7D943AB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76846"/>
            <a:ext cx="6858000" cy="198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847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A simple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3356303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Execution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050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050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050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050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050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endParaRPr lang="en-US" altLang="ko-KR" dirty="0"/>
          </a:p>
          <a:p>
            <a:r>
              <a:rPr lang="en-US" altLang="ko-KR" sz="1050" dirty="0"/>
              <a:t>	Valid !</a:t>
            </a:r>
          </a:p>
          <a:p>
            <a:endParaRPr lang="en-US" altLang="ko-KR" sz="105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050" dirty="0"/>
              <a:t>After Execution, the top of stack: TRUE, any other nonzero value / empty = &gt; valid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050" dirty="0"/>
              <a:t>But, the top of stack: FALSE / execution is halted =&gt; invalid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5FAF6E7-DC3F-49F6-BAA3-BC9A388A32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54770"/>
            <a:ext cx="6858000" cy="203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866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Separate execution of unlocking and locking scripts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839239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In the original bitcoin client, the unlocking and locking scripts were concatenated and executed in sequence.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But, security problem !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 malformed unlocking script pushes data onto the stack.</a:t>
            </a:r>
          </a:p>
          <a:p>
            <a:pPr lvl="1" indent="0">
              <a:buNone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    =&gt;corrupts the locking script.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Scripts are executed separately with the stack transferred between the two executions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unlocking script is executed, using the stack execution engine.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unlocking script is executed without errors, the main stack is copied and the locking script is executed.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result of executing unlocking and locking script is “TRUE”, the unlocking script has succeeded in resolving the conditions.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input is a valid authorization to spend the UTXO.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any result other than "TRUE" remains after execution of the combined script, the input is invalid.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</p:spTree>
    <p:extLst>
      <p:ext uri="{BB962C8B-B14F-4D97-AF65-F5344CB8AC3E}">
        <p14:creationId xmlns:p14="http://schemas.microsoft.com/office/powerpoint/2010/main" val="2433846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972574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The vast majority of transaction spend outputs locked with “Pay-to-Public-Key-Hash” script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These output contain a locking script that locks the output to a public key hash(address).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An output locked by a P2PKH script can be unlocked (spent) by presenting a public key and a digital signature created by the corresponding private key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</p:spTree>
    <p:extLst>
      <p:ext uri="{BB962C8B-B14F-4D97-AF65-F5344CB8AC3E}">
        <p14:creationId xmlns:p14="http://schemas.microsoft.com/office/powerpoint/2010/main" val="108321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84784" y="875699"/>
            <a:ext cx="5184576" cy="1297278"/>
          </a:xfrm>
        </p:spPr>
        <p:txBody>
          <a:bodyPr wrap="square" anchor="t">
            <a:spAutoFit/>
          </a:bodyPr>
          <a:lstStyle/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Transaction Scripts and Script Language</a:t>
            </a:r>
          </a:p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Turing Incompleteness</a:t>
            </a:r>
          </a:p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Stateless Verification</a:t>
            </a:r>
          </a:p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Script Construction (Lock + Unlock)</a:t>
            </a:r>
          </a:p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Pay-to-Public-Key-Hash (P2PKH)</a:t>
            </a: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717667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Anyone made a payment to the other’s bitcoin address.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That transaction output would have a locking script:</a:t>
            </a: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Public key hash is equivalent to the bitcoin address, without the Base58Check encoding.</a:t>
            </a: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Unlocking script:</a:t>
            </a: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result will be “TRUE” if the unlocking script has a valid signature from the private key that corresponds to the public key hash set as an encumbrance.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96C7ECB5-1BB7-4915-A6F5-0909657CADB5}"/>
              </a:ext>
            </a:extLst>
          </p:cNvPr>
          <p:cNvGrpSpPr/>
          <p:nvPr/>
        </p:nvGrpSpPr>
        <p:grpSpPr>
          <a:xfrm>
            <a:off x="1220769" y="1997023"/>
            <a:ext cx="4524474" cy="276225"/>
            <a:chOff x="1042839" y="2269510"/>
            <a:chExt cx="4524474" cy="276225"/>
          </a:xfrm>
        </p:grpSpPr>
        <p:pic>
          <p:nvPicPr>
            <p:cNvPr id="4" name="그림 3">
              <a:extLst>
                <a:ext uri="{FF2B5EF4-FFF2-40B4-BE49-F238E27FC236}">
                  <a16:creationId xmlns:a16="http://schemas.microsoft.com/office/drawing/2014/main" id="{A9DC81E9-FCC0-41D4-AB22-8AAE77EB2B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70911"/>
            <a:stretch/>
          </p:blipFill>
          <p:spPr>
            <a:xfrm>
              <a:off x="1042839" y="2269510"/>
              <a:ext cx="1424136" cy="276225"/>
            </a:xfrm>
            <a:prstGeom prst="rect">
              <a:avLst/>
            </a:prstGeom>
          </p:spPr>
        </p:pic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B3C06ACF-D89F-4A32-8B57-77B0007648B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6251"/>
            <a:stretch/>
          </p:blipFill>
          <p:spPr>
            <a:xfrm>
              <a:off x="2446288" y="2269510"/>
              <a:ext cx="3121025" cy="276225"/>
            </a:xfrm>
            <a:prstGeom prst="rect">
              <a:avLst/>
            </a:prstGeom>
          </p:spPr>
        </p:pic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3C2F549C-35E2-40EE-8B8E-1766FA032A66}"/>
              </a:ext>
            </a:extLst>
          </p:cNvPr>
          <p:cNvGrpSpPr/>
          <p:nvPr/>
        </p:nvGrpSpPr>
        <p:grpSpPr>
          <a:xfrm>
            <a:off x="2521281" y="3128101"/>
            <a:ext cx="1815437" cy="219076"/>
            <a:chOff x="476672" y="3372173"/>
            <a:chExt cx="1815437" cy="219076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F03A86F7-A163-4DF0-A730-01263E2511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95564"/>
            <a:stretch/>
          </p:blipFill>
          <p:spPr>
            <a:xfrm>
              <a:off x="476672" y="3372174"/>
              <a:ext cx="110703" cy="219075"/>
            </a:xfrm>
            <a:prstGeom prst="rect">
              <a:avLst/>
            </a:prstGeom>
          </p:spPr>
        </p:pic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E6D06CCA-3E5A-40DE-A3C1-18928D1875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7971" r="47169"/>
            <a:stretch/>
          </p:blipFill>
          <p:spPr>
            <a:xfrm>
              <a:off x="577851" y="3372174"/>
              <a:ext cx="869950" cy="219075"/>
            </a:xfrm>
            <a:prstGeom prst="rect">
              <a:avLst/>
            </a:prstGeom>
          </p:spPr>
        </p:pic>
        <p:pic>
          <p:nvPicPr>
            <p:cNvPr id="15" name="그림 14">
              <a:extLst>
                <a:ext uri="{FF2B5EF4-FFF2-40B4-BE49-F238E27FC236}">
                  <a16:creationId xmlns:a16="http://schemas.microsoft.com/office/drawing/2014/main" id="{2516393B-7979-44F6-8500-858B7D047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66367" r="-484"/>
            <a:stretch/>
          </p:blipFill>
          <p:spPr>
            <a:xfrm>
              <a:off x="1440707" y="3372173"/>
              <a:ext cx="851402" cy="2190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7086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66C4A1CB-1194-410F-8705-371867D07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86101"/>
            <a:ext cx="6858000" cy="197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7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64649D2-D5A4-42FE-B0DB-6C3B00D584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13264"/>
            <a:ext cx="6858000" cy="191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8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DDD2927-D95D-4F00-AB26-3DBBBF944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87776"/>
            <a:ext cx="6858000" cy="196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1745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F7E93BE-A949-4CE2-B7F4-77768C73F5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0826"/>
            <a:ext cx="6858000" cy="183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230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F01658A-6100-44AC-968D-3C0F8EA57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50182"/>
            <a:ext cx="6858000" cy="184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24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C59D61D-F7E6-454B-A0ED-15610C042D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66191"/>
            <a:ext cx="6858000" cy="181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29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Pay-to-Public-Key-Hash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161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Example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Pay-to-Public-Key-Hash (P2PKH)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FBDC818-A4F4-4410-80A2-FEC262F6A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97317"/>
            <a:ext cx="6858000" cy="174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035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Transaction Scripts and Script Language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371418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Bitcoin transaction script language = Script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Reverse-polish notation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stack-based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To write Locking script and Unlocking script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For transaction validation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unlocking script in each input is executed alongside the corresponding locking script to see if it satisfies the spending condition.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Script is simple language !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It was designed to be limited in scope and executable on a range of hardware.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requires minimal processing.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can’t do many of the fancy things modern programming languages can do.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Transaction Scripts and </a:t>
            </a:r>
            <a:br>
              <a:rPr lang="en-US" dirty="0"/>
            </a:br>
            <a:r>
              <a:rPr lang="en-US" dirty="0"/>
              <a:t>					   Script Language</a:t>
            </a:r>
          </a:p>
        </p:txBody>
      </p:sp>
    </p:spTree>
    <p:extLst>
      <p:ext uri="{BB962C8B-B14F-4D97-AF65-F5344CB8AC3E}">
        <p14:creationId xmlns:p14="http://schemas.microsoft.com/office/powerpoint/2010/main" val="164287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Transaction Scripts and Script Language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434239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Most transactions are based on a script called a Pay-to-Public-Key-Hash script.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Locking scripts can be written to express a vast variety of complex conditions.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We will see…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basic components of Script.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how it can be used to express simple conditions for spending.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how those conditions can be satisfied by unlocking scripts.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Transaction Scripts and </a:t>
            </a:r>
            <a:br>
              <a:rPr lang="en-US" dirty="0"/>
            </a:br>
            <a:r>
              <a:rPr lang="en-US" dirty="0"/>
              <a:t>					   Script Language</a:t>
            </a:r>
          </a:p>
        </p:txBody>
      </p:sp>
    </p:spTree>
    <p:extLst>
      <p:ext uri="{BB962C8B-B14F-4D97-AF65-F5344CB8AC3E}">
        <p14:creationId xmlns:p14="http://schemas.microsoft.com/office/powerpoint/2010/main" val="256786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Turing Incompleteness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02251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Script contains many operators, but limited in one important way.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No loops or complex flow control capabilities other than conditional flow control.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NOT Turing Complete !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have limited complexity.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predictable execution times.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Script can’t be used to create an infinite loop or other form of “logic bomb”.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They could be used in a way that causes a 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DoS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 attack.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Every transaction is validated by every full node.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 limited language prevents the validation mechanism from being used as a vulnerability.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Turing Incompleteness</a:t>
            </a:r>
          </a:p>
        </p:txBody>
      </p:sp>
    </p:spTree>
    <p:extLst>
      <p:ext uri="{BB962C8B-B14F-4D97-AF65-F5344CB8AC3E}">
        <p14:creationId xmlns:p14="http://schemas.microsoft.com/office/powerpoint/2010/main" val="2255296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Stateless Verification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98362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Script is stateless.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there is no state before or after execution of the script.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All the information needed to execute script is contained within the script.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Script will predictably execute the same way on any system.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system verifies script, we can be sure that every other system will also verify script.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 valid transaction is valid for everyone.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Everyone knows that “This transaction is valid”.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Stateless Verification</a:t>
            </a:r>
          </a:p>
        </p:txBody>
      </p:sp>
    </p:spTree>
    <p:extLst>
      <p:ext uri="{BB962C8B-B14F-4D97-AF65-F5344CB8AC3E}">
        <p14:creationId xmlns:p14="http://schemas.microsoft.com/office/powerpoint/2010/main" val="1276040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Locking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843308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Locking Script is a spending condition placed on an output.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It specifies the conditions that must be met to spend the output in the future.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called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ScriptPubKey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”, because it contained Public key or Address (Public Key Hash).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 Bitcoin Core, it is also seen as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ScriptPubKey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A4C36CCA-9330-44CA-A1AB-D5640D35E8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2278" b="29210"/>
          <a:stretch/>
        </p:blipFill>
        <p:spPr>
          <a:xfrm>
            <a:off x="654906" y="2190922"/>
            <a:ext cx="5548188" cy="1244924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8AA29982-46FF-434F-B6DC-E6282E9A057D}"/>
              </a:ext>
            </a:extLst>
          </p:cNvPr>
          <p:cNvSpPr/>
          <p:nvPr/>
        </p:nvSpPr>
        <p:spPr>
          <a:xfrm>
            <a:off x="908720" y="2543344"/>
            <a:ext cx="4577680" cy="7170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19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Unlocking Script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191095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Unlocking script is a script that "solves," or satisfies, the conditions placed on an output by a locking script and allows the output to be spent. </a:t>
            </a:r>
            <a:endParaRPr lang="en-US" altLang="ko-KR" sz="1100" dirty="0"/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Part of every transaction input.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contain a digital signature generated from private key.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called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scriptSig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”, because it contained a digital signature.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 Bitcoin core, it also seen as “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scriptSig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”.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7C33D890-4AF3-4717-999E-490A2A662C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860" b="56275"/>
          <a:stretch/>
        </p:blipFill>
        <p:spPr>
          <a:xfrm>
            <a:off x="208407" y="2538709"/>
            <a:ext cx="6468711" cy="1584176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8AA29982-46FF-434F-B6DC-E6282E9A057D}"/>
              </a:ext>
            </a:extLst>
          </p:cNvPr>
          <p:cNvSpPr/>
          <p:nvPr/>
        </p:nvSpPr>
        <p:spPr>
          <a:xfrm>
            <a:off x="208406" y="2976565"/>
            <a:ext cx="6460953" cy="8193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6237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Lock + Unlock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169825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Every bitcoin validating node will validate transactions by executing the locking and unlocking scripts together.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Input contains unlocking script and refers to a previously existing UTXO (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txid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vout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).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copy unlocking script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retrieve UTXO referenced by input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copy locking script from that UTXO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unlocking and locking script are executed.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The input is valid if the unlocking script satisfies the locking script conditions.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dirty="0"/>
              <a:t>All the inputs are validated independently, as part of the overall validation of the transaction.</a:t>
            </a:r>
            <a:endParaRPr lang="en-US" altLang="ko-KR" sz="1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Script Construction (Lock + Unlock)</a:t>
            </a:r>
          </a:p>
        </p:txBody>
      </p:sp>
    </p:spTree>
    <p:extLst>
      <p:ext uri="{BB962C8B-B14F-4D97-AF65-F5344CB8AC3E}">
        <p14:creationId xmlns:p14="http://schemas.microsoft.com/office/powerpoint/2010/main" val="3666061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2574</Words>
  <Application>Microsoft Office PowerPoint</Application>
  <PresentationFormat>사용자 지정</PresentationFormat>
  <Paragraphs>412</Paragraphs>
  <Slides>27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27</vt:i4>
      </vt:variant>
    </vt:vector>
  </HeadingPairs>
  <TitlesOfParts>
    <vt:vector size="32" baseType="lpstr">
      <vt:lpstr>맑은 고딕</vt:lpstr>
      <vt:lpstr>Arial</vt:lpstr>
      <vt:lpstr>Calibri</vt:lpstr>
      <vt:lpstr>Office Theme</vt:lpstr>
      <vt:lpstr>Custom Design</vt:lpstr>
      <vt:lpstr>PowerPoint 프레젠테이션</vt:lpstr>
      <vt:lpstr>Contents</vt:lpstr>
      <vt:lpstr> Transaction Scripts and          Script Language</vt:lpstr>
      <vt:lpstr> Transaction Scripts and          Script Language</vt:lpstr>
      <vt:lpstr> Turing Incompleteness</vt:lpstr>
      <vt:lpstr> Stateless Verification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Script Construction (Lock + Unlock)</vt:lpstr>
      <vt:lpstr> Pay-to-Public-Key-Hash (P2PKH)</vt:lpstr>
      <vt:lpstr> Pay-to-Public-Key-Hash (P2PKH)</vt:lpstr>
      <vt:lpstr> Pay-to-Public-Key-Hash (P2PKH)</vt:lpstr>
      <vt:lpstr> Pay-to-Public-Key-Hash (P2PKH)</vt:lpstr>
      <vt:lpstr> Pay-to-Public-Key-Hash (P2PKH)</vt:lpstr>
      <vt:lpstr> Pay-to-Public-Key-Hash (P2PKH)</vt:lpstr>
      <vt:lpstr> Pay-to-Public-Key-Hash (P2PKH)</vt:lpstr>
      <vt:lpstr> Pay-to-Public-Key-Hash (P2PKH)</vt:lpstr>
      <vt:lpstr> Pay-to-Public-Key-Hash (P2PKH)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Yoon Seongha</cp:lastModifiedBy>
  <cp:revision>135</cp:revision>
  <dcterms:created xsi:type="dcterms:W3CDTF">2014-04-01T16:27:38Z</dcterms:created>
  <dcterms:modified xsi:type="dcterms:W3CDTF">2018-05-02T01:31:41Z</dcterms:modified>
</cp:coreProperties>
</file>