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98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35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859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74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206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181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535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798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33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2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043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942DF-B57D-4AEE-96AD-DC9F8682CBBB}" type="datetimeFigureOut">
              <a:rPr lang="ko-KR" altLang="en-US" smtClean="0"/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AAC7A-C1F1-420D-A5BA-4254A43601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15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E4F142FF-316F-5949-BDF8-292D1AA84B5F}"/>
              </a:ext>
            </a:extLst>
          </p:cNvPr>
          <p:cNvSpPr>
            <a:spLocks noGrp="1"/>
          </p:cNvSpPr>
          <p:nvPr/>
        </p:nvSpPr>
        <p:spPr>
          <a:xfrm>
            <a:off x="685800" y="2235200"/>
            <a:ext cx="77724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Kidney</a:t>
            </a:r>
          </a:p>
          <a:p>
            <a:r>
              <a:rPr lang="en-US" dirty="0" smtClean="0"/>
              <a:t>Donation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56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기증 </a:t>
            </a:r>
            <a:r>
              <a:rPr lang="ko-KR" altLang="en-US" dirty="0" smtClean="0"/>
              <a:t>유</a:t>
            </a:r>
            <a:r>
              <a:rPr lang="ko-KR" altLang="en-US" dirty="0"/>
              <a:t>형</a:t>
            </a:r>
            <a:r>
              <a:rPr lang="en-US" altLang="ko-KR" dirty="0" smtClean="0"/>
              <a:t>(Types of Donation)</a:t>
            </a:r>
            <a:endParaRPr lang="en-US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90500" y="1628800"/>
            <a:ext cx="8763000" cy="490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 typeface="Wingdings" pitchFamily="2" charset="2"/>
              <a:buChar char="v"/>
            </a:pPr>
            <a:r>
              <a:rPr lang="ko-KR" altLang="en-US" sz="2000" b="1" dirty="0" smtClean="0">
                <a:solidFill>
                  <a:schemeClr val="tx2"/>
                </a:solidFill>
                <a:ea typeface="굴림" charset="-127"/>
              </a:rPr>
              <a:t>지정 기증</a:t>
            </a:r>
            <a:endParaRPr lang="en-US" altLang="ko-KR" sz="2000" b="1" dirty="0">
              <a:solidFill>
                <a:schemeClr val="tx2"/>
              </a:solidFill>
              <a:ea typeface="굴림" charset="-127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2000" dirty="0" smtClean="0">
                <a:solidFill>
                  <a:schemeClr val="tx2"/>
                </a:solidFill>
                <a:ea typeface="굴림" charset="-127"/>
              </a:rPr>
              <a:t>the </a:t>
            </a: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donor specifically names the person to which they are donating who will receive the transplant.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2000" u="sng" dirty="0">
                <a:solidFill>
                  <a:schemeClr val="tx2"/>
                </a:solidFill>
                <a:ea typeface="굴림" charset="-127"/>
              </a:rPr>
              <a:t>a parent/a brother/a sister or a spouse/a </a:t>
            </a:r>
            <a:r>
              <a:rPr lang="en-US" altLang="ko-KR" sz="2000" u="sng" dirty="0" smtClean="0">
                <a:solidFill>
                  <a:schemeClr val="tx2"/>
                </a:solidFill>
                <a:ea typeface="굴림" charset="-127"/>
              </a:rPr>
              <a:t>friend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ko-KR" sz="2000" u="sng" dirty="0" smtClean="0">
              <a:solidFill>
                <a:schemeClr val="tx2"/>
              </a:solidFill>
              <a:ea typeface="굴림" charset="-127"/>
            </a:endParaRPr>
          </a:p>
          <a:p>
            <a:pPr indent="-342900" algn="ctr">
              <a:buFont typeface="Wingdings" pitchFamily="2" charset="2"/>
              <a:buChar char="v"/>
            </a:pPr>
            <a:r>
              <a:rPr lang="ko-KR" altLang="en-US" sz="2000" b="1" dirty="0" err="1">
                <a:solidFill>
                  <a:schemeClr val="tx2"/>
                </a:solidFill>
                <a:ea typeface="굴림" charset="-127"/>
              </a:rPr>
              <a:t>비지정기증</a:t>
            </a:r>
            <a:r>
              <a:rPr lang="en-US" altLang="ko-KR" sz="2000" b="1" dirty="0">
                <a:solidFill>
                  <a:schemeClr val="tx2"/>
                </a:solidFill>
                <a:ea typeface="굴림" charset="-127"/>
              </a:rPr>
              <a:t>(</a:t>
            </a:r>
            <a:r>
              <a:rPr lang="ko-KR" altLang="en-US" sz="2000" b="1" dirty="0" err="1">
                <a:solidFill>
                  <a:schemeClr val="tx2"/>
                </a:solidFill>
                <a:ea typeface="굴림" charset="-127"/>
              </a:rPr>
              <a:t>이타적기증</a:t>
            </a:r>
            <a:r>
              <a:rPr lang="en-US" altLang="ko-KR" sz="2000" b="1" dirty="0">
                <a:solidFill>
                  <a:schemeClr val="tx2"/>
                </a:solidFill>
                <a:ea typeface="굴림" charset="-127"/>
              </a:rPr>
              <a:t>)</a:t>
            </a:r>
          </a:p>
          <a:p>
            <a:pPr algn="ctr"/>
            <a:r>
              <a:rPr lang="en-US" altLang="ko-KR" sz="2000" dirty="0" smtClean="0">
                <a:solidFill>
                  <a:schemeClr val="tx2"/>
                </a:solidFill>
                <a:ea typeface="굴림" charset="-127"/>
              </a:rPr>
              <a:t>the </a:t>
            </a: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living donor is not related to or known by the recipient(</a:t>
            </a:r>
            <a:r>
              <a:rPr lang="en-US" altLang="ko-KR" sz="2000" u="sng" dirty="0">
                <a:solidFill>
                  <a:schemeClr val="tx2"/>
                </a:solidFill>
                <a:ea typeface="굴림" charset="-127"/>
              </a:rPr>
              <a:t>selfless motives</a:t>
            </a: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2000" u="sng" dirty="0">
                <a:solidFill>
                  <a:schemeClr val="tx2"/>
                </a:solidFill>
                <a:ea typeface="굴림" charset="-127"/>
              </a:rPr>
              <a:t>medical compatibility with a patient in need</a:t>
            </a: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.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ko-KR" sz="2000" dirty="0">
              <a:solidFill>
                <a:schemeClr val="tx2"/>
              </a:solidFill>
              <a:ea typeface="굴림" charset="-127"/>
            </a:endParaRPr>
          </a:p>
          <a:p>
            <a:pPr algn="ctr">
              <a:spcBef>
                <a:spcPct val="0"/>
              </a:spcBef>
              <a:buFont typeface="Wingdings" pitchFamily="2" charset="2"/>
              <a:buChar char="v"/>
            </a:pPr>
            <a:r>
              <a:rPr lang="ko-KR" altLang="en-US" sz="2000" b="1" dirty="0" err="1" smtClean="0">
                <a:solidFill>
                  <a:schemeClr val="tx2"/>
                </a:solidFill>
                <a:ea typeface="굴림" charset="-127"/>
              </a:rPr>
              <a:t>쌍기증</a:t>
            </a:r>
            <a:r>
              <a:rPr lang="en-US" altLang="ko-KR" sz="2000" b="1" dirty="0" smtClean="0">
                <a:solidFill>
                  <a:schemeClr val="tx2"/>
                </a:solidFill>
                <a:ea typeface="굴림" charset="-127"/>
              </a:rPr>
              <a:t>(</a:t>
            </a:r>
            <a:r>
              <a:rPr lang="ko-KR" altLang="en-US" sz="2000" b="1" dirty="0" smtClean="0">
                <a:solidFill>
                  <a:schemeClr val="tx2"/>
                </a:solidFill>
                <a:ea typeface="굴림" charset="-127"/>
              </a:rPr>
              <a:t>기증교환</a:t>
            </a:r>
            <a:r>
              <a:rPr lang="en-US" altLang="ko-KR" sz="2000" b="1" dirty="0" smtClean="0">
                <a:solidFill>
                  <a:schemeClr val="tx2"/>
                </a:solidFill>
                <a:ea typeface="굴림" charset="-127"/>
              </a:rPr>
              <a:t>)</a:t>
            </a:r>
            <a:endParaRPr lang="en-US" altLang="ko-KR" sz="2000" b="1" dirty="0">
              <a:solidFill>
                <a:schemeClr val="tx2"/>
              </a:solidFill>
              <a:ea typeface="굴림" charset="-127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2000" dirty="0" smtClean="0">
                <a:solidFill>
                  <a:schemeClr val="tx2"/>
                </a:solidFill>
                <a:ea typeface="굴림" charset="-127"/>
              </a:rPr>
              <a:t>two </a:t>
            </a: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pairs of living kidney donors and transplant candidates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2000" u="sng" dirty="0">
                <a:solidFill>
                  <a:schemeClr val="tx2"/>
                </a:solidFill>
                <a:ea typeface="굴림" charset="-127"/>
              </a:rPr>
              <a:t>who do no not have matching blood types</a:t>
            </a: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2000" dirty="0">
                <a:solidFill>
                  <a:schemeClr val="tx2"/>
                </a:solidFill>
                <a:ea typeface="굴림" charset="-127"/>
              </a:rPr>
              <a:t>each candidate receives a kidney from a donor with a compatible blood type.</a:t>
            </a:r>
          </a:p>
        </p:txBody>
      </p:sp>
    </p:spTree>
    <p:extLst>
      <p:ext uri="{BB962C8B-B14F-4D97-AF65-F5344CB8AC3E}">
        <p14:creationId xmlns:p14="http://schemas.microsoft.com/office/powerpoint/2010/main" val="243529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71800" y="2564904"/>
            <a:ext cx="1345324" cy="8672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남편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5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71800" y="3864177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누나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sz="1400" i="1" dirty="0" smtClean="0"/>
              <a:t>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6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9251" y="2564904"/>
            <a:ext cx="1345324" cy="8672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아내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altLang="ko-KR" sz="1400" i="1" dirty="0" smtClean="0"/>
              <a:t>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7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9251" y="3864177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동생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altLang="ko-KR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cxnSp>
        <p:nvCxnSpPr>
          <p:cNvPr id="8" name="직선 연결선 7"/>
          <p:cNvCxnSpPr>
            <a:endCxn id="6" idx="1"/>
          </p:cNvCxnSpPr>
          <p:nvPr/>
        </p:nvCxnSpPr>
        <p:spPr>
          <a:xfrm>
            <a:off x="4117124" y="2998516"/>
            <a:ext cx="1152127" cy="1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117124" y="4297789"/>
            <a:ext cx="1152127" cy="1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지정 기증</a:t>
            </a:r>
            <a:r>
              <a:rPr lang="en-US" altLang="ko-KR" dirty="0" smtClean="0"/>
              <a:t>(Directed Donation)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61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71800" y="2564904"/>
            <a:ext cx="1345324" cy="8672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남편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5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71800" y="3864177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누나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sz="1400" i="1" dirty="0" smtClean="0"/>
              <a:t>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6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9251" y="2564904"/>
            <a:ext cx="1345324" cy="86722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아내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altLang="ko-KR" sz="1400" i="1" dirty="0" smtClean="0"/>
              <a:t>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7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9251" y="3864177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(</a:t>
            </a:r>
            <a:r>
              <a:rPr lang="ko-KR" altLang="en-US" sz="1400" i="1" dirty="0" smtClean="0"/>
              <a:t>동생</a:t>
            </a:r>
            <a:r>
              <a:rPr lang="en-US" altLang="ko-KR" sz="1400" i="1" dirty="0" smtClean="0"/>
              <a:t>)</a:t>
            </a:r>
          </a:p>
          <a:p>
            <a:pPr algn="ctr"/>
            <a:r>
              <a:rPr lang="en-US" altLang="ko-KR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쌍 </a:t>
            </a:r>
            <a:r>
              <a:rPr lang="ko-KR" altLang="en-US" dirty="0" smtClean="0"/>
              <a:t>기증</a:t>
            </a:r>
            <a:r>
              <a:rPr lang="en-US" altLang="ko-KR" dirty="0" smtClean="0"/>
              <a:t>(Paired Donation)</a:t>
            </a:r>
            <a:endParaRPr lang="en-US" dirty="0"/>
          </a:p>
        </p:txBody>
      </p:sp>
      <p:cxnSp>
        <p:nvCxnSpPr>
          <p:cNvPr id="9" name="직선 화살표 연결선 8"/>
          <p:cNvCxnSpPr/>
          <p:nvPr/>
        </p:nvCxnSpPr>
        <p:spPr>
          <a:xfrm flipV="1">
            <a:off x="4117124" y="3461252"/>
            <a:ext cx="1169797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4134794" y="3461252"/>
            <a:ext cx="1152127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2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2057719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5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3134710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6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2057719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7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3134710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기증 </a:t>
            </a:r>
            <a:r>
              <a:rPr lang="ko-KR" altLang="en-US" dirty="0" smtClean="0"/>
              <a:t>예</a:t>
            </a:r>
            <a:r>
              <a:rPr lang="ko-KR" altLang="en-US" dirty="0"/>
              <a:t>제</a:t>
            </a:r>
            <a:r>
              <a:rPr lang="en-US" altLang="ko-KR" sz="2000" dirty="0" smtClean="0"/>
              <a:t>(Donation Example)</a:t>
            </a:r>
            <a:endParaRPr lang="en-US" sz="2000" dirty="0"/>
          </a:p>
        </p:txBody>
      </p:sp>
      <p:sp>
        <p:nvSpPr>
          <p:cNvPr id="10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4214830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3</a:t>
            </a:r>
          </a:p>
          <a:p>
            <a:pPr algn="ctr"/>
            <a:r>
              <a:rPr lang="en-US" sz="1400" i="1" dirty="0" smtClean="0"/>
              <a:t>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3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5298079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4</a:t>
            </a:r>
          </a:p>
          <a:p>
            <a:pPr algn="ctr"/>
            <a:r>
              <a:rPr lang="en-US" sz="1400" i="1" dirty="0" smtClean="0"/>
              <a:t>AB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4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4214830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5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5298079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AB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cxnSp>
        <p:nvCxnSpPr>
          <p:cNvPr id="20" name="직선 연결선 19"/>
          <p:cNvCxnSpPr/>
          <p:nvPr/>
        </p:nvCxnSpPr>
        <p:spPr>
          <a:xfrm>
            <a:off x="4117783" y="3568322"/>
            <a:ext cx="1152127" cy="1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4108949" y="4648442"/>
            <a:ext cx="1152127" cy="1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>
            <a:endCxn id="6" idx="1"/>
          </p:cNvCxnSpPr>
          <p:nvPr/>
        </p:nvCxnSpPr>
        <p:spPr>
          <a:xfrm>
            <a:off x="4117782" y="2491331"/>
            <a:ext cx="1143294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4117782" y="5738020"/>
            <a:ext cx="1143294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55976" y="22768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성</a:t>
            </a:r>
            <a:r>
              <a:rPr lang="ko-KR" altLang="en-US"/>
              <a:t>공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55976" y="5553355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성</a:t>
            </a:r>
            <a:r>
              <a:rPr lang="ko-KR" altLang="en-US"/>
              <a:t>공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55976" y="446377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실패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355976" y="338365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실패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99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1484784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5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4800281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6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1484784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7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4800281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err="1" smtClean="0"/>
              <a:t>비지정</a:t>
            </a:r>
            <a:r>
              <a:rPr lang="ko-KR" altLang="en-US" dirty="0" smtClean="0"/>
              <a:t> 기증</a:t>
            </a:r>
            <a:r>
              <a:rPr lang="en-US" altLang="ko-KR" sz="2000" dirty="0" smtClean="0"/>
              <a:t>(</a:t>
            </a:r>
            <a:r>
              <a:rPr lang="en-US" altLang="ko-KR" sz="2000" dirty="0" smtClean="0"/>
              <a:t>Non-Directed </a:t>
            </a:r>
            <a:r>
              <a:rPr lang="en-US" altLang="ko-KR" sz="2000" dirty="0" smtClean="0"/>
              <a:t>Donation)</a:t>
            </a:r>
            <a:endParaRPr lang="en-US" sz="2000" dirty="0"/>
          </a:p>
        </p:txBody>
      </p:sp>
      <p:sp>
        <p:nvSpPr>
          <p:cNvPr id="10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5802135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3</a:t>
            </a:r>
          </a:p>
          <a:p>
            <a:pPr algn="ctr"/>
            <a:r>
              <a:rPr lang="en-US" sz="1400" i="1" dirty="0" smtClean="0"/>
              <a:t>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3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63625" y="2489767"/>
            <a:ext cx="1345324" cy="8672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4</a:t>
            </a:r>
          </a:p>
          <a:p>
            <a:pPr algn="ctr"/>
            <a:r>
              <a:rPr lang="en-US" sz="1400" i="1" dirty="0" smtClean="0"/>
              <a:t>AB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4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5802135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altLang="ko-KR" sz="1400" i="1" dirty="0" smtClean="0"/>
              <a:t>A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sp>
        <p:nvSpPr>
          <p:cNvPr id="15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5261076" y="2489767"/>
            <a:ext cx="1345324" cy="8672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smtClean="0"/>
              <a:t>환자</a:t>
            </a:r>
            <a:r>
              <a:rPr lang="en-US" altLang="ko-KR" sz="1400" i="1" dirty="0" smtClean="0"/>
              <a:t>2</a:t>
            </a:r>
          </a:p>
          <a:p>
            <a:pPr algn="ctr"/>
            <a:r>
              <a:rPr lang="en-US" altLang="ko-KR" sz="1400" i="1" dirty="0" smtClean="0"/>
              <a:t>AB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cxnSp>
        <p:nvCxnSpPr>
          <p:cNvPr id="24" name="직선 화살표 연결선 23"/>
          <p:cNvCxnSpPr>
            <a:endCxn id="6" idx="1"/>
          </p:cNvCxnSpPr>
          <p:nvPr/>
        </p:nvCxnSpPr>
        <p:spPr>
          <a:xfrm>
            <a:off x="4117782" y="1918396"/>
            <a:ext cx="1143294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4117782" y="2929708"/>
            <a:ext cx="1143294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55976" y="1703937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성</a:t>
            </a:r>
            <a:r>
              <a:rPr lang="ko-KR" altLang="en-US" dirty="0"/>
              <a:t>공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55976" y="274504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성</a:t>
            </a:r>
            <a:r>
              <a:rPr lang="ko-KR" altLang="en-US"/>
              <a:t>공</a:t>
            </a:r>
          </a:p>
        </p:txBody>
      </p:sp>
      <p:sp>
        <p:nvSpPr>
          <p:cNvPr id="19" name="Rectangle 38">
            <a:extLst>
              <a:ext uri="{FF2B5EF4-FFF2-40B4-BE49-F238E27FC236}">
                <a16:creationId xmlns="" xmlns:a16="http://schemas.microsoft.com/office/drawing/2014/main" xmlns:lc="http://schemas.openxmlformats.org/drawingml/2006/lockedCanvas" id="{02466713-937F-E44B-A173-D751013401A6}"/>
              </a:ext>
            </a:extLst>
          </p:cNvPr>
          <p:cNvSpPr/>
          <p:nvPr/>
        </p:nvSpPr>
        <p:spPr>
          <a:xfrm>
            <a:off x="2754668" y="3717032"/>
            <a:ext cx="1345324" cy="867225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1400" i="1" dirty="0" err="1" smtClean="0"/>
              <a:t>비지정</a:t>
            </a:r>
            <a:endParaRPr lang="en-US" altLang="ko-KR" sz="1400" i="1" dirty="0" smtClean="0"/>
          </a:p>
          <a:p>
            <a:pPr algn="ctr"/>
            <a:r>
              <a:rPr lang="ko-KR" altLang="en-US" sz="1400" i="1" dirty="0" smtClean="0"/>
              <a:t>기증자 </a:t>
            </a:r>
            <a:r>
              <a:rPr lang="en-US" altLang="ko-KR" sz="1400" i="1" dirty="0" smtClean="0"/>
              <a:t>1</a:t>
            </a:r>
          </a:p>
          <a:p>
            <a:pPr algn="ctr"/>
            <a:r>
              <a:rPr lang="en-US" sz="1400" i="1" dirty="0" smtClean="0"/>
              <a:t>O</a:t>
            </a:r>
            <a:r>
              <a:rPr lang="ko-KR" altLang="en-US" sz="1400" i="1" dirty="0" smtClean="0"/>
              <a:t>형</a:t>
            </a:r>
            <a:endParaRPr lang="en-US" sz="1400" i="1" dirty="0"/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4067945" y="4584257"/>
            <a:ext cx="1152127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4067945" y="5674001"/>
            <a:ext cx="1152127" cy="43204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360380" y="4615615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성</a:t>
            </a:r>
            <a:r>
              <a:rPr lang="ko-KR" altLang="en-US" dirty="0"/>
              <a:t>공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60380" y="572697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성</a:t>
            </a:r>
            <a:r>
              <a:rPr lang="ko-KR" altLang="en-US" dirty="0"/>
              <a:t>공</a:t>
            </a:r>
          </a:p>
        </p:txBody>
      </p:sp>
    </p:spTree>
    <p:extLst>
      <p:ext uri="{BB962C8B-B14F-4D97-AF65-F5344CB8AC3E}">
        <p14:creationId xmlns:p14="http://schemas.microsoft.com/office/powerpoint/2010/main" val="417451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데이터</a:t>
            </a:r>
            <a:endParaRPr lang="en-US" sz="2000" dirty="0"/>
          </a:p>
        </p:txBody>
      </p:sp>
      <p:sp>
        <p:nvSpPr>
          <p:cNvPr id="2" name="직사각형 1"/>
          <p:cNvSpPr/>
          <p:nvPr/>
        </p:nvSpPr>
        <p:spPr>
          <a:xfrm>
            <a:off x="755576" y="1751066"/>
            <a:ext cx="63367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기증자</a:t>
            </a:r>
            <a:endParaRPr lang="en-US" altLang="ko-KR" dirty="0" smtClean="0"/>
          </a:p>
          <a:p>
            <a:pPr marL="742950" lvl="1" indent="-285750">
              <a:buFontTx/>
              <a:buChar char="-"/>
            </a:pPr>
            <a:r>
              <a:rPr lang="ko-KR" altLang="en-US" dirty="0" smtClean="0"/>
              <a:t>기증자 등록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이름</a:t>
            </a:r>
            <a:r>
              <a:rPr lang="en-US" altLang="ko-KR" dirty="0" smtClean="0"/>
              <a:t>/</a:t>
            </a:r>
            <a:r>
              <a:rPr lang="ko-KR" altLang="en-US" dirty="0" smtClean="0"/>
              <a:t>혈액형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환자 지정 여부</a:t>
            </a:r>
            <a:r>
              <a:rPr lang="en-US" altLang="ko-KR" dirty="0" smtClean="0"/>
              <a:t>(Y/N) : </a:t>
            </a:r>
            <a:r>
              <a:rPr lang="ko-KR" altLang="en-US" dirty="0" smtClean="0"/>
              <a:t>지정</a:t>
            </a:r>
            <a:r>
              <a:rPr lang="en-US" altLang="ko-KR" dirty="0" smtClean="0"/>
              <a:t>/</a:t>
            </a:r>
            <a:r>
              <a:rPr lang="ko-KR" altLang="en-US" dirty="0" smtClean="0"/>
              <a:t>비지정기증자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지정기증자의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지정한 </a:t>
            </a:r>
            <a:r>
              <a:rPr lang="ko-KR" altLang="en-US" dirty="0" err="1" smtClean="0"/>
              <a:t>환자명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지정기증자의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기증 성공 여부</a:t>
            </a:r>
            <a:r>
              <a:rPr lang="en-US" altLang="ko-KR" dirty="0" smtClean="0"/>
              <a:t>(Y/N)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비지정기증자의 경우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환자명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비지정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비지정기증자의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기증성공여부</a:t>
            </a:r>
            <a:r>
              <a:rPr lang="en-US" altLang="ko-KR" dirty="0" smtClean="0"/>
              <a:t>=N</a:t>
            </a: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환자</a:t>
            </a:r>
            <a:endParaRPr lang="en-US" altLang="ko-KR" dirty="0"/>
          </a:p>
          <a:p>
            <a:pPr marL="742950" lvl="1" indent="-285750">
              <a:buFontTx/>
              <a:buChar char="-"/>
            </a:pPr>
            <a:r>
              <a:rPr lang="ko-KR" altLang="en-US" dirty="0" smtClean="0"/>
              <a:t>환자 등록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이름</a:t>
            </a:r>
            <a:r>
              <a:rPr lang="en-US" altLang="ko-KR" dirty="0" smtClean="0"/>
              <a:t>/</a:t>
            </a:r>
            <a:r>
              <a:rPr lang="ko-KR" altLang="en-US" dirty="0" smtClean="0"/>
              <a:t>혈액형</a:t>
            </a: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기증 성공 여부</a:t>
            </a:r>
            <a:endParaRPr lang="en-US" altLang="ko-KR" dirty="0"/>
          </a:p>
          <a:p>
            <a:pPr marL="1200150" lvl="2" indent="-285750">
              <a:buFontTx/>
              <a:buChar char="-"/>
            </a:pPr>
            <a:r>
              <a:rPr lang="ko-KR" altLang="en-US" dirty="0" err="1" smtClean="0"/>
              <a:t>지정쌍</a:t>
            </a:r>
            <a:r>
              <a:rPr lang="ko-KR" altLang="en-US" dirty="0" smtClean="0"/>
              <a:t> 중 </a:t>
            </a:r>
            <a:r>
              <a:rPr lang="ko-KR" altLang="en-US" dirty="0" err="1" smtClean="0"/>
              <a:t>성공쌍은</a:t>
            </a:r>
            <a:r>
              <a:rPr lang="ko-KR" altLang="en-US" dirty="0" smtClean="0"/>
              <a:t> 기증 성공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err="1" smtClean="0"/>
              <a:t>지정쌍</a:t>
            </a:r>
            <a:r>
              <a:rPr lang="ko-KR" altLang="en-US" dirty="0" smtClean="0"/>
              <a:t> 중 </a:t>
            </a:r>
            <a:r>
              <a:rPr lang="ko-KR" altLang="en-US" dirty="0" err="1" smtClean="0"/>
              <a:t>실패쌍과</a:t>
            </a:r>
            <a:r>
              <a:rPr lang="ko-KR" altLang="en-US" dirty="0" smtClean="0"/>
              <a:t> 비지정기증자 </a:t>
            </a:r>
            <a:r>
              <a:rPr lang="en-US" altLang="ko-KR" dirty="0" smtClean="0"/>
              <a:t>Pool </a:t>
            </a:r>
            <a:r>
              <a:rPr lang="ko-KR" altLang="en-US" dirty="0" smtClean="0"/>
              <a:t>구성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비지정기증자로부터 기증 시작</a:t>
            </a:r>
            <a:endParaRPr lang="en-US" altLang="ko-KR" dirty="0" smtClean="0"/>
          </a:p>
          <a:p>
            <a:pPr marL="1200150" lvl="2" indent="-285750">
              <a:buFontTx/>
              <a:buChar char="-"/>
            </a:pPr>
            <a:r>
              <a:rPr lang="ko-KR" altLang="en-US" dirty="0" smtClean="0"/>
              <a:t>성공 쌍 </a:t>
            </a:r>
            <a:r>
              <a:rPr lang="en-US" altLang="ko-KR" dirty="0" smtClean="0"/>
              <a:t>List(~</a:t>
            </a:r>
            <a:r>
              <a:rPr lang="ko-KR" altLang="en-US" dirty="0" smtClean="0"/>
              <a:t>쌍 성공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7157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C3DE9475-B97B-3B4D-AC84-4AAC6B40ABB6}"/>
              </a:ext>
            </a:extLst>
          </p:cNvPr>
          <p:cNvSpPr>
            <a:spLocks noGrp="1"/>
          </p:cNvSpPr>
          <p:nvPr/>
        </p:nvSpPr>
        <p:spPr>
          <a:xfrm>
            <a:off x="609303" y="404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/>
              <a:t>기능</a:t>
            </a:r>
            <a:endParaRPr lang="en-US" sz="2000" dirty="0"/>
          </a:p>
        </p:txBody>
      </p:sp>
      <p:sp>
        <p:nvSpPr>
          <p:cNvPr id="2" name="직사각형 1"/>
          <p:cNvSpPr/>
          <p:nvPr/>
        </p:nvSpPr>
        <p:spPr>
          <a:xfrm>
            <a:off x="755576" y="1751066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본인 정보 등록</a:t>
            </a:r>
            <a:r>
              <a:rPr lang="en-US" altLang="ko-KR" dirty="0" smtClean="0"/>
              <a:t>/</a:t>
            </a:r>
            <a:r>
              <a:rPr lang="ko-KR" altLang="en-US" dirty="0" smtClean="0"/>
              <a:t>조회</a:t>
            </a:r>
            <a:endParaRPr lang="en-US" altLang="ko-KR" dirty="0" smtClean="0"/>
          </a:p>
          <a:p>
            <a:pPr marL="742950" lvl="1" indent="-285750">
              <a:buFontTx/>
              <a:buChar char="-"/>
            </a:pPr>
            <a:r>
              <a:rPr lang="ko-KR" altLang="en-US" dirty="0" smtClean="0"/>
              <a:t>기증자 정보 등록</a:t>
            </a:r>
            <a:r>
              <a:rPr lang="en-US" altLang="ko-KR" dirty="0" smtClean="0"/>
              <a:t>/</a:t>
            </a:r>
            <a:r>
              <a:rPr lang="ko-KR" altLang="en-US" dirty="0" smtClean="0"/>
              <a:t>조회</a:t>
            </a:r>
            <a:endParaRPr lang="en-US" altLang="ko-KR" dirty="0" smtClean="0"/>
          </a:p>
          <a:p>
            <a:pPr marL="285750" indent="-285750">
              <a:buFontTx/>
              <a:buChar char="-"/>
            </a:pP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환자 정보 등록</a:t>
            </a:r>
            <a:r>
              <a:rPr lang="en-US" altLang="ko-KR" dirty="0" smtClean="0"/>
              <a:t>/</a:t>
            </a:r>
            <a:r>
              <a:rPr lang="ko-KR" altLang="en-US" dirty="0" smtClean="0"/>
              <a:t>조회</a:t>
            </a: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15349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343</Words>
  <Application>Microsoft Office PowerPoint</Application>
  <PresentationFormat>화면 슬라이드 쇼(4:3)</PresentationFormat>
  <Paragraphs>108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</cp:revision>
  <dcterms:created xsi:type="dcterms:W3CDTF">2018-08-31T00:13:19Z</dcterms:created>
  <dcterms:modified xsi:type="dcterms:W3CDTF">2018-08-31T01:53:54Z</dcterms:modified>
</cp:coreProperties>
</file>