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21"/>
  </p:notesMasterIdLst>
  <p:handoutMasterIdLst>
    <p:handoutMasterId r:id="rId22"/>
  </p:handoutMasterIdLst>
  <p:sldIdLst>
    <p:sldId id="256" r:id="rId2"/>
    <p:sldId id="426" r:id="rId3"/>
    <p:sldId id="445" r:id="rId4"/>
    <p:sldId id="427" r:id="rId5"/>
    <p:sldId id="428" r:id="rId6"/>
    <p:sldId id="429" r:id="rId7"/>
    <p:sldId id="430" r:id="rId8"/>
    <p:sldId id="431" r:id="rId9"/>
    <p:sldId id="432" r:id="rId10"/>
    <p:sldId id="433" r:id="rId11"/>
    <p:sldId id="434" r:id="rId12"/>
    <p:sldId id="435" r:id="rId13"/>
    <p:sldId id="437" r:id="rId14"/>
    <p:sldId id="449" r:id="rId15"/>
    <p:sldId id="450" r:id="rId16"/>
    <p:sldId id="446" r:id="rId17"/>
    <p:sldId id="447" r:id="rId18"/>
    <p:sldId id="448" r:id="rId19"/>
    <p:sldId id="45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Machine Learning, Bayesian" id="{00F0251C-D552-2C44-84A6-B0E86B99749D}">
          <p14:sldIdLst>
            <p14:sldId id="426"/>
            <p14:sldId id="445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7"/>
            <p14:sldId id="449"/>
            <p14:sldId id="450"/>
            <p14:sldId id="446"/>
            <p14:sldId id="447"/>
            <p14:sldId id="448"/>
            <p14:sldId id="45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984" autoAdjust="0"/>
  </p:normalViewPr>
  <p:slideViewPr>
    <p:cSldViewPr snapToGrid="0" snapToObjects="1">
      <p:cViewPr>
        <p:scale>
          <a:sx n="105" d="100"/>
          <a:sy n="105" d="100"/>
        </p:scale>
        <p:origin x="-1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91CAB-E7B1-DD4A-9BF0-39BDFF62A5B4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7B85-ACA2-414E-B983-48DE5D12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02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C8EBB-70E5-FB41-9B12-9ABEDE429E29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F534C-A378-C74B-906F-8D4FE26F0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1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3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4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4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6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Relationship Id="rId3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5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Relationship Id="rId3" Type="http://schemas.openxmlformats.org/officeDocument/2006/relationships/image" Target="../media/image1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4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Relationship Id="rId3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9525"/>
            <a:ext cx="7772400" cy="239092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Activity Recognition 5</a:t>
            </a:r>
            <a:br>
              <a:rPr lang="en-US" sz="6000" dirty="0" smtClean="0"/>
            </a:br>
            <a:r>
              <a:rPr lang="en-US" sz="6000" dirty="0" smtClean="0"/>
              <a:t>Classification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7705"/>
          </a:xfrm>
        </p:spPr>
        <p:txBody>
          <a:bodyPr>
            <a:normAutofit/>
          </a:bodyPr>
          <a:lstStyle/>
          <a:p>
            <a:r>
              <a:rPr lang="en-US" dirty="0" smtClean="0"/>
              <a:t>Enterprise Computing</a:t>
            </a:r>
          </a:p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Naïve Bayesian </a:t>
            </a:r>
            <a:r>
              <a:rPr lang="en-US" dirty="0" err="1" smtClean="0"/>
              <a:t>Class’ion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0763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Goal: Find gender </a:t>
            </a:r>
            <a:r>
              <a:rPr lang="en-US" sz="2400" i="1" dirty="0" smtClean="0"/>
              <a:t>g</a:t>
            </a:r>
            <a:r>
              <a:rPr lang="ko-KR" altLang="en-US" sz="2400" i="1" dirty="0" smtClean="0"/>
              <a:t> </a:t>
            </a:r>
            <a:r>
              <a:rPr lang="en-US" altLang="ko-KR" sz="2400" dirty="0" smtClean="0"/>
              <a:t>maximizing posterior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 smtClean="0"/>
              <a:t>P(G=m) = P(G=f) = 0.5</a:t>
            </a:r>
          </a:p>
          <a:p>
            <a:r>
              <a:rPr lang="en-US" sz="2400" dirty="0" smtClean="0"/>
              <a:t>P(H|G=m), P(H|G=f) is given by (obtained from training)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Classification when </a:t>
            </a:r>
            <a:r>
              <a:rPr lang="en-US" sz="2400" i="1" dirty="0" smtClean="0"/>
              <a:t>H=173:</a:t>
            </a:r>
          </a:p>
          <a:p>
            <a:pPr lvl="1"/>
            <a:r>
              <a:rPr lang="en-US" sz="2000" i="1" dirty="0" smtClean="0"/>
              <a:t>Posterior of male = 0.5 * M</a:t>
            </a:r>
          </a:p>
          <a:p>
            <a:pPr lvl="1"/>
            <a:r>
              <a:rPr lang="en-US" sz="2000" i="1" dirty="0" smtClean="0"/>
              <a:t>Posterior of female = 0.5 * F</a:t>
            </a:r>
          </a:p>
          <a:p>
            <a:pPr lvl="1"/>
            <a:r>
              <a:rPr lang="en-US" sz="2000" i="1" dirty="0" smtClean="0"/>
              <a:t>Posterior of male &gt; female, therefore, it’s a male!</a:t>
            </a:r>
            <a:endParaRPr lang="en-US" sz="2000" dirty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786" y="2139347"/>
            <a:ext cx="4838700" cy="31750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354595" y="3373874"/>
            <a:ext cx="5708392" cy="1954846"/>
            <a:chOff x="1672168" y="4138154"/>
            <a:chExt cx="5708392" cy="195484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215389" y="5747172"/>
              <a:ext cx="4867082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2215389" y="4297034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672168" y="4138154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34091" y="5534656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427485" y="4561918"/>
              <a:ext cx="3207462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983866" y="4297034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2467123" y="4561918"/>
              <a:ext cx="4150890" cy="1112942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3021005"/>
                <a:gd name="connsiteY0" fmla="*/ 1076491 h 1112868"/>
                <a:gd name="connsiteX1" fmla="*/ 447524 w 3021005"/>
                <a:gd name="connsiteY1" fmla="*/ 907158 h 1112868"/>
                <a:gd name="connsiteX2" fmla="*/ 725713 w 3021005"/>
                <a:gd name="connsiteY2" fmla="*/ 399158 h 1112868"/>
                <a:gd name="connsiteX3" fmla="*/ 1100667 w 3021005"/>
                <a:gd name="connsiteY3" fmla="*/ 15 h 1112868"/>
                <a:gd name="connsiteX4" fmla="*/ 1451428 w 3021005"/>
                <a:gd name="connsiteY4" fmla="*/ 338682 h 1112868"/>
                <a:gd name="connsiteX5" fmla="*/ 1741714 w 3021005"/>
                <a:gd name="connsiteY5" fmla="*/ 858776 h 1112868"/>
                <a:gd name="connsiteX6" fmla="*/ 3021005 w 3021005"/>
                <a:gd name="connsiteY6" fmla="*/ 1112776 h 1112868"/>
                <a:gd name="connsiteX0" fmla="*/ 0 w 3021005"/>
                <a:gd name="connsiteY0" fmla="*/ 1076491 h 1113089"/>
                <a:gd name="connsiteX1" fmla="*/ 447524 w 3021005"/>
                <a:gd name="connsiteY1" fmla="*/ 907158 h 1113089"/>
                <a:gd name="connsiteX2" fmla="*/ 725713 w 3021005"/>
                <a:gd name="connsiteY2" fmla="*/ 399158 h 1113089"/>
                <a:gd name="connsiteX3" fmla="*/ 1100667 w 3021005"/>
                <a:gd name="connsiteY3" fmla="*/ 15 h 1113089"/>
                <a:gd name="connsiteX4" fmla="*/ 1451428 w 3021005"/>
                <a:gd name="connsiteY4" fmla="*/ 338682 h 1113089"/>
                <a:gd name="connsiteX5" fmla="*/ 1741714 w 3021005"/>
                <a:gd name="connsiteY5" fmla="*/ 858776 h 1113089"/>
                <a:gd name="connsiteX6" fmla="*/ 3021005 w 3021005"/>
                <a:gd name="connsiteY6" fmla="*/ 1112776 h 1113089"/>
                <a:gd name="connsiteX0" fmla="*/ 0 w 3021005"/>
                <a:gd name="connsiteY0" fmla="*/ 1076491 h 1112942"/>
                <a:gd name="connsiteX1" fmla="*/ 447524 w 3021005"/>
                <a:gd name="connsiteY1" fmla="*/ 907158 h 1112942"/>
                <a:gd name="connsiteX2" fmla="*/ 725713 w 3021005"/>
                <a:gd name="connsiteY2" fmla="*/ 399158 h 1112942"/>
                <a:gd name="connsiteX3" fmla="*/ 1100667 w 3021005"/>
                <a:gd name="connsiteY3" fmla="*/ 15 h 1112942"/>
                <a:gd name="connsiteX4" fmla="*/ 1451428 w 3021005"/>
                <a:gd name="connsiteY4" fmla="*/ 338682 h 1112942"/>
                <a:gd name="connsiteX5" fmla="*/ 1741714 w 3021005"/>
                <a:gd name="connsiteY5" fmla="*/ 858776 h 1112942"/>
                <a:gd name="connsiteX6" fmla="*/ 3021005 w 3021005"/>
                <a:gd name="connsiteY6" fmla="*/ 1112776 h 111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1005" h="1112942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50541" y="669284"/>
                    <a:pt x="1741714" y="858776"/>
                  </a:cubicBezTo>
                  <a:cubicBezTo>
                    <a:pt x="1932887" y="1048268"/>
                    <a:pt x="2767005" y="1116808"/>
                    <a:pt x="3021005" y="1112776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958743" y="4297035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716042" y="5723668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165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90919" y="5723668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170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24160" y="4931250"/>
              <a:ext cx="10815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P(H|G=f)</a:t>
              </a:r>
              <a:endParaRPr lang="en-US" i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97603" y="5165324"/>
              <a:ext cx="11936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P(H|G=m)</a:t>
              </a:r>
              <a:endParaRPr lang="en-US" i="1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330877" y="4297034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099338" y="5719740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173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833366" y="4561918"/>
              <a:ext cx="382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905936" y="5325550"/>
              <a:ext cx="2907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2215389" y="5534656"/>
              <a:ext cx="3115488" cy="0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24160" y="4755722"/>
              <a:ext cx="3115488" cy="0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708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Naïve Bayesian w/ multiple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G: Gender {male, female</a:t>
            </a:r>
            <a:r>
              <a:rPr lang="en-US" dirty="0" smtClean="0"/>
              <a:t>}, as classes</a:t>
            </a:r>
            <a:endParaRPr lang="en-US" dirty="0"/>
          </a:p>
          <a:p>
            <a:r>
              <a:rPr lang="en-US" dirty="0"/>
              <a:t>H: height, as </a:t>
            </a:r>
            <a:r>
              <a:rPr lang="en-US" dirty="0" smtClean="0"/>
              <a:t>an evidence</a:t>
            </a:r>
          </a:p>
          <a:p>
            <a:r>
              <a:rPr lang="en-US" dirty="0" smtClean="0"/>
              <a:t>W: weight, as an evidence</a:t>
            </a:r>
          </a:p>
          <a:p>
            <a:r>
              <a:rPr lang="en-US" dirty="0" smtClean="0"/>
              <a:t>F: foot size, as an evidence</a:t>
            </a:r>
            <a:endParaRPr lang="en-US" dirty="0"/>
          </a:p>
          <a:p>
            <a:r>
              <a:rPr lang="en-US" dirty="0" smtClean="0"/>
              <a:t>Classification</a:t>
            </a:r>
            <a:endParaRPr lang="en-US" dirty="0"/>
          </a:p>
          <a:p>
            <a:pPr lvl="1"/>
            <a:r>
              <a:rPr lang="en-US" dirty="0"/>
              <a:t>Given feature set {</a:t>
            </a:r>
            <a:r>
              <a:rPr lang="en-US" dirty="0" smtClean="0"/>
              <a:t>height, weight, foot-size}</a:t>
            </a:r>
            <a:r>
              <a:rPr lang="en-US" dirty="0"/>
              <a:t>, </a:t>
            </a:r>
            <a:r>
              <a:rPr lang="en-US" dirty="0" smtClean="0"/>
              <a:t>predict the gender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94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Naïve Bayesian w/ multiple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7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Posterior: probability of gender given height, weight, and foot size</a:t>
            </a:r>
          </a:p>
          <a:p>
            <a:endParaRPr lang="en-US" dirty="0"/>
          </a:p>
          <a:p>
            <a:r>
              <a:rPr lang="en-US" dirty="0" smtClean="0"/>
              <a:t>By Bayesian theorem,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Feature independence assumption!</a:t>
            </a:r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902" y="2712356"/>
            <a:ext cx="2404167" cy="420309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95" y="3797906"/>
            <a:ext cx="78740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96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are independent</a:t>
            </a:r>
          </a:p>
          <a:p>
            <a:r>
              <a:rPr lang="en-US" dirty="0" smtClean="0"/>
              <a:t>Not always true, and mostly not true</a:t>
            </a:r>
          </a:p>
          <a:p>
            <a:r>
              <a:rPr lang="en-US" dirty="0" smtClean="0"/>
              <a:t>But this simplification works well in many cases</a:t>
            </a:r>
          </a:p>
          <a:p>
            <a:pPr lvl="1"/>
            <a:r>
              <a:rPr lang="en-US" dirty="0" smtClean="0"/>
              <a:t>Defeats curse of dimensionality</a:t>
            </a:r>
          </a:p>
          <a:p>
            <a:pPr lvl="1"/>
            <a:r>
              <a:rPr lang="en-US" dirty="0" smtClean="0"/>
              <a:t>What matters is the relative comparison between posteriors of classes, and feature independence simplification keeps the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8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</a:t>
            </a:r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909" y="2009774"/>
            <a:ext cx="6027213" cy="863449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552" y="3617687"/>
            <a:ext cx="1816100" cy="241300"/>
          </a:xfrm>
          <a:prstGeom prst="rect">
            <a:avLst/>
          </a:prstGeom>
        </p:spPr>
      </p:pic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839" y="4812996"/>
            <a:ext cx="6193283" cy="956431"/>
          </a:xfrm>
          <a:prstGeom prst="rect">
            <a:avLst/>
          </a:prstGeom>
        </p:spPr>
      </p:pic>
      <p:pic>
        <p:nvPicPr>
          <p:cNvPr id="11" name="Picture 10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670" y="3272670"/>
            <a:ext cx="4102433" cy="93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56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P(S): probability of an email being spam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P(~S): probability of an email being non-spam</a:t>
            </a:r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24" y="2627387"/>
            <a:ext cx="5539089" cy="856041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24" y="4936219"/>
            <a:ext cx="6270916" cy="79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95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Filter: Likelihood Model</a:t>
            </a:r>
            <a:endParaRPr lang="en-US" dirty="0"/>
          </a:p>
        </p:txBody>
      </p:sp>
      <p:grpSp>
        <p:nvGrpSpPr>
          <p:cNvPr id="88" name="Group 87"/>
          <p:cNvGrpSpPr/>
          <p:nvPr/>
        </p:nvGrpSpPr>
        <p:grpSpPr>
          <a:xfrm>
            <a:off x="394301" y="1630335"/>
            <a:ext cx="2830286" cy="1811790"/>
            <a:chOff x="394301" y="1739190"/>
            <a:chExt cx="2830286" cy="1811790"/>
          </a:xfrm>
        </p:grpSpPr>
        <p:sp>
          <p:nvSpPr>
            <p:cNvPr id="6" name="Vertical Scroll 5"/>
            <p:cNvSpPr/>
            <p:nvPr/>
          </p:nvSpPr>
          <p:spPr>
            <a:xfrm>
              <a:off x="394301" y="17391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Vertical Scroll 6"/>
            <p:cNvSpPr/>
            <p:nvPr/>
          </p:nvSpPr>
          <p:spPr>
            <a:xfrm>
              <a:off x="728129" y="18915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Vertical Scroll 7"/>
            <p:cNvSpPr/>
            <p:nvPr/>
          </p:nvSpPr>
          <p:spPr>
            <a:xfrm>
              <a:off x="1061957" y="20439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Vertical Scroll 8"/>
            <p:cNvSpPr/>
            <p:nvPr/>
          </p:nvSpPr>
          <p:spPr>
            <a:xfrm>
              <a:off x="1395785" y="21963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Vertical Scroll 9"/>
            <p:cNvSpPr/>
            <p:nvPr/>
          </p:nvSpPr>
          <p:spPr>
            <a:xfrm>
              <a:off x="1729613" y="23487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Vertical Scroll 10"/>
            <p:cNvSpPr/>
            <p:nvPr/>
          </p:nvSpPr>
          <p:spPr>
            <a:xfrm>
              <a:off x="2063441" y="25011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955760" y="1759628"/>
            <a:ext cx="3666912" cy="1971117"/>
            <a:chOff x="4955760" y="1868483"/>
            <a:chExt cx="3666912" cy="197111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047300" y="3318621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6047300" y="1868483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708633" y="3119130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955760" y="1894269"/>
              <a:ext cx="10915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</a:t>
              </a:r>
              <a:r>
                <a:rPr lang="en-US" baseline="-25000" dirty="0"/>
                <a:t>~</a:t>
              </a:r>
              <a:r>
                <a:rPr lang="en-US" baseline="-25000" dirty="0" smtClean="0"/>
                <a:t>S</a:t>
              </a:r>
              <a:r>
                <a:rPr lang="en-US" dirty="0" smtClean="0"/>
                <a:t>(W)</a:t>
              </a:r>
            </a:p>
            <a:p>
              <a:pPr algn="r"/>
              <a:r>
                <a:rPr lang="en-US" dirty="0" smtClean="0"/>
                <a:t>=P(W|~S)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 rot="18974445">
              <a:off x="5777804" y="346564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word1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11598" y="3119130"/>
              <a:ext cx="186926" cy="1840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207174" y="3119130"/>
              <a:ext cx="4154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</a:t>
              </a:r>
              <a:endParaRPr lang="en-US" sz="20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8974445">
              <a:off x="6098435" y="347026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word2</a:t>
              </a:r>
              <a:endParaRPr lang="en-US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6941646" y="3012424"/>
              <a:ext cx="683859" cy="1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7763895" y="2846971"/>
              <a:ext cx="205619" cy="4550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 rot="18974445">
              <a:off x="6417008" y="3465644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word3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8974445">
              <a:off x="7352815" y="3470268"/>
              <a:ext cx="822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wordN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20600" y="3012424"/>
              <a:ext cx="186926" cy="29303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829602" y="2728436"/>
              <a:ext cx="186926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6968148" y="3684919"/>
              <a:ext cx="657357" cy="5656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1" name="Right Arrow 60"/>
          <p:cNvSpPr/>
          <p:nvPr/>
        </p:nvSpPr>
        <p:spPr>
          <a:xfrm>
            <a:off x="3906762" y="2544735"/>
            <a:ext cx="1321233" cy="583653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298368" y="3594081"/>
            <a:ext cx="1955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Normal emails (~S)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394301" y="4187379"/>
            <a:ext cx="2830286" cy="1811790"/>
            <a:chOff x="394301" y="1739190"/>
            <a:chExt cx="2830286" cy="1811790"/>
          </a:xfrm>
        </p:grpSpPr>
        <p:sp>
          <p:nvSpPr>
            <p:cNvPr id="90" name="Vertical Scroll 89"/>
            <p:cNvSpPr/>
            <p:nvPr/>
          </p:nvSpPr>
          <p:spPr>
            <a:xfrm>
              <a:off x="394301" y="17391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Vertical Scroll 90"/>
            <p:cNvSpPr/>
            <p:nvPr/>
          </p:nvSpPr>
          <p:spPr>
            <a:xfrm>
              <a:off x="728129" y="18915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Vertical Scroll 91"/>
            <p:cNvSpPr/>
            <p:nvPr/>
          </p:nvSpPr>
          <p:spPr>
            <a:xfrm>
              <a:off x="1061957" y="20439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Vertical Scroll 92"/>
            <p:cNvSpPr/>
            <p:nvPr/>
          </p:nvSpPr>
          <p:spPr>
            <a:xfrm>
              <a:off x="1395785" y="21963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Vertical Scroll 93"/>
            <p:cNvSpPr/>
            <p:nvPr/>
          </p:nvSpPr>
          <p:spPr>
            <a:xfrm>
              <a:off x="1729613" y="23487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Vertical Scroll 94"/>
            <p:cNvSpPr/>
            <p:nvPr/>
          </p:nvSpPr>
          <p:spPr>
            <a:xfrm>
              <a:off x="2063441" y="2501190"/>
              <a:ext cx="1161146" cy="1049790"/>
            </a:xfrm>
            <a:prstGeom prst="vertic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070726" y="4316672"/>
            <a:ext cx="3551946" cy="1971117"/>
            <a:chOff x="5070726" y="1868483"/>
            <a:chExt cx="3551946" cy="197111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6047300" y="3318621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flipV="1">
              <a:off x="6047300" y="1868483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5708633" y="3119130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726" y="1894269"/>
              <a:ext cx="9765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</a:t>
              </a:r>
              <a:r>
                <a:rPr lang="en-US" baseline="-25000" dirty="0" smtClean="0"/>
                <a:t>S</a:t>
              </a:r>
              <a:r>
                <a:rPr lang="en-US" dirty="0" smtClean="0"/>
                <a:t>(W)</a:t>
              </a:r>
            </a:p>
            <a:p>
              <a:pPr algn="r"/>
              <a:r>
                <a:rPr lang="en-US" dirty="0" smtClean="0"/>
                <a:t>=P(W|S)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 rot="18974445">
              <a:off x="5777804" y="346564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word1</a:t>
              </a:r>
              <a:endParaRPr lang="en-US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211598" y="2941380"/>
              <a:ext cx="186926" cy="36182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8207174" y="3119130"/>
              <a:ext cx="4154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</a:t>
              </a:r>
              <a:endParaRPr lang="en-US" sz="2000" dirty="0"/>
            </a:p>
          </p:txBody>
        </p:sp>
        <p:sp>
          <p:nvSpPr>
            <p:cNvPr id="105" name="TextBox 104"/>
            <p:cNvSpPr txBox="1"/>
            <p:nvPr/>
          </p:nvSpPr>
          <p:spPr>
            <a:xfrm rot="18974445">
              <a:off x="6098435" y="347026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word2</a:t>
              </a:r>
              <a:endParaRPr lang="en-US" dirty="0"/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H="1">
              <a:off x="6941646" y="3012424"/>
              <a:ext cx="683859" cy="1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7763895" y="2501191"/>
              <a:ext cx="205619" cy="8008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 rot="18974445">
              <a:off x="6417008" y="3465644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word3</a:t>
              </a:r>
              <a:endParaRPr lang="en-US" dirty="0"/>
            </a:p>
          </p:txBody>
        </p:sp>
        <p:sp>
          <p:nvSpPr>
            <p:cNvPr id="109" name="TextBox 108"/>
            <p:cNvSpPr txBox="1"/>
            <p:nvPr/>
          </p:nvSpPr>
          <p:spPr>
            <a:xfrm rot="18974445">
              <a:off x="7352815" y="3470268"/>
              <a:ext cx="822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wordN</a:t>
              </a:r>
              <a:endParaRPr lang="en-US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6520600" y="3119130"/>
              <a:ext cx="186926" cy="186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829602" y="3012424"/>
              <a:ext cx="186926" cy="295297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V="1">
              <a:off x="6968148" y="3684919"/>
              <a:ext cx="657357" cy="5656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3" name="Right Arrow 112"/>
          <p:cNvSpPr/>
          <p:nvPr/>
        </p:nvSpPr>
        <p:spPr>
          <a:xfrm>
            <a:off x="3906762" y="5101779"/>
            <a:ext cx="1321233" cy="583653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1395785" y="6158310"/>
            <a:ext cx="166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Spam emails 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2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 of E given non-spam</a:t>
            </a:r>
            <a:endParaRPr lang="en-US" dirty="0"/>
          </a:p>
        </p:txBody>
      </p:sp>
      <p:sp>
        <p:nvSpPr>
          <p:cNvPr id="6" name="Vertical Scroll 5"/>
          <p:cNvSpPr/>
          <p:nvPr/>
        </p:nvSpPr>
        <p:spPr>
          <a:xfrm>
            <a:off x="1257959" y="1593791"/>
            <a:ext cx="2673049" cy="1756543"/>
          </a:xfrm>
          <a:prstGeom prst="verticalScrol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i="1" dirty="0" err="1" smtClean="0"/>
              <a:t>Subj</a:t>
            </a:r>
            <a:r>
              <a:rPr lang="en-US" sz="1600" i="1" dirty="0" smtClean="0"/>
              <a:t>: Replica Watches</a:t>
            </a:r>
          </a:p>
          <a:p>
            <a:endParaRPr lang="en-US" sz="1600" i="1" dirty="0" smtClean="0"/>
          </a:p>
          <a:p>
            <a:r>
              <a:rPr lang="en-US" sz="1600" i="1" dirty="0" smtClean="0"/>
              <a:t>High quality replica watches</a:t>
            </a:r>
            <a:endParaRPr lang="en-US" sz="1600" i="1" dirty="0"/>
          </a:p>
          <a:p>
            <a:r>
              <a:rPr lang="en-US" sz="1600" i="1" dirty="0" smtClean="0"/>
              <a:t>Visit website XXX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7983" y="331955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784324" y="1573971"/>
            <a:ext cx="3394677" cy="1971117"/>
            <a:chOff x="5227995" y="1868483"/>
            <a:chExt cx="3394677" cy="197111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047300" y="3318621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6047300" y="1868483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708633" y="3119130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27995" y="1894269"/>
              <a:ext cx="796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/>
                <a:t>~</a:t>
              </a:r>
              <a:r>
                <a:rPr lang="en-US" baseline="-25000" dirty="0" smtClean="0"/>
                <a:t>S</a:t>
              </a:r>
              <a:r>
                <a:rPr lang="en-US" dirty="0" smtClean="0"/>
                <a:t>(W)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 rot="18974445">
              <a:off x="5777804" y="346564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word1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11598" y="3119130"/>
              <a:ext cx="186926" cy="1840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207174" y="3119130"/>
              <a:ext cx="4154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</a:t>
              </a:r>
              <a:endParaRPr lang="en-US" sz="2000" dirty="0"/>
            </a:p>
          </p:txBody>
        </p:sp>
        <p:sp>
          <p:nvSpPr>
            <p:cNvPr id="14" name="TextBox 13"/>
            <p:cNvSpPr txBox="1"/>
            <p:nvPr/>
          </p:nvSpPr>
          <p:spPr>
            <a:xfrm rot="18974445">
              <a:off x="6098435" y="347026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word2</a:t>
              </a:r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>
              <a:off x="6941646" y="3012424"/>
              <a:ext cx="683859" cy="1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7763895" y="2846971"/>
              <a:ext cx="205619" cy="4550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8974445">
              <a:off x="6417008" y="3465644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word3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 rot="18974445">
              <a:off x="7352815" y="3470268"/>
              <a:ext cx="822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wordN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20600" y="3012424"/>
              <a:ext cx="186926" cy="29303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29602" y="2728436"/>
              <a:ext cx="186926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6968148" y="3684919"/>
              <a:ext cx="657357" cy="5656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706963" y="3778113"/>
            <a:ext cx="6912432" cy="1471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P(E|~S) = P</a:t>
            </a:r>
            <a:r>
              <a:rPr lang="en-US" sz="2400" i="1" baseline="-25000" dirty="0" smtClean="0"/>
              <a:t>~S</a:t>
            </a:r>
            <a:r>
              <a:rPr lang="en-US" sz="2400" i="1" dirty="0" smtClean="0"/>
              <a:t>(“</a:t>
            </a:r>
            <a:r>
              <a:rPr lang="en-US" sz="2400" i="1" dirty="0" err="1" smtClean="0"/>
              <a:t>Subj</a:t>
            </a:r>
            <a:r>
              <a:rPr lang="en-US" sz="2400" i="1" dirty="0" smtClean="0"/>
              <a:t>” and “Replica” and … “XXX”)</a:t>
            </a:r>
          </a:p>
          <a:p>
            <a:pPr>
              <a:lnSpc>
                <a:spcPct val="140000"/>
              </a:lnSpc>
            </a:pPr>
            <a:r>
              <a:rPr lang="en-US" sz="2400" i="1" dirty="0"/>
              <a:t> </a:t>
            </a:r>
            <a:r>
              <a:rPr lang="en-US" sz="2400" i="1" dirty="0" smtClean="0"/>
              <a:t>              = </a:t>
            </a:r>
            <a:r>
              <a:rPr lang="en-US" sz="2400" i="1" dirty="0"/>
              <a:t>P</a:t>
            </a:r>
            <a:r>
              <a:rPr lang="en-US" sz="2400" i="1" baseline="-25000" dirty="0"/>
              <a:t>~S</a:t>
            </a:r>
            <a:r>
              <a:rPr lang="en-US" sz="2400" i="1" dirty="0"/>
              <a:t>(“</a:t>
            </a:r>
            <a:r>
              <a:rPr lang="en-US" sz="2400" i="1" dirty="0" err="1"/>
              <a:t>Subj</a:t>
            </a:r>
            <a:r>
              <a:rPr lang="en-US" sz="2400" i="1" dirty="0" smtClean="0"/>
              <a:t>”) x P</a:t>
            </a:r>
            <a:r>
              <a:rPr lang="en-US" sz="2400" i="1" baseline="-25000" dirty="0" smtClean="0"/>
              <a:t>~s</a:t>
            </a:r>
            <a:r>
              <a:rPr lang="en-US" sz="2400" i="1" dirty="0" smtClean="0"/>
              <a:t>(“</a:t>
            </a:r>
            <a:r>
              <a:rPr lang="en-US" sz="2400" i="1" dirty="0"/>
              <a:t>Replica</a:t>
            </a:r>
            <a:r>
              <a:rPr lang="en-US" sz="2400" i="1" dirty="0" smtClean="0"/>
              <a:t>”) x … x P</a:t>
            </a:r>
            <a:r>
              <a:rPr lang="en-US" sz="2400" i="1" baseline="-25000" dirty="0" smtClean="0"/>
              <a:t>~s</a:t>
            </a:r>
            <a:r>
              <a:rPr lang="en-US" sz="2400" i="1" dirty="0" smtClean="0"/>
              <a:t>( “</a:t>
            </a:r>
            <a:r>
              <a:rPr lang="en-US" sz="2400" i="1" dirty="0"/>
              <a:t>XXX”</a:t>
            </a:r>
            <a:r>
              <a:rPr lang="en-US" sz="2400" i="1" dirty="0" smtClean="0"/>
              <a:t>)</a:t>
            </a:r>
          </a:p>
          <a:p>
            <a:pPr>
              <a:lnSpc>
                <a:spcPct val="140000"/>
              </a:lnSpc>
            </a:pPr>
            <a:r>
              <a:rPr lang="en-US" sz="2400" i="1" dirty="0" smtClean="0"/>
              <a:t>E = {“</a:t>
            </a:r>
            <a:r>
              <a:rPr lang="en-US" sz="2400" i="1" dirty="0" err="1" smtClean="0"/>
              <a:t>Subj</a:t>
            </a:r>
            <a:r>
              <a:rPr lang="en-US" sz="2400" i="1" dirty="0" smtClean="0"/>
              <a:t>”, “Replica”, …, “XXX”}</a:t>
            </a:r>
            <a:endParaRPr lang="en-US" sz="2400" i="1" dirty="0"/>
          </a:p>
        </p:txBody>
      </p:sp>
      <p:pic>
        <p:nvPicPr>
          <p:cNvPr id="39" name="Picture 3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67" y="5392057"/>
            <a:ext cx="7683500" cy="1117600"/>
          </a:xfrm>
          <a:prstGeom prst="rect">
            <a:avLst/>
          </a:prstGeom>
        </p:spPr>
      </p:pic>
      <p:sp>
        <p:nvSpPr>
          <p:cNvPr id="40" name="Rounded Rectangular Callout 39"/>
          <p:cNvSpPr/>
          <p:nvPr/>
        </p:nvSpPr>
        <p:spPr>
          <a:xfrm>
            <a:off x="7412256" y="3471789"/>
            <a:ext cx="1533490" cy="737354"/>
          </a:xfrm>
          <a:prstGeom prst="wedgeRoundRectCallout">
            <a:avLst>
              <a:gd name="adj1" fmla="val -48067"/>
              <a:gd name="adj2" fmla="val 90532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Independence </a:t>
            </a:r>
          </a:p>
          <a:p>
            <a:pPr algn="ctr"/>
            <a:r>
              <a:rPr lang="en-US" sz="1600" dirty="0" smtClean="0"/>
              <a:t>Assumption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8861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 of E given spam</a:t>
            </a:r>
            <a:endParaRPr lang="en-US" dirty="0"/>
          </a:p>
        </p:txBody>
      </p:sp>
      <p:sp>
        <p:nvSpPr>
          <p:cNvPr id="6" name="Vertical Scroll 5"/>
          <p:cNvSpPr/>
          <p:nvPr/>
        </p:nvSpPr>
        <p:spPr>
          <a:xfrm>
            <a:off x="1257959" y="1593791"/>
            <a:ext cx="2673049" cy="1756543"/>
          </a:xfrm>
          <a:prstGeom prst="verticalScrol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i="1" dirty="0" err="1" smtClean="0"/>
              <a:t>Subj</a:t>
            </a:r>
            <a:r>
              <a:rPr lang="en-US" sz="1600" i="1" dirty="0" smtClean="0"/>
              <a:t>: Replica Watches</a:t>
            </a:r>
          </a:p>
          <a:p>
            <a:endParaRPr lang="en-US" sz="1600" i="1" dirty="0" smtClean="0"/>
          </a:p>
          <a:p>
            <a:r>
              <a:rPr lang="en-US" sz="1600" i="1" dirty="0" smtClean="0"/>
              <a:t>High quality replica watches</a:t>
            </a:r>
            <a:endParaRPr lang="en-US" sz="1600" i="1" dirty="0"/>
          </a:p>
          <a:p>
            <a:r>
              <a:rPr lang="en-US" sz="1600" i="1" dirty="0" smtClean="0"/>
              <a:t>Visit website XXX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7983" y="331955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66582" y="3911160"/>
            <a:ext cx="66058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P(E|S) = P</a:t>
            </a:r>
            <a:r>
              <a:rPr lang="en-US" sz="2400" i="1" baseline="-25000" dirty="0" smtClean="0"/>
              <a:t>S</a:t>
            </a:r>
            <a:r>
              <a:rPr lang="en-US" sz="2400" i="1" dirty="0" smtClean="0"/>
              <a:t>(“</a:t>
            </a:r>
            <a:r>
              <a:rPr lang="en-US" sz="2400" i="1" dirty="0" err="1" smtClean="0"/>
              <a:t>Subj</a:t>
            </a:r>
            <a:r>
              <a:rPr lang="en-US" sz="2400" i="1" dirty="0" smtClean="0"/>
              <a:t>” and “Replica” and … “XXX”)</a:t>
            </a:r>
          </a:p>
          <a:p>
            <a:pPr>
              <a:lnSpc>
                <a:spcPct val="140000"/>
              </a:lnSpc>
            </a:pPr>
            <a:r>
              <a:rPr lang="en-US" sz="2400" i="1" dirty="0"/>
              <a:t> </a:t>
            </a:r>
            <a:r>
              <a:rPr lang="en-US" sz="2400" i="1" dirty="0" smtClean="0"/>
              <a:t>              = P</a:t>
            </a:r>
            <a:r>
              <a:rPr lang="en-US" sz="2400" i="1" baseline="-25000" dirty="0" smtClean="0"/>
              <a:t>S</a:t>
            </a:r>
            <a:r>
              <a:rPr lang="en-US" sz="2400" i="1" dirty="0"/>
              <a:t>(“</a:t>
            </a:r>
            <a:r>
              <a:rPr lang="en-US" sz="2400" i="1" dirty="0" err="1"/>
              <a:t>Subj</a:t>
            </a:r>
            <a:r>
              <a:rPr lang="en-US" sz="2400" i="1" dirty="0" smtClean="0"/>
              <a:t>”) x P</a:t>
            </a:r>
            <a:r>
              <a:rPr lang="en-US" sz="2400" i="1" baseline="-25000" dirty="0" smtClean="0"/>
              <a:t>s</a:t>
            </a:r>
            <a:r>
              <a:rPr lang="en-US" sz="2400" i="1" dirty="0" smtClean="0"/>
              <a:t>(“</a:t>
            </a:r>
            <a:r>
              <a:rPr lang="en-US" sz="2400" i="1" dirty="0"/>
              <a:t>Replica</a:t>
            </a:r>
            <a:r>
              <a:rPr lang="en-US" sz="2400" i="1" dirty="0" smtClean="0"/>
              <a:t>”) x … x P</a:t>
            </a:r>
            <a:r>
              <a:rPr lang="en-US" sz="2400" i="1" baseline="-25000" dirty="0" smtClean="0"/>
              <a:t>s</a:t>
            </a:r>
            <a:r>
              <a:rPr lang="en-US" sz="2400" i="1" dirty="0" smtClean="0"/>
              <a:t>( “</a:t>
            </a:r>
            <a:r>
              <a:rPr lang="en-US" sz="2400" i="1" dirty="0"/>
              <a:t>XXX”</a:t>
            </a:r>
            <a:r>
              <a:rPr lang="en-US" sz="2400" i="1" dirty="0" smtClean="0"/>
              <a:t>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417568" y="1435777"/>
            <a:ext cx="3551946" cy="1971117"/>
            <a:chOff x="5070726" y="1868483"/>
            <a:chExt cx="3551946" cy="1971117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6047300" y="3318621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6047300" y="1868483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708633" y="3119130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70726" y="1894269"/>
              <a:ext cx="9765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</a:t>
              </a:r>
              <a:r>
                <a:rPr lang="en-US" baseline="-25000" dirty="0" smtClean="0"/>
                <a:t>S</a:t>
              </a:r>
              <a:r>
                <a:rPr lang="en-US" dirty="0" smtClean="0"/>
                <a:t>(W)</a:t>
              </a:r>
            </a:p>
            <a:p>
              <a:pPr algn="r"/>
              <a:r>
                <a:rPr lang="en-US" dirty="0" smtClean="0"/>
                <a:t>=P(W|S)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8974445">
              <a:off x="5777804" y="346564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word1</a:t>
              </a:r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11598" y="2941380"/>
              <a:ext cx="186926" cy="36182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207174" y="3119130"/>
              <a:ext cx="4154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</a:t>
              </a:r>
              <a:endParaRPr lang="en-US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8974445">
              <a:off x="6098435" y="3470266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word2</a:t>
              </a:r>
              <a:endParaRPr lang="en-US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H="1">
              <a:off x="6941646" y="3012424"/>
              <a:ext cx="683859" cy="1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7763895" y="2501191"/>
              <a:ext cx="205619" cy="8008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 rot="18974445">
              <a:off x="6417008" y="3465644"/>
              <a:ext cx="790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word3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 rot="18974445">
              <a:off x="7352815" y="3470268"/>
              <a:ext cx="822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wordN</a:t>
              </a:r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520600" y="3119130"/>
              <a:ext cx="186926" cy="186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829602" y="3012424"/>
              <a:ext cx="186926" cy="295297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 flipV="1">
              <a:off x="6968148" y="3684919"/>
              <a:ext cx="657357" cy="5656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2" name="Picture 21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552" y="5259010"/>
            <a:ext cx="69088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78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215" y="1600200"/>
            <a:ext cx="5651902" cy="319919"/>
          </a:xfrm>
          <a:prstGeom prst="rect">
            <a:avLst/>
          </a:prstGeom>
        </p:spPr>
      </p:pic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05" y="2368852"/>
            <a:ext cx="4724400" cy="1600200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36" y="4267805"/>
            <a:ext cx="57023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37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81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Conditional probability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A: &gt;= 4</a:t>
            </a:r>
          </a:p>
          <a:p>
            <a:r>
              <a:rPr lang="en-US" dirty="0" smtClean="0"/>
              <a:t>B: even (2, 4, 6)</a:t>
            </a:r>
          </a:p>
          <a:p>
            <a:r>
              <a:rPr lang="en-US" dirty="0" smtClean="0"/>
              <a:t>P(A) = ½</a:t>
            </a:r>
          </a:p>
          <a:p>
            <a:r>
              <a:rPr lang="en-US" dirty="0" smtClean="0"/>
              <a:t>P(B) = ½</a:t>
            </a:r>
          </a:p>
          <a:p>
            <a:r>
              <a:rPr lang="en-US" dirty="0" smtClean="0"/>
              <a:t>P(A,B) = 1/3</a:t>
            </a:r>
          </a:p>
          <a:p>
            <a:r>
              <a:rPr lang="en-US" dirty="0" smtClean="0"/>
              <a:t>P(A|B) = 2/3</a:t>
            </a:r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50" y="2249412"/>
            <a:ext cx="2552700" cy="736600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500275" y="3023815"/>
            <a:ext cx="3345543" cy="2534410"/>
            <a:chOff x="4500275" y="3023815"/>
            <a:chExt cx="3345543" cy="2534410"/>
          </a:xfrm>
        </p:grpSpPr>
        <p:sp>
          <p:nvSpPr>
            <p:cNvPr id="9" name="Oval 8"/>
            <p:cNvSpPr/>
            <p:nvPr/>
          </p:nvSpPr>
          <p:spPr>
            <a:xfrm>
              <a:off x="4500275" y="3477844"/>
              <a:ext cx="2128762" cy="208038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17056" y="3477844"/>
              <a:ext cx="2128762" cy="2080381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140024" y="3966119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29037" y="3910854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99366" y="4574322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69205" y="4343490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4</a:t>
              </a:r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95967" y="3886663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825638" y="4427784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6</a:t>
              </a:r>
              <a:endParaRPr lang="en-US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36625" y="3023815"/>
              <a:ext cx="3924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A</a:t>
              </a:r>
              <a:endParaRPr lang="en-US" sz="28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29037" y="3023815"/>
              <a:ext cx="3924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B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7707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Thomas Bayes (1701-1761)</a:t>
            </a:r>
          </a:p>
          <a:p>
            <a:r>
              <a:rPr lang="en-US" dirty="0" smtClean="0"/>
              <a:t>Bayesian Theorem</a:t>
            </a:r>
          </a:p>
          <a:p>
            <a:pPr lvl="1"/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713" y="4020759"/>
            <a:ext cx="4118381" cy="1809146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50" y="2986012"/>
            <a:ext cx="2552700" cy="7366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943" y="3173791"/>
            <a:ext cx="32004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023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Gender 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2153"/>
            <a:ext cx="8229600" cy="4525963"/>
          </a:xfrm>
        </p:spPr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: Gender {male, female}, as statement</a:t>
            </a:r>
          </a:p>
          <a:p>
            <a:r>
              <a:rPr lang="en-US" dirty="0" smtClean="0"/>
              <a:t>H: height, as evidence</a:t>
            </a:r>
          </a:p>
          <a:p>
            <a:r>
              <a:rPr lang="en-US" dirty="0" smtClean="0"/>
              <a:t>Want to know:</a:t>
            </a:r>
          </a:p>
          <a:p>
            <a:pPr lvl="1"/>
            <a:r>
              <a:rPr lang="en-US" dirty="0" smtClean="0"/>
              <a:t>P(G|H): Guess gender given evidence of height</a:t>
            </a:r>
          </a:p>
          <a:p>
            <a:pPr lvl="1"/>
            <a:r>
              <a:rPr lang="en-US" dirty="0" smtClean="0"/>
              <a:t>P(G=</a:t>
            </a:r>
            <a:r>
              <a:rPr lang="en-US" dirty="0" err="1" smtClean="0"/>
              <a:t>m|H</a:t>
            </a:r>
            <a:r>
              <a:rPr lang="en-US" dirty="0" smtClean="0"/>
              <a:t>=165cm) = ?</a:t>
            </a:r>
          </a:p>
          <a:p>
            <a:r>
              <a:rPr lang="en-US" dirty="0" smtClean="0"/>
              <a:t>Classification</a:t>
            </a:r>
          </a:p>
          <a:p>
            <a:pPr lvl="1"/>
            <a:r>
              <a:rPr lang="en-US" dirty="0" smtClean="0"/>
              <a:t>Given feature set {height}, classify gender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82095" y="5696861"/>
            <a:ext cx="6616095" cy="513456"/>
            <a:chOff x="1282095" y="5696861"/>
            <a:chExt cx="6616095" cy="513456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1282095" y="6126163"/>
              <a:ext cx="6616095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144381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837542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485846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04893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101198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749503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55371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/>
            <p:cNvSpPr/>
            <p:nvPr/>
          </p:nvSpPr>
          <p:spPr>
            <a:xfrm>
              <a:off x="5450114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/>
            <p:cNvSpPr/>
            <p:nvPr/>
          </p:nvSpPr>
          <p:spPr>
            <a:xfrm>
              <a:off x="5655733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>
              <a:off x="5034037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4302646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/>
            <p:cNvSpPr/>
            <p:nvPr/>
          </p:nvSpPr>
          <p:spPr>
            <a:xfrm>
              <a:off x="3228588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5938762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>
              <a:off x="6792686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548055" y="6026936"/>
              <a:ext cx="177258" cy="177258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487580" y="5696861"/>
              <a:ext cx="291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?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1893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P(G): prob. of gender (gender distribution)</a:t>
            </a:r>
          </a:p>
          <a:p>
            <a:r>
              <a:rPr lang="en-US" dirty="0" smtClean="0"/>
              <a:t>P(G=m) =</a:t>
            </a:r>
          </a:p>
          <a:p>
            <a:r>
              <a:rPr lang="en-US" dirty="0" smtClean="0"/>
              <a:t>P(G=f) =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Probability of gender before any evidence is given</a:t>
            </a:r>
          </a:p>
          <a:p>
            <a:pPr lvl="1"/>
            <a:r>
              <a:rPr lang="en-US" i="1" dirty="0" smtClean="0"/>
              <a:t>Prior probability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602466" y="2327380"/>
            <a:ext cx="3062720" cy="1837315"/>
            <a:chOff x="4952130" y="2364361"/>
            <a:chExt cx="3062720" cy="183731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508507" y="3814499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508507" y="2364361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169840" y="3615008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952130" y="2390147"/>
              <a:ext cx="58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P(G)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07476" y="3832344"/>
              <a:ext cx="588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male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37232" y="3211022"/>
              <a:ext cx="186926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668381" y="3615008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643635" y="3828894"/>
              <a:ext cx="832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female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5508507" y="3211022"/>
              <a:ext cx="2159874" cy="763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7019483" y="3218659"/>
              <a:ext cx="205619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16640" y="2973518"/>
              <a:ext cx="356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.5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903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P(H): Probability of height (Height distribution)</a:t>
            </a:r>
          </a:p>
          <a:p>
            <a:r>
              <a:rPr lang="en-US" dirty="0" smtClean="0"/>
              <a:t>P(H=165)=?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Probability of the evidence</a:t>
            </a:r>
          </a:p>
          <a:p>
            <a:pPr lvl="1"/>
            <a:r>
              <a:rPr lang="en-US" i="1" dirty="0" smtClean="0"/>
              <a:t>evidence probability</a:t>
            </a:r>
            <a:endParaRPr lang="en-US" i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3176256" y="2715369"/>
            <a:ext cx="3570720" cy="1733260"/>
            <a:chOff x="2537432" y="3121769"/>
            <a:chExt cx="3570720" cy="173326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093809" y="4571907"/>
              <a:ext cx="2578858" cy="1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3093809" y="3121769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7432" y="3147555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61683" y="4372416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193143" y="3386653"/>
              <a:ext cx="2334381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9055" y="4651829"/>
              <a:ext cx="393700" cy="203200"/>
            </a:xfrm>
            <a:prstGeom prst="rect">
              <a:avLst/>
            </a:prstGeom>
          </p:spPr>
        </p:pic>
        <p:cxnSp>
          <p:nvCxnSpPr>
            <p:cNvPr id="21" name="Straight Connector 20"/>
            <p:cNvCxnSpPr/>
            <p:nvPr/>
          </p:nvCxnSpPr>
          <p:spPr>
            <a:xfrm>
              <a:off x="4305905" y="3121769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942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P(H|G): prob. of height given gender G</a:t>
            </a:r>
          </a:p>
          <a:p>
            <a:r>
              <a:rPr lang="en-US" dirty="0" smtClean="0"/>
              <a:t>P(H=182 | G=f)? and P(H=182 | G=m)?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How much likely </a:t>
            </a:r>
            <a:r>
              <a:rPr lang="en-US" dirty="0" smtClean="0"/>
              <a:t>to observe an evidence when the gender was </a:t>
            </a:r>
            <a:r>
              <a:rPr lang="en-US" i="1" dirty="0" smtClean="0"/>
              <a:t>g</a:t>
            </a:r>
            <a:r>
              <a:rPr lang="en-US" dirty="0" smtClean="0"/>
              <a:t>?</a:t>
            </a:r>
          </a:p>
          <a:p>
            <a:pPr lvl="1"/>
            <a:r>
              <a:rPr lang="en-US" i="1" dirty="0" smtClean="0"/>
              <a:t>Likelihood</a:t>
            </a:r>
            <a:endParaRPr lang="en-US" i="1" dirty="0"/>
          </a:p>
          <a:p>
            <a:endParaRPr lang="en-US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1120065" y="2839652"/>
            <a:ext cx="5721548" cy="1804010"/>
            <a:chOff x="902351" y="4467371"/>
            <a:chExt cx="5721548" cy="18040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458728" y="5917509"/>
              <a:ext cx="4867082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1458728" y="4467371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902351" y="4493157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77430" y="5704993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70824" y="4732255"/>
              <a:ext cx="3207462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227205" y="4467371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1710462" y="4732255"/>
              <a:ext cx="4150890" cy="1112942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3021005"/>
                <a:gd name="connsiteY0" fmla="*/ 1076491 h 1112868"/>
                <a:gd name="connsiteX1" fmla="*/ 447524 w 3021005"/>
                <a:gd name="connsiteY1" fmla="*/ 907158 h 1112868"/>
                <a:gd name="connsiteX2" fmla="*/ 725713 w 3021005"/>
                <a:gd name="connsiteY2" fmla="*/ 399158 h 1112868"/>
                <a:gd name="connsiteX3" fmla="*/ 1100667 w 3021005"/>
                <a:gd name="connsiteY3" fmla="*/ 15 h 1112868"/>
                <a:gd name="connsiteX4" fmla="*/ 1451428 w 3021005"/>
                <a:gd name="connsiteY4" fmla="*/ 338682 h 1112868"/>
                <a:gd name="connsiteX5" fmla="*/ 1741714 w 3021005"/>
                <a:gd name="connsiteY5" fmla="*/ 858776 h 1112868"/>
                <a:gd name="connsiteX6" fmla="*/ 3021005 w 3021005"/>
                <a:gd name="connsiteY6" fmla="*/ 1112776 h 1112868"/>
                <a:gd name="connsiteX0" fmla="*/ 0 w 3021005"/>
                <a:gd name="connsiteY0" fmla="*/ 1076491 h 1113089"/>
                <a:gd name="connsiteX1" fmla="*/ 447524 w 3021005"/>
                <a:gd name="connsiteY1" fmla="*/ 907158 h 1113089"/>
                <a:gd name="connsiteX2" fmla="*/ 725713 w 3021005"/>
                <a:gd name="connsiteY2" fmla="*/ 399158 h 1113089"/>
                <a:gd name="connsiteX3" fmla="*/ 1100667 w 3021005"/>
                <a:gd name="connsiteY3" fmla="*/ 15 h 1113089"/>
                <a:gd name="connsiteX4" fmla="*/ 1451428 w 3021005"/>
                <a:gd name="connsiteY4" fmla="*/ 338682 h 1113089"/>
                <a:gd name="connsiteX5" fmla="*/ 1741714 w 3021005"/>
                <a:gd name="connsiteY5" fmla="*/ 858776 h 1113089"/>
                <a:gd name="connsiteX6" fmla="*/ 3021005 w 3021005"/>
                <a:gd name="connsiteY6" fmla="*/ 1112776 h 1113089"/>
                <a:gd name="connsiteX0" fmla="*/ 0 w 3021005"/>
                <a:gd name="connsiteY0" fmla="*/ 1076491 h 1112942"/>
                <a:gd name="connsiteX1" fmla="*/ 447524 w 3021005"/>
                <a:gd name="connsiteY1" fmla="*/ 907158 h 1112942"/>
                <a:gd name="connsiteX2" fmla="*/ 725713 w 3021005"/>
                <a:gd name="connsiteY2" fmla="*/ 399158 h 1112942"/>
                <a:gd name="connsiteX3" fmla="*/ 1100667 w 3021005"/>
                <a:gd name="connsiteY3" fmla="*/ 15 h 1112942"/>
                <a:gd name="connsiteX4" fmla="*/ 1451428 w 3021005"/>
                <a:gd name="connsiteY4" fmla="*/ 338682 h 1112942"/>
                <a:gd name="connsiteX5" fmla="*/ 1741714 w 3021005"/>
                <a:gd name="connsiteY5" fmla="*/ 858776 h 1112942"/>
                <a:gd name="connsiteX6" fmla="*/ 3021005 w 3021005"/>
                <a:gd name="connsiteY6" fmla="*/ 1112776 h 111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1005" h="1112942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50541" y="669284"/>
                    <a:pt x="1741714" y="858776"/>
                  </a:cubicBezTo>
                  <a:cubicBezTo>
                    <a:pt x="1932887" y="1048268"/>
                    <a:pt x="2767005" y="1116808"/>
                    <a:pt x="3021005" y="1112776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0979" y="6017381"/>
              <a:ext cx="596900" cy="254000"/>
            </a:xfrm>
            <a:prstGeom prst="rect">
              <a:avLst/>
            </a:prstGeom>
          </p:spPr>
        </p:pic>
        <p:pic>
          <p:nvPicPr>
            <p:cNvPr id="15" name="Picture 14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5532" y="6017381"/>
              <a:ext cx="673100" cy="254000"/>
            </a:xfrm>
            <a:prstGeom prst="rect">
              <a:avLst/>
            </a:prstGeom>
          </p:spPr>
        </p:pic>
        <p:cxnSp>
          <p:nvCxnSpPr>
            <p:cNvPr id="16" name="Straight Connector 15"/>
            <p:cNvCxnSpPr/>
            <p:nvPr/>
          </p:nvCxnSpPr>
          <p:spPr>
            <a:xfrm>
              <a:off x="4202082" y="4467372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650296" y="5894005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182</a:t>
              </a:r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918120" y="4467371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187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Probability model: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124857" y="4197048"/>
            <a:ext cx="6640286" cy="1403047"/>
            <a:chOff x="1124857" y="4197048"/>
            <a:chExt cx="6640286" cy="1403047"/>
          </a:xfrm>
        </p:grpSpPr>
        <p:sp>
          <p:nvSpPr>
            <p:cNvPr id="7" name="Rounded Rectangle 6"/>
            <p:cNvSpPr/>
            <p:nvPr/>
          </p:nvSpPr>
          <p:spPr>
            <a:xfrm>
              <a:off x="1124857" y="4197048"/>
              <a:ext cx="6640286" cy="140304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351" y="4434264"/>
              <a:ext cx="6027213" cy="863449"/>
            </a:xfrm>
            <a:prstGeom prst="rect">
              <a:avLst/>
            </a:prstGeom>
          </p:spPr>
        </p:pic>
      </p:grpSp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37" y="2573541"/>
            <a:ext cx="4783667" cy="10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3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</a:t>
            </a:r>
            <a:r>
              <a:rPr lang="en-US" dirty="0" err="1" smtClean="0"/>
              <a:t>Classificaiton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91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evidences, we want to choose gender </a:t>
            </a:r>
            <a:r>
              <a:rPr lang="en-US" i="1" dirty="0" smtClean="0"/>
              <a:t>g</a:t>
            </a:r>
            <a:r>
              <a:rPr lang="en-US" dirty="0" smtClean="0"/>
              <a:t> that maximizes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Maximum A Posteriori (MAP) classification</a:t>
            </a:r>
            <a:endParaRPr lang="en-US" dirty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500" y="2724149"/>
            <a:ext cx="6059970" cy="129146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124857" y="4320724"/>
            <a:ext cx="6640286" cy="1257905"/>
            <a:chOff x="1124857" y="4320724"/>
            <a:chExt cx="6640286" cy="1257905"/>
          </a:xfrm>
        </p:grpSpPr>
        <p:sp>
          <p:nvSpPr>
            <p:cNvPr id="7" name="Rounded Rectangle 6"/>
            <p:cNvSpPr/>
            <p:nvPr/>
          </p:nvSpPr>
          <p:spPr>
            <a:xfrm>
              <a:off x="1124857" y="4320724"/>
              <a:ext cx="6640286" cy="125790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7834" y="4777621"/>
              <a:ext cx="5651902" cy="3199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451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18469</TotalTime>
  <Words>800</Words>
  <Application>Microsoft Macintosh PowerPoint</Application>
  <PresentationFormat>On-screen Show (4:3)</PresentationFormat>
  <Paragraphs>187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Activity Recognition 5 Classification</vt:lpstr>
      <vt:lpstr>Conditional Probability</vt:lpstr>
      <vt:lpstr>Bayesian Theorem</vt:lpstr>
      <vt:lpstr>Example: Gender classification </vt:lpstr>
      <vt:lpstr>Prior probability</vt:lpstr>
      <vt:lpstr>Evidence</vt:lpstr>
      <vt:lpstr>Likelihood</vt:lpstr>
      <vt:lpstr>Bayesian Theorem</vt:lpstr>
      <vt:lpstr>Naïve Bayesian Classificaiton</vt:lpstr>
      <vt:lpstr>Example Naïve Bayesian Class’ion</vt:lpstr>
      <vt:lpstr>Naïve Bayesian w/ multiple features</vt:lpstr>
      <vt:lpstr>Naïve Bayesian w/ multiple features</vt:lpstr>
      <vt:lpstr>Naïve Bayesian Assumption</vt:lpstr>
      <vt:lpstr>Spam Filter</vt:lpstr>
      <vt:lpstr>Prior</vt:lpstr>
      <vt:lpstr>Spam Filter: Likelihood Model</vt:lpstr>
      <vt:lpstr>Likelihood of E given non-spam</vt:lpstr>
      <vt:lpstr>Likelihood of E given spam</vt:lpstr>
      <vt:lpstr>Classification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1096</cp:revision>
  <dcterms:created xsi:type="dcterms:W3CDTF">2011-09-12T13:39:30Z</dcterms:created>
  <dcterms:modified xsi:type="dcterms:W3CDTF">2012-10-28T16:37:20Z</dcterms:modified>
</cp:coreProperties>
</file>