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0" r:id="rId3"/>
    <p:sldId id="281" r:id="rId4"/>
    <p:sldId id="259" r:id="rId5"/>
    <p:sldId id="262" r:id="rId6"/>
    <p:sldId id="282" r:id="rId7"/>
    <p:sldId id="268" r:id="rId8"/>
    <p:sldId id="283" r:id="rId9"/>
    <p:sldId id="296" r:id="rId10"/>
    <p:sldId id="297" r:id="rId11"/>
    <p:sldId id="278" r:id="rId12"/>
    <p:sldId id="275" r:id="rId13"/>
    <p:sldId id="277" r:id="rId14"/>
    <p:sldId id="279" r:id="rId15"/>
    <p:sldId id="284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8" r:id="rId26"/>
    <p:sldId id="299" r:id="rId27"/>
    <p:sldId id="300" r:id="rId28"/>
    <p:sldId id="301" r:id="rId29"/>
    <p:sldId id="303" r:id="rId30"/>
    <p:sldId id="302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18" r:id="rId46"/>
    <p:sldId id="319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0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4767-3CEA-3F46-A44D-B4B504A0265C}" type="datetimeFigureOut">
              <a:rPr lang="en-US" smtClean="0"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24CBC-0D00-6546-9C67-5CD7DAEEA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7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4767-3CEA-3F46-A44D-B4B504A0265C}" type="datetimeFigureOut">
              <a:rPr lang="en-US" smtClean="0"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24CBC-0D00-6546-9C67-5CD7DAEEA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98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4767-3CEA-3F46-A44D-B4B504A0265C}" type="datetimeFigureOut">
              <a:rPr lang="en-US" smtClean="0"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24CBC-0D00-6546-9C67-5CD7DAEEA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08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4767-3CEA-3F46-A44D-B4B504A0265C}" type="datetimeFigureOut">
              <a:rPr lang="en-US" smtClean="0"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24CBC-0D00-6546-9C67-5CD7DAEEA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5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4767-3CEA-3F46-A44D-B4B504A0265C}" type="datetimeFigureOut">
              <a:rPr lang="en-US" smtClean="0"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24CBC-0D00-6546-9C67-5CD7DAEEA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7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4767-3CEA-3F46-A44D-B4B504A0265C}" type="datetimeFigureOut">
              <a:rPr lang="en-US" smtClean="0"/>
              <a:t>9/17/15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24CBC-0D00-6546-9C67-5CD7DAEEA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6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4767-3CEA-3F46-A44D-B4B504A0265C}" type="datetimeFigureOut">
              <a:rPr lang="en-US" smtClean="0"/>
              <a:t>9/17/15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24CBC-0D00-6546-9C67-5CD7DAEEA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07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4767-3CEA-3F46-A44D-B4B504A0265C}" type="datetimeFigureOut">
              <a:rPr lang="en-US" smtClean="0"/>
              <a:t>9/17/15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24CBC-0D00-6546-9C67-5CD7DAEEA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69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4767-3CEA-3F46-A44D-B4B504A0265C}" type="datetimeFigureOut">
              <a:rPr lang="en-US" smtClean="0"/>
              <a:t>9/17/15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24CBC-0D00-6546-9C67-5CD7DAEEA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51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4767-3CEA-3F46-A44D-B4B504A0265C}" type="datetimeFigureOut">
              <a:rPr lang="en-US" smtClean="0"/>
              <a:t>9/17/15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24CBC-0D00-6546-9C67-5CD7DAEEA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40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4767-3CEA-3F46-A44D-B4B504A0265C}" type="datetimeFigureOut">
              <a:rPr lang="en-US" smtClean="0"/>
              <a:t>9/17/15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24CBC-0D00-6546-9C67-5CD7DAEEA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09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B4767-3CEA-3F46-A44D-B4B504A0265C}" type="datetimeFigureOut">
              <a:rPr lang="en-US" smtClean="0"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24CBC-0D00-6546-9C67-5CD7DAEEA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5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WLAN Security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보안경영공학과</a:t>
            </a:r>
            <a:endParaRPr lang="en-US" altLang="ko-KR" dirty="0" smtClean="0"/>
          </a:p>
          <a:p>
            <a:r>
              <a:rPr lang="ko-KR" altLang="en-US" dirty="0" smtClean="0"/>
              <a:t>신민호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372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EAP-TLS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97" y="1093099"/>
            <a:ext cx="5513030" cy="5594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7327" y="1417638"/>
            <a:ext cx="3006467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Client Hello</a:t>
            </a:r>
          </a:p>
          <a:p>
            <a:pPr marL="285750" indent="-188913">
              <a:buFont typeface="Arial"/>
              <a:buChar char="•"/>
            </a:pPr>
            <a:r>
              <a:rPr lang="en-US" dirty="0" smtClean="0"/>
              <a:t>list of cipher-suites</a:t>
            </a:r>
          </a:p>
          <a:p>
            <a:pPr marL="285750" indent="-188913">
              <a:buFont typeface="Arial"/>
              <a:buChar char="•"/>
            </a:pPr>
            <a:r>
              <a:rPr lang="en-US" dirty="0" smtClean="0"/>
              <a:t>client-random</a:t>
            </a:r>
          </a:p>
          <a:p>
            <a:r>
              <a:rPr lang="en-US" i="1" dirty="0" smtClean="0">
                <a:solidFill>
                  <a:srgbClr val="0000FF"/>
                </a:solidFill>
              </a:rPr>
              <a:t>Server Hello</a:t>
            </a:r>
          </a:p>
          <a:p>
            <a:pPr marL="285750" indent="-188913">
              <a:buFont typeface="Arial"/>
              <a:buChar char="•"/>
            </a:pPr>
            <a:r>
              <a:rPr lang="en-US" dirty="0"/>
              <a:t>chosen cipher-suite</a:t>
            </a:r>
          </a:p>
          <a:p>
            <a:pPr marL="285750" indent="-188913">
              <a:buFont typeface="Arial"/>
              <a:buChar char="•"/>
            </a:pPr>
            <a:r>
              <a:rPr lang="en-US" dirty="0"/>
              <a:t>server-random</a:t>
            </a:r>
          </a:p>
          <a:p>
            <a:pPr marL="285750" indent="-188913">
              <a:buFont typeface="Arial"/>
              <a:buChar char="•"/>
            </a:pPr>
            <a:r>
              <a:rPr lang="en-US" dirty="0"/>
              <a:t>session id</a:t>
            </a:r>
          </a:p>
          <a:p>
            <a:r>
              <a:rPr lang="en-US" i="1" dirty="0" smtClean="0">
                <a:solidFill>
                  <a:srgbClr val="0000FF"/>
                </a:solidFill>
              </a:rPr>
              <a:t>Client cert. </a:t>
            </a:r>
            <a:r>
              <a:rPr lang="en-US" i="1" dirty="0" err="1" smtClean="0">
                <a:solidFill>
                  <a:srgbClr val="0000FF"/>
                </a:solidFill>
              </a:rPr>
              <a:t>verif</a:t>
            </a:r>
            <a:r>
              <a:rPr lang="en-US" i="1" dirty="0" smtClean="0">
                <a:solidFill>
                  <a:srgbClr val="0000FF"/>
                </a:solidFill>
              </a:rPr>
              <a:t>.</a:t>
            </a:r>
          </a:p>
          <a:p>
            <a:pPr marL="285750" indent="-188913">
              <a:buFont typeface="Arial"/>
              <a:buChar char="•"/>
            </a:pPr>
            <a:r>
              <a:rPr lang="en-US" dirty="0"/>
              <a:t>sign(hash(</a:t>
            </a:r>
            <a:r>
              <a:rPr lang="en-US" dirty="0" err="1"/>
              <a:t>msg</a:t>
            </a:r>
            <a:r>
              <a:rPr lang="en-US" dirty="0"/>
              <a:t> history)</a:t>
            </a:r>
          </a:p>
          <a:p>
            <a:r>
              <a:rPr lang="en-US" i="1" dirty="0" smtClean="0">
                <a:solidFill>
                  <a:srgbClr val="0000FF"/>
                </a:solidFill>
              </a:rPr>
              <a:t>Client key exchange</a:t>
            </a:r>
            <a:endParaRPr lang="en-US" dirty="0" smtClean="0">
              <a:solidFill>
                <a:srgbClr val="0000FF"/>
              </a:solidFill>
            </a:endParaRPr>
          </a:p>
          <a:p>
            <a:pPr marL="285750" indent="-188913">
              <a:buFont typeface="Arial"/>
              <a:buChar char="•"/>
            </a:pPr>
            <a:r>
              <a:rPr lang="en-US" dirty="0" smtClean="0"/>
              <a:t>E(pre</a:t>
            </a:r>
            <a:r>
              <a:rPr lang="en-US" dirty="0"/>
              <a:t>-master key, </a:t>
            </a:r>
            <a:r>
              <a:rPr lang="en-US" dirty="0" err="1"/>
              <a:t>Pubserv</a:t>
            </a:r>
            <a:r>
              <a:rPr lang="en-US" dirty="0"/>
              <a:t>)</a:t>
            </a:r>
          </a:p>
          <a:p>
            <a:r>
              <a:rPr lang="en-US" i="1" dirty="0" smtClean="0">
                <a:solidFill>
                  <a:srgbClr val="0000FF"/>
                </a:solidFill>
              </a:rPr>
              <a:t>Gen PMK</a:t>
            </a:r>
          </a:p>
          <a:p>
            <a:pPr marL="285750" indent="-188913">
              <a:buFont typeface="Arial"/>
              <a:buChar char="•"/>
            </a:pPr>
            <a:r>
              <a:rPr lang="en-US" dirty="0" smtClean="0"/>
              <a:t>PMK=</a:t>
            </a:r>
            <a:r>
              <a:rPr lang="en-US" dirty="0"/>
              <a:t>Hash(Pre-MK, client-random, server-random)</a:t>
            </a:r>
          </a:p>
          <a:p>
            <a:endParaRPr lang="en-US" dirty="0"/>
          </a:p>
          <a:p>
            <a:pPr marL="285750" indent="-188913">
              <a:buFont typeface="Arial"/>
              <a:buChar char="•"/>
            </a:pPr>
            <a:endParaRPr lang="en-US" dirty="0"/>
          </a:p>
          <a:p>
            <a:pPr marL="285750" indent="-188913">
              <a:buFont typeface="Arial"/>
              <a:buChar char="•"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196194" y="4613527"/>
            <a:ext cx="1104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Gen PMK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4297" y="3772615"/>
            <a:ext cx="1104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Gen PMK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387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9-12 at 1.13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36" y="1288095"/>
            <a:ext cx="8027362" cy="51741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Hierarchy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141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Pairwise Key Generation</a:t>
            </a:r>
            <a:endParaRPr lang="en-US" dirty="0"/>
          </a:p>
        </p:txBody>
      </p:sp>
      <p:pic>
        <p:nvPicPr>
          <p:cNvPr id="4" name="Picture 3" descr="KakaoTalk_Photo_2015-09-10-18-52-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341" y="1555333"/>
            <a:ext cx="4902607" cy="1910107"/>
          </a:xfrm>
          <a:prstGeom prst="rect">
            <a:avLst/>
          </a:prstGeom>
        </p:spPr>
      </p:pic>
      <p:pic>
        <p:nvPicPr>
          <p:cNvPr id="5" name="Picture 4" descr="KakaoTalk_Photo_2015-09-10-18-53-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16672"/>
            <a:ext cx="4233445" cy="2668400"/>
          </a:xfrm>
          <a:prstGeom prst="rect">
            <a:avLst/>
          </a:prstGeom>
        </p:spPr>
      </p:pic>
      <p:pic>
        <p:nvPicPr>
          <p:cNvPr id="6" name="Picture 5" descr="KakaoTalk_Photo_2015-09-10-18-54-17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63" b="36163"/>
          <a:stretch/>
        </p:blipFill>
        <p:spPr>
          <a:xfrm>
            <a:off x="4974500" y="3728323"/>
            <a:ext cx="3712300" cy="285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20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Management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88526" y="1499849"/>
            <a:ext cx="1009837" cy="58138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Supp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069344" y="1499849"/>
            <a:ext cx="1009837" cy="58138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450163" y="1499849"/>
            <a:ext cx="1009837" cy="58138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</a:t>
            </a:r>
            <a:endParaRPr lang="en-US" dirty="0"/>
          </a:p>
        </p:txBody>
      </p:sp>
      <p:cxnSp>
        <p:nvCxnSpPr>
          <p:cNvPr id="8" name="Straight Connector 7"/>
          <p:cNvCxnSpPr>
            <a:stCxn id="4" idx="4"/>
          </p:cNvCxnSpPr>
          <p:nvPr/>
        </p:nvCxnSpPr>
        <p:spPr>
          <a:xfrm flipH="1">
            <a:off x="1170202" y="2081230"/>
            <a:ext cx="23243" cy="42064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89567" y="2081230"/>
            <a:ext cx="41369" cy="42064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985685" y="2081230"/>
            <a:ext cx="0" cy="42064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Left-Right Arrow 10"/>
          <p:cNvSpPr/>
          <p:nvPr/>
        </p:nvSpPr>
        <p:spPr>
          <a:xfrm>
            <a:off x="1193445" y="2287774"/>
            <a:ext cx="6761638" cy="581381"/>
          </a:xfrm>
          <a:prstGeom prst="left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802.11i: 802.1X/ EAP/ XYZ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9006" y="2563175"/>
            <a:ext cx="6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PMK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73799" y="2563175"/>
            <a:ext cx="6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PMK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589565" y="3009002"/>
            <a:ext cx="336551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999420" y="2701944"/>
            <a:ext cx="677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PMK</a:t>
            </a:r>
            <a:endParaRPr lang="en-US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4009740" y="2947806"/>
            <a:ext cx="6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PMK</a:t>
            </a:r>
            <a:endParaRPr lang="en-US" dirty="0"/>
          </a:p>
        </p:txBody>
      </p:sp>
      <p:sp>
        <p:nvSpPr>
          <p:cNvPr id="18" name="Left-Right Arrow 17"/>
          <p:cNvSpPr/>
          <p:nvPr/>
        </p:nvSpPr>
        <p:spPr>
          <a:xfrm>
            <a:off x="1193445" y="3317138"/>
            <a:ext cx="3365518" cy="607683"/>
          </a:xfrm>
          <a:prstGeom prst="left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4-way Handshake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67637" y="3553900"/>
            <a:ext cx="10231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Good!</a:t>
            </a:r>
          </a:p>
          <a:p>
            <a:r>
              <a:rPr lang="en-US" dirty="0" smtClean="0"/>
              <a:t>compute</a:t>
            </a:r>
          </a:p>
          <a:p>
            <a:r>
              <a:rPr lang="en-US" dirty="0" smtClean="0"/>
              <a:t>PTKs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568224" y="3506860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Good!</a:t>
            </a:r>
          </a:p>
          <a:p>
            <a:r>
              <a:rPr lang="en-US" dirty="0" smtClean="0"/>
              <a:t>compute PTKs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564233" y="4094662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generate GMK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09578" y="4383798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GMK</a:t>
            </a:r>
          </a:p>
          <a:p>
            <a:r>
              <a:rPr lang="en-US" dirty="0" smtClean="0"/>
              <a:t>compute GTK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579874" y="4418097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 GTK</a:t>
            </a:r>
            <a:endParaRPr lang="en-US" dirty="0"/>
          </a:p>
        </p:txBody>
      </p:sp>
      <p:sp>
        <p:nvSpPr>
          <p:cNvPr id="37" name="Left-Right Arrow 36"/>
          <p:cNvSpPr/>
          <p:nvPr/>
        </p:nvSpPr>
        <p:spPr>
          <a:xfrm>
            <a:off x="1201558" y="5498962"/>
            <a:ext cx="3365518" cy="607683"/>
          </a:xfrm>
          <a:prstGeom prst="left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{Data}</a:t>
            </a:r>
            <a:r>
              <a:rPr lang="en-US" baseline="-25000" dirty="0" smtClean="0"/>
              <a:t>PTK</a:t>
            </a:r>
            <a:r>
              <a:rPr lang="en-US" dirty="0"/>
              <a:t> </a:t>
            </a:r>
            <a:r>
              <a:rPr lang="en-US" dirty="0" smtClean="0"/>
              <a:t>{Broadcast}</a:t>
            </a:r>
            <a:r>
              <a:rPr lang="en-US" baseline="-25000" dirty="0" smtClean="0"/>
              <a:t>GTK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85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4-way Handshake (over EAPOL-Key)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009847" y="1499849"/>
            <a:ext cx="1009837" cy="58138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Supp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037036" y="1499849"/>
            <a:ext cx="1009837" cy="58138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</a:t>
            </a:r>
            <a:endParaRPr lang="en-US" dirty="0"/>
          </a:p>
        </p:txBody>
      </p:sp>
      <p:cxnSp>
        <p:nvCxnSpPr>
          <p:cNvPr id="8" name="Straight Connector 7"/>
          <p:cNvCxnSpPr>
            <a:stCxn id="4" idx="4"/>
          </p:cNvCxnSpPr>
          <p:nvPr/>
        </p:nvCxnSpPr>
        <p:spPr>
          <a:xfrm flipH="1">
            <a:off x="1491523" y="2081230"/>
            <a:ext cx="23243" cy="42064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572558" y="2081230"/>
            <a:ext cx="0" cy="42064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66229" y="2152731"/>
            <a:ext cx="1292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knows PMK</a:t>
            </a:r>
          </a:p>
          <a:p>
            <a:r>
              <a:rPr lang="en-US" dirty="0" smtClean="0"/>
              <a:t>gen </a:t>
            </a:r>
            <a:r>
              <a:rPr lang="en-US" dirty="0" err="1" smtClean="0"/>
              <a:t>SNonce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572558" y="2152731"/>
            <a:ext cx="1319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knows PMK</a:t>
            </a:r>
          </a:p>
          <a:p>
            <a:r>
              <a:rPr lang="en-US" dirty="0" smtClean="0"/>
              <a:t>gen </a:t>
            </a:r>
            <a:r>
              <a:rPr lang="en-US" dirty="0" err="1" smtClean="0"/>
              <a:t>ANonce</a:t>
            </a:r>
            <a:endParaRPr lang="en-US" dirty="0"/>
          </a:p>
        </p:txBody>
      </p:sp>
      <p:grpSp>
        <p:nvGrpSpPr>
          <p:cNvPr id="25" name="Group 4"/>
          <p:cNvGrpSpPr>
            <a:grpSpLocks/>
          </p:cNvGrpSpPr>
          <p:nvPr/>
        </p:nvGrpSpPr>
        <p:grpSpPr bwMode="auto">
          <a:xfrm>
            <a:off x="1491523" y="2799062"/>
            <a:ext cx="6081035" cy="288925"/>
            <a:chOff x="528" y="1872"/>
            <a:chExt cx="4704" cy="182"/>
          </a:xfrm>
        </p:grpSpPr>
        <p:sp>
          <p:nvSpPr>
            <p:cNvPr id="26" name="Line 5"/>
            <p:cNvSpPr>
              <a:spLocks noChangeShapeType="1"/>
            </p:cNvSpPr>
            <p:nvPr/>
          </p:nvSpPr>
          <p:spPr bwMode="auto">
            <a:xfrm>
              <a:off x="528" y="1968"/>
              <a:ext cx="47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73025" tIns="36512" rIns="73025" bIns="36512" anchor="ctr"/>
            <a:lstStyle/>
            <a:p>
              <a:endParaRPr lang="en-US"/>
            </a:p>
          </p:txBody>
        </p:sp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1536" y="1872"/>
              <a:ext cx="2688" cy="1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73025" tIns="36512" rIns="73025" bIns="36512" anchor="ctr">
              <a:spAutoFit/>
            </a:bodyPr>
            <a:lstStyle/>
            <a:p>
              <a:pPr algn="ctr" eaLnBrk="0" hangingPunct="0"/>
              <a:r>
                <a:rPr lang="en-US" sz="1400" b="1" dirty="0" smtClean="0">
                  <a:solidFill>
                    <a:schemeClr val="bg1"/>
                  </a:solidFill>
                  <a:latin typeface="Arial" charset="0"/>
                </a:rPr>
                <a:t>Counter,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Arial" charset="0"/>
                </a:rPr>
                <a:t>ANonce</a:t>
              </a:r>
              <a:endParaRPr lang="en-US" sz="14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38153" y="3147844"/>
            <a:ext cx="480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PTK = F(PMK, </a:t>
            </a:r>
            <a:r>
              <a:rPr lang="en-US" dirty="0" err="1" smtClean="0"/>
              <a:t>Snonce</a:t>
            </a:r>
            <a:r>
              <a:rPr lang="en-US" dirty="0" smtClean="0"/>
              <a:t>, </a:t>
            </a:r>
            <a:r>
              <a:rPr lang="en-US" dirty="0" err="1" smtClean="0"/>
              <a:t>Anonse</a:t>
            </a:r>
            <a:r>
              <a:rPr lang="en-US" dirty="0" smtClean="0"/>
              <a:t>, </a:t>
            </a:r>
            <a:r>
              <a:rPr lang="en-US" dirty="0" err="1" smtClean="0"/>
              <a:t>MAC</a:t>
            </a:r>
            <a:r>
              <a:rPr lang="en-US" baseline="-25000" dirty="0" err="1" smtClean="0"/>
              <a:t>Supp</a:t>
            </a:r>
            <a:r>
              <a:rPr lang="en-US" dirty="0" smtClean="0"/>
              <a:t>, MAC</a:t>
            </a:r>
            <a:r>
              <a:rPr lang="en-US" baseline="-25000" dirty="0" smtClean="0"/>
              <a:t>AP</a:t>
            </a:r>
            <a:r>
              <a:rPr lang="en-US" dirty="0" smtClean="0"/>
              <a:t>)</a:t>
            </a:r>
          </a:p>
        </p:txBody>
      </p:sp>
      <p:grpSp>
        <p:nvGrpSpPr>
          <p:cNvPr id="29" name="Group 8"/>
          <p:cNvGrpSpPr>
            <a:grpSpLocks/>
          </p:cNvGrpSpPr>
          <p:nvPr/>
        </p:nvGrpSpPr>
        <p:grpSpPr bwMode="auto">
          <a:xfrm>
            <a:off x="1514766" y="3564472"/>
            <a:ext cx="6057792" cy="288493"/>
            <a:chOff x="528" y="2614"/>
            <a:chExt cx="4704" cy="137"/>
          </a:xfrm>
        </p:grpSpPr>
        <p:sp>
          <p:nvSpPr>
            <p:cNvPr id="30" name="Line 9"/>
            <p:cNvSpPr>
              <a:spLocks noChangeShapeType="1"/>
            </p:cNvSpPr>
            <p:nvPr/>
          </p:nvSpPr>
          <p:spPr bwMode="auto">
            <a:xfrm>
              <a:off x="528" y="2688"/>
              <a:ext cx="47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73025" tIns="36512" rIns="73025" bIns="36512" anchor="ctr"/>
            <a:lstStyle/>
            <a:p>
              <a:endParaRPr lang="en-US"/>
            </a:p>
          </p:txBody>
        </p:sp>
        <p:sp>
          <p:nvSpPr>
            <p:cNvPr id="31" name="Text Box 10"/>
            <p:cNvSpPr txBox="1">
              <a:spLocks noChangeArrowheads="1"/>
            </p:cNvSpPr>
            <p:nvPr/>
          </p:nvSpPr>
          <p:spPr bwMode="auto">
            <a:xfrm>
              <a:off x="1536" y="2614"/>
              <a:ext cx="2688" cy="1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73025" tIns="36512" rIns="73025" bIns="36512" anchor="ctr">
              <a:spAutoFit/>
            </a:bodyPr>
            <a:lstStyle/>
            <a:p>
              <a:pPr algn="ctr" eaLnBrk="0" hangingPunct="0"/>
              <a:r>
                <a:rPr lang="en-US" sz="1400" b="1" dirty="0" smtClean="0">
                  <a:solidFill>
                    <a:schemeClr val="bg1"/>
                  </a:solidFill>
                  <a:latin typeface="Arial" charset="0"/>
                </a:rPr>
                <a:t>Counter,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Arial" charset="0"/>
                </a:rPr>
                <a:t>Snonce</a:t>
              </a:r>
              <a:r>
                <a:rPr lang="en-US" sz="1400" b="1" dirty="0" smtClean="0">
                  <a:solidFill>
                    <a:schemeClr val="bg1"/>
                  </a:solidFill>
                  <a:latin typeface="Arial" charset="0"/>
                </a:rPr>
                <a:t>, MIC</a:t>
              </a:r>
              <a:endParaRPr lang="en-US" sz="14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447134" y="3555045"/>
            <a:ext cx="1754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PTK = F(PMK, </a:t>
            </a:r>
          </a:p>
          <a:p>
            <a:r>
              <a:rPr lang="en-US" dirty="0" err="1" smtClean="0"/>
              <a:t>Snonce</a:t>
            </a:r>
            <a:r>
              <a:rPr lang="en-US" dirty="0" smtClean="0"/>
              <a:t>, </a:t>
            </a:r>
            <a:r>
              <a:rPr lang="en-US" dirty="0" err="1" smtClean="0"/>
              <a:t>Anonse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MAC</a:t>
            </a:r>
            <a:r>
              <a:rPr lang="en-US" baseline="-25000" dirty="0" err="1" smtClean="0"/>
              <a:t>Supp</a:t>
            </a:r>
            <a:r>
              <a:rPr lang="en-US" dirty="0" smtClean="0"/>
              <a:t>, MAC</a:t>
            </a:r>
            <a:r>
              <a:rPr lang="en-US" baseline="-25000" dirty="0" smtClean="0"/>
              <a:t>AP</a:t>
            </a:r>
            <a:r>
              <a:rPr lang="en-US" dirty="0" smtClean="0"/>
              <a:t>)</a:t>
            </a:r>
          </a:p>
        </p:txBody>
      </p:sp>
      <p:grpSp>
        <p:nvGrpSpPr>
          <p:cNvPr id="33" name="Group 4"/>
          <p:cNvGrpSpPr>
            <a:grpSpLocks/>
          </p:cNvGrpSpPr>
          <p:nvPr/>
        </p:nvGrpSpPr>
        <p:grpSpPr bwMode="auto">
          <a:xfrm>
            <a:off x="1491523" y="4333912"/>
            <a:ext cx="6081035" cy="288925"/>
            <a:chOff x="528" y="1872"/>
            <a:chExt cx="4704" cy="182"/>
          </a:xfrm>
        </p:grpSpPr>
        <p:sp>
          <p:nvSpPr>
            <p:cNvPr id="34" name="Line 5"/>
            <p:cNvSpPr>
              <a:spLocks noChangeShapeType="1"/>
            </p:cNvSpPr>
            <p:nvPr/>
          </p:nvSpPr>
          <p:spPr bwMode="auto">
            <a:xfrm>
              <a:off x="528" y="1968"/>
              <a:ext cx="47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73025" tIns="36512" rIns="73025" bIns="36512" anchor="ctr"/>
            <a:lstStyle/>
            <a:p>
              <a:endParaRPr lang="en-US"/>
            </a:p>
          </p:txBody>
        </p:sp>
        <p:sp>
          <p:nvSpPr>
            <p:cNvPr id="38" name="Text Box 6"/>
            <p:cNvSpPr txBox="1">
              <a:spLocks noChangeArrowheads="1"/>
            </p:cNvSpPr>
            <p:nvPr/>
          </p:nvSpPr>
          <p:spPr bwMode="auto">
            <a:xfrm>
              <a:off x="1536" y="1872"/>
              <a:ext cx="2688" cy="1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73025" tIns="36512" rIns="73025" bIns="36512" anchor="ctr">
              <a:spAutoFit/>
            </a:bodyPr>
            <a:lstStyle/>
            <a:p>
              <a:pPr algn="ctr" eaLnBrk="0" hangingPunct="0"/>
              <a:r>
                <a:rPr lang="en-US" sz="1400" b="1" dirty="0" smtClean="0">
                  <a:solidFill>
                    <a:schemeClr val="bg1"/>
                  </a:solidFill>
                  <a:latin typeface="Arial" charset="0"/>
                </a:rPr>
                <a:t>Counter+1,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Arial" charset="0"/>
                </a:rPr>
                <a:t>Anonce</a:t>
              </a:r>
              <a:r>
                <a:rPr lang="en-US" sz="1400" b="1" dirty="0" smtClean="0">
                  <a:solidFill>
                    <a:schemeClr val="bg1"/>
                  </a:solidFill>
                  <a:latin typeface="Arial" charset="0"/>
                </a:rPr>
                <a:t>, {GTK}, MIC</a:t>
              </a:r>
              <a:endParaRPr lang="en-US" sz="14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66229" y="4514607"/>
            <a:ext cx="1146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install PTK</a:t>
            </a:r>
          </a:p>
        </p:txBody>
      </p:sp>
      <p:grpSp>
        <p:nvGrpSpPr>
          <p:cNvPr id="40" name="Group 8"/>
          <p:cNvGrpSpPr>
            <a:grpSpLocks/>
          </p:cNvGrpSpPr>
          <p:nvPr/>
        </p:nvGrpSpPr>
        <p:grpSpPr bwMode="auto">
          <a:xfrm>
            <a:off x="1514766" y="5002030"/>
            <a:ext cx="6057792" cy="288493"/>
            <a:chOff x="528" y="2614"/>
            <a:chExt cx="4704" cy="137"/>
          </a:xfrm>
        </p:grpSpPr>
        <p:sp>
          <p:nvSpPr>
            <p:cNvPr id="41" name="Line 9"/>
            <p:cNvSpPr>
              <a:spLocks noChangeShapeType="1"/>
            </p:cNvSpPr>
            <p:nvPr/>
          </p:nvSpPr>
          <p:spPr bwMode="auto">
            <a:xfrm>
              <a:off x="528" y="2688"/>
              <a:ext cx="47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73025" tIns="36512" rIns="73025" bIns="36512" anchor="ctr"/>
            <a:lstStyle/>
            <a:p>
              <a:endParaRPr lang="en-US"/>
            </a:p>
          </p:txBody>
        </p:sp>
        <p:sp>
          <p:nvSpPr>
            <p:cNvPr id="42" name="Text Box 10"/>
            <p:cNvSpPr txBox="1">
              <a:spLocks noChangeArrowheads="1"/>
            </p:cNvSpPr>
            <p:nvPr/>
          </p:nvSpPr>
          <p:spPr bwMode="auto">
            <a:xfrm>
              <a:off x="1536" y="2614"/>
              <a:ext cx="2688" cy="1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73025" tIns="36512" rIns="73025" bIns="36512" anchor="ctr">
              <a:spAutoFit/>
            </a:bodyPr>
            <a:lstStyle/>
            <a:p>
              <a:pPr algn="ctr" eaLnBrk="0" hangingPunct="0"/>
              <a:r>
                <a:rPr lang="en-US" sz="1400" b="1" dirty="0" smtClean="0">
                  <a:solidFill>
                    <a:schemeClr val="bg1"/>
                  </a:solidFill>
                  <a:latin typeface="Arial" charset="0"/>
                </a:rPr>
                <a:t>Counter+1, MIC</a:t>
              </a:r>
              <a:endParaRPr lang="en-US" sz="14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7637180" y="5157858"/>
            <a:ext cx="1146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install PTK</a:t>
            </a:r>
          </a:p>
        </p:txBody>
      </p:sp>
    </p:spTree>
    <p:extLst>
      <p:ext uri="{BB962C8B-B14F-4D97-AF65-F5344CB8AC3E}">
        <p14:creationId xmlns:p14="http://schemas.microsoft.com/office/powerpoint/2010/main" val="3572007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WPA-Home (WPA-PSK)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88526" y="1499849"/>
            <a:ext cx="1009837" cy="58138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Supp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069344" y="1499849"/>
            <a:ext cx="1009837" cy="58138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</a:t>
            </a:r>
            <a:endParaRPr lang="en-US" dirty="0"/>
          </a:p>
        </p:txBody>
      </p:sp>
      <p:cxnSp>
        <p:nvCxnSpPr>
          <p:cNvPr id="8" name="Straight Connector 7"/>
          <p:cNvCxnSpPr>
            <a:stCxn id="4" idx="4"/>
          </p:cNvCxnSpPr>
          <p:nvPr/>
        </p:nvCxnSpPr>
        <p:spPr>
          <a:xfrm flipH="1">
            <a:off x="1170202" y="2081230"/>
            <a:ext cx="23243" cy="42064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89567" y="2081230"/>
            <a:ext cx="41369" cy="42064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9287" y="257847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PSK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89567" y="2563175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PSK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72665" y="3100206"/>
            <a:ext cx="6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PMK</a:t>
            </a:r>
            <a:endParaRPr lang="en-US" dirty="0"/>
          </a:p>
        </p:txBody>
      </p:sp>
      <p:sp>
        <p:nvSpPr>
          <p:cNvPr id="18" name="Left-Right Arrow 17"/>
          <p:cNvSpPr/>
          <p:nvPr/>
        </p:nvSpPr>
        <p:spPr>
          <a:xfrm>
            <a:off x="1193445" y="3317138"/>
            <a:ext cx="3365518" cy="607683"/>
          </a:xfrm>
          <a:prstGeom prst="left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4-way Handshake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67637" y="3553900"/>
            <a:ext cx="10231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Good!</a:t>
            </a:r>
          </a:p>
          <a:p>
            <a:r>
              <a:rPr lang="en-US" dirty="0" smtClean="0"/>
              <a:t>compute</a:t>
            </a:r>
          </a:p>
          <a:p>
            <a:r>
              <a:rPr lang="en-US" dirty="0" smtClean="0"/>
              <a:t>PTKs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568224" y="3506860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Good!</a:t>
            </a:r>
          </a:p>
          <a:p>
            <a:r>
              <a:rPr lang="en-US" dirty="0" smtClean="0"/>
              <a:t>compute PTKs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564233" y="4094662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generate GMK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09578" y="4383798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GMK</a:t>
            </a:r>
          </a:p>
          <a:p>
            <a:r>
              <a:rPr lang="en-US" dirty="0" smtClean="0"/>
              <a:t>compute GTK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579874" y="4418097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 GTK</a:t>
            </a:r>
            <a:endParaRPr lang="en-US" dirty="0"/>
          </a:p>
        </p:txBody>
      </p:sp>
      <p:sp>
        <p:nvSpPr>
          <p:cNvPr id="37" name="Left-Right Arrow 36"/>
          <p:cNvSpPr/>
          <p:nvPr/>
        </p:nvSpPr>
        <p:spPr>
          <a:xfrm>
            <a:off x="1201558" y="5498962"/>
            <a:ext cx="3365518" cy="607683"/>
          </a:xfrm>
          <a:prstGeom prst="left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{Data}</a:t>
            </a:r>
            <a:r>
              <a:rPr lang="en-US" baseline="-25000" dirty="0" smtClean="0"/>
              <a:t>PTK</a:t>
            </a:r>
            <a:r>
              <a:rPr lang="en-US" dirty="0"/>
              <a:t> </a:t>
            </a:r>
            <a:r>
              <a:rPr lang="en-US" dirty="0" smtClean="0"/>
              <a:t>{Broadcast}</a:t>
            </a:r>
            <a:r>
              <a:rPr lang="en-US" baseline="-25000" dirty="0" smtClean="0"/>
              <a:t>GTK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663822" y="2551724"/>
            <a:ext cx="225629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dirty="0" smtClean="0"/>
              <a:t>PMK </a:t>
            </a:r>
            <a:r>
              <a:rPr lang="en-US" dirty="0"/>
              <a:t>= </a:t>
            </a:r>
            <a:r>
              <a:rPr lang="en-US" dirty="0" smtClean="0"/>
              <a:t>Hash(PSK, </a:t>
            </a:r>
            <a:r>
              <a:rPr lang="en-US" dirty="0" err="1" smtClean="0"/>
              <a:t>ssid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65083" y="3100206"/>
            <a:ext cx="6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491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Encryption: TKIP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Fix WEP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Key mixing before feeding IV/Key to RC4</a:t>
            </a:r>
          </a:p>
          <a:p>
            <a:pPr marL="1371600" lvl="2" indent="-514350"/>
            <a:r>
              <a:rPr lang="en-US" dirty="0" smtClean="0"/>
              <a:t>against related-key attacks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Sequence number</a:t>
            </a:r>
          </a:p>
          <a:p>
            <a:pPr marL="1371600" lvl="2" indent="-514350"/>
            <a:r>
              <a:rPr lang="en-US" dirty="0" smtClean="0"/>
              <a:t>against replay attacks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Michael MIC </a:t>
            </a:r>
          </a:p>
          <a:p>
            <a:pPr marL="1314450" lvl="2" indent="-514350"/>
            <a:r>
              <a:rPr lang="en-US" dirty="0" smtClean="0"/>
              <a:t>against message manipulation</a:t>
            </a:r>
          </a:p>
          <a:p>
            <a:pPr marL="514350" indent="-514350"/>
            <a:r>
              <a:rPr lang="en-US" dirty="0" smtClean="0"/>
              <a:t>Security</a:t>
            </a:r>
          </a:p>
          <a:p>
            <a:pPr marL="914400" lvl="1" indent="-514350"/>
            <a:r>
              <a:rPr lang="en-US" dirty="0" smtClean="0"/>
              <a:t>MIC-key recovery attack (2009)</a:t>
            </a:r>
          </a:p>
          <a:p>
            <a:pPr marL="914400" lvl="1" indent="-514350"/>
            <a:r>
              <a:rPr lang="en-US" dirty="0" smtClean="0"/>
              <a:t>Royal Holloway attack (2013)</a:t>
            </a:r>
          </a:p>
          <a:p>
            <a:pPr marL="914400" lvl="1" indent="-514350"/>
            <a:endParaRPr lang="en-US" dirty="0" smtClean="0"/>
          </a:p>
          <a:p>
            <a:pPr marL="914400" lvl="1" indent="-5143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450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Encryption: AES-CCMP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AES-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ounter mode with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BC-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AC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rotocol</a:t>
            </a:r>
          </a:p>
          <a:p>
            <a:r>
              <a:rPr lang="en-US" dirty="0" smtClean="0"/>
              <a:t>Understand AES</a:t>
            </a:r>
          </a:p>
          <a:p>
            <a:r>
              <a:rPr lang="en-US" dirty="0" smtClean="0"/>
              <a:t>Understand Counter mode</a:t>
            </a:r>
          </a:p>
          <a:p>
            <a:r>
              <a:rPr lang="en-US" dirty="0" smtClean="0"/>
              <a:t>Understand CBC mode</a:t>
            </a:r>
          </a:p>
          <a:p>
            <a:r>
              <a:rPr lang="en-US" dirty="0" smtClean="0"/>
              <a:t>Understand CBC-MAC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821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American Encryption Standard</a:t>
            </a:r>
          </a:p>
          <a:p>
            <a:r>
              <a:rPr lang="en-US" dirty="0" smtClean="0"/>
              <a:t>1997~2000: NIST chose </a:t>
            </a:r>
            <a:r>
              <a:rPr lang="en-US" dirty="0" err="1" smtClean="0"/>
              <a:t>Rijndael</a:t>
            </a:r>
            <a:r>
              <a:rPr lang="en-US" dirty="0" smtClean="0"/>
              <a:t> (Belgium)</a:t>
            </a:r>
          </a:p>
          <a:p>
            <a:pPr lvl="1"/>
            <a:r>
              <a:rPr lang="en-US" dirty="0" smtClean="0"/>
              <a:t>Key size: 128, 192, 256 bits</a:t>
            </a:r>
          </a:p>
          <a:p>
            <a:pPr lvl="1"/>
            <a:r>
              <a:rPr lang="en-US" dirty="0" smtClean="0"/>
              <a:t>Block size: 128 bits</a:t>
            </a:r>
          </a:p>
          <a:p>
            <a:pPr lvl="1"/>
            <a:r>
              <a:rPr lang="en-US" dirty="0"/>
              <a:t>Substitution-Permutation Network </a:t>
            </a:r>
            <a:endParaRPr lang="en-US" dirty="0" smtClean="0"/>
          </a:p>
          <a:p>
            <a:r>
              <a:rPr lang="en-US" dirty="0"/>
              <a:t>No known practical </a:t>
            </a:r>
            <a:r>
              <a:rPr lang="en-US" dirty="0" smtClean="0"/>
              <a:t>attacks</a:t>
            </a:r>
            <a:endParaRPr lang="en-US" dirty="0"/>
          </a:p>
          <a:p>
            <a:r>
              <a:rPr lang="en-US" dirty="0"/>
              <a:t>Key-recovery attack (2011) </a:t>
            </a:r>
          </a:p>
          <a:p>
            <a:pPr lvl="1"/>
            <a:r>
              <a:rPr lang="en-US" dirty="0"/>
              <a:t>for AES-128</a:t>
            </a:r>
          </a:p>
          <a:p>
            <a:pPr lvl="2"/>
            <a:r>
              <a:rPr lang="en-US" dirty="0"/>
              <a:t>takes billions of years  (2</a:t>
            </a:r>
            <a:r>
              <a:rPr lang="en-US" baseline="30000" dirty="0"/>
              <a:t>126.1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needs 2</a:t>
            </a:r>
            <a:r>
              <a:rPr lang="en-US" baseline="30000" dirty="0"/>
              <a:t>88</a:t>
            </a:r>
            <a:r>
              <a:rPr lang="en-US" dirty="0"/>
              <a:t> bits of data </a:t>
            </a:r>
            <a:r>
              <a:rPr lang="en-US" dirty="0" smtClean="0"/>
              <a:t>(more </a:t>
            </a:r>
            <a:r>
              <a:rPr lang="en-US" dirty="0"/>
              <a:t>than all </a:t>
            </a:r>
            <a:r>
              <a:rPr lang="en-US" dirty="0" smtClean="0"/>
              <a:t>data on </a:t>
            </a:r>
            <a:r>
              <a:rPr lang="en-US" dirty="0"/>
              <a:t>all the </a:t>
            </a:r>
            <a:r>
              <a:rPr lang="en-US" dirty="0" smtClean="0"/>
              <a:t>computers)</a:t>
            </a:r>
            <a:endParaRPr lang="en-US" dirty="0"/>
          </a:p>
          <a:p>
            <a:pPr lvl="1"/>
            <a:r>
              <a:rPr lang="en-US" dirty="0"/>
              <a:t>2</a:t>
            </a:r>
            <a:r>
              <a:rPr lang="en-US" baseline="30000" dirty="0"/>
              <a:t>189.7</a:t>
            </a:r>
            <a:r>
              <a:rPr lang="en-US" dirty="0"/>
              <a:t> for AES-192, 2</a:t>
            </a:r>
            <a:r>
              <a:rPr lang="en-US" baseline="30000" dirty="0"/>
              <a:t>254.4</a:t>
            </a:r>
            <a:r>
              <a:rPr lang="en-US" dirty="0"/>
              <a:t> for AES-256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467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of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Block cipher encrypts block-by-block</a:t>
            </a:r>
          </a:p>
          <a:p>
            <a:pPr lvl="1"/>
            <a:r>
              <a:rPr lang="en-US" dirty="0" smtClean="0"/>
              <a:t>No connection between blocks?</a:t>
            </a:r>
          </a:p>
          <a:p>
            <a:pPr lvl="1"/>
            <a:r>
              <a:rPr lang="en-US" dirty="0" smtClean="0"/>
              <a:t>Same </a:t>
            </a:r>
            <a:r>
              <a:rPr lang="en-US" dirty="0" err="1" smtClean="0"/>
              <a:t>ciphertext</a:t>
            </a:r>
            <a:r>
              <a:rPr lang="en-US" dirty="0" smtClean="0"/>
              <a:t> for same plaintext?</a:t>
            </a:r>
          </a:p>
          <a:p>
            <a:r>
              <a:rPr lang="en-US" dirty="0" smtClean="0"/>
              <a:t>Mode of operation</a:t>
            </a:r>
          </a:p>
          <a:p>
            <a:pPr lvl="1"/>
            <a:r>
              <a:rPr lang="en-US" dirty="0" smtClean="0"/>
              <a:t>Relate encryption of one block with another</a:t>
            </a:r>
          </a:p>
          <a:p>
            <a:pPr lvl="1"/>
            <a:r>
              <a:rPr lang="en-US" dirty="0" smtClean="0"/>
              <a:t>Put randomness to the encryption (IV)</a:t>
            </a:r>
          </a:p>
          <a:p>
            <a:r>
              <a:rPr lang="en-US" dirty="0" smtClean="0"/>
              <a:t>ECB, CBC, CTR, CFB, OFB,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348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WEP, WPA, WPA2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WEP</a:t>
            </a:r>
          </a:p>
          <a:p>
            <a:pPr lvl="1"/>
            <a:r>
              <a:rPr lang="en-US" dirty="0" smtClean="0"/>
              <a:t>WLAN’s Original security measure</a:t>
            </a:r>
          </a:p>
          <a:p>
            <a:pPr lvl="1"/>
            <a:r>
              <a:rPr lang="en-US" dirty="0" smtClean="0"/>
              <a:t>RC4-based one-time-pad</a:t>
            </a:r>
          </a:p>
          <a:p>
            <a:r>
              <a:rPr lang="en-US" dirty="0" smtClean="0"/>
              <a:t>WPA</a:t>
            </a:r>
          </a:p>
          <a:p>
            <a:pPr lvl="1"/>
            <a:r>
              <a:rPr lang="en-US" dirty="0" smtClean="0"/>
              <a:t>Interim solution </a:t>
            </a:r>
          </a:p>
          <a:p>
            <a:pPr lvl="1"/>
            <a:r>
              <a:rPr lang="en-US" dirty="0" smtClean="0"/>
              <a:t>TKIP instead of RC4</a:t>
            </a:r>
          </a:p>
          <a:p>
            <a:r>
              <a:rPr lang="en-US" dirty="0" smtClean="0"/>
              <a:t>WPA2 (802.11i, RSN)</a:t>
            </a:r>
          </a:p>
          <a:p>
            <a:pPr lvl="1"/>
            <a:r>
              <a:rPr lang="en-US" dirty="0" smtClean="0"/>
              <a:t>Ultimate solution</a:t>
            </a:r>
          </a:p>
          <a:p>
            <a:pPr lvl="1"/>
            <a:r>
              <a:rPr lang="en-US" dirty="0" smtClean="0"/>
              <a:t>AES-CCMP</a:t>
            </a:r>
          </a:p>
          <a:p>
            <a:r>
              <a:rPr lang="en-US" dirty="0" smtClean="0"/>
              <a:t>From attack’s point of view, WPA == WPA2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680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CTR (</a:t>
            </a:r>
            <a:r>
              <a:rPr lang="en-US" dirty="0" err="1" smtClean="0"/>
              <a:t>CounTeR</a:t>
            </a:r>
            <a:r>
              <a:rPr lang="en-US" dirty="0" smtClean="0"/>
              <a:t>)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block cipher like a stream cipher</a:t>
            </a:r>
          </a:p>
        </p:txBody>
      </p:sp>
      <p:pic>
        <p:nvPicPr>
          <p:cNvPr id="4" name="Picture 3" descr="Screen Shot 2015-03-23 at 12.54.31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6"/>
          <a:stretch/>
        </p:blipFill>
        <p:spPr>
          <a:xfrm>
            <a:off x="773081" y="2531677"/>
            <a:ext cx="7327900" cy="291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717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/>
              <a:t>CBC </a:t>
            </a:r>
            <a:r>
              <a:rPr lang="en-US" dirty="0" smtClean="0"/>
              <a:t>(Cipher </a:t>
            </a:r>
            <a:r>
              <a:rPr lang="en-US" dirty="0"/>
              <a:t>Block </a:t>
            </a:r>
            <a:r>
              <a:rPr lang="en-US" dirty="0" smtClean="0"/>
              <a:t>Chaining)</a:t>
            </a:r>
            <a:endParaRPr lang="en-US" dirty="0"/>
          </a:p>
        </p:txBody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77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Blocks are “chained” </a:t>
            </a:r>
            <a:r>
              <a:rPr lang="en-US" sz="2800" dirty="0" smtClean="0"/>
              <a:t>together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/>
              <a:t>IV adds randomness</a:t>
            </a:r>
            <a:endParaRPr lang="en-US" sz="28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 smtClean="0"/>
              <a:t>Change of block screw only two blocks</a:t>
            </a:r>
          </a:p>
        </p:txBody>
      </p:sp>
      <p:pic>
        <p:nvPicPr>
          <p:cNvPr id="5" name="Picture 4" descr="Screen Shot 2015-03-23 at 12.46.5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128"/>
          <a:stretch/>
        </p:blipFill>
        <p:spPr>
          <a:xfrm>
            <a:off x="685800" y="3492773"/>
            <a:ext cx="7467600" cy="286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76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CBC-MAC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</a:t>
            </a:r>
          </a:p>
          <a:p>
            <a:pPr lvl="1"/>
            <a:r>
              <a:rPr lang="en-US" dirty="0" smtClean="0"/>
              <a:t>Message Authentication Code</a:t>
            </a:r>
          </a:p>
          <a:p>
            <a:r>
              <a:rPr lang="en-US" dirty="0" smtClean="0"/>
              <a:t>CBC-MAC</a:t>
            </a:r>
          </a:p>
          <a:p>
            <a:pPr lvl="1"/>
            <a:r>
              <a:rPr lang="en-US" dirty="0" smtClean="0"/>
              <a:t>Use the last block of CBC as MAC</a:t>
            </a:r>
          </a:p>
          <a:p>
            <a:pPr lvl="1"/>
            <a:r>
              <a:rPr lang="en-US" dirty="0" smtClean="0"/>
              <a:t>IV sent together</a:t>
            </a:r>
          </a:p>
          <a:p>
            <a:r>
              <a:rPr lang="en-US" dirty="0" smtClean="0"/>
              <a:t>Any change at any block changes the CBC-MAC</a:t>
            </a:r>
          </a:p>
        </p:txBody>
      </p:sp>
    </p:spTree>
    <p:extLst>
      <p:ext uri="{BB962C8B-B14F-4D97-AF65-F5344CB8AC3E}">
        <p14:creationId xmlns:p14="http://schemas.microsoft.com/office/powerpoint/2010/main" val="991487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CTR </a:t>
            </a:r>
            <a:r>
              <a:rPr lang="en-US" dirty="0"/>
              <a:t>mode with CBC-</a:t>
            </a:r>
            <a:r>
              <a:rPr lang="en-US" dirty="0" smtClean="0"/>
              <a:t>MAC</a:t>
            </a:r>
            <a:endParaRPr lang="en-US" dirty="0"/>
          </a:p>
          <a:p>
            <a:r>
              <a:rPr lang="en-US" dirty="0" smtClean="0"/>
              <a:t>Used by IPSec, TLS, 802.11i</a:t>
            </a:r>
          </a:p>
          <a:p>
            <a:pPr lvl="1"/>
            <a:r>
              <a:rPr lang="en-US" dirty="0" smtClean="0"/>
              <a:t>Compute CBC-MAC</a:t>
            </a:r>
          </a:p>
          <a:p>
            <a:pPr lvl="1"/>
            <a:r>
              <a:rPr lang="en-US" dirty="0" smtClean="0"/>
              <a:t>Encrypt message with CBC-MAC by CTR mode</a:t>
            </a:r>
          </a:p>
          <a:p>
            <a:r>
              <a:rPr lang="en-US" dirty="0" smtClean="0"/>
              <a:t>Same key for MAC and Encryption, different IVs</a:t>
            </a:r>
          </a:p>
          <a:p>
            <a:pPr lvl="1"/>
            <a:r>
              <a:rPr lang="en-US" dirty="0" smtClean="0"/>
              <a:t> proven to be safe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356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592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29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Confidentiality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370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RC4 weak-key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Mantin</a:t>
            </a:r>
            <a:r>
              <a:rPr lang="en-US" dirty="0" smtClean="0"/>
              <a:t> and Shamir Bias flaw (2001)</a:t>
            </a:r>
          </a:p>
          <a:p>
            <a:pPr lvl="1"/>
            <a:r>
              <a:rPr lang="en-US" dirty="0" smtClean="0"/>
              <a:t>identified a bias in the second word of key stream</a:t>
            </a:r>
          </a:p>
          <a:p>
            <a:pPr lvl="1"/>
            <a:r>
              <a:rPr lang="en-US" dirty="0" smtClean="0"/>
              <a:t>“0…0” ( 8bits) appears with </a:t>
            </a:r>
            <a:r>
              <a:rPr lang="en-US" dirty="0" err="1" smtClean="0"/>
              <a:t>prob</a:t>
            </a:r>
            <a:r>
              <a:rPr lang="en-US" dirty="0" smtClean="0"/>
              <a:t> 1/128 (not 1/256)</a:t>
            </a:r>
          </a:p>
          <a:p>
            <a:r>
              <a:rPr lang="en-US" dirty="0" err="1" smtClean="0"/>
              <a:t>Fluhrer</a:t>
            </a:r>
            <a:r>
              <a:rPr lang="en-US" dirty="0" smtClean="0"/>
              <a:t>, </a:t>
            </a:r>
            <a:r>
              <a:rPr lang="en-US" dirty="0" err="1" smtClean="0"/>
              <a:t>Mantin</a:t>
            </a:r>
            <a:r>
              <a:rPr lang="en-US" dirty="0" smtClean="0"/>
              <a:t>, and Shamir Key Schedule Attack</a:t>
            </a:r>
          </a:p>
          <a:p>
            <a:pPr lvl="1"/>
            <a:r>
              <a:rPr lang="en-US" dirty="0" smtClean="0"/>
              <a:t>There exist </a:t>
            </a:r>
            <a:r>
              <a:rPr lang="en-US" i="1" dirty="0" smtClean="0"/>
              <a:t>weak key</a:t>
            </a:r>
            <a:r>
              <a:rPr lang="en-US" dirty="0" smtClean="0"/>
              <a:t> (stream) </a:t>
            </a:r>
            <a:r>
              <a:rPr lang="en-US" dirty="0" smtClean="0">
                <a:sym typeface="Wingdings"/>
              </a:rPr>
              <a:t> leak secret key</a:t>
            </a:r>
          </a:p>
          <a:p>
            <a:pPr lvl="1"/>
            <a:r>
              <a:rPr lang="en-US" dirty="0" smtClean="0">
                <a:sym typeface="Wingdings"/>
              </a:rPr>
              <a:t>Input “</a:t>
            </a:r>
            <a:r>
              <a:rPr lang="en-US" dirty="0" err="1" smtClean="0">
                <a:sym typeface="Wingdings"/>
              </a:rPr>
              <a:t>IV|secret</a:t>
            </a:r>
            <a:r>
              <a:rPr lang="en-US" dirty="0" smtClean="0">
                <a:sym typeface="Wingdings"/>
              </a:rPr>
              <a:t> key” to RC4 with certain IV makes weak key</a:t>
            </a:r>
          </a:p>
          <a:p>
            <a:pPr lvl="1"/>
            <a:r>
              <a:rPr lang="en-US" dirty="0" smtClean="0">
                <a:sym typeface="Wingdings"/>
              </a:rPr>
              <a:t>If attacker collect weak keys (esp. first byte), can recover secret key</a:t>
            </a:r>
          </a:p>
          <a:p>
            <a:pPr lvl="1"/>
            <a:r>
              <a:rPr lang="en-US" dirty="0" smtClean="0">
                <a:sym typeface="Wingdings"/>
              </a:rPr>
              <a:t>We need 1 million packets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77924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WEP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IV of 24-bit is TOO small (16 million)</a:t>
            </a:r>
          </a:p>
          <a:p>
            <a:pPr lvl="1"/>
            <a:r>
              <a:rPr lang="en-US" dirty="0" smtClean="0">
                <a:sym typeface="Wingdings"/>
              </a:rPr>
              <a:t> IV collision</a:t>
            </a:r>
          </a:p>
          <a:p>
            <a:pPr lvl="1"/>
            <a:r>
              <a:rPr lang="en-US" dirty="0" smtClean="0">
                <a:sym typeface="Wingdings"/>
              </a:rPr>
              <a:t> XORs of two plaintexts</a:t>
            </a:r>
          </a:p>
          <a:p>
            <a:pPr lvl="1"/>
            <a:r>
              <a:rPr lang="en-US" dirty="0" smtClean="0">
                <a:sym typeface="Wingdings"/>
              </a:rPr>
              <a:t> Easy to recover plaintext</a:t>
            </a:r>
          </a:p>
          <a:p>
            <a:r>
              <a:rPr lang="en-US" dirty="0" smtClean="0">
                <a:sym typeface="Wingdings"/>
              </a:rPr>
              <a:t>Chop-chop attack (slides)</a:t>
            </a:r>
          </a:p>
          <a:p>
            <a:r>
              <a:rPr lang="en-US" dirty="0" smtClean="0">
                <a:sym typeface="Wingdings"/>
              </a:rPr>
              <a:t>Integrity</a:t>
            </a:r>
          </a:p>
          <a:p>
            <a:pPr lvl="1"/>
            <a:r>
              <a:rPr lang="en-US" dirty="0" smtClean="0">
                <a:sym typeface="Wingdings"/>
              </a:rPr>
              <a:t>Replay </a:t>
            </a:r>
            <a:r>
              <a:rPr lang="en-US" dirty="0">
                <a:sym typeface="Wingdings"/>
              </a:rPr>
              <a:t>is easy</a:t>
            </a:r>
          </a:p>
          <a:p>
            <a:pPr lvl="1"/>
            <a:r>
              <a:rPr lang="en-US" dirty="0">
                <a:sym typeface="Wingdings"/>
              </a:rPr>
              <a:t>Message modification is easy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3004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Chopchop</a:t>
            </a:r>
            <a:r>
              <a:rPr lang="en-US" dirty="0" smtClean="0"/>
              <a:t>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Chop off the last byte of the message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Guess the plaintext byte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CRC of the guessed plaintext byte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XOR with encrypted CRC to get new CRC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Send to AP and see if it accepts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not accept, </a:t>
            </a:r>
            <a:r>
              <a:rPr lang="en-US" dirty="0" err="1" smtClean="0"/>
              <a:t>goto</a:t>
            </a:r>
            <a:r>
              <a:rPr lang="en-US" dirty="0" smtClean="0"/>
              <a:t>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2018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Chopchop</a:t>
            </a:r>
            <a:r>
              <a:rPr lang="en-US" dirty="0" smtClean="0"/>
              <a:t> attack</a:t>
            </a:r>
            <a:endParaRPr lang="en-US" dirty="0"/>
          </a:p>
        </p:txBody>
      </p:sp>
      <p:pic>
        <p:nvPicPr>
          <p:cNvPr id="4" name="Picture 3" descr="Screen Shot 2015-03-19 at 2.21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28" y="1811714"/>
            <a:ext cx="7659845" cy="475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10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Weakness of WEP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Authentication</a:t>
            </a:r>
          </a:p>
          <a:p>
            <a:pPr lvl="1"/>
            <a:r>
              <a:rPr lang="en-US" dirty="0" smtClean="0"/>
              <a:t>Replay-attack is possible</a:t>
            </a:r>
          </a:p>
          <a:p>
            <a:r>
              <a:rPr lang="en-US" dirty="0" smtClean="0"/>
              <a:t>Integrity</a:t>
            </a:r>
          </a:p>
          <a:p>
            <a:pPr lvl="1"/>
            <a:r>
              <a:rPr lang="en-US" dirty="0" smtClean="0"/>
              <a:t>Packet manipulation is possible</a:t>
            </a:r>
          </a:p>
          <a:p>
            <a:r>
              <a:rPr lang="en-US" dirty="0" smtClean="0"/>
              <a:t>Confidentiality</a:t>
            </a:r>
          </a:p>
          <a:p>
            <a:pPr lvl="1"/>
            <a:r>
              <a:rPr lang="en-US" dirty="0" smtClean="0"/>
              <a:t>Key recovery is possible</a:t>
            </a:r>
          </a:p>
          <a:p>
            <a:r>
              <a:rPr lang="en-US" dirty="0" smtClean="0"/>
              <a:t>Weaknesses</a:t>
            </a:r>
          </a:p>
          <a:p>
            <a:pPr lvl="1"/>
            <a:r>
              <a:rPr lang="en-US" dirty="0" smtClean="0"/>
              <a:t>RC4 vulnerability</a:t>
            </a:r>
          </a:p>
          <a:p>
            <a:pPr lvl="1"/>
            <a:r>
              <a:rPr lang="en-US" dirty="0" smtClean="0"/>
              <a:t>Short IV, Key</a:t>
            </a:r>
          </a:p>
          <a:p>
            <a:pPr lvl="1"/>
            <a:r>
              <a:rPr lang="en-US" dirty="0" smtClean="0"/>
              <a:t>CRC is not for message integrity</a:t>
            </a:r>
          </a:p>
        </p:txBody>
      </p:sp>
    </p:spTree>
    <p:extLst>
      <p:ext uri="{BB962C8B-B14F-4D97-AF65-F5344CB8AC3E}">
        <p14:creationId xmlns:p14="http://schemas.microsoft.com/office/powerpoint/2010/main" val="3095013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Chopchop</a:t>
            </a:r>
            <a:r>
              <a:rPr lang="en-US" dirty="0" smtClean="0"/>
              <a:t> attack</a:t>
            </a:r>
            <a:endParaRPr lang="en-US" dirty="0"/>
          </a:p>
        </p:txBody>
      </p:sp>
      <p:pic>
        <p:nvPicPr>
          <p:cNvPr id="3" name="Picture 2" descr="Screen Shot 2015-03-19 at 2.23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27" y="1683644"/>
            <a:ext cx="7512577" cy="494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126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Inductive Chosen Plaintext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Goal: Get &lt;</a:t>
            </a:r>
            <a:r>
              <a:rPr lang="en-US" dirty="0" err="1" smtClean="0"/>
              <a:t>IV</a:t>
            </a:r>
            <a:r>
              <a:rPr lang="en-US" dirty="0" err="1"/>
              <a:t>,</a:t>
            </a:r>
            <a:r>
              <a:rPr lang="en-US" dirty="0" err="1" smtClean="0"/>
              <a:t>keystream</a:t>
            </a:r>
            <a:r>
              <a:rPr lang="en-US" dirty="0" smtClean="0"/>
              <a:t>&gt; dictionary</a:t>
            </a:r>
          </a:p>
          <a:p>
            <a:pPr lvl="1"/>
            <a:r>
              <a:rPr lang="en-US" dirty="0" smtClean="0"/>
              <a:t>Then we can read all data and inject data</a:t>
            </a:r>
          </a:p>
          <a:p>
            <a:r>
              <a:rPr lang="en-US" dirty="0" smtClean="0"/>
              <a:t>Procedure</a:t>
            </a:r>
          </a:p>
          <a:p>
            <a:pPr lvl="1"/>
            <a:r>
              <a:rPr lang="en-US" dirty="0" smtClean="0"/>
              <a:t>Get an &lt;</a:t>
            </a:r>
            <a:r>
              <a:rPr lang="en-US" dirty="0" err="1" smtClean="0"/>
              <a:t>IV,keystream</a:t>
            </a:r>
            <a:r>
              <a:rPr lang="en-US" dirty="0" smtClean="0"/>
              <a:t>&gt; of size 38 bytes</a:t>
            </a:r>
          </a:p>
          <a:p>
            <a:pPr lvl="2"/>
            <a:r>
              <a:rPr lang="en-US" dirty="0" smtClean="0"/>
              <a:t>use DHCP packets</a:t>
            </a:r>
          </a:p>
          <a:p>
            <a:pPr lvl="1"/>
            <a:r>
              <a:rPr lang="en-US" dirty="0" smtClean="0"/>
              <a:t>Expand </a:t>
            </a:r>
            <a:r>
              <a:rPr lang="en-US" dirty="0" err="1" smtClean="0"/>
              <a:t>keystream</a:t>
            </a:r>
            <a:r>
              <a:rPr lang="en-US" dirty="0" smtClean="0"/>
              <a:t> </a:t>
            </a:r>
            <a:r>
              <a:rPr lang="en-US" dirty="0" err="1" smtClean="0"/>
              <a:t>upto</a:t>
            </a:r>
            <a:r>
              <a:rPr lang="en-US" dirty="0" smtClean="0"/>
              <a:t> MTU size</a:t>
            </a:r>
          </a:p>
          <a:p>
            <a:pPr lvl="2"/>
            <a:r>
              <a:rPr lang="en-US" dirty="0" smtClean="0"/>
              <a:t>byte-by-byte guessing using ping message</a:t>
            </a:r>
          </a:p>
          <a:p>
            <a:pPr lvl="1"/>
            <a:r>
              <a:rPr lang="en-US" dirty="0" smtClean="0"/>
              <a:t>Get all other &lt;</a:t>
            </a:r>
            <a:r>
              <a:rPr lang="en-US" dirty="0" err="1" smtClean="0"/>
              <a:t>IV,keystream</a:t>
            </a:r>
            <a:r>
              <a:rPr lang="en-US" dirty="0" smtClean="0"/>
              <a:t>&gt; of MTU size</a:t>
            </a:r>
          </a:p>
          <a:p>
            <a:pPr lvl="2"/>
            <a:r>
              <a:rPr lang="en-US" dirty="0" smtClean="0"/>
              <a:t>using ping</a:t>
            </a:r>
          </a:p>
          <a:p>
            <a:r>
              <a:rPr lang="en-US" dirty="0" smtClean="0"/>
              <a:t>Dictionary size: 23.5 GB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2773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38 bytes of DHCP packets are known</a:t>
            </a:r>
          </a:p>
          <a:p>
            <a:pPr lvl="1"/>
            <a:r>
              <a:rPr lang="en-US" dirty="0" smtClean="0"/>
              <a:t>LLC header (6)+IP header (20)+UDP header(8) + DHCP header (4)</a:t>
            </a:r>
          </a:p>
          <a:p>
            <a:r>
              <a:rPr lang="en-US" dirty="0" smtClean="0"/>
              <a:t>Now we have 38 bytes </a:t>
            </a:r>
            <a:r>
              <a:rPr lang="en-US" dirty="0" err="1" smtClean="0"/>
              <a:t>keystream</a:t>
            </a:r>
            <a:r>
              <a:rPr lang="en-US" dirty="0" smtClean="0"/>
              <a:t> for an IV</a:t>
            </a:r>
          </a:p>
          <a:p>
            <a:r>
              <a:rPr lang="en-US" dirty="0" smtClean="0"/>
              <a:t>Why 38 bytes are good enough to start?</a:t>
            </a:r>
          </a:p>
          <a:p>
            <a:pPr lvl="1"/>
            <a:r>
              <a:rPr lang="en-US" dirty="0" smtClean="0"/>
              <a:t>Shortest ping message is 34 bytes long</a:t>
            </a:r>
          </a:p>
          <a:p>
            <a:pPr lvl="1"/>
            <a:r>
              <a:rPr lang="en-US" dirty="0" smtClean="0"/>
              <a:t>ICV is 4 bytes long</a:t>
            </a:r>
          </a:p>
          <a:p>
            <a:pPr lvl="1"/>
            <a:r>
              <a:rPr lang="en-US" dirty="0" smtClean="0"/>
              <a:t>So we can inject a shortest ping message!</a:t>
            </a:r>
          </a:p>
        </p:txBody>
      </p:sp>
    </p:spTree>
    <p:extLst>
      <p:ext uri="{BB962C8B-B14F-4D97-AF65-F5344CB8AC3E}">
        <p14:creationId xmlns:p14="http://schemas.microsoft.com/office/powerpoint/2010/main" val="3218849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0" y="3302000"/>
            <a:ext cx="6350000" cy="355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Inductive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Make a 1-byte-payload ping message</a:t>
            </a:r>
          </a:p>
          <a:p>
            <a:pPr lvl="1"/>
            <a:r>
              <a:rPr lang="en-US" sz="1800" dirty="0" smtClean="0"/>
              <a:t>= 35 bytes ping message</a:t>
            </a:r>
          </a:p>
          <a:p>
            <a:r>
              <a:rPr lang="en-US" sz="2000" dirty="0" smtClean="0"/>
              <a:t>Compute ICV for the 35-byte packet</a:t>
            </a:r>
          </a:p>
          <a:p>
            <a:r>
              <a:rPr lang="en-US" sz="2000" dirty="0" smtClean="0"/>
              <a:t>Append only 3 bytes ICV (we only know 38-byte </a:t>
            </a:r>
            <a:r>
              <a:rPr lang="en-US" sz="2000" dirty="0" err="1" smtClean="0"/>
              <a:t>keystream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Guess the last ICV byte and check!</a:t>
            </a:r>
          </a:p>
        </p:txBody>
      </p:sp>
    </p:spTree>
    <p:extLst>
      <p:ext uri="{BB962C8B-B14F-4D97-AF65-F5344CB8AC3E}">
        <p14:creationId xmlns:p14="http://schemas.microsoft.com/office/powerpoint/2010/main" val="21371819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Inductive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If get response, we correctly guessed </a:t>
            </a:r>
          </a:p>
          <a:p>
            <a:pPr lvl="1"/>
            <a:r>
              <a:rPr lang="en-US" sz="2000" dirty="0"/>
              <a:t>1-byte </a:t>
            </a:r>
            <a:r>
              <a:rPr lang="en-US" sz="2000" dirty="0" err="1"/>
              <a:t>keystream</a:t>
            </a:r>
            <a:r>
              <a:rPr lang="en-US" sz="2000" dirty="0"/>
              <a:t> XOR CRC byte</a:t>
            </a:r>
          </a:p>
          <a:p>
            <a:pPr lvl="1"/>
            <a:r>
              <a:rPr lang="en-US" sz="2000" dirty="0"/>
              <a:t>Now we know 1-byte </a:t>
            </a:r>
            <a:r>
              <a:rPr lang="en-US" sz="2000" dirty="0" err="1"/>
              <a:t>keystream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177" y="3429000"/>
            <a:ext cx="6350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32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Dictionary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we can inject any size of packet (but for one IV)</a:t>
            </a:r>
          </a:p>
          <a:p>
            <a:r>
              <a:rPr lang="en-US" dirty="0" smtClean="0"/>
              <a:t>Send a ping message </a:t>
            </a:r>
          </a:p>
          <a:p>
            <a:pPr lvl="1"/>
            <a:r>
              <a:rPr lang="en-US" dirty="0" smtClean="0"/>
              <a:t>IV</a:t>
            </a:r>
            <a:r>
              <a:rPr lang="en-US" baseline="-25000" dirty="0" smtClean="0"/>
              <a:t>0</a:t>
            </a:r>
            <a:r>
              <a:rPr lang="en-US" dirty="0" smtClean="0"/>
              <a:t>, PING_MESSAGE XOR KEY_STREAM</a:t>
            </a:r>
            <a:r>
              <a:rPr lang="en-US" baseline="-25000" dirty="0" smtClean="0"/>
              <a:t>IV0</a:t>
            </a:r>
            <a:endParaRPr lang="en-US" dirty="0" smtClean="0"/>
          </a:p>
          <a:p>
            <a:r>
              <a:rPr lang="en-US" dirty="0" smtClean="0"/>
              <a:t>Get a ping response</a:t>
            </a:r>
          </a:p>
          <a:p>
            <a:pPr lvl="1"/>
            <a:r>
              <a:rPr lang="en-US" dirty="0" smtClean="0"/>
              <a:t>Oops, response has the same message content</a:t>
            </a:r>
          </a:p>
          <a:p>
            <a:pPr lvl="1"/>
            <a:r>
              <a:rPr lang="en-US" dirty="0" err="1" smtClean="0"/>
              <a:t>Iv</a:t>
            </a:r>
            <a:r>
              <a:rPr lang="en-US" baseline="-25000" dirty="0" err="1" smtClean="0"/>
              <a:t>x</a:t>
            </a:r>
            <a:r>
              <a:rPr lang="en-US" dirty="0" smtClean="0"/>
              <a:t>, PING_MESSAGE XOR </a:t>
            </a:r>
            <a:r>
              <a:rPr lang="en-US" dirty="0" err="1" smtClean="0"/>
              <a:t>KEY_STREAM</a:t>
            </a:r>
            <a:r>
              <a:rPr lang="en-US" baseline="-25000" dirty="0" err="1" smtClean="0"/>
              <a:t>IVx</a:t>
            </a:r>
            <a:endParaRPr lang="en-US" baseline="-25000" dirty="0" smtClean="0"/>
          </a:p>
          <a:p>
            <a:pPr lvl="1"/>
            <a:r>
              <a:rPr lang="en-US" dirty="0" smtClean="0"/>
              <a:t>We can get </a:t>
            </a:r>
            <a:r>
              <a:rPr lang="en-US" dirty="0" err="1" smtClean="0"/>
              <a:t>KEY_STREAM</a:t>
            </a:r>
            <a:r>
              <a:rPr lang="en-US" baseline="-25000" dirty="0" err="1" smtClean="0"/>
              <a:t>IVx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7870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 in the Middle Attack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412" y="3003175"/>
            <a:ext cx="5080000" cy="371736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MiM</a:t>
            </a:r>
            <a:r>
              <a:rPr lang="en-US" sz="2800" dirty="0"/>
              <a:t> </a:t>
            </a:r>
            <a:r>
              <a:rPr lang="en-US" sz="2800" dirty="0" smtClean="0"/>
              <a:t>attack</a:t>
            </a:r>
          </a:p>
          <a:p>
            <a:pPr lvl="1"/>
            <a:r>
              <a:rPr lang="en-US" sz="2400" dirty="0" smtClean="0"/>
              <a:t>Enforce all the traffic to and from a victim go through the attacker’s computer (acting as both AP and STA)</a:t>
            </a:r>
          </a:p>
          <a:p>
            <a:r>
              <a:rPr lang="en-US" sz="2800" dirty="0" smtClean="0"/>
              <a:t>Impact on RSN</a:t>
            </a:r>
          </a:p>
          <a:p>
            <a:pPr lvl="1"/>
            <a:r>
              <a:rPr lang="en-US" sz="2400" dirty="0" smtClean="0"/>
              <a:t>session hijacking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93941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 in the Middle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ARP-spoofing</a:t>
            </a:r>
          </a:p>
          <a:p>
            <a:pPr lvl="1"/>
            <a:r>
              <a:rPr lang="en-US" dirty="0" smtClean="0"/>
              <a:t>Traditional way</a:t>
            </a:r>
          </a:p>
          <a:p>
            <a:pPr lvl="1"/>
            <a:r>
              <a:rPr lang="en-US" dirty="0" smtClean="0"/>
              <a:t>Need to break Layer-2 encryption (WEP, WPA, WPA2)</a:t>
            </a:r>
          </a:p>
          <a:p>
            <a:r>
              <a:rPr lang="en-US" dirty="0" smtClean="0"/>
              <a:t>Management frame manipulation</a:t>
            </a:r>
          </a:p>
          <a:p>
            <a:pPr lvl="1"/>
            <a:r>
              <a:rPr lang="en-US" dirty="0" smtClean="0"/>
              <a:t>No need to break Layer-2 encryption</a:t>
            </a:r>
          </a:p>
          <a:p>
            <a:pPr lvl="1"/>
            <a:r>
              <a:rPr lang="en-US" dirty="0" smtClean="0"/>
              <a:t>Works for WEP/WPA/WPA2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2229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Appendix                                                                                                                         </a:t>
            </a:r>
            <a:fld id="{0A250065-5361-3547-A926-6DB2F96D1681}" type="slidenum">
              <a:rPr lang="en-US" smtClean="0">
                <a:latin typeface="Times New Roman" charset="0"/>
              </a:rPr>
              <a:pPr/>
              <a:t>38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ARP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Address Resolution Protocol (ARP)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Used by link layer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given IP address, find corresponding MAC address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Each host has ARP </a:t>
            </a:r>
            <a:r>
              <a:rPr lang="en-US" sz="2800" dirty="0" smtClean="0"/>
              <a:t>table, or </a:t>
            </a:r>
            <a:r>
              <a:rPr lang="en-US" sz="2800" b="1" dirty="0">
                <a:solidFill>
                  <a:schemeClr val="hlink"/>
                </a:solidFill>
              </a:rPr>
              <a:t>ARP </a:t>
            </a:r>
            <a:r>
              <a:rPr lang="en-US" sz="2800" b="1" dirty="0" smtClean="0">
                <a:solidFill>
                  <a:schemeClr val="hlink"/>
                </a:solidFill>
              </a:rPr>
              <a:t>cache</a:t>
            </a:r>
            <a:endParaRPr lang="en-US" sz="2800" dirty="0" smtClean="0"/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Generated automatically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Entries expire after some time (about 20 min)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ARP used to find ARP table entries</a:t>
            </a:r>
          </a:p>
        </p:txBody>
      </p:sp>
    </p:spTree>
    <p:extLst>
      <p:ext uri="{BB962C8B-B14F-4D97-AF65-F5344CB8AC3E}">
        <p14:creationId xmlns:p14="http://schemas.microsoft.com/office/powerpoint/2010/main" val="7447810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Appendix                                                                                                                         </a:t>
            </a:r>
            <a:fld id="{318D74FA-0128-6A4E-92A0-FC69796DB952}" type="slidenum">
              <a:rPr lang="en-US" smtClean="0">
                <a:latin typeface="Times New Roman" charset="0"/>
              </a:rPr>
              <a:pPr/>
              <a:t>39</a:t>
            </a:fld>
            <a:endParaRPr lang="en-US" smtClean="0">
              <a:latin typeface="Times New Roman" charset="0"/>
            </a:endParaRPr>
          </a:p>
        </p:txBody>
      </p:sp>
      <p:pic>
        <p:nvPicPr>
          <p:cNvPr id="57347" name="Picture 52" descr="computer 6.tif    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0363" y="3886200"/>
            <a:ext cx="6810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ARP</a:t>
            </a:r>
          </a:p>
        </p:txBody>
      </p:sp>
      <p:sp>
        <p:nvSpPr>
          <p:cNvPr id="5734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1600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ARP is </a:t>
            </a:r>
            <a:r>
              <a:rPr lang="en-US" sz="2800" b="1" i="1" dirty="0"/>
              <a:t>stateless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ARP sends </a:t>
            </a:r>
            <a:r>
              <a:rPr lang="en-US" sz="2800" b="1" dirty="0">
                <a:solidFill>
                  <a:schemeClr val="hlink"/>
                </a:solidFill>
              </a:rPr>
              <a:t>request</a:t>
            </a:r>
            <a:r>
              <a:rPr lang="en-US" sz="2800" dirty="0"/>
              <a:t> and receives ARP </a:t>
            </a:r>
            <a:r>
              <a:rPr lang="en-US" sz="2800" b="1" dirty="0">
                <a:solidFill>
                  <a:schemeClr val="hlink"/>
                </a:solidFill>
              </a:rPr>
              <a:t>reply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Replies used to fill ARP cache</a:t>
            </a:r>
          </a:p>
        </p:txBody>
      </p:sp>
      <p:sp>
        <p:nvSpPr>
          <p:cNvPr id="57350" name="Line 10"/>
          <p:cNvSpPr>
            <a:spLocks noChangeShapeType="1"/>
          </p:cNvSpPr>
          <p:nvPr/>
        </p:nvSpPr>
        <p:spPr bwMode="auto">
          <a:xfrm flipV="1">
            <a:off x="2514600" y="4191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1" name="Text Box 11"/>
          <p:cNvSpPr txBox="1">
            <a:spLocks noChangeArrowheads="1"/>
          </p:cNvSpPr>
          <p:nvPr/>
        </p:nvSpPr>
        <p:spPr bwMode="auto">
          <a:xfrm>
            <a:off x="1220788" y="3581400"/>
            <a:ext cx="18113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/>
              <a:t>IP:</a:t>
            </a:r>
            <a:r>
              <a:rPr lang="en-US" sz="1400">
                <a:latin typeface="Arial" charset="0"/>
              </a:rPr>
              <a:t> 111.111.111.001</a:t>
            </a:r>
            <a:endParaRPr lang="en-US" sz="1800">
              <a:latin typeface="Arial" charset="0"/>
            </a:endParaRPr>
          </a:p>
        </p:txBody>
      </p:sp>
      <p:sp>
        <p:nvSpPr>
          <p:cNvPr id="57352" name="Text Box 12"/>
          <p:cNvSpPr txBox="1">
            <a:spLocks noChangeArrowheads="1"/>
          </p:cNvSpPr>
          <p:nvPr/>
        </p:nvSpPr>
        <p:spPr bwMode="auto">
          <a:xfrm>
            <a:off x="6248400" y="3581400"/>
            <a:ext cx="18113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/>
              <a:t>IP:</a:t>
            </a:r>
            <a:r>
              <a:rPr lang="en-US" sz="1400">
                <a:latin typeface="Arial" charset="0"/>
              </a:rPr>
              <a:t> 111.111.111.002</a:t>
            </a:r>
            <a:endParaRPr lang="en-US" sz="1800">
              <a:latin typeface="Arial" charset="0"/>
            </a:endParaRPr>
          </a:p>
        </p:txBody>
      </p:sp>
      <p:sp>
        <p:nvSpPr>
          <p:cNvPr id="57353" name="Text Box 13"/>
          <p:cNvSpPr txBox="1">
            <a:spLocks noChangeArrowheads="1"/>
          </p:cNvSpPr>
          <p:nvPr/>
        </p:nvSpPr>
        <p:spPr bwMode="auto">
          <a:xfrm>
            <a:off x="725488" y="4648200"/>
            <a:ext cx="24749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/>
              <a:t>MAC:</a:t>
            </a:r>
            <a:r>
              <a:rPr lang="en-US" sz="1400">
                <a:latin typeface="Arial" charset="0"/>
              </a:rPr>
              <a:t> AA-AA-AA-AA-AA-AA</a:t>
            </a:r>
            <a:endParaRPr lang="en-US" sz="1800">
              <a:latin typeface="Arial" charset="0"/>
            </a:endParaRPr>
          </a:p>
        </p:txBody>
      </p:sp>
      <p:sp>
        <p:nvSpPr>
          <p:cNvPr id="57354" name="Text Box 14"/>
          <p:cNvSpPr txBox="1">
            <a:spLocks noChangeArrowheads="1"/>
          </p:cNvSpPr>
          <p:nvPr/>
        </p:nvSpPr>
        <p:spPr bwMode="auto">
          <a:xfrm>
            <a:off x="5943600" y="4648200"/>
            <a:ext cx="2590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/>
              <a:t>MAC:</a:t>
            </a:r>
            <a:r>
              <a:rPr lang="en-US" sz="1400">
                <a:latin typeface="Arial" charset="0"/>
              </a:rPr>
              <a:t> BB-BB-BB-BB-BB-BB</a:t>
            </a:r>
            <a:endParaRPr lang="en-US" sz="1800">
              <a:latin typeface="Arial" charset="0"/>
            </a:endParaRPr>
          </a:p>
        </p:txBody>
      </p:sp>
      <p:graphicFrame>
        <p:nvGraphicFramePr>
          <p:cNvPr id="212013" name="Group 45"/>
          <p:cNvGraphicFramePr>
            <a:graphicFrameLocks noGrp="1"/>
          </p:cNvGraphicFramePr>
          <p:nvPr/>
        </p:nvGraphicFramePr>
        <p:xfrm>
          <a:off x="228600" y="5027613"/>
          <a:ext cx="3614738" cy="335280"/>
        </p:xfrm>
        <a:graphic>
          <a:graphicData uri="http://schemas.openxmlformats.org/drawingml/2006/table">
            <a:tbl>
              <a:tblPr/>
              <a:tblGrid>
                <a:gridCol w="1811338"/>
                <a:gridCol w="18034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111.111.111.002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BB-BB-BB-BB-BB-BB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2014" name="Group 46"/>
          <p:cNvGraphicFramePr>
            <a:graphicFrameLocks noGrp="1"/>
          </p:cNvGraphicFramePr>
          <p:nvPr/>
        </p:nvGraphicFramePr>
        <p:xfrm>
          <a:off x="5068888" y="5059363"/>
          <a:ext cx="3617912" cy="350838"/>
        </p:xfrm>
        <a:graphic>
          <a:graphicData uri="http://schemas.openxmlformats.org/drawingml/2006/table">
            <a:tbl>
              <a:tblPr/>
              <a:tblGrid>
                <a:gridCol w="1814512"/>
                <a:gridCol w="1803400"/>
              </a:tblGrid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111.111.111.001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AA-AA-AA-AA-AA-AA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371" name="Rectangle 31"/>
          <p:cNvSpPr>
            <a:spLocks noChangeArrowheads="1"/>
          </p:cNvSpPr>
          <p:nvPr/>
        </p:nvSpPr>
        <p:spPr bwMode="auto">
          <a:xfrm>
            <a:off x="1295400" y="5367338"/>
            <a:ext cx="1660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/>
              <a:t>ARP cache</a:t>
            </a:r>
            <a:endParaRPr lang="en-US">
              <a:latin typeface="Times New Roman" charset="0"/>
            </a:endParaRPr>
          </a:p>
        </p:txBody>
      </p:sp>
      <p:sp>
        <p:nvSpPr>
          <p:cNvPr id="57372" name="Rectangle 32"/>
          <p:cNvSpPr>
            <a:spLocks noChangeArrowheads="1"/>
          </p:cNvSpPr>
          <p:nvPr/>
        </p:nvSpPr>
        <p:spPr bwMode="auto">
          <a:xfrm>
            <a:off x="6172200" y="5367338"/>
            <a:ext cx="1660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/>
              <a:t>ARP cache</a:t>
            </a:r>
          </a:p>
        </p:txBody>
      </p:sp>
      <p:sp>
        <p:nvSpPr>
          <p:cNvPr id="57373" name="Rectangle 8"/>
          <p:cNvSpPr>
            <a:spLocks noChangeArrowheads="1"/>
          </p:cNvSpPr>
          <p:nvPr/>
        </p:nvSpPr>
        <p:spPr bwMode="auto">
          <a:xfrm>
            <a:off x="2209800" y="4038600"/>
            <a:ext cx="323850" cy="249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74" name="Text Box 48"/>
          <p:cNvSpPr txBox="1">
            <a:spLocks noChangeArrowheads="1"/>
          </p:cNvSpPr>
          <p:nvPr/>
        </p:nvSpPr>
        <p:spPr bwMode="auto">
          <a:xfrm>
            <a:off x="3987800" y="3900488"/>
            <a:ext cx="914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b="1">
                <a:latin typeface="Arial" charset="0"/>
              </a:rPr>
              <a:t>LAN</a:t>
            </a:r>
          </a:p>
        </p:txBody>
      </p:sp>
      <p:sp>
        <p:nvSpPr>
          <p:cNvPr id="57375" name="Line 50"/>
          <p:cNvSpPr>
            <a:spLocks noChangeShapeType="1"/>
          </p:cNvSpPr>
          <p:nvPr/>
        </p:nvSpPr>
        <p:spPr bwMode="auto">
          <a:xfrm flipV="1">
            <a:off x="4899025" y="4191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76" name="Rectangle 38"/>
          <p:cNvSpPr>
            <a:spLocks noChangeArrowheads="1"/>
          </p:cNvSpPr>
          <p:nvPr/>
        </p:nvSpPr>
        <p:spPr bwMode="auto">
          <a:xfrm>
            <a:off x="6381750" y="4038600"/>
            <a:ext cx="323850" cy="249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77" name="Rectangle 49"/>
          <p:cNvSpPr>
            <a:spLocks noChangeArrowheads="1"/>
          </p:cNvSpPr>
          <p:nvPr/>
        </p:nvSpPr>
        <p:spPr bwMode="auto">
          <a:xfrm>
            <a:off x="3886200" y="3916363"/>
            <a:ext cx="1011238" cy="493712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7378" name="Picture 51" descr="computer 6.tif    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8763" y="3886200"/>
            <a:ext cx="6810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9546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WPA/WPA2 Layers</a:t>
            </a:r>
            <a:endParaRPr lang="en-US" dirty="0"/>
          </a:p>
        </p:txBody>
      </p:sp>
      <p:pic>
        <p:nvPicPr>
          <p:cNvPr id="4" name="Picture 3" descr="KakaoTalk_Photo_2015-09-10-18-48-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134" y="1417638"/>
            <a:ext cx="6886372" cy="521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2392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Appendix                                                                                                                         </a:t>
            </a:r>
            <a:fld id="{BB59F353-2CCD-3549-845C-B0555EE4B123}" type="slidenum">
              <a:rPr lang="en-US" smtClean="0">
                <a:latin typeface="Times New Roman" charset="0"/>
              </a:rPr>
              <a:pPr/>
              <a:t>40</a:t>
            </a:fld>
            <a:endParaRPr lang="en-US" smtClean="0">
              <a:latin typeface="Times New Roman" charset="0"/>
            </a:endParaRPr>
          </a:p>
        </p:txBody>
      </p:sp>
      <p:pic>
        <p:nvPicPr>
          <p:cNvPr id="58371" name="Picture 46" descr="Laptop computer L 1.tif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2438400"/>
            <a:ext cx="9906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3" descr="computer 6.tif    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4038600"/>
            <a:ext cx="6810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pPr eaLnBrk="1" hangingPunct="1"/>
            <a:r>
              <a:rPr lang="en-US"/>
              <a:t>ARP Cache Poisoning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715000"/>
            <a:ext cx="8229600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Host </a:t>
            </a:r>
            <a:r>
              <a:rPr lang="en-US" sz="2400">
                <a:latin typeface="Arial Narrow" charset="0"/>
              </a:rPr>
              <a:t>CC-CC-CC-CC-CC-CC</a:t>
            </a:r>
            <a:r>
              <a:rPr lang="en-US" sz="2800"/>
              <a:t> is man-in-the-middle</a:t>
            </a:r>
          </a:p>
        </p:txBody>
      </p:sp>
      <p:sp>
        <p:nvSpPr>
          <p:cNvPr id="58375" name="Text Box 8"/>
          <p:cNvSpPr txBox="1">
            <a:spLocks noChangeArrowheads="1"/>
          </p:cNvSpPr>
          <p:nvPr/>
        </p:nvSpPr>
        <p:spPr bwMode="auto">
          <a:xfrm>
            <a:off x="4800600" y="2586038"/>
            <a:ext cx="13287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>
                <a:latin typeface="Arial" charset="0"/>
              </a:rPr>
              <a:t>111.111.111.003</a:t>
            </a:r>
          </a:p>
        </p:txBody>
      </p:sp>
      <p:sp>
        <p:nvSpPr>
          <p:cNvPr id="58376" name="Text Box 9"/>
          <p:cNvSpPr txBox="1">
            <a:spLocks noChangeArrowheads="1"/>
          </p:cNvSpPr>
          <p:nvPr/>
        </p:nvSpPr>
        <p:spPr bwMode="auto">
          <a:xfrm>
            <a:off x="7543800" y="4262438"/>
            <a:ext cx="13287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>
                <a:latin typeface="Arial" charset="0"/>
              </a:rPr>
              <a:t>111.111.111.002</a:t>
            </a:r>
            <a:endParaRPr lang="en-US" sz="1800">
              <a:latin typeface="Arial" charset="0"/>
            </a:endParaRPr>
          </a:p>
        </p:txBody>
      </p:sp>
      <p:sp>
        <p:nvSpPr>
          <p:cNvPr id="58377" name="Text Box 10"/>
          <p:cNvSpPr txBox="1">
            <a:spLocks noChangeArrowheads="1"/>
          </p:cNvSpPr>
          <p:nvPr/>
        </p:nvSpPr>
        <p:spPr bwMode="auto">
          <a:xfrm>
            <a:off x="2209800" y="4554538"/>
            <a:ext cx="1676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>
                <a:latin typeface="Arial" charset="0"/>
              </a:rPr>
              <a:t>AA-AA-AA-AA-AA-AA</a:t>
            </a:r>
          </a:p>
        </p:txBody>
      </p:sp>
      <p:sp>
        <p:nvSpPr>
          <p:cNvPr id="58378" name="Text Box 11"/>
          <p:cNvSpPr txBox="1">
            <a:spLocks noChangeArrowheads="1"/>
          </p:cNvSpPr>
          <p:nvPr/>
        </p:nvSpPr>
        <p:spPr bwMode="auto">
          <a:xfrm>
            <a:off x="5200650" y="4537075"/>
            <a:ext cx="1674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>
                <a:latin typeface="Arial" charset="0"/>
              </a:rPr>
              <a:t>BB-BB-BB-BB-BB-BB</a:t>
            </a:r>
          </a:p>
        </p:txBody>
      </p:sp>
      <p:sp>
        <p:nvSpPr>
          <p:cNvPr id="58379" name="Text Box 14"/>
          <p:cNvSpPr txBox="1">
            <a:spLocks noChangeArrowheads="1"/>
          </p:cNvSpPr>
          <p:nvPr/>
        </p:nvSpPr>
        <p:spPr bwMode="auto">
          <a:xfrm>
            <a:off x="271463" y="4267200"/>
            <a:ext cx="13287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>
                <a:latin typeface="Arial" charset="0"/>
              </a:rPr>
              <a:t>111.111.111.001</a:t>
            </a:r>
            <a:endParaRPr lang="en-US" sz="1800">
              <a:latin typeface="Arial" charset="0"/>
            </a:endParaRPr>
          </a:p>
        </p:txBody>
      </p:sp>
      <p:sp>
        <p:nvSpPr>
          <p:cNvPr id="58380" name="Text Box 15"/>
          <p:cNvSpPr txBox="1">
            <a:spLocks noChangeArrowheads="1"/>
          </p:cNvSpPr>
          <p:nvPr/>
        </p:nvSpPr>
        <p:spPr bwMode="auto">
          <a:xfrm>
            <a:off x="4800600" y="2784475"/>
            <a:ext cx="1828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>
                <a:latin typeface="Arial" charset="0"/>
              </a:rPr>
              <a:t>CC-CC-CC-CC-CC-CC</a:t>
            </a:r>
            <a:endParaRPr lang="en-US" sz="1800">
              <a:latin typeface="Arial" charset="0"/>
            </a:endParaRPr>
          </a:p>
        </p:txBody>
      </p:sp>
      <p:sp>
        <p:nvSpPr>
          <p:cNvPr id="58381" name="Text Box 16"/>
          <p:cNvSpPr txBox="1">
            <a:spLocks noChangeArrowheads="1"/>
          </p:cNvSpPr>
          <p:nvPr/>
        </p:nvSpPr>
        <p:spPr bwMode="auto">
          <a:xfrm>
            <a:off x="4076700" y="4156075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b="1">
                <a:latin typeface="Arial" charset="0"/>
              </a:rPr>
              <a:t>LAN</a:t>
            </a:r>
          </a:p>
        </p:txBody>
      </p:sp>
      <p:sp>
        <p:nvSpPr>
          <p:cNvPr id="214033" name="Line 17"/>
          <p:cNvSpPr>
            <a:spLocks noChangeShapeType="1"/>
          </p:cNvSpPr>
          <p:nvPr/>
        </p:nvSpPr>
        <p:spPr bwMode="auto">
          <a:xfrm flipH="1">
            <a:off x="3048000" y="3317875"/>
            <a:ext cx="1219200" cy="10255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4034" name="Rectangle 18"/>
          <p:cNvSpPr>
            <a:spLocks noChangeArrowheads="1"/>
          </p:cNvSpPr>
          <p:nvPr/>
        </p:nvSpPr>
        <p:spPr bwMode="auto">
          <a:xfrm>
            <a:off x="1828800" y="3271838"/>
            <a:ext cx="175895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Arial" charset="0"/>
              </a:rPr>
              <a:t>ARP “reply”</a:t>
            </a:r>
          </a:p>
          <a:p>
            <a:pPr algn="r" eaLnBrk="0" hangingPunct="0"/>
            <a:r>
              <a:rPr lang="en-US" sz="1200">
                <a:latin typeface="Arial" charset="0"/>
              </a:rPr>
              <a:t>111.111.111.002</a:t>
            </a:r>
            <a:endParaRPr lang="en-US" sz="1200">
              <a:latin typeface="Times" charset="0"/>
            </a:endParaRPr>
          </a:p>
          <a:p>
            <a:pPr algn="r" eaLnBrk="0" hangingPunct="0"/>
            <a:r>
              <a:rPr lang="en-US" sz="1200">
                <a:latin typeface="Arial" charset="0"/>
              </a:rPr>
              <a:t>CC-CC-CC-CC-CC-CC</a:t>
            </a:r>
          </a:p>
        </p:txBody>
      </p:sp>
      <p:sp>
        <p:nvSpPr>
          <p:cNvPr id="214035" name="Line 19"/>
          <p:cNvSpPr>
            <a:spLocks noChangeShapeType="1"/>
          </p:cNvSpPr>
          <p:nvPr/>
        </p:nvSpPr>
        <p:spPr bwMode="auto">
          <a:xfrm>
            <a:off x="4572000" y="3317875"/>
            <a:ext cx="1371600" cy="10255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4036" name="Rectangle 20"/>
          <p:cNvSpPr>
            <a:spLocks noChangeArrowheads="1"/>
          </p:cNvSpPr>
          <p:nvPr/>
        </p:nvSpPr>
        <p:spPr bwMode="auto">
          <a:xfrm>
            <a:off x="5334000" y="3241675"/>
            <a:ext cx="17589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ARP “reply”</a:t>
            </a:r>
          </a:p>
          <a:p>
            <a:pPr eaLnBrk="0" hangingPunct="0"/>
            <a:r>
              <a:rPr lang="en-US" sz="1200">
                <a:latin typeface="Arial" charset="0"/>
              </a:rPr>
              <a:t>111.111.111.001</a:t>
            </a:r>
            <a:endParaRPr lang="en-US" sz="1200">
              <a:latin typeface="Times" charset="0"/>
            </a:endParaRPr>
          </a:p>
          <a:p>
            <a:pPr eaLnBrk="0" hangingPunct="0"/>
            <a:r>
              <a:rPr lang="en-US" sz="1200">
                <a:latin typeface="Arial" charset="0"/>
              </a:rPr>
              <a:t>CC-CC-CC-CC-CC-CC</a:t>
            </a:r>
          </a:p>
        </p:txBody>
      </p:sp>
      <p:sp>
        <p:nvSpPr>
          <p:cNvPr id="214037" name="Rectangle 21"/>
          <p:cNvSpPr>
            <a:spLocks noChangeArrowheads="1"/>
          </p:cNvSpPr>
          <p:nvPr/>
        </p:nvSpPr>
        <p:spPr bwMode="auto">
          <a:xfrm>
            <a:off x="228600" y="4906963"/>
            <a:ext cx="345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>
                <a:latin typeface="Arial" charset="0"/>
              </a:rPr>
              <a:t>111.111.111.002  </a:t>
            </a:r>
            <a:r>
              <a:rPr lang="en-US" sz="1400">
                <a:solidFill>
                  <a:srgbClr val="FF0000"/>
                </a:solidFill>
                <a:latin typeface="Arial" charset="0"/>
              </a:rPr>
              <a:t>CC-CC-CC-CC-CC-CC</a:t>
            </a:r>
            <a:endParaRPr lang="en-US" sz="1400">
              <a:latin typeface="Arial" charset="0"/>
            </a:endParaRPr>
          </a:p>
        </p:txBody>
      </p:sp>
      <p:sp>
        <p:nvSpPr>
          <p:cNvPr id="214038" name="Rectangle 22"/>
          <p:cNvSpPr>
            <a:spLocks noChangeArrowheads="1"/>
          </p:cNvSpPr>
          <p:nvPr/>
        </p:nvSpPr>
        <p:spPr bwMode="auto">
          <a:xfrm>
            <a:off x="244475" y="4906963"/>
            <a:ext cx="3336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>
                <a:latin typeface="Arial" charset="0"/>
              </a:rPr>
              <a:t>111.111.111.002  BB-BB-BB-BB-BB-BB</a:t>
            </a:r>
            <a:endParaRPr lang="en-US" sz="1600">
              <a:latin typeface="Times" charset="0"/>
            </a:endParaRPr>
          </a:p>
        </p:txBody>
      </p:sp>
      <p:sp>
        <p:nvSpPr>
          <p:cNvPr id="214040" name="Rectangle 24"/>
          <p:cNvSpPr>
            <a:spLocks noChangeArrowheads="1"/>
          </p:cNvSpPr>
          <p:nvPr/>
        </p:nvSpPr>
        <p:spPr bwMode="auto">
          <a:xfrm>
            <a:off x="5200650" y="4918075"/>
            <a:ext cx="3336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>
                <a:latin typeface="Arial" charset="0"/>
              </a:rPr>
              <a:t>111.111.111.001  AA-AA-AA-AA-AA-AA</a:t>
            </a:r>
          </a:p>
        </p:txBody>
      </p:sp>
      <p:sp>
        <p:nvSpPr>
          <p:cNvPr id="214041" name="Rectangle 25"/>
          <p:cNvSpPr>
            <a:spLocks noChangeArrowheads="1"/>
          </p:cNvSpPr>
          <p:nvPr/>
        </p:nvSpPr>
        <p:spPr bwMode="auto">
          <a:xfrm>
            <a:off x="5200650" y="4918075"/>
            <a:ext cx="345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>
                <a:latin typeface="Arial" charset="0"/>
              </a:rPr>
              <a:t>111.111.111.001  </a:t>
            </a:r>
            <a:r>
              <a:rPr lang="en-US" sz="1400">
                <a:solidFill>
                  <a:srgbClr val="FF0000"/>
                </a:solidFill>
                <a:latin typeface="Arial" charset="0"/>
              </a:rPr>
              <a:t>CC-CC-CC-CC-CC-CC</a:t>
            </a:r>
          </a:p>
        </p:txBody>
      </p:sp>
      <p:sp>
        <p:nvSpPr>
          <p:cNvPr id="58390" name="Rectangle 27"/>
          <p:cNvSpPr>
            <a:spLocks noChangeArrowheads="1"/>
          </p:cNvSpPr>
          <p:nvPr/>
        </p:nvSpPr>
        <p:spPr bwMode="auto">
          <a:xfrm>
            <a:off x="3975100" y="4171950"/>
            <a:ext cx="1011238" cy="493713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91" name="Line 30"/>
          <p:cNvSpPr>
            <a:spLocks noChangeShapeType="1"/>
          </p:cNvSpPr>
          <p:nvPr/>
        </p:nvSpPr>
        <p:spPr bwMode="auto">
          <a:xfrm>
            <a:off x="4445000" y="3241675"/>
            <a:ext cx="0" cy="917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92" name="Rectangle 31"/>
          <p:cNvSpPr>
            <a:spLocks noChangeArrowheads="1"/>
          </p:cNvSpPr>
          <p:nvPr/>
        </p:nvSpPr>
        <p:spPr bwMode="auto">
          <a:xfrm>
            <a:off x="304800" y="4906963"/>
            <a:ext cx="33528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93" name="Line 32"/>
          <p:cNvSpPr>
            <a:spLocks noChangeShapeType="1"/>
          </p:cNvSpPr>
          <p:nvPr/>
        </p:nvSpPr>
        <p:spPr bwMode="auto">
          <a:xfrm>
            <a:off x="1676400" y="49069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94" name="Rectangle 33"/>
          <p:cNvSpPr>
            <a:spLocks noChangeArrowheads="1"/>
          </p:cNvSpPr>
          <p:nvPr/>
        </p:nvSpPr>
        <p:spPr bwMode="auto">
          <a:xfrm>
            <a:off x="5276850" y="4918075"/>
            <a:ext cx="33528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95" name="Line 34"/>
          <p:cNvSpPr>
            <a:spLocks noChangeShapeType="1"/>
          </p:cNvSpPr>
          <p:nvPr/>
        </p:nvSpPr>
        <p:spPr bwMode="auto">
          <a:xfrm>
            <a:off x="6648450" y="49180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96" name="Rectangle 35"/>
          <p:cNvSpPr>
            <a:spLocks noChangeArrowheads="1"/>
          </p:cNvSpPr>
          <p:nvPr/>
        </p:nvSpPr>
        <p:spPr bwMode="auto">
          <a:xfrm>
            <a:off x="6553200" y="4308475"/>
            <a:ext cx="323850" cy="249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97" name="Line 37"/>
          <p:cNvSpPr>
            <a:spLocks noChangeShapeType="1"/>
          </p:cNvSpPr>
          <p:nvPr/>
        </p:nvSpPr>
        <p:spPr bwMode="auto">
          <a:xfrm>
            <a:off x="4981575" y="4460875"/>
            <a:ext cx="157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98" name="Line 38"/>
          <p:cNvSpPr>
            <a:spLocks noChangeShapeType="1"/>
          </p:cNvSpPr>
          <p:nvPr/>
        </p:nvSpPr>
        <p:spPr bwMode="auto">
          <a:xfrm>
            <a:off x="2514600" y="4460875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99" name="Rectangle 36"/>
          <p:cNvSpPr>
            <a:spLocks noChangeArrowheads="1"/>
          </p:cNvSpPr>
          <p:nvPr/>
        </p:nvSpPr>
        <p:spPr bwMode="auto">
          <a:xfrm>
            <a:off x="4267200" y="3089275"/>
            <a:ext cx="323850" cy="249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00" name="Rectangle 39"/>
          <p:cNvSpPr>
            <a:spLocks noChangeArrowheads="1"/>
          </p:cNvSpPr>
          <p:nvPr/>
        </p:nvSpPr>
        <p:spPr bwMode="auto">
          <a:xfrm>
            <a:off x="6205538" y="5211763"/>
            <a:ext cx="1414462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/>
              <a:t>ARP cache</a:t>
            </a:r>
            <a:endParaRPr lang="en-US">
              <a:latin typeface="Times New Roman" charset="0"/>
            </a:endParaRPr>
          </a:p>
        </p:txBody>
      </p:sp>
      <p:sp>
        <p:nvSpPr>
          <p:cNvPr id="58401" name="Rectangle 40"/>
          <p:cNvSpPr>
            <a:spLocks noChangeArrowheads="1"/>
          </p:cNvSpPr>
          <p:nvPr/>
        </p:nvSpPr>
        <p:spPr bwMode="auto">
          <a:xfrm>
            <a:off x="990600" y="5211763"/>
            <a:ext cx="1414463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/>
              <a:t>ARP cache</a:t>
            </a:r>
            <a:endParaRPr lang="en-US">
              <a:latin typeface="Times New Roman" charset="0"/>
            </a:endParaRPr>
          </a:p>
        </p:txBody>
      </p:sp>
      <p:sp>
        <p:nvSpPr>
          <p:cNvPr id="214057" name="Rectangle 41"/>
          <p:cNvSpPr>
            <a:spLocks noChangeArrowheads="1"/>
          </p:cNvSpPr>
          <p:nvPr/>
        </p:nvSpPr>
        <p:spPr bwMode="auto">
          <a:xfrm>
            <a:off x="685800" y="1295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/>
              <a:t>ARP is stateless, so…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/>
              <a:t>Accepts </a:t>
            </a:r>
            <a:r>
              <a:rPr lang="en-US" sz="2800" b="1" dirty="0">
                <a:solidFill>
                  <a:schemeClr val="accent2"/>
                </a:solidFill>
              </a:rPr>
              <a:t>“</a:t>
            </a:r>
            <a:r>
              <a:rPr lang="en-US" sz="2800" b="1" dirty="0">
                <a:solidFill>
                  <a:schemeClr val="hlink"/>
                </a:solidFill>
              </a:rPr>
              <a:t>reply”</a:t>
            </a:r>
            <a:r>
              <a:rPr lang="en-US" sz="2800" dirty="0"/>
              <a:t>, even if no </a:t>
            </a:r>
            <a:r>
              <a:rPr lang="en-US" sz="2800" b="1" dirty="0">
                <a:solidFill>
                  <a:schemeClr val="hlink"/>
                </a:solidFill>
              </a:rPr>
              <a:t>request</a:t>
            </a:r>
            <a:r>
              <a:rPr lang="en-US" sz="2800" dirty="0"/>
              <a:t> sent</a:t>
            </a:r>
          </a:p>
        </p:txBody>
      </p:sp>
      <p:sp>
        <p:nvSpPr>
          <p:cNvPr id="58403" name="Rectangle 6"/>
          <p:cNvSpPr>
            <a:spLocks noChangeArrowheads="1"/>
          </p:cNvSpPr>
          <p:nvPr/>
        </p:nvSpPr>
        <p:spPr bwMode="auto">
          <a:xfrm>
            <a:off x="2209800" y="4308475"/>
            <a:ext cx="323850" cy="249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8404" name="Picture 44" descr="computer 6.tif    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4038600"/>
            <a:ext cx="6810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2222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build="p" autoUpdateAnimBg="0"/>
      <p:bldP spid="214033" grpId="0" animBg="1"/>
      <p:bldP spid="214033" grpId="1" animBg="1"/>
      <p:bldP spid="214034" grpId="0" autoUpdateAnimBg="0"/>
      <p:bldP spid="214034" grpId="1" autoUpdateAnimBg="0"/>
      <p:bldP spid="214035" grpId="0" animBg="1"/>
      <p:bldP spid="214035" grpId="1" animBg="1"/>
      <p:bldP spid="214036" grpId="0" autoUpdateAnimBg="0"/>
      <p:bldP spid="214036" grpId="1" autoUpdateAnimBg="0"/>
      <p:bldP spid="214037" grpId="0" autoUpdateAnimBg="0"/>
      <p:bldP spid="214038" grpId="0" autoUpdateAnimBg="0"/>
      <p:bldP spid="214040" grpId="0" autoUpdateAnimBg="0"/>
      <p:bldP spid="214041" grpId="0" autoUpdateAnimBg="0"/>
      <p:bldP spid="214057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MiM</a:t>
            </a:r>
            <a:r>
              <a:rPr lang="en-US" dirty="0" smtClean="0"/>
              <a:t>: Management 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WLAN layer-2 header is not protected</a:t>
            </a:r>
          </a:p>
          <a:p>
            <a:pPr lvl="1"/>
            <a:r>
              <a:rPr lang="en-US" dirty="0" smtClean="0"/>
              <a:t>MAC address can be modified</a:t>
            </a:r>
          </a:p>
          <a:p>
            <a:r>
              <a:rPr lang="en-US" dirty="0" smtClean="0"/>
              <a:t>Procedure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Deauthenticate</a:t>
            </a:r>
            <a:r>
              <a:rPr lang="en-US" dirty="0" smtClean="0"/>
              <a:t> currently-connected STA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Install a bogus AP with seam ESSID/MAC of the AP near victim but on different channel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Victim STA connects to bogus AP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Now bogus AP (and bogus STA) acts as victim STA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187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Fragmentation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/>
          </a:bodyPr>
          <a:lstStyle/>
          <a:p>
            <a:r>
              <a:rPr lang="en-US" dirty="0" smtClean="0"/>
              <a:t>Attacker can inject a long legitimate message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Get a </a:t>
            </a:r>
            <a:r>
              <a:rPr lang="en-US" dirty="0" err="1" smtClean="0"/>
              <a:t>keystream</a:t>
            </a:r>
            <a:r>
              <a:rPr lang="en-US" dirty="0" smtClean="0"/>
              <a:t> of length 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make 16 packets of (m-4) plaintext and 4 CRC, all of which fragmentations of a long message of length (m-4)*16+4	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observe AP’s forward of long packet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Get a </a:t>
            </a:r>
            <a:r>
              <a:rPr lang="en-US" dirty="0" err="1" smtClean="0"/>
              <a:t>keystream</a:t>
            </a:r>
            <a:r>
              <a:rPr lang="en-US" dirty="0" smtClean="0"/>
              <a:t> of length (m-4)*16+4=16m-60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Inject a packet of size: plaintext 16m-64, CRC 4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13107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Fragmentation attack</a:t>
            </a:r>
          </a:p>
        </p:txBody>
      </p:sp>
      <p:pic>
        <p:nvPicPr>
          <p:cNvPr id="4" name="Picture 3" descr="Screen Shot 2015-03-19 at 2.52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286077"/>
            <a:ext cx="78105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547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9-24 at 5.42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900"/>
            <a:ext cx="9144000" cy="566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974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9-24 at 5.42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561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845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9-24 at 5.43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300"/>
            <a:ext cx="9144000" cy="560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51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RSN Protocol Stacks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712930"/>
              </p:ext>
            </p:extLst>
          </p:nvPr>
        </p:nvGraphicFramePr>
        <p:xfrm>
          <a:off x="457200" y="1703503"/>
          <a:ext cx="8229600" cy="4724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1476"/>
                <a:gridCol w="1029077"/>
                <a:gridCol w="1576457"/>
                <a:gridCol w="1466981"/>
                <a:gridCol w="919600"/>
                <a:gridCol w="1746009"/>
              </a:tblGrid>
              <a:tr h="58342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Auth</a:t>
                      </a:r>
                      <a:r>
                        <a:rPr lang="en-US" dirty="0" smtClean="0"/>
                        <a:t> Server</a:t>
                      </a:r>
                      <a:endParaRPr lang="en-US" dirty="0"/>
                    </a:p>
                  </a:txBody>
                  <a:tcPr anchor="ctr"/>
                </a:tc>
              </a:tr>
              <a:tr h="58342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TLS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TLS</a:t>
                      </a:r>
                      <a:endParaRPr lang="en-US" dirty="0"/>
                    </a:p>
                  </a:txBody>
                  <a:tcPr anchor="ctr"/>
                </a:tc>
              </a:tr>
              <a:tr h="58342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TLS over</a:t>
                      </a:r>
                      <a:r>
                        <a:rPr lang="en-US" baseline="0" dirty="0" smtClean="0"/>
                        <a:t> EAP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TLS over EAP</a:t>
                      </a:r>
                      <a:endParaRPr lang="en-US" dirty="0"/>
                    </a:p>
                  </a:txBody>
                  <a:tcPr anchor="ctr"/>
                </a:tc>
              </a:tr>
              <a:tr h="58342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EAP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EAP</a:t>
                      </a:r>
                      <a:endParaRPr lang="en-US" dirty="0"/>
                    </a:p>
                  </a:txBody>
                  <a:tcPr anchor="ctr"/>
                </a:tc>
              </a:tr>
              <a:tr h="58342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802.1X EAPOL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802.1X</a:t>
                      </a:r>
                      <a:r>
                        <a:rPr lang="en-US" baseline="0" dirty="0" smtClean="0"/>
                        <a:t> EAPOL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EAP over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RADIUS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EAP over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RADIUS</a:t>
                      </a:r>
                      <a:endParaRPr lang="en-US" dirty="0"/>
                    </a:p>
                  </a:txBody>
                  <a:tcPr anchor="ctr"/>
                </a:tc>
              </a:tr>
              <a:tr h="58342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802.11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802.11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RADIUS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RADIUS</a:t>
                      </a:r>
                      <a:endParaRPr lang="en-US" dirty="0"/>
                    </a:p>
                  </a:txBody>
                  <a:tcPr anchor="ctr"/>
                </a:tc>
              </a:tr>
              <a:tr h="58342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TCP/IP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TCP/IP</a:t>
                      </a:r>
                      <a:endParaRPr lang="en-US" dirty="0"/>
                    </a:p>
                  </a:txBody>
                  <a:tcPr anchor="ctr"/>
                </a:tc>
              </a:tr>
              <a:tr h="58342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802.3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802.3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1992467" y="4969724"/>
            <a:ext cx="96339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992467" y="4377760"/>
            <a:ext cx="96339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992467" y="3785796"/>
            <a:ext cx="490453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992467" y="3193832"/>
            <a:ext cx="490453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992467" y="2601868"/>
            <a:ext cx="490453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977401" y="4377760"/>
            <a:ext cx="96339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977401" y="4969724"/>
            <a:ext cx="96339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977401" y="5561688"/>
            <a:ext cx="96339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977401" y="6153652"/>
            <a:ext cx="96339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470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RSN Protocol Stacks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595789"/>
              </p:ext>
            </p:extLst>
          </p:nvPr>
        </p:nvGraphicFramePr>
        <p:xfrm>
          <a:off x="457200" y="1703503"/>
          <a:ext cx="8229600" cy="4724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1476"/>
                <a:gridCol w="1029077"/>
                <a:gridCol w="1576457"/>
                <a:gridCol w="1466981"/>
                <a:gridCol w="919600"/>
                <a:gridCol w="1746009"/>
              </a:tblGrid>
              <a:tr h="58342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Auth</a:t>
                      </a:r>
                      <a:r>
                        <a:rPr lang="en-US" dirty="0" smtClean="0"/>
                        <a:t> Server</a:t>
                      </a:r>
                      <a:endParaRPr lang="en-US" dirty="0"/>
                    </a:p>
                  </a:txBody>
                  <a:tcPr anchor="ctr"/>
                </a:tc>
              </a:tr>
              <a:tr h="58342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TLS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TLS</a:t>
                      </a:r>
                      <a:endParaRPr lang="en-US" dirty="0"/>
                    </a:p>
                  </a:txBody>
                  <a:tcPr anchor="ctr"/>
                </a:tc>
              </a:tr>
              <a:tr h="58342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TLS over</a:t>
                      </a:r>
                      <a:r>
                        <a:rPr lang="en-US" baseline="0" dirty="0" smtClean="0"/>
                        <a:t> EAP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TLS over EAP</a:t>
                      </a:r>
                      <a:endParaRPr lang="en-US" dirty="0"/>
                    </a:p>
                  </a:txBody>
                  <a:tcPr anchor="ctr"/>
                </a:tc>
              </a:tr>
              <a:tr h="58342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EAP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EAP</a:t>
                      </a:r>
                      <a:endParaRPr lang="en-US" dirty="0"/>
                    </a:p>
                  </a:txBody>
                  <a:tcPr anchor="ctr"/>
                </a:tc>
              </a:tr>
              <a:tr h="58342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802.1X EAPOL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802.1X</a:t>
                      </a:r>
                      <a:r>
                        <a:rPr lang="en-US" baseline="0" dirty="0" smtClean="0"/>
                        <a:t> EAPOL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EAP over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RADIUS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EAP over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RADIUS</a:t>
                      </a:r>
                      <a:endParaRPr lang="en-US" dirty="0"/>
                    </a:p>
                  </a:txBody>
                  <a:tcPr anchor="ctr"/>
                </a:tc>
              </a:tr>
              <a:tr h="58342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802.11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802.11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RADIUS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RADIUS</a:t>
                      </a:r>
                      <a:endParaRPr lang="en-US" dirty="0"/>
                    </a:p>
                  </a:txBody>
                  <a:tcPr anchor="ctr"/>
                </a:tc>
              </a:tr>
              <a:tr h="58342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TCP/IP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TCP/IP</a:t>
                      </a:r>
                      <a:endParaRPr lang="en-US" dirty="0"/>
                    </a:p>
                  </a:txBody>
                  <a:tcPr anchor="ctr"/>
                </a:tc>
              </a:tr>
              <a:tr h="58342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802.3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802.3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1992467" y="4969724"/>
            <a:ext cx="96339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992467" y="4377760"/>
            <a:ext cx="96339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992467" y="3785796"/>
            <a:ext cx="490453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992467" y="3193832"/>
            <a:ext cx="490453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992467" y="2601868"/>
            <a:ext cx="490453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977401" y="4377760"/>
            <a:ext cx="96339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977401" y="4969724"/>
            <a:ext cx="96339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977401" y="5561688"/>
            <a:ext cx="96339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977401" y="6153652"/>
            <a:ext cx="96339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70373" y="4662357"/>
            <a:ext cx="4383234" cy="619581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1361" y="5236401"/>
            <a:ext cx="2023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Wireless LAN Layer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8523" y="3438682"/>
            <a:ext cx="8593434" cy="119269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57547" y="3363642"/>
            <a:ext cx="215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Access Control Layer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5434" y="2307566"/>
            <a:ext cx="8456523" cy="113111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04748" y="2201556"/>
            <a:ext cx="2187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Authentication Layer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267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802.1X Message Flow</a:t>
            </a:r>
            <a:endParaRPr lang="en-US" dirty="0"/>
          </a:p>
        </p:txBody>
      </p:sp>
      <p:pic>
        <p:nvPicPr>
          <p:cNvPr id="5" name="Picture 4" descr="KakaoTalk_Photo_2015-09-10-18-51-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799" y="1270000"/>
            <a:ext cx="6269801" cy="525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50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802.1X Message Flow</a:t>
            </a:r>
            <a:endParaRPr lang="en-US" dirty="0"/>
          </a:p>
        </p:txBody>
      </p:sp>
      <p:pic>
        <p:nvPicPr>
          <p:cNvPr id="5" name="Picture 4" descr="KakaoTalk_Photo_2015-09-10-18-51-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799" y="1270000"/>
            <a:ext cx="6269801" cy="52559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24938" y="1417638"/>
            <a:ext cx="6520642" cy="1339503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35354" y="2801115"/>
            <a:ext cx="6520642" cy="2899041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24938" y="5736730"/>
            <a:ext cx="6520642" cy="851141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63273" y="1417638"/>
            <a:ext cx="461665" cy="1299707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Introduction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3689" y="3296795"/>
            <a:ext cx="461665" cy="1535048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Authentication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7132" y="5700008"/>
            <a:ext cx="461665" cy="1024805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Welcome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6240" y="5390371"/>
            <a:ext cx="635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PMK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19644" y="5342615"/>
            <a:ext cx="635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PMK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84103" y="5895327"/>
            <a:ext cx="635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PMK</a:t>
            </a:r>
            <a:endParaRPr lang="en-US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576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EAP-TLS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Authenticate using certificates</a:t>
            </a:r>
          </a:p>
          <a:p>
            <a:pPr lvl="1"/>
            <a:r>
              <a:rPr lang="en-US" dirty="0" smtClean="0"/>
              <a:t>Sign the messages</a:t>
            </a:r>
          </a:p>
          <a:p>
            <a:r>
              <a:rPr lang="en-US" dirty="0" smtClean="0"/>
              <a:t>Key distribution </a:t>
            </a:r>
          </a:p>
          <a:p>
            <a:pPr lvl="1"/>
            <a:r>
              <a:rPr lang="en-US" dirty="0" smtClean="0"/>
              <a:t>Encrypt pre-master key using public key of server</a:t>
            </a:r>
          </a:p>
          <a:p>
            <a:pPr lvl="1"/>
            <a:r>
              <a:rPr lang="en-US" dirty="0" smtClean="0"/>
              <a:t>Compute PMK from pre-master key and </a:t>
            </a:r>
            <a:r>
              <a:rPr lang="en-US" dirty="0" err="1" smtClean="0"/>
              <a:t>nonces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6852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18678</TotalTime>
  <Words>1698</Words>
  <Application>Microsoft Macintosh PowerPoint</Application>
  <PresentationFormat>On-screen Show (4:3)</PresentationFormat>
  <Paragraphs>361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WLAN Security</vt:lpstr>
      <vt:lpstr>WEP, WPA, WPA2</vt:lpstr>
      <vt:lpstr>Weakness of WEP</vt:lpstr>
      <vt:lpstr>WPA/WPA2 Layers</vt:lpstr>
      <vt:lpstr>RSN Protocol Stacks</vt:lpstr>
      <vt:lpstr>RSN Protocol Stacks</vt:lpstr>
      <vt:lpstr>802.1X Message Flow</vt:lpstr>
      <vt:lpstr>802.1X Message Flow</vt:lpstr>
      <vt:lpstr>EAP-TLS</vt:lpstr>
      <vt:lpstr>EAP-TLS</vt:lpstr>
      <vt:lpstr>Key Hierarchy</vt:lpstr>
      <vt:lpstr>Pairwise Key Generation</vt:lpstr>
      <vt:lpstr>Key Management</vt:lpstr>
      <vt:lpstr>4-way Handshake (over EAPOL-Key)</vt:lpstr>
      <vt:lpstr>WPA-Home (WPA-PSK)</vt:lpstr>
      <vt:lpstr>Data Encryption: TKIP</vt:lpstr>
      <vt:lpstr>Data Encryption: AES-CCMP</vt:lpstr>
      <vt:lpstr>AES Encryption</vt:lpstr>
      <vt:lpstr>Mode of operation</vt:lpstr>
      <vt:lpstr>CTR (CounTeR) mode</vt:lpstr>
      <vt:lpstr>CBC (Cipher Block Chaining)</vt:lpstr>
      <vt:lpstr>CBC-MAC</vt:lpstr>
      <vt:lpstr>CCMP</vt:lpstr>
      <vt:lpstr>PowerPoint Presentation</vt:lpstr>
      <vt:lpstr>Attacks</vt:lpstr>
      <vt:lpstr>RC4 weak-key problems</vt:lpstr>
      <vt:lpstr>Other WEP problems</vt:lpstr>
      <vt:lpstr>Chopchop attack</vt:lpstr>
      <vt:lpstr>Chopchop attack</vt:lpstr>
      <vt:lpstr>Chopchop attack</vt:lpstr>
      <vt:lpstr>Inductive Chosen Plaintext Attack</vt:lpstr>
      <vt:lpstr>Base Phase</vt:lpstr>
      <vt:lpstr>Inductive Phase</vt:lpstr>
      <vt:lpstr>Inductive Phase</vt:lpstr>
      <vt:lpstr>Building Dictionary</vt:lpstr>
      <vt:lpstr>Man in the Middle Attack</vt:lpstr>
      <vt:lpstr>Man in the Middle Attack</vt:lpstr>
      <vt:lpstr>ARP</vt:lpstr>
      <vt:lpstr>ARP</vt:lpstr>
      <vt:lpstr>ARP Cache Poisoning</vt:lpstr>
      <vt:lpstr>MiM: Management Frame</vt:lpstr>
      <vt:lpstr>Fragmentation attack</vt:lpstr>
      <vt:lpstr>Fragmentation attack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Minho Shin</dc:creator>
  <cp:lastModifiedBy>Minho Shin</cp:lastModifiedBy>
  <cp:revision>193</cp:revision>
  <dcterms:created xsi:type="dcterms:W3CDTF">2015-09-10T04:49:34Z</dcterms:created>
  <dcterms:modified xsi:type="dcterms:W3CDTF">2015-09-24T10:08:03Z</dcterms:modified>
</cp:coreProperties>
</file>