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5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6" r:id="rId21"/>
    <p:sldId id="275" r:id="rId2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CN" altLang="en-US" smtClean="0"/>
              <a:t>单击以编辑母版副标题样式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74690-7607-45EE-8E9B-C87704EC0947}" type="datetimeFigureOut">
              <a:rPr lang="zh-CN" altLang="en-US" smtClean="0"/>
              <a:t>2020/4/10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D80C5-BBDE-43C6-BF88-8EA629B572F4}" type="slidenum">
              <a:rPr lang="zh-CN" altLang="en-US" smtClean="0"/>
              <a:t>‹#›</a:t>
            </a:fld>
            <a:endParaRPr lang="zh-CN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95899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74690-7607-45EE-8E9B-C87704EC0947}" type="datetimeFigureOut">
              <a:rPr lang="zh-CN" altLang="en-US" smtClean="0"/>
              <a:t>2020/4/10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D80C5-BBDE-43C6-BF88-8EA629B572F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36908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74690-7607-45EE-8E9B-C87704EC0947}" type="datetimeFigureOut">
              <a:rPr lang="zh-CN" altLang="en-US" smtClean="0"/>
              <a:t>2020/4/10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D80C5-BBDE-43C6-BF88-8EA629B572F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50879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74690-7607-45EE-8E9B-C87704EC0947}" type="datetimeFigureOut">
              <a:rPr lang="zh-CN" altLang="en-US" smtClean="0"/>
              <a:t>2020/4/10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D80C5-BBDE-43C6-BF88-8EA629B572F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79747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74690-7607-45EE-8E9B-C87704EC0947}" type="datetimeFigureOut">
              <a:rPr lang="zh-CN" altLang="en-US" smtClean="0"/>
              <a:t>2020/4/10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D80C5-BBDE-43C6-BF88-8EA629B572F4}" type="slidenum">
              <a:rPr lang="zh-CN" altLang="en-US" smtClean="0"/>
              <a:t>‹#›</a:t>
            </a:fld>
            <a:endParaRPr lang="zh-CN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8879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74690-7607-45EE-8E9B-C87704EC0947}" type="datetimeFigureOut">
              <a:rPr lang="zh-CN" altLang="en-US" smtClean="0"/>
              <a:t>2020/4/10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D80C5-BBDE-43C6-BF88-8EA629B572F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08648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74690-7607-45EE-8E9B-C87704EC0947}" type="datetimeFigureOut">
              <a:rPr lang="zh-CN" altLang="en-US" smtClean="0"/>
              <a:t>2020/4/10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D80C5-BBDE-43C6-BF88-8EA629B572F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93773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74690-7607-45EE-8E9B-C87704EC0947}" type="datetimeFigureOut">
              <a:rPr lang="zh-CN" altLang="en-US" smtClean="0"/>
              <a:t>2020/4/10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D80C5-BBDE-43C6-BF88-8EA629B572F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5350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74690-7607-45EE-8E9B-C87704EC0947}" type="datetimeFigureOut">
              <a:rPr lang="zh-CN" altLang="en-US" smtClean="0"/>
              <a:t>2020/4/10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D80C5-BBDE-43C6-BF88-8EA629B572F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94559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61974690-7607-45EE-8E9B-C87704EC0947}" type="datetimeFigureOut">
              <a:rPr lang="zh-CN" altLang="en-US" smtClean="0"/>
              <a:t>2020/4/10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65D80C5-BBDE-43C6-BF88-8EA629B572F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99793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74690-7607-45EE-8E9B-C87704EC0947}" type="datetimeFigureOut">
              <a:rPr lang="zh-CN" altLang="en-US" smtClean="0"/>
              <a:t>2020/4/10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D80C5-BBDE-43C6-BF88-8EA629B572F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97637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61974690-7607-45EE-8E9B-C87704EC0947}" type="datetimeFigureOut">
              <a:rPr lang="zh-CN" altLang="en-US" smtClean="0"/>
              <a:t>2020/4/10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165D80C5-BBDE-43C6-BF88-8EA629B572F4}" type="slidenum">
              <a:rPr lang="zh-CN" altLang="en-US" smtClean="0"/>
              <a:t>‹#›</a:t>
            </a:fld>
            <a:endParaRPr lang="zh-CN" alt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5820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zh-CN" sz="6000" dirty="0"/>
              <a:t>Perfectly Privacy-Preserving </a:t>
            </a:r>
            <a:r>
              <a:rPr lang="en-US" altLang="zh-CN" sz="6000" dirty="0" smtClean="0"/>
              <a:t>AI</a:t>
            </a:r>
            <a:endParaRPr lang="zh-CN" altLang="en-US" sz="6000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 smtClean="0"/>
              <a:t>2020.4.10</a:t>
            </a:r>
          </a:p>
          <a:p>
            <a:r>
              <a:rPr lang="en-US" altLang="zh-CN" dirty="0" smtClean="0"/>
              <a:t>Zhang </a:t>
            </a:r>
            <a:r>
              <a:rPr lang="en-US" altLang="zh-CN" dirty="0" err="1" smtClean="0"/>
              <a:t>zhong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808376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zh-CN" sz="4800" dirty="0"/>
              <a:t>A Survey on Collaborative Deep Learning and</a:t>
            </a:r>
            <a:br>
              <a:rPr lang="en-US" altLang="zh-CN" sz="4800" dirty="0"/>
            </a:br>
            <a:r>
              <a:rPr lang="en-US" altLang="zh-CN" sz="4800" dirty="0"/>
              <a:t>Privacy-Preserving</a:t>
            </a:r>
            <a:endParaRPr lang="zh-CN" altLang="en-US" sz="4800" dirty="0"/>
          </a:p>
        </p:txBody>
      </p:sp>
    </p:spTree>
    <p:extLst>
      <p:ext uri="{BB962C8B-B14F-4D97-AF65-F5344CB8AC3E}">
        <p14:creationId xmlns:p14="http://schemas.microsoft.com/office/powerpoint/2010/main" val="3132347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Table of contents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altLang="zh-CN" sz="2800" dirty="0" smtClean="0"/>
              <a:t>Motivation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CN" sz="2800" dirty="0" smtClean="0"/>
              <a:t>Problem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CN" sz="2800" dirty="0" smtClean="0"/>
              <a:t>Method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CN" sz="2800" dirty="0" smtClean="0"/>
              <a:t>Summary</a:t>
            </a:r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372615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Motivation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altLang="zh-CN" sz="2400" dirty="0"/>
              <a:t>collaborative deep learning: Federated </a:t>
            </a:r>
            <a:r>
              <a:rPr lang="en-US" altLang="zh-CN" sz="2400" dirty="0" smtClean="0"/>
              <a:t>learning, many </a:t>
            </a:r>
            <a:r>
              <a:rPr lang="en-US" altLang="zh-CN" sz="2400" dirty="0"/>
              <a:t>data from multiple </a:t>
            </a:r>
            <a:r>
              <a:rPr lang="en-US" altLang="zh-CN" sz="2400" dirty="0" smtClean="0"/>
              <a:t>devices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altLang="zh-CN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CN" sz="2400" dirty="0" smtClean="0"/>
              <a:t>privacy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750495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Collaborative </a:t>
            </a:r>
            <a:r>
              <a:rPr lang="en-US" altLang="zh-CN" dirty="0"/>
              <a:t>deep learning</a:t>
            </a:r>
            <a:endParaRPr lang="zh-CN" altLang="en-US" dirty="0"/>
          </a:p>
        </p:txBody>
      </p:sp>
      <p:pic>
        <p:nvPicPr>
          <p:cNvPr id="4" name="内容占位符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9529" y="2033995"/>
            <a:ext cx="5761633" cy="3870579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71162" y="2033995"/>
            <a:ext cx="5747656" cy="393675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7111983" y="5960571"/>
            <a:ext cx="34660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>
                <a:solidFill>
                  <a:schemeClr val="accent1"/>
                </a:solidFill>
              </a:rPr>
              <a:t>Data do not leave the user’s device</a:t>
            </a:r>
            <a:endParaRPr lang="zh-CN" altLang="en-US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56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Problem 1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altLang="zh-CN" sz="2400" dirty="0"/>
              <a:t>The server </a:t>
            </a:r>
            <a:r>
              <a:rPr lang="en-US" altLang="zh-CN" sz="2400" dirty="0" smtClean="0"/>
              <a:t>is malicious</a:t>
            </a:r>
          </a:p>
          <a:p>
            <a:pPr>
              <a:buFont typeface="Wingdings" panose="05000000000000000000" pitchFamily="2" charset="2"/>
              <a:buChar char="Ø"/>
            </a:pPr>
            <a:endParaRPr lang="zh-CN" altLang="en-US" sz="2400" dirty="0"/>
          </a:p>
        </p:txBody>
      </p:sp>
      <p:pic>
        <p:nvPicPr>
          <p:cNvPr id="4" name="内容占位符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37838" y="1922124"/>
            <a:ext cx="5761633" cy="3870579"/>
          </a:xfrm>
          <a:prstGeom prst="rect">
            <a:avLst/>
          </a:prstGeom>
        </p:spPr>
      </p:pic>
      <p:cxnSp>
        <p:nvCxnSpPr>
          <p:cNvPr id="6" name="直接箭头连接符 5"/>
          <p:cNvCxnSpPr/>
          <p:nvPr/>
        </p:nvCxnSpPr>
        <p:spPr>
          <a:xfrm>
            <a:off x="3879669" y="2194560"/>
            <a:ext cx="3056708" cy="1306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7988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Problem 2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altLang="zh-CN" sz="2400" dirty="0"/>
              <a:t>The user </a:t>
            </a:r>
            <a:r>
              <a:rPr lang="en-US" altLang="zh-CN" sz="2400" dirty="0" smtClean="0"/>
              <a:t>is </a:t>
            </a:r>
            <a:r>
              <a:rPr lang="en-US" altLang="zh-CN" sz="2400" dirty="0"/>
              <a:t>malicious</a:t>
            </a:r>
            <a:endParaRPr lang="zh-CN" altLang="en-US" sz="2400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8024" y="2040718"/>
            <a:ext cx="5747656" cy="3936750"/>
          </a:xfrm>
          <a:prstGeom prst="rect">
            <a:avLst/>
          </a:prstGeom>
        </p:spPr>
      </p:pic>
      <p:cxnSp>
        <p:nvCxnSpPr>
          <p:cNvPr id="6" name="直接箭头连接符 5"/>
          <p:cNvCxnSpPr/>
          <p:nvPr/>
        </p:nvCxnSpPr>
        <p:spPr>
          <a:xfrm flipV="1">
            <a:off x="5904411" y="2965284"/>
            <a:ext cx="1664543" cy="15029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36270" y="4468228"/>
            <a:ext cx="1180420" cy="1180420"/>
          </a:xfrm>
          <a:prstGeom prst="rect">
            <a:avLst/>
          </a:prstGeom>
        </p:spPr>
      </p:pic>
      <p:sp>
        <p:nvSpPr>
          <p:cNvPr id="12" name="文本框 11"/>
          <p:cNvSpPr txBox="1"/>
          <p:nvPr/>
        </p:nvSpPr>
        <p:spPr>
          <a:xfrm rot="19128076">
            <a:off x="4820667" y="3512488"/>
            <a:ext cx="2841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1. false gradient information</a:t>
            </a:r>
            <a:endParaRPr lang="zh-CN" altLang="en-US" dirty="0"/>
          </a:p>
        </p:txBody>
      </p:sp>
      <p:cxnSp>
        <p:nvCxnSpPr>
          <p:cNvPr id="14" name="直接箭头连接符 13"/>
          <p:cNvCxnSpPr/>
          <p:nvPr/>
        </p:nvCxnSpPr>
        <p:spPr>
          <a:xfrm flipH="1">
            <a:off x="4911634" y="2142309"/>
            <a:ext cx="2435229" cy="20769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本框 14"/>
          <p:cNvSpPr txBox="1"/>
          <p:nvPr/>
        </p:nvSpPr>
        <p:spPr>
          <a:xfrm>
            <a:off x="2573382" y="4987431"/>
            <a:ext cx="3208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3. infer information about labels</a:t>
            </a:r>
            <a:endParaRPr lang="zh-CN" altLang="en-US" dirty="0"/>
          </a:p>
        </p:txBody>
      </p:sp>
      <p:sp>
        <p:nvSpPr>
          <p:cNvPr id="16" name="文本框 15"/>
          <p:cNvSpPr txBox="1"/>
          <p:nvPr/>
        </p:nvSpPr>
        <p:spPr>
          <a:xfrm rot="19181365">
            <a:off x="4751907" y="2642119"/>
            <a:ext cx="23746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2. Model with labels it doesn’t have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756030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Problem </a:t>
            </a:r>
            <a:r>
              <a:rPr lang="en-US" altLang="zh-CN" dirty="0" smtClean="0"/>
              <a:t>3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altLang="zh-CN" sz="2800" dirty="0" smtClean="0"/>
              <a:t>Servers </a:t>
            </a:r>
            <a:r>
              <a:rPr lang="en-US" altLang="zh-CN" sz="2800" dirty="0"/>
              <a:t>and users are </a:t>
            </a:r>
            <a:r>
              <a:rPr lang="en-US" altLang="zh-CN" sz="2800" dirty="0" smtClean="0"/>
              <a:t>malicious</a:t>
            </a:r>
            <a:r>
              <a:rPr lang="en-US" altLang="zh-CN" sz="2800" dirty="0"/>
              <a:t>: </a:t>
            </a:r>
            <a:endParaRPr lang="en-US" altLang="zh-CN" sz="2800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zh-CN" sz="2800" dirty="0" smtClean="0"/>
              <a:t>a </a:t>
            </a:r>
            <a:r>
              <a:rPr lang="en-US" altLang="zh-CN" sz="2800" dirty="0"/>
              <a:t>malicious server collaborates with a malicious </a:t>
            </a:r>
            <a:r>
              <a:rPr lang="en-US" altLang="zh-CN" sz="2800" dirty="0" smtClean="0"/>
              <a:t>user/some users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zh-CN" sz="2800" dirty="0" smtClean="0"/>
              <a:t>some </a:t>
            </a:r>
            <a:r>
              <a:rPr lang="en-US" altLang="zh-CN" sz="2800" dirty="0"/>
              <a:t>users are malicious and </a:t>
            </a:r>
            <a:r>
              <a:rPr lang="en-US" altLang="zh-CN" sz="2800" dirty="0" smtClean="0"/>
              <a:t>collusion.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altLang="zh-CN" sz="2400" dirty="0"/>
          </a:p>
          <a:p>
            <a:pPr>
              <a:buFont typeface="Wingdings" panose="05000000000000000000" pitchFamily="2" charset="2"/>
              <a:buChar char="Ø"/>
            </a:pP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6766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Method 1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altLang="zh-CN" sz="2400" dirty="0"/>
              <a:t>Direct collaborative deep </a:t>
            </a:r>
            <a:r>
              <a:rPr lang="en-US" altLang="zh-CN" sz="2400" dirty="0" smtClean="0"/>
              <a:t>learning: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zh-CN" sz="2400" dirty="0" smtClean="0"/>
              <a:t>Many works using </a:t>
            </a:r>
            <a:r>
              <a:rPr lang="en-US" altLang="zh-CN" sz="2400" dirty="0" smtClean="0">
                <a:solidFill>
                  <a:schemeClr val="accent1"/>
                </a:solidFill>
              </a:rPr>
              <a:t>homomorphic encryption</a:t>
            </a:r>
            <a:r>
              <a:rPr lang="en-US" altLang="zh-CN" sz="2400" dirty="0" smtClean="0"/>
              <a:t> to protect the users data.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zh-CN" sz="2400" dirty="0">
                <a:solidFill>
                  <a:schemeClr val="accent1"/>
                </a:solidFill>
              </a:rPr>
              <a:t>differential </a:t>
            </a:r>
            <a:r>
              <a:rPr lang="en-US" altLang="zh-CN" sz="2400" dirty="0" smtClean="0">
                <a:solidFill>
                  <a:schemeClr val="accent1"/>
                </a:solidFill>
              </a:rPr>
              <a:t>privacy </a:t>
            </a:r>
            <a:r>
              <a:rPr lang="en-US" altLang="zh-CN" sz="2400" dirty="0" smtClean="0"/>
              <a:t>to prevent attacker to identify individuals.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zh-CN" sz="2400" dirty="0">
                <a:solidFill>
                  <a:schemeClr val="accent1"/>
                </a:solidFill>
              </a:rPr>
              <a:t>perturbation</a:t>
            </a:r>
            <a:r>
              <a:rPr lang="en-US" altLang="zh-CN" sz="2400" dirty="0"/>
              <a:t> </a:t>
            </a:r>
            <a:r>
              <a:rPr lang="en-US" altLang="zh-CN" sz="2400" dirty="0" smtClean="0"/>
              <a:t>mechanism against estimation attack.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260544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Method </a:t>
            </a:r>
            <a:r>
              <a:rPr lang="en-US" altLang="zh-CN" dirty="0" smtClean="0"/>
              <a:t>2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altLang="zh-CN" sz="2400" dirty="0"/>
              <a:t>Indirect Collaborative Deep </a:t>
            </a:r>
            <a:r>
              <a:rPr lang="en-US" altLang="zh-CN" sz="2400" dirty="0" smtClean="0"/>
              <a:t>Learning: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zh-CN" sz="2200" dirty="0" smtClean="0"/>
              <a:t>To </a:t>
            </a:r>
            <a:r>
              <a:rPr lang="en-US" altLang="zh-CN" sz="2200" dirty="0"/>
              <a:t>prevent collusion, </a:t>
            </a:r>
            <a:r>
              <a:rPr lang="en-US" altLang="zh-CN" sz="2200" dirty="0">
                <a:solidFill>
                  <a:schemeClr val="accent1"/>
                </a:solidFill>
              </a:rPr>
              <a:t>public-key infrastructure (PKI</a:t>
            </a:r>
            <a:r>
              <a:rPr lang="en-US" altLang="zh-CN" sz="2200" dirty="0" smtClean="0">
                <a:solidFill>
                  <a:schemeClr val="accent1"/>
                </a:solidFill>
              </a:rPr>
              <a:t>) </a:t>
            </a:r>
            <a:r>
              <a:rPr lang="en-US" altLang="zh-CN" sz="2200" dirty="0" smtClean="0"/>
              <a:t>(</a:t>
            </a:r>
            <a:r>
              <a:rPr lang="en-US" altLang="zh-CN" sz="2200" dirty="0" smtClean="0">
                <a:solidFill>
                  <a:schemeClr val="accent1"/>
                </a:solidFill>
              </a:rPr>
              <a:t>to make sure all users are trusted</a:t>
            </a:r>
            <a:r>
              <a:rPr lang="en-US" altLang="zh-CN" sz="2200" dirty="0" smtClean="0"/>
              <a:t>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zh-CN" sz="2200" dirty="0">
                <a:solidFill>
                  <a:schemeClr val="accent1"/>
                </a:solidFill>
              </a:rPr>
              <a:t>Secure Multiparty Computation (MPC</a:t>
            </a:r>
            <a:r>
              <a:rPr lang="en-US" altLang="zh-CN" sz="2200" dirty="0" smtClean="0">
                <a:solidFill>
                  <a:schemeClr val="accent1"/>
                </a:solidFill>
              </a:rPr>
              <a:t>)</a:t>
            </a:r>
            <a:r>
              <a:rPr lang="en-US" altLang="zh-CN" sz="2200" dirty="0" smtClean="0"/>
              <a:t>, </a:t>
            </a:r>
            <a:r>
              <a:rPr lang="en-US" altLang="zh-CN" sz="2200" dirty="0"/>
              <a:t>share small subsets </a:t>
            </a:r>
            <a:r>
              <a:rPr lang="en-US" altLang="zh-CN" sz="2200" dirty="0" smtClean="0"/>
              <a:t>of their </a:t>
            </a:r>
            <a:r>
              <a:rPr lang="en-US" altLang="zh-CN" sz="2200" dirty="0"/>
              <a:t>models’ key parameters during </a:t>
            </a:r>
            <a:r>
              <a:rPr lang="en-US" altLang="zh-CN" sz="2200" dirty="0" smtClean="0"/>
              <a:t>training. “</a:t>
            </a:r>
            <a:r>
              <a:rPr lang="en-US" altLang="zh-CN" sz="2200" dirty="0">
                <a:solidFill>
                  <a:schemeClr val="accent1"/>
                </a:solidFill>
              </a:rPr>
              <a:t>Privacy-preserving deep </a:t>
            </a:r>
            <a:r>
              <a:rPr lang="en-US" altLang="zh-CN" sz="2200" dirty="0" smtClean="0">
                <a:solidFill>
                  <a:schemeClr val="accent1"/>
                </a:solidFill>
              </a:rPr>
              <a:t>learning</a:t>
            </a:r>
            <a:r>
              <a:rPr lang="en-US" altLang="zh-CN" sz="2200" dirty="0" smtClean="0"/>
              <a:t>”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zh-CN" sz="2200" dirty="0">
                <a:solidFill>
                  <a:schemeClr val="accent1"/>
                </a:solidFill>
              </a:rPr>
              <a:t>differential </a:t>
            </a:r>
            <a:r>
              <a:rPr lang="en-US" altLang="zh-CN" sz="2200" dirty="0" smtClean="0">
                <a:solidFill>
                  <a:schemeClr val="accent1"/>
                </a:solidFill>
              </a:rPr>
              <a:t>privacy</a:t>
            </a:r>
            <a:r>
              <a:rPr lang="en-US" altLang="zh-CN" sz="2200" dirty="0" smtClean="0"/>
              <a:t> prevents inference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zh-CN" sz="2200" dirty="0">
                <a:solidFill>
                  <a:schemeClr val="accent1"/>
                </a:solidFill>
              </a:rPr>
              <a:t>asynchronous parameter </a:t>
            </a:r>
            <a:r>
              <a:rPr lang="en-US" altLang="zh-CN" sz="2200" dirty="0" smtClean="0">
                <a:solidFill>
                  <a:schemeClr val="accent1"/>
                </a:solidFill>
              </a:rPr>
              <a:t>exchange</a:t>
            </a:r>
            <a:r>
              <a:rPr lang="en-US" altLang="zh-CN" sz="2200" dirty="0" smtClean="0"/>
              <a:t> against malicious user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zh-CN" sz="2200" dirty="0" smtClean="0"/>
              <a:t>User uploads </a:t>
            </a:r>
            <a:r>
              <a:rPr lang="en-US" altLang="zh-CN" sz="2200" dirty="0"/>
              <a:t>the </a:t>
            </a:r>
            <a:r>
              <a:rPr lang="en-US" altLang="zh-CN" sz="2200" dirty="0">
                <a:solidFill>
                  <a:schemeClr val="accent1"/>
                </a:solidFill>
              </a:rPr>
              <a:t>trained non-sensitive data </a:t>
            </a:r>
            <a:r>
              <a:rPr lang="en-US" altLang="zh-CN" sz="2200" dirty="0"/>
              <a:t>to </a:t>
            </a:r>
            <a:r>
              <a:rPr lang="en-US" altLang="zh-CN" sz="2200" dirty="0" smtClean="0"/>
              <a:t>the server </a:t>
            </a:r>
            <a:r>
              <a:rPr lang="en-US" altLang="zh-CN" sz="2200" dirty="0"/>
              <a:t>to continue </a:t>
            </a:r>
            <a:r>
              <a:rPr lang="en-US" altLang="zh-CN" sz="2200" dirty="0" smtClean="0"/>
              <a:t>training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zh-CN" sz="2200" dirty="0"/>
              <a:t>fully </a:t>
            </a:r>
            <a:r>
              <a:rPr lang="en-US" altLang="zh-CN" sz="2200" dirty="0">
                <a:solidFill>
                  <a:schemeClr val="accent1"/>
                </a:solidFill>
              </a:rPr>
              <a:t>decentralized </a:t>
            </a:r>
            <a:r>
              <a:rPr lang="en-US" altLang="zh-CN" sz="2200" dirty="0" smtClean="0"/>
              <a:t>peer-to-peer network</a:t>
            </a:r>
            <a:endParaRPr lang="zh-CN" altLang="en-US" sz="2200" dirty="0"/>
          </a:p>
        </p:txBody>
      </p:sp>
    </p:spTree>
    <p:extLst>
      <p:ext uri="{BB962C8B-B14F-4D97-AF65-F5344CB8AC3E}">
        <p14:creationId xmlns:p14="http://schemas.microsoft.com/office/powerpoint/2010/main" val="2638236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Method 3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altLang="zh-CN" sz="2400" dirty="0"/>
              <a:t>Privacy-preserving during Using </a:t>
            </a:r>
            <a:r>
              <a:rPr lang="en-US" altLang="zh-CN" sz="2400" dirty="0" smtClean="0"/>
              <a:t>phase: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zh-CN" sz="2200" dirty="0">
                <a:solidFill>
                  <a:schemeClr val="accent1"/>
                </a:solidFill>
              </a:rPr>
              <a:t>homomorphic encryption</a:t>
            </a:r>
            <a:r>
              <a:rPr lang="en-US" altLang="zh-CN" sz="2200" dirty="0"/>
              <a:t> (</a:t>
            </a:r>
            <a:r>
              <a:rPr lang="en-US" altLang="zh-CN" sz="2200" dirty="0" smtClean="0"/>
              <a:t>maintain </a:t>
            </a:r>
            <a:r>
              <a:rPr lang="en-US" altLang="zh-CN" sz="2200" dirty="0"/>
              <a:t>high </a:t>
            </a:r>
            <a:r>
              <a:rPr lang="en-US" altLang="zh-CN" sz="2200" dirty="0" smtClean="0"/>
              <a:t>accuracy, may cause high performance overhead)</a:t>
            </a:r>
            <a:endParaRPr lang="zh-CN" altLang="en-US" sz="2200" dirty="0"/>
          </a:p>
        </p:txBody>
      </p:sp>
    </p:spTree>
    <p:extLst>
      <p:ext uri="{BB962C8B-B14F-4D97-AF65-F5344CB8AC3E}">
        <p14:creationId xmlns:p14="http://schemas.microsoft.com/office/powerpoint/2010/main" val="1291104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Table of contents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altLang="zh-CN" sz="2800" dirty="0" smtClean="0"/>
              <a:t>Motivation and Problem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CN" sz="2800" dirty="0" smtClean="0"/>
              <a:t>Method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CN" sz="2800" dirty="0" smtClean="0"/>
              <a:t>Future work</a:t>
            </a:r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286770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Summary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2400" dirty="0" smtClean="0"/>
              <a:t>Besides Homomorphic Encryption, Differential Privacy, Secure </a:t>
            </a:r>
            <a:r>
              <a:rPr lang="en-US" altLang="zh-CN" sz="2400" dirty="0"/>
              <a:t>Multiparty </a:t>
            </a:r>
            <a:r>
              <a:rPr lang="en-US" altLang="zh-CN" sz="2400" dirty="0" smtClean="0"/>
              <a:t>Computation, and Federated Learning</a:t>
            </a:r>
          </a:p>
          <a:p>
            <a:endParaRPr lang="en-US" altLang="zh-CN" sz="2400" dirty="0"/>
          </a:p>
          <a:p>
            <a:r>
              <a:rPr lang="en-US" altLang="zh-CN" sz="2400" dirty="0" smtClean="0"/>
              <a:t>We can use PKI, decentralization (</a:t>
            </a:r>
            <a:r>
              <a:rPr lang="en-US" altLang="zh-CN" sz="2400" dirty="0" err="1" smtClean="0"/>
              <a:t>Blockchain</a:t>
            </a:r>
            <a:r>
              <a:rPr lang="en-US" altLang="zh-CN" sz="2400" dirty="0"/>
              <a:t>), asynchronous technique, perturbation mechanism</a:t>
            </a:r>
            <a:endParaRPr lang="en-US" altLang="zh-CN" sz="2400" dirty="0" smtClean="0"/>
          </a:p>
          <a:p>
            <a:endParaRPr lang="en-US" altLang="zh-CN" sz="2400" dirty="0"/>
          </a:p>
          <a:p>
            <a:r>
              <a:rPr lang="en-US" altLang="zh-CN" sz="2400" dirty="0"/>
              <a:t>Homomorphic </a:t>
            </a:r>
            <a:r>
              <a:rPr lang="en-US" altLang="zh-CN" sz="2400" dirty="0" smtClean="0"/>
              <a:t>Encryption may cause high performance problem, </a:t>
            </a:r>
            <a:r>
              <a:rPr lang="en-US" altLang="zh-CN" sz="2400" dirty="0"/>
              <a:t>Differential </a:t>
            </a:r>
            <a:r>
              <a:rPr lang="en-US" altLang="zh-CN" sz="2400" dirty="0" smtClean="0"/>
              <a:t>Privacy may reduce the accuracy.</a:t>
            </a:r>
            <a:endParaRPr lang="en-US" altLang="zh-CN" sz="2400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624058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911635" y="3017520"/>
            <a:ext cx="21173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600" dirty="0" smtClean="0"/>
              <a:t>Thank you</a:t>
            </a:r>
            <a:endParaRPr lang="zh-CN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27528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Motivation and Problem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altLang="zh-CN" sz="2800" dirty="0"/>
              <a:t>Data privacy is </a:t>
            </a:r>
            <a:r>
              <a:rPr lang="en-US" altLang="zh-CN" sz="2800" dirty="0" smtClean="0"/>
              <a:t>an </a:t>
            </a:r>
            <a:r>
              <a:rPr lang="en-US" altLang="zh-CN" sz="2800" dirty="0"/>
              <a:t>important </a:t>
            </a:r>
            <a:r>
              <a:rPr lang="en-US" altLang="zh-CN" sz="2800" dirty="0" smtClean="0"/>
              <a:t>issue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CN" sz="2800" dirty="0" smtClean="0"/>
              <a:t>To </a:t>
            </a:r>
            <a:r>
              <a:rPr lang="en-US" altLang="zh-CN" sz="2800" dirty="0"/>
              <a:t>training and testing AI </a:t>
            </a:r>
            <a:r>
              <a:rPr lang="en-US" altLang="zh-CN" sz="2800" dirty="0" smtClean="0"/>
              <a:t>models, a lot of data is needed. (</a:t>
            </a:r>
            <a:r>
              <a:rPr lang="en-US" altLang="zh-CN" sz="2800" dirty="0"/>
              <a:t>sensitive data</a:t>
            </a:r>
            <a:r>
              <a:rPr lang="en-US" altLang="zh-CN" sz="2800" dirty="0" smtClean="0"/>
              <a:t>)</a:t>
            </a:r>
          </a:p>
          <a:p>
            <a:pPr marL="0" indent="0">
              <a:buNone/>
            </a:pPr>
            <a:endParaRPr lang="en-US" altLang="zh-CN" sz="2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CN" sz="2800" dirty="0"/>
              <a:t>Data privacy </a:t>
            </a:r>
            <a:r>
              <a:rPr lang="en-US" altLang="zh-CN" sz="2800" dirty="0" smtClean="0"/>
              <a:t>while training </a:t>
            </a:r>
            <a:r>
              <a:rPr lang="en-US" altLang="zh-CN" sz="2800" dirty="0"/>
              <a:t>and testing AI models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CN" sz="2800" dirty="0"/>
              <a:t>No related works (no guides published regarding perfectly privacy-preserving AI)</a:t>
            </a:r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495837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97280" y="326572"/>
            <a:ext cx="10058400" cy="888274"/>
          </a:xfrm>
        </p:spPr>
        <p:txBody>
          <a:bodyPr/>
          <a:lstStyle/>
          <a:p>
            <a:r>
              <a:rPr lang="en-US" altLang="zh-CN" dirty="0" smtClean="0"/>
              <a:t>Method</a:t>
            </a:r>
            <a:endParaRPr lang="en-US" altLang="zh-CN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758033" y="2173037"/>
            <a:ext cx="2377441" cy="213843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altLang="zh-CN" sz="2400" dirty="0" smtClean="0">
                <a:solidFill>
                  <a:schemeClr val="accent2"/>
                </a:solidFill>
              </a:rPr>
              <a:t>Four </a:t>
            </a:r>
            <a:r>
              <a:rPr lang="en-US" altLang="zh-CN" sz="2400" dirty="0">
                <a:solidFill>
                  <a:schemeClr val="accent2"/>
                </a:solidFill>
              </a:rPr>
              <a:t>pillars </a:t>
            </a:r>
            <a:r>
              <a:rPr lang="en-US" altLang="zh-CN" sz="2400" dirty="0"/>
              <a:t>required to achieve perfectly privacy-preserving AI</a:t>
            </a:r>
            <a:endParaRPr lang="zh-CN" altLang="en-US" sz="2400" dirty="0"/>
          </a:p>
        </p:txBody>
      </p:sp>
      <p:pic>
        <p:nvPicPr>
          <p:cNvPr id="1026" name="Picture 2" descr="https://miro.medium.com/max/1080/1*Hnm8Txe9NPX3TylnmwzQfw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280" y="1358537"/>
            <a:ext cx="7447007" cy="4943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382" y="5029931"/>
            <a:ext cx="1180420" cy="1180420"/>
          </a:xfrm>
          <a:prstGeom prst="rect">
            <a:avLst/>
          </a:prstGeom>
        </p:spPr>
      </p:pic>
      <p:cxnSp>
        <p:nvCxnSpPr>
          <p:cNvPr id="7" name="直接箭头连接符 6"/>
          <p:cNvCxnSpPr>
            <a:stCxn id="5" idx="0"/>
          </p:cNvCxnSpPr>
          <p:nvPr/>
        </p:nvCxnSpPr>
        <p:spPr>
          <a:xfrm flipV="1">
            <a:off x="1428592" y="3161211"/>
            <a:ext cx="152014" cy="18687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禁止符 11"/>
          <p:cNvSpPr/>
          <p:nvPr/>
        </p:nvSpPr>
        <p:spPr>
          <a:xfrm>
            <a:off x="1311026" y="3945714"/>
            <a:ext cx="387145" cy="365760"/>
          </a:xfrm>
          <a:prstGeom prst="noSmok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3370217" y="182881"/>
            <a:ext cx="163285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dirty="0" smtClean="0"/>
              <a:t>2: cannot be observed by others</a:t>
            </a:r>
            <a:endParaRPr lang="zh-CN" altLang="en-US" dirty="0"/>
          </a:p>
        </p:txBody>
      </p:sp>
      <p:cxnSp>
        <p:nvCxnSpPr>
          <p:cNvPr id="15" name="直接箭头连接符 14"/>
          <p:cNvCxnSpPr>
            <a:stCxn id="13" idx="2"/>
          </p:cNvCxnSpPr>
          <p:nvPr/>
        </p:nvCxnSpPr>
        <p:spPr>
          <a:xfrm flipH="1">
            <a:off x="3944983" y="1106211"/>
            <a:ext cx="241663" cy="3095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文本框 15"/>
          <p:cNvSpPr txBox="1"/>
          <p:nvPr/>
        </p:nvSpPr>
        <p:spPr>
          <a:xfrm>
            <a:off x="511516" y="4339061"/>
            <a:ext cx="18341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1: cannot reverse-engineer the training data</a:t>
            </a:r>
            <a:endParaRPr lang="zh-CN" altLang="en-US" dirty="0"/>
          </a:p>
        </p:txBody>
      </p:sp>
      <p:sp>
        <p:nvSpPr>
          <p:cNvPr id="23" name="文本框 22"/>
          <p:cNvSpPr txBox="1"/>
          <p:nvPr/>
        </p:nvSpPr>
        <p:spPr>
          <a:xfrm>
            <a:off x="8533059" y="4338330"/>
            <a:ext cx="31741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1, 2, 3: Protect user information</a:t>
            </a:r>
          </a:p>
          <a:p>
            <a:r>
              <a:rPr lang="en-US" altLang="zh-CN" dirty="0" smtClean="0"/>
              <a:t>4: Protect the model</a:t>
            </a:r>
            <a:endParaRPr lang="zh-CN" altLang="en-US" dirty="0"/>
          </a:p>
        </p:txBody>
      </p:sp>
      <p:sp>
        <p:nvSpPr>
          <p:cNvPr id="27" name="文本框 26"/>
          <p:cNvSpPr txBox="1"/>
          <p:nvPr/>
        </p:nvSpPr>
        <p:spPr>
          <a:xfrm>
            <a:off x="5577841" y="532216"/>
            <a:ext cx="43136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3: output of a model is not visible by others </a:t>
            </a:r>
            <a:endParaRPr lang="zh-CN" altLang="en-US" dirty="0"/>
          </a:p>
        </p:txBody>
      </p:sp>
      <p:cxnSp>
        <p:nvCxnSpPr>
          <p:cNvPr id="29" name="直接箭头连接符 28"/>
          <p:cNvCxnSpPr>
            <a:stCxn id="27" idx="2"/>
          </p:cNvCxnSpPr>
          <p:nvPr/>
        </p:nvCxnSpPr>
        <p:spPr>
          <a:xfrm>
            <a:off x="7734682" y="901548"/>
            <a:ext cx="23921" cy="4569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文本框 30"/>
          <p:cNvSpPr txBox="1"/>
          <p:nvPr/>
        </p:nvSpPr>
        <p:spPr>
          <a:xfrm>
            <a:off x="2280479" y="5361248"/>
            <a:ext cx="31406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4: model cannot be stolen by attacker</a:t>
            </a:r>
            <a:endParaRPr lang="zh-CN" altLang="en-US" dirty="0"/>
          </a:p>
        </p:txBody>
      </p:sp>
      <p:cxnSp>
        <p:nvCxnSpPr>
          <p:cNvPr id="33" name="直接箭头连接符 32"/>
          <p:cNvCxnSpPr/>
          <p:nvPr/>
        </p:nvCxnSpPr>
        <p:spPr>
          <a:xfrm flipV="1">
            <a:off x="2018802" y="1885850"/>
            <a:ext cx="3402284" cy="37342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6656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/>
      <p:bldP spid="16" grpId="0"/>
      <p:bldP spid="23" grpId="0"/>
      <p:bldP spid="27" grpId="0"/>
      <p:bldP spid="3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685800" indent="-685800">
              <a:buFont typeface="Wingdings" panose="05000000000000000000" pitchFamily="2" charset="2"/>
              <a:buChar char="l"/>
            </a:pPr>
            <a:r>
              <a:rPr lang="en-US" altLang="zh-CN" dirty="0"/>
              <a:t>Training data privacy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altLang="zh-CN" sz="2400" dirty="0"/>
              <a:t>Differentially Private Stochastic Gradient Descent (DPSGD): (</a:t>
            </a:r>
            <a:r>
              <a:rPr lang="en-US" altLang="zh-CN" sz="2400" dirty="0">
                <a:solidFill>
                  <a:schemeClr val="accent1"/>
                </a:solidFill>
              </a:rPr>
              <a:t>differential privacy: describing the patterns of groups within the dataset</a:t>
            </a:r>
            <a:r>
              <a:rPr lang="en-US" altLang="zh-CN" sz="2400" dirty="0" smtClean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altLang="zh-CN" sz="24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CN" sz="2400" dirty="0" err="1"/>
              <a:t>Papernot’s</a:t>
            </a:r>
            <a:r>
              <a:rPr lang="en-US" altLang="zh-CN" sz="2400" dirty="0"/>
              <a:t> </a:t>
            </a:r>
            <a:r>
              <a:rPr lang="en-US" altLang="zh-CN" sz="2400" dirty="0" smtClean="0"/>
              <a:t>PATE</a:t>
            </a:r>
            <a:r>
              <a:rPr lang="en-US" altLang="zh-CN" sz="2400" dirty="0"/>
              <a:t>: </a:t>
            </a:r>
            <a:r>
              <a:rPr lang="en-US" altLang="zh-CN" sz="2400" dirty="0" smtClean="0"/>
              <a:t>transfers to </a:t>
            </a:r>
            <a:r>
              <a:rPr lang="en-US" altLang="zh-CN" sz="2400" dirty="0"/>
              <a:t>a “student” model the knowledge of an ensemble of “teacher” </a:t>
            </a:r>
            <a:r>
              <a:rPr lang="en-US" altLang="zh-CN" sz="2400" dirty="0" smtClean="0"/>
              <a:t>models</a:t>
            </a:r>
            <a:r>
              <a:rPr lang="en-US" altLang="zh-CN" sz="2400" dirty="0"/>
              <a:t>, training teachers </a:t>
            </a:r>
            <a:r>
              <a:rPr lang="en-US" altLang="zh-CN" sz="2400" dirty="0" smtClean="0"/>
              <a:t>will provide </a:t>
            </a:r>
            <a:r>
              <a:rPr lang="en-US" altLang="zh-CN" sz="2400" dirty="0"/>
              <a:t>disjoint data and strong </a:t>
            </a:r>
            <a:r>
              <a:rPr lang="en-US" altLang="zh-CN" sz="2400" dirty="0" smtClean="0"/>
              <a:t>privacy. </a:t>
            </a:r>
            <a:r>
              <a:rPr lang="en-US" altLang="zh-CN" sz="2400" dirty="0"/>
              <a:t>(</a:t>
            </a:r>
            <a:r>
              <a:rPr lang="en-US" altLang="zh-CN" sz="2400" dirty="0">
                <a:solidFill>
                  <a:schemeClr val="accent1"/>
                </a:solidFill>
              </a:rPr>
              <a:t>It also </a:t>
            </a:r>
            <a:r>
              <a:rPr lang="en-US" altLang="zh-CN" sz="2400" dirty="0" smtClean="0">
                <a:solidFill>
                  <a:schemeClr val="accent1"/>
                </a:solidFill>
              </a:rPr>
              <a:t>uses differential privacy</a:t>
            </a:r>
            <a:r>
              <a:rPr lang="en-US" altLang="zh-CN" sz="2400" dirty="0" smtClean="0"/>
              <a:t>)</a:t>
            </a:r>
            <a:endParaRPr lang="en-US" altLang="zh-CN" sz="2400" dirty="0"/>
          </a:p>
          <a:p>
            <a:pPr>
              <a:buFont typeface="Wingdings" panose="05000000000000000000" pitchFamily="2" charset="2"/>
              <a:buChar char="Ø"/>
            </a:pPr>
            <a:endParaRPr lang="en-US" altLang="zh-CN" sz="2400" dirty="0" smtClean="0"/>
          </a:p>
          <a:p>
            <a:pPr>
              <a:buFont typeface="Wingdings" panose="05000000000000000000" pitchFamily="2" charset="2"/>
              <a:buChar char="n"/>
            </a:pPr>
            <a:r>
              <a:rPr lang="en-US" altLang="zh-CN" sz="2400" dirty="0" smtClean="0"/>
              <a:t>Guarantee </a:t>
            </a:r>
            <a:r>
              <a:rPr lang="en-US" altLang="zh-CN" sz="2400" dirty="0"/>
              <a:t>privacy, </a:t>
            </a:r>
            <a:r>
              <a:rPr lang="en-US" altLang="zh-CN" sz="2400" dirty="0" smtClean="0"/>
              <a:t>and </a:t>
            </a:r>
            <a:r>
              <a:rPr lang="en-US" altLang="zh-CN" sz="2400" dirty="0"/>
              <a:t>improve the generalizability of machine learning models</a:t>
            </a:r>
            <a:endParaRPr lang="en-US" altLang="zh-CN" sz="2400" dirty="0" smtClean="0"/>
          </a:p>
          <a:p>
            <a:pPr>
              <a:buFont typeface="Wingdings" panose="05000000000000000000" pitchFamily="2" charset="2"/>
              <a:buChar char="Ø"/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622752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685800" indent="-685800">
              <a:buFont typeface="Wingdings" panose="05000000000000000000" pitchFamily="2" charset="2"/>
              <a:buChar char="l"/>
            </a:pPr>
            <a:r>
              <a:rPr lang="en-US" altLang="zh-CN" dirty="0"/>
              <a:t>Input and output privacy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altLang="zh-CN" sz="2400" dirty="0"/>
              <a:t>Homomorphic Encryption</a:t>
            </a:r>
            <a:r>
              <a:rPr lang="en-US" altLang="zh-CN" sz="2400" dirty="0"/>
              <a:t>: training &amp; inference can be performed </a:t>
            </a:r>
            <a:r>
              <a:rPr lang="en-US" altLang="zh-CN" sz="2400" dirty="0">
                <a:solidFill>
                  <a:schemeClr val="accent1"/>
                </a:solidFill>
              </a:rPr>
              <a:t>directly on encrypted </a:t>
            </a:r>
            <a:r>
              <a:rPr lang="en-US" altLang="zh-CN" sz="2400" dirty="0" smtClean="0">
                <a:solidFill>
                  <a:schemeClr val="accent1"/>
                </a:solidFill>
              </a:rPr>
              <a:t>data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altLang="zh-CN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CN" sz="2400" dirty="0"/>
              <a:t>Secure Multiparty Computation (MPC): </a:t>
            </a:r>
            <a:r>
              <a:rPr lang="en-US" altLang="zh-CN" sz="2400" dirty="0">
                <a:solidFill>
                  <a:schemeClr val="accent1"/>
                </a:solidFill>
              </a:rPr>
              <a:t>distributes a computation across multiple parties</a:t>
            </a:r>
            <a:r>
              <a:rPr lang="en-US" altLang="zh-CN" sz="2400" dirty="0"/>
              <a:t> where no individual party can see the other parties' data</a:t>
            </a:r>
            <a:r>
              <a:rPr lang="en-US" altLang="zh-CN" sz="2400" dirty="0" smtClean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altLang="zh-CN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CN" sz="2400" dirty="0"/>
              <a:t>Federated </a:t>
            </a:r>
            <a:r>
              <a:rPr lang="en-US" altLang="zh-CN" sz="2400" dirty="0" smtClean="0"/>
              <a:t>Learning</a:t>
            </a:r>
            <a:r>
              <a:rPr lang="en-US" altLang="zh-CN" sz="2400" dirty="0"/>
              <a:t>: </a:t>
            </a:r>
            <a:r>
              <a:rPr lang="en-US" altLang="zh-CN" sz="2400" dirty="0">
                <a:solidFill>
                  <a:schemeClr val="accent1"/>
                </a:solidFill>
              </a:rPr>
              <a:t>on-device</a:t>
            </a:r>
            <a:r>
              <a:rPr lang="en-US" altLang="zh-CN" sz="2400" dirty="0"/>
              <a:t> machine </a:t>
            </a:r>
            <a:r>
              <a:rPr lang="en-US" altLang="zh-CN" sz="2400" dirty="0" smtClean="0"/>
              <a:t>learning, it should </a:t>
            </a:r>
            <a:r>
              <a:rPr lang="en-US" altLang="zh-CN" sz="2400" dirty="0"/>
              <a:t>be combined </a:t>
            </a:r>
            <a:r>
              <a:rPr lang="en-US" altLang="zh-CN" sz="2400" dirty="0" smtClean="0"/>
              <a:t>with </a:t>
            </a:r>
            <a:r>
              <a:rPr lang="en-US" altLang="zh-CN" sz="2400" dirty="0"/>
              <a:t>differentially private training </a:t>
            </a:r>
            <a:r>
              <a:rPr lang="en-US" altLang="zh-CN" sz="2400" dirty="0" smtClean="0"/>
              <a:t>and MPC.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866822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685800" indent="-685800">
              <a:buFont typeface="Wingdings" panose="05000000000000000000" pitchFamily="2" charset="2"/>
              <a:buChar char="l"/>
            </a:pPr>
            <a:r>
              <a:rPr lang="en-US" altLang="zh-CN" dirty="0"/>
              <a:t>Model privacy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altLang="zh-CN" sz="2400" dirty="0" smtClean="0"/>
              <a:t>Applying </a:t>
            </a:r>
            <a:r>
              <a:rPr lang="en-US" altLang="zh-CN" sz="2400" dirty="0">
                <a:solidFill>
                  <a:schemeClr val="accent1"/>
                </a:solidFill>
              </a:rPr>
              <a:t>differential privacy to model outputs </a:t>
            </a:r>
            <a:r>
              <a:rPr lang="en-US" altLang="zh-CN" sz="2400" dirty="0"/>
              <a:t>to prevent model inversion attacks (</a:t>
            </a:r>
            <a:r>
              <a:rPr lang="en-US" altLang="zh-CN" sz="2400" dirty="0">
                <a:solidFill>
                  <a:schemeClr val="accent1"/>
                </a:solidFill>
              </a:rPr>
              <a:t>compromising model accuracy</a:t>
            </a:r>
            <a:r>
              <a:rPr lang="en-US" altLang="zh-CN" sz="2400" dirty="0"/>
              <a:t>)</a:t>
            </a:r>
            <a:endParaRPr lang="en-US" altLang="zh-CN" sz="2400" dirty="0" smtClean="0"/>
          </a:p>
          <a:p>
            <a:pPr>
              <a:buFont typeface="Wingdings" panose="05000000000000000000" pitchFamily="2" charset="2"/>
              <a:buChar char="Ø"/>
            </a:pPr>
            <a:endParaRPr lang="en-US" altLang="zh-CN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CN" sz="2400" dirty="0"/>
              <a:t>Homomorphic encryption can be used (</a:t>
            </a:r>
            <a:r>
              <a:rPr lang="en-US" altLang="zh-CN" sz="2400" dirty="0">
                <a:solidFill>
                  <a:schemeClr val="accent1"/>
                </a:solidFill>
              </a:rPr>
              <a:t>does not prevent model inversion attacks</a:t>
            </a:r>
            <a:r>
              <a:rPr lang="en-US" altLang="zh-CN" sz="2400" dirty="0"/>
              <a:t>)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224450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Future work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2400" dirty="0" smtClean="0"/>
              <a:t>Still no blanket </a:t>
            </a:r>
            <a:r>
              <a:rPr lang="en-US" altLang="zh-CN" sz="2400" dirty="0"/>
              <a:t>technology that will cover </a:t>
            </a:r>
            <a:r>
              <a:rPr lang="en-US" altLang="zh-CN" sz="2400" dirty="0" smtClean="0"/>
              <a:t>all </a:t>
            </a:r>
            <a:r>
              <a:rPr lang="en-US" altLang="zh-CN" sz="2400" dirty="0"/>
              <a:t>Four Pillars</a:t>
            </a:r>
            <a:endParaRPr lang="en-US" altLang="zh-CN" sz="2400" dirty="0" smtClean="0"/>
          </a:p>
          <a:p>
            <a:endParaRPr lang="en-US" altLang="zh-CN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CN" sz="2400" dirty="0">
                <a:solidFill>
                  <a:schemeClr val="accent5">
                    <a:lumMod val="75000"/>
                  </a:schemeClr>
                </a:solidFill>
              </a:rPr>
              <a:t>Homomorphic Encryption + Differential Privacy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CN" sz="2400" dirty="0">
                <a:solidFill>
                  <a:schemeClr val="accent5">
                    <a:lumMod val="75000"/>
                  </a:schemeClr>
                </a:solidFill>
              </a:rPr>
              <a:t>Secure Multiparty Computation + Differential Privacy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CN" sz="2400" dirty="0">
                <a:solidFill>
                  <a:schemeClr val="accent5">
                    <a:lumMod val="75000"/>
                  </a:schemeClr>
                </a:solidFill>
              </a:rPr>
              <a:t>Federated Learning + Differential Privacy + Secure Multiparty Computation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CN" sz="2400" dirty="0">
                <a:solidFill>
                  <a:schemeClr val="accent1">
                    <a:lumMod val="50000"/>
                  </a:schemeClr>
                </a:solidFill>
              </a:rPr>
              <a:t>Homomorphic Encryption + PATE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CN" sz="2400" dirty="0">
                <a:solidFill>
                  <a:schemeClr val="accent1">
                    <a:lumMod val="50000"/>
                  </a:schemeClr>
                </a:solidFill>
              </a:rPr>
              <a:t>Secure Multiparty Computation + PATE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CN" sz="2400" dirty="0">
                <a:solidFill>
                  <a:schemeClr val="accent1">
                    <a:lumMod val="50000"/>
                  </a:schemeClr>
                </a:solidFill>
              </a:rPr>
              <a:t>Federated Learning + PATE + Homomorphic Encryption</a:t>
            </a:r>
            <a:endParaRPr lang="zh-CN" altLang="en-US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8536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Privacy-Preserving Machine Learning Tools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sz="3200" dirty="0"/>
              <a:t>Differential privacy in </a:t>
            </a:r>
            <a:r>
              <a:rPr lang="en-US" altLang="zh-CN" sz="3200" dirty="0" err="1"/>
              <a:t>Tensorflow</a:t>
            </a:r>
            <a:endParaRPr lang="en-US" altLang="zh-CN" sz="3200" dirty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3200" dirty="0"/>
              <a:t>MPC and Federated Learning in </a:t>
            </a:r>
            <a:r>
              <a:rPr lang="en-US" altLang="zh-CN" sz="3200" dirty="0" err="1"/>
              <a:t>PyTorch</a:t>
            </a:r>
            <a:endParaRPr lang="en-US" altLang="zh-CN" sz="3200" dirty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3200" dirty="0"/>
              <a:t>MPC in </a:t>
            </a:r>
            <a:r>
              <a:rPr lang="en-US" altLang="zh-CN" sz="3200" dirty="0" err="1"/>
              <a:t>Tensorflow</a:t>
            </a:r>
            <a:endParaRPr lang="en-US" altLang="zh-CN" sz="3200" dirty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3200" dirty="0"/>
              <a:t>On-device Machine Learning with CoreML3</a:t>
            </a:r>
            <a:endParaRPr lang="zh-CN" altLang="en-US" sz="3200" dirty="0"/>
          </a:p>
        </p:txBody>
      </p:sp>
    </p:spTree>
    <p:extLst>
      <p:ext uri="{BB962C8B-B14F-4D97-AF65-F5344CB8AC3E}">
        <p14:creationId xmlns:p14="http://schemas.microsoft.com/office/powerpoint/2010/main" val="1288210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回顾">
  <a:themeElements>
    <a:clrScheme name="回顾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回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回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265</TotalTime>
  <Words>617</Words>
  <Application>Microsoft Office PowerPoint</Application>
  <PresentationFormat>宽屏</PresentationFormat>
  <Paragraphs>97</Paragraphs>
  <Slides>21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21</vt:i4>
      </vt:variant>
    </vt:vector>
  </HeadingPairs>
  <TitlesOfParts>
    <vt:vector size="27" baseType="lpstr">
      <vt:lpstr>宋体</vt:lpstr>
      <vt:lpstr>Arial</vt:lpstr>
      <vt:lpstr>Calibri</vt:lpstr>
      <vt:lpstr>Calibri Light</vt:lpstr>
      <vt:lpstr>Wingdings</vt:lpstr>
      <vt:lpstr>回顾</vt:lpstr>
      <vt:lpstr>Perfectly Privacy-Preserving AI</vt:lpstr>
      <vt:lpstr>Table of contents</vt:lpstr>
      <vt:lpstr>Motivation and Problem</vt:lpstr>
      <vt:lpstr>Method</vt:lpstr>
      <vt:lpstr>Training data privacy</vt:lpstr>
      <vt:lpstr>Input and output privacy</vt:lpstr>
      <vt:lpstr>Model privacy</vt:lpstr>
      <vt:lpstr>Future work</vt:lpstr>
      <vt:lpstr>Privacy-Preserving Machine Learning Tools</vt:lpstr>
      <vt:lpstr>A Survey on Collaborative Deep Learning and Privacy-Preserving</vt:lpstr>
      <vt:lpstr>Table of contents</vt:lpstr>
      <vt:lpstr>Motivation</vt:lpstr>
      <vt:lpstr>Collaborative deep learning</vt:lpstr>
      <vt:lpstr>Problem 1</vt:lpstr>
      <vt:lpstr>Problem 2</vt:lpstr>
      <vt:lpstr>Problem 3</vt:lpstr>
      <vt:lpstr>Method 1</vt:lpstr>
      <vt:lpstr>Method 2</vt:lpstr>
      <vt:lpstr>Method 3</vt:lpstr>
      <vt:lpstr>Summary</vt:lpstr>
      <vt:lpstr>PowerPoint 演示文稿</vt:lpstr>
    </vt:vector>
  </TitlesOfParts>
  <Company>Sky123.Org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Perfectly Privacy-Preserving AI</dc:title>
  <dc:creator>Administrator</dc:creator>
  <cp:lastModifiedBy>Administrator</cp:lastModifiedBy>
  <cp:revision>129</cp:revision>
  <dcterms:created xsi:type="dcterms:W3CDTF">2020-04-10T10:13:09Z</dcterms:created>
  <dcterms:modified xsi:type="dcterms:W3CDTF">2020-04-10T14:38:59Z</dcterms:modified>
</cp:coreProperties>
</file>