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9121A-DEC7-4695-951C-44C166C0198E}" type="datetimeFigureOut">
              <a:rPr lang="ko-KR" altLang="en-US" smtClean="0"/>
              <a:t>6/25/2014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F1A9E-7707-478D-812A-FF1B12FA319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F1A9E-7707-478D-812A-FF1B12FA3196}" type="slidenum">
              <a:rPr lang="ko-KR" altLang="en-US" smtClean="0"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23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22.bin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8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Pressure Routing for Underwater Sensor Networks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err="1" smtClean="0">
                <a:ea typeface="굴림" charset="-127"/>
              </a:rPr>
              <a:t>HydroCast</a:t>
            </a:r>
            <a:r>
              <a:rPr lang="en-US" altLang="ko-KR" sz="4000" dirty="0" smtClean="0">
                <a:ea typeface="굴림" charset="-127"/>
              </a:rPr>
              <a:t>: Recovery Mode</a:t>
            </a:r>
            <a:endParaRPr lang="ko-KR" altLang="en-US" sz="4000" dirty="0"/>
          </a:p>
        </p:txBody>
      </p:sp>
      <p:graphicFrame>
        <p:nvGraphicFramePr>
          <p:cNvPr id="5" name="Object 421"/>
          <p:cNvGraphicFramePr>
            <a:graphicFrameLocks noChangeAspect="1"/>
          </p:cNvGraphicFramePr>
          <p:nvPr>
            <p:ph sz="half" idx="1"/>
          </p:nvPr>
        </p:nvGraphicFramePr>
        <p:xfrm>
          <a:off x="4575175" y="4129087"/>
          <a:ext cx="1419225" cy="1501775"/>
        </p:xfrm>
        <a:graphic>
          <a:graphicData uri="http://schemas.openxmlformats.org/presentationml/2006/ole">
            <p:oleObj spid="_x0000_s5122" name="Visio" r:id="rId3" imgW="918210" imgH="973074" progId="">
              <p:embed/>
            </p:oleObj>
          </a:graphicData>
        </a:graphic>
      </p:graphicFrame>
      <p:grpSp>
        <p:nvGrpSpPr>
          <p:cNvPr id="6" name="Group 431"/>
          <p:cNvGrpSpPr>
            <a:grpSpLocks/>
          </p:cNvGrpSpPr>
          <p:nvPr/>
        </p:nvGrpSpPr>
        <p:grpSpPr bwMode="auto">
          <a:xfrm>
            <a:off x="608013" y="4213225"/>
            <a:ext cx="3365500" cy="1697037"/>
            <a:chOff x="232" y="2405"/>
            <a:chExt cx="2298" cy="1069"/>
          </a:xfrm>
        </p:grpSpPr>
        <p:sp>
          <p:nvSpPr>
            <p:cNvPr id="7" name="Line 234"/>
            <p:cNvSpPr>
              <a:spLocks noChangeShapeType="1"/>
            </p:cNvSpPr>
            <p:nvPr/>
          </p:nvSpPr>
          <p:spPr bwMode="auto">
            <a:xfrm>
              <a:off x="932" y="3098"/>
              <a:ext cx="14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235"/>
            <p:cNvSpPr>
              <a:spLocks/>
            </p:cNvSpPr>
            <p:nvPr/>
          </p:nvSpPr>
          <p:spPr bwMode="auto">
            <a:xfrm>
              <a:off x="232" y="2455"/>
              <a:ext cx="2298" cy="168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40" y="344"/>
                </a:cxn>
                <a:cxn ang="0">
                  <a:pos x="576" y="200"/>
                </a:cxn>
                <a:cxn ang="0">
                  <a:pos x="1152" y="200"/>
                </a:cxn>
                <a:cxn ang="0">
                  <a:pos x="1968" y="296"/>
                </a:cxn>
                <a:cxn ang="0">
                  <a:pos x="2784" y="200"/>
                </a:cxn>
                <a:cxn ang="0">
                  <a:pos x="3216" y="248"/>
                </a:cxn>
                <a:cxn ang="0">
                  <a:pos x="3600" y="248"/>
                </a:cxn>
                <a:cxn ang="0">
                  <a:pos x="4224" y="8"/>
                </a:cxn>
                <a:cxn ang="0">
                  <a:pos x="4656" y="200"/>
                </a:cxn>
              </a:cxnLst>
              <a:rect l="0" t="0" r="r" b="b"/>
              <a:pathLst>
                <a:path w="4656" h="352">
                  <a:moveTo>
                    <a:pt x="0" y="248"/>
                  </a:moveTo>
                  <a:cubicBezTo>
                    <a:pt x="72" y="300"/>
                    <a:pt x="144" y="352"/>
                    <a:pt x="240" y="344"/>
                  </a:cubicBezTo>
                  <a:cubicBezTo>
                    <a:pt x="336" y="336"/>
                    <a:pt x="424" y="224"/>
                    <a:pt x="576" y="200"/>
                  </a:cubicBezTo>
                  <a:cubicBezTo>
                    <a:pt x="728" y="176"/>
                    <a:pt x="920" y="184"/>
                    <a:pt x="1152" y="200"/>
                  </a:cubicBezTo>
                  <a:cubicBezTo>
                    <a:pt x="1384" y="216"/>
                    <a:pt x="1696" y="296"/>
                    <a:pt x="1968" y="296"/>
                  </a:cubicBezTo>
                  <a:cubicBezTo>
                    <a:pt x="2240" y="296"/>
                    <a:pt x="2576" y="208"/>
                    <a:pt x="2784" y="200"/>
                  </a:cubicBezTo>
                  <a:cubicBezTo>
                    <a:pt x="2992" y="192"/>
                    <a:pt x="3080" y="240"/>
                    <a:pt x="3216" y="248"/>
                  </a:cubicBezTo>
                  <a:cubicBezTo>
                    <a:pt x="3352" y="256"/>
                    <a:pt x="3432" y="288"/>
                    <a:pt x="3600" y="248"/>
                  </a:cubicBezTo>
                  <a:cubicBezTo>
                    <a:pt x="3768" y="208"/>
                    <a:pt x="4048" y="16"/>
                    <a:pt x="4224" y="8"/>
                  </a:cubicBezTo>
                  <a:cubicBezTo>
                    <a:pt x="4400" y="0"/>
                    <a:pt x="4528" y="100"/>
                    <a:pt x="4656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9" name="Group 236"/>
            <p:cNvGrpSpPr>
              <a:grpSpLocks/>
            </p:cNvGrpSpPr>
            <p:nvPr/>
          </p:nvGrpSpPr>
          <p:grpSpPr bwMode="auto">
            <a:xfrm>
              <a:off x="735" y="2846"/>
              <a:ext cx="165" cy="69"/>
              <a:chOff x="960" y="3936"/>
              <a:chExt cx="528" cy="240"/>
            </a:xfrm>
          </p:grpSpPr>
          <p:sp>
            <p:nvSpPr>
              <p:cNvPr id="166" name="Oval 237"/>
              <p:cNvSpPr>
                <a:spLocks noChangeArrowheads="1"/>
              </p:cNvSpPr>
              <p:nvPr/>
            </p:nvSpPr>
            <p:spPr bwMode="auto">
              <a:xfrm>
                <a:off x="1152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167" name="Group 238"/>
              <p:cNvGrpSpPr>
                <a:grpSpLocks/>
              </p:cNvGrpSpPr>
              <p:nvPr/>
            </p:nvGrpSpPr>
            <p:grpSpPr bwMode="auto">
              <a:xfrm>
                <a:off x="960" y="3936"/>
                <a:ext cx="192" cy="240"/>
                <a:chOff x="1104" y="3024"/>
                <a:chExt cx="192" cy="240"/>
              </a:xfrm>
            </p:grpSpPr>
            <p:sp>
              <p:nvSpPr>
                <p:cNvPr id="172" name="Freeform 239"/>
                <p:cNvSpPr>
                  <a:spLocks/>
                </p:cNvSpPr>
                <p:nvPr/>
              </p:nvSpPr>
              <p:spPr bwMode="auto">
                <a:xfrm>
                  <a:off x="120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3" name="Freeform 240"/>
                <p:cNvSpPr>
                  <a:spLocks/>
                </p:cNvSpPr>
                <p:nvPr/>
              </p:nvSpPr>
              <p:spPr bwMode="auto">
                <a:xfrm>
                  <a:off x="115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4" name="Freeform 241"/>
                <p:cNvSpPr>
                  <a:spLocks/>
                </p:cNvSpPr>
                <p:nvPr/>
              </p:nvSpPr>
              <p:spPr bwMode="auto">
                <a:xfrm>
                  <a:off x="110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68" name="Group 242"/>
              <p:cNvGrpSpPr>
                <a:grpSpLocks/>
              </p:cNvGrpSpPr>
              <p:nvPr/>
            </p:nvGrpSpPr>
            <p:grpSpPr bwMode="auto">
              <a:xfrm rot="10800000">
                <a:off x="1296" y="3936"/>
                <a:ext cx="192" cy="240"/>
                <a:chOff x="1344" y="3024"/>
                <a:chExt cx="192" cy="240"/>
              </a:xfrm>
            </p:grpSpPr>
            <p:sp>
              <p:nvSpPr>
                <p:cNvPr id="169" name="Freeform 243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0" name="Freeform 244"/>
                <p:cNvSpPr>
                  <a:spLocks/>
                </p:cNvSpPr>
                <p:nvPr/>
              </p:nvSpPr>
              <p:spPr bwMode="auto">
                <a:xfrm>
                  <a:off x="139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71" name="Freeform 245"/>
                <p:cNvSpPr>
                  <a:spLocks/>
                </p:cNvSpPr>
                <p:nvPr/>
              </p:nvSpPr>
              <p:spPr bwMode="auto">
                <a:xfrm>
                  <a:off x="134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0" name="Group 246"/>
            <p:cNvGrpSpPr>
              <a:grpSpLocks/>
            </p:cNvGrpSpPr>
            <p:nvPr/>
          </p:nvGrpSpPr>
          <p:grpSpPr bwMode="auto">
            <a:xfrm>
              <a:off x="476" y="2895"/>
              <a:ext cx="165" cy="68"/>
              <a:chOff x="960" y="3936"/>
              <a:chExt cx="528" cy="240"/>
            </a:xfrm>
          </p:grpSpPr>
          <p:sp>
            <p:nvSpPr>
              <p:cNvPr id="157" name="Oval 247"/>
              <p:cNvSpPr>
                <a:spLocks noChangeArrowheads="1"/>
              </p:cNvSpPr>
              <p:nvPr/>
            </p:nvSpPr>
            <p:spPr bwMode="auto">
              <a:xfrm>
                <a:off x="1152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158" name="Group 248"/>
              <p:cNvGrpSpPr>
                <a:grpSpLocks/>
              </p:cNvGrpSpPr>
              <p:nvPr/>
            </p:nvGrpSpPr>
            <p:grpSpPr bwMode="auto">
              <a:xfrm>
                <a:off x="960" y="3936"/>
                <a:ext cx="192" cy="240"/>
                <a:chOff x="1104" y="3024"/>
                <a:chExt cx="192" cy="240"/>
              </a:xfrm>
            </p:grpSpPr>
            <p:sp>
              <p:nvSpPr>
                <p:cNvPr id="163" name="Freeform 249"/>
                <p:cNvSpPr>
                  <a:spLocks/>
                </p:cNvSpPr>
                <p:nvPr/>
              </p:nvSpPr>
              <p:spPr bwMode="auto">
                <a:xfrm>
                  <a:off x="120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4" name="Freeform 250"/>
                <p:cNvSpPr>
                  <a:spLocks/>
                </p:cNvSpPr>
                <p:nvPr/>
              </p:nvSpPr>
              <p:spPr bwMode="auto">
                <a:xfrm>
                  <a:off x="115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5" name="Freeform 251"/>
                <p:cNvSpPr>
                  <a:spLocks/>
                </p:cNvSpPr>
                <p:nvPr/>
              </p:nvSpPr>
              <p:spPr bwMode="auto">
                <a:xfrm>
                  <a:off x="110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59" name="Group 252"/>
              <p:cNvGrpSpPr>
                <a:grpSpLocks/>
              </p:cNvGrpSpPr>
              <p:nvPr/>
            </p:nvGrpSpPr>
            <p:grpSpPr bwMode="auto">
              <a:xfrm rot="10800000">
                <a:off x="1296" y="3936"/>
                <a:ext cx="192" cy="240"/>
                <a:chOff x="1344" y="3024"/>
                <a:chExt cx="192" cy="240"/>
              </a:xfrm>
            </p:grpSpPr>
            <p:sp>
              <p:nvSpPr>
                <p:cNvPr id="160" name="Freeform 253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1" name="Freeform 254"/>
                <p:cNvSpPr>
                  <a:spLocks/>
                </p:cNvSpPr>
                <p:nvPr/>
              </p:nvSpPr>
              <p:spPr bwMode="auto">
                <a:xfrm>
                  <a:off x="139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62" name="Freeform 255"/>
                <p:cNvSpPr>
                  <a:spLocks/>
                </p:cNvSpPr>
                <p:nvPr/>
              </p:nvSpPr>
              <p:spPr bwMode="auto">
                <a:xfrm>
                  <a:off x="134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1" name="Group 256"/>
            <p:cNvGrpSpPr>
              <a:grpSpLocks/>
            </p:cNvGrpSpPr>
            <p:nvPr/>
          </p:nvGrpSpPr>
          <p:grpSpPr bwMode="auto">
            <a:xfrm>
              <a:off x="476" y="3238"/>
              <a:ext cx="165" cy="69"/>
              <a:chOff x="960" y="3936"/>
              <a:chExt cx="528" cy="240"/>
            </a:xfrm>
          </p:grpSpPr>
          <p:sp>
            <p:nvSpPr>
              <p:cNvPr id="148" name="Oval 257"/>
              <p:cNvSpPr>
                <a:spLocks noChangeArrowheads="1"/>
              </p:cNvSpPr>
              <p:nvPr/>
            </p:nvSpPr>
            <p:spPr bwMode="auto">
              <a:xfrm>
                <a:off x="1152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149" name="Group 258"/>
              <p:cNvGrpSpPr>
                <a:grpSpLocks/>
              </p:cNvGrpSpPr>
              <p:nvPr/>
            </p:nvGrpSpPr>
            <p:grpSpPr bwMode="auto">
              <a:xfrm>
                <a:off x="960" y="3936"/>
                <a:ext cx="192" cy="240"/>
                <a:chOff x="1104" y="3024"/>
                <a:chExt cx="192" cy="240"/>
              </a:xfrm>
            </p:grpSpPr>
            <p:sp>
              <p:nvSpPr>
                <p:cNvPr id="154" name="Freeform 259"/>
                <p:cNvSpPr>
                  <a:spLocks/>
                </p:cNvSpPr>
                <p:nvPr/>
              </p:nvSpPr>
              <p:spPr bwMode="auto">
                <a:xfrm>
                  <a:off x="120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5" name="Freeform 260"/>
                <p:cNvSpPr>
                  <a:spLocks/>
                </p:cNvSpPr>
                <p:nvPr/>
              </p:nvSpPr>
              <p:spPr bwMode="auto">
                <a:xfrm>
                  <a:off x="115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6" name="Freeform 261"/>
                <p:cNvSpPr>
                  <a:spLocks/>
                </p:cNvSpPr>
                <p:nvPr/>
              </p:nvSpPr>
              <p:spPr bwMode="auto">
                <a:xfrm>
                  <a:off x="110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50" name="Group 262"/>
              <p:cNvGrpSpPr>
                <a:grpSpLocks/>
              </p:cNvGrpSpPr>
              <p:nvPr/>
            </p:nvGrpSpPr>
            <p:grpSpPr bwMode="auto">
              <a:xfrm rot="10800000">
                <a:off x="1296" y="3936"/>
                <a:ext cx="192" cy="240"/>
                <a:chOff x="1344" y="3024"/>
                <a:chExt cx="192" cy="240"/>
              </a:xfrm>
            </p:grpSpPr>
            <p:sp>
              <p:nvSpPr>
                <p:cNvPr id="151" name="Freeform 263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2" name="Freeform 264"/>
                <p:cNvSpPr>
                  <a:spLocks/>
                </p:cNvSpPr>
                <p:nvPr/>
              </p:nvSpPr>
              <p:spPr bwMode="auto">
                <a:xfrm>
                  <a:off x="139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53" name="Freeform 265"/>
                <p:cNvSpPr>
                  <a:spLocks/>
                </p:cNvSpPr>
                <p:nvPr/>
              </p:nvSpPr>
              <p:spPr bwMode="auto">
                <a:xfrm>
                  <a:off x="134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2" name="Group 266"/>
            <p:cNvGrpSpPr>
              <a:grpSpLocks/>
            </p:cNvGrpSpPr>
            <p:nvPr/>
          </p:nvGrpSpPr>
          <p:grpSpPr bwMode="auto">
            <a:xfrm>
              <a:off x="828" y="3089"/>
              <a:ext cx="166" cy="68"/>
              <a:chOff x="960" y="3936"/>
              <a:chExt cx="528" cy="240"/>
            </a:xfrm>
          </p:grpSpPr>
          <p:sp>
            <p:nvSpPr>
              <p:cNvPr id="139" name="Oval 267"/>
              <p:cNvSpPr>
                <a:spLocks noChangeArrowheads="1"/>
              </p:cNvSpPr>
              <p:nvPr/>
            </p:nvSpPr>
            <p:spPr bwMode="auto">
              <a:xfrm>
                <a:off x="1152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140" name="Group 268"/>
              <p:cNvGrpSpPr>
                <a:grpSpLocks/>
              </p:cNvGrpSpPr>
              <p:nvPr/>
            </p:nvGrpSpPr>
            <p:grpSpPr bwMode="auto">
              <a:xfrm>
                <a:off x="960" y="3936"/>
                <a:ext cx="192" cy="240"/>
                <a:chOff x="1104" y="3024"/>
                <a:chExt cx="192" cy="240"/>
              </a:xfrm>
            </p:grpSpPr>
            <p:sp>
              <p:nvSpPr>
                <p:cNvPr id="145" name="Freeform 269"/>
                <p:cNvSpPr>
                  <a:spLocks/>
                </p:cNvSpPr>
                <p:nvPr/>
              </p:nvSpPr>
              <p:spPr bwMode="auto">
                <a:xfrm>
                  <a:off x="120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6" name="Freeform 270"/>
                <p:cNvSpPr>
                  <a:spLocks/>
                </p:cNvSpPr>
                <p:nvPr/>
              </p:nvSpPr>
              <p:spPr bwMode="auto">
                <a:xfrm>
                  <a:off x="115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7" name="Freeform 271"/>
                <p:cNvSpPr>
                  <a:spLocks/>
                </p:cNvSpPr>
                <p:nvPr/>
              </p:nvSpPr>
              <p:spPr bwMode="auto">
                <a:xfrm>
                  <a:off x="110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41" name="Group 272"/>
              <p:cNvGrpSpPr>
                <a:grpSpLocks/>
              </p:cNvGrpSpPr>
              <p:nvPr/>
            </p:nvGrpSpPr>
            <p:grpSpPr bwMode="auto">
              <a:xfrm rot="10800000">
                <a:off x="1296" y="3936"/>
                <a:ext cx="192" cy="240"/>
                <a:chOff x="1344" y="3024"/>
                <a:chExt cx="192" cy="240"/>
              </a:xfrm>
            </p:grpSpPr>
            <p:sp>
              <p:nvSpPr>
                <p:cNvPr id="142" name="Freeform 273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3" name="Freeform 274"/>
                <p:cNvSpPr>
                  <a:spLocks/>
                </p:cNvSpPr>
                <p:nvPr/>
              </p:nvSpPr>
              <p:spPr bwMode="auto">
                <a:xfrm>
                  <a:off x="139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4" name="Freeform 275"/>
                <p:cNvSpPr>
                  <a:spLocks/>
                </p:cNvSpPr>
                <p:nvPr/>
              </p:nvSpPr>
              <p:spPr bwMode="auto">
                <a:xfrm>
                  <a:off x="134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3" name="Group 276"/>
            <p:cNvGrpSpPr>
              <a:grpSpLocks/>
            </p:cNvGrpSpPr>
            <p:nvPr/>
          </p:nvGrpSpPr>
          <p:grpSpPr bwMode="auto">
            <a:xfrm>
              <a:off x="1549" y="3214"/>
              <a:ext cx="166" cy="70"/>
              <a:chOff x="960" y="3936"/>
              <a:chExt cx="528" cy="240"/>
            </a:xfrm>
          </p:grpSpPr>
          <p:sp>
            <p:nvSpPr>
              <p:cNvPr id="130" name="Oval 277"/>
              <p:cNvSpPr>
                <a:spLocks noChangeArrowheads="1"/>
              </p:cNvSpPr>
              <p:nvPr/>
            </p:nvSpPr>
            <p:spPr bwMode="auto">
              <a:xfrm>
                <a:off x="1152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131" name="Group 278"/>
              <p:cNvGrpSpPr>
                <a:grpSpLocks/>
              </p:cNvGrpSpPr>
              <p:nvPr/>
            </p:nvGrpSpPr>
            <p:grpSpPr bwMode="auto">
              <a:xfrm>
                <a:off x="960" y="3936"/>
                <a:ext cx="192" cy="240"/>
                <a:chOff x="1104" y="3024"/>
                <a:chExt cx="192" cy="240"/>
              </a:xfrm>
            </p:grpSpPr>
            <p:sp>
              <p:nvSpPr>
                <p:cNvPr id="136" name="Freeform 279"/>
                <p:cNvSpPr>
                  <a:spLocks/>
                </p:cNvSpPr>
                <p:nvPr/>
              </p:nvSpPr>
              <p:spPr bwMode="auto">
                <a:xfrm>
                  <a:off x="120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7" name="Freeform 280"/>
                <p:cNvSpPr>
                  <a:spLocks/>
                </p:cNvSpPr>
                <p:nvPr/>
              </p:nvSpPr>
              <p:spPr bwMode="auto">
                <a:xfrm>
                  <a:off x="115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8" name="Freeform 281"/>
                <p:cNvSpPr>
                  <a:spLocks/>
                </p:cNvSpPr>
                <p:nvPr/>
              </p:nvSpPr>
              <p:spPr bwMode="auto">
                <a:xfrm>
                  <a:off x="110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32" name="Group 282"/>
              <p:cNvGrpSpPr>
                <a:grpSpLocks/>
              </p:cNvGrpSpPr>
              <p:nvPr/>
            </p:nvGrpSpPr>
            <p:grpSpPr bwMode="auto">
              <a:xfrm rot="10800000">
                <a:off x="1296" y="3936"/>
                <a:ext cx="192" cy="240"/>
                <a:chOff x="1344" y="3024"/>
                <a:chExt cx="192" cy="240"/>
              </a:xfrm>
            </p:grpSpPr>
            <p:sp>
              <p:nvSpPr>
                <p:cNvPr id="133" name="Freeform 283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4" name="Freeform 284"/>
                <p:cNvSpPr>
                  <a:spLocks/>
                </p:cNvSpPr>
                <p:nvPr/>
              </p:nvSpPr>
              <p:spPr bwMode="auto">
                <a:xfrm>
                  <a:off x="139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5" name="Freeform 285"/>
                <p:cNvSpPr>
                  <a:spLocks/>
                </p:cNvSpPr>
                <p:nvPr/>
              </p:nvSpPr>
              <p:spPr bwMode="auto">
                <a:xfrm>
                  <a:off x="134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4" name="Group 286"/>
            <p:cNvGrpSpPr>
              <a:grpSpLocks/>
            </p:cNvGrpSpPr>
            <p:nvPr/>
          </p:nvGrpSpPr>
          <p:grpSpPr bwMode="auto">
            <a:xfrm>
              <a:off x="1142" y="3121"/>
              <a:ext cx="165" cy="68"/>
              <a:chOff x="960" y="3936"/>
              <a:chExt cx="528" cy="240"/>
            </a:xfrm>
          </p:grpSpPr>
          <p:sp>
            <p:nvSpPr>
              <p:cNvPr id="121" name="Oval 287"/>
              <p:cNvSpPr>
                <a:spLocks noChangeArrowheads="1"/>
              </p:cNvSpPr>
              <p:nvPr/>
            </p:nvSpPr>
            <p:spPr bwMode="auto">
              <a:xfrm>
                <a:off x="1152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122" name="Group 288"/>
              <p:cNvGrpSpPr>
                <a:grpSpLocks/>
              </p:cNvGrpSpPr>
              <p:nvPr/>
            </p:nvGrpSpPr>
            <p:grpSpPr bwMode="auto">
              <a:xfrm>
                <a:off x="960" y="3936"/>
                <a:ext cx="192" cy="240"/>
                <a:chOff x="1104" y="3024"/>
                <a:chExt cx="192" cy="240"/>
              </a:xfrm>
            </p:grpSpPr>
            <p:sp>
              <p:nvSpPr>
                <p:cNvPr id="127" name="Freeform 289"/>
                <p:cNvSpPr>
                  <a:spLocks/>
                </p:cNvSpPr>
                <p:nvPr/>
              </p:nvSpPr>
              <p:spPr bwMode="auto">
                <a:xfrm>
                  <a:off x="120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8" name="Freeform 290"/>
                <p:cNvSpPr>
                  <a:spLocks/>
                </p:cNvSpPr>
                <p:nvPr/>
              </p:nvSpPr>
              <p:spPr bwMode="auto">
                <a:xfrm>
                  <a:off x="115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9" name="Freeform 291"/>
                <p:cNvSpPr>
                  <a:spLocks/>
                </p:cNvSpPr>
                <p:nvPr/>
              </p:nvSpPr>
              <p:spPr bwMode="auto">
                <a:xfrm>
                  <a:off x="110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23" name="Group 292"/>
              <p:cNvGrpSpPr>
                <a:grpSpLocks/>
              </p:cNvGrpSpPr>
              <p:nvPr/>
            </p:nvGrpSpPr>
            <p:grpSpPr bwMode="auto">
              <a:xfrm rot="10800000">
                <a:off x="1296" y="3936"/>
                <a:ext cx="192" cy="240"/>
                <a:chOff x="1344" y="3024"/>
                <a:chExt cx="192" cy="240"/>
              </a:xfrm>
            </p:grpSpPr>
            <p:sp>
              <p:nvSpPr>
                <p:cNvPr id="124" name="Freeform 293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5" name="Freeform 294"/>
                <p:cNvSpPr>
                  <a:spLocks/>
                </p:cNvSpPr>
                <p:nvPr/>
              </p:nvSpPr>
              <p:spPr bwMode="auto">
                <a:xfrm>
                  <a:off x="139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6" name="Freeform 295"/>
                <p:cNvSpPr>
                  <a:spLocks/>
                </p:cNvSpPr>
                <p:nvPr/>
              </p:nvSpPr>
              <p:spPr bwMode="auto">
                <a:xfrm>
                  <a:off x="134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5" name="Group 296"/>
            <p:cNvGrpSpPr>
              <a:grpSpLocks/>
            </p:cNvGrpSpPr>
            <p:nvPr/>
          </p:nvGrpSpPr>
          <p:grpSpPr bwMode="auto">
            <a:xfrm>
              <a:off x="1706" y="3057"/>
              <a:ext cx="166" cy="70"/>
              <a:chOff x="960" y="3936"/>
              <a:chExt cx="528" cy="240"/>
            </a:xfrm>
          </p:grpSpPr>
          <p:sp>
            <p:nvSpPr>
              <p:cNvPr id="112" name="Oval 297"/>
              <p:cNvSpPr>
                <a:spLocks noChangeArrowheads="1"/>
              </p:cNvSpPr>
              <p:nvPr/>
            </p:nvSpPr>
            <p:spPr bwMode="auto">
              <a:xfrm>
                <a:off x="1152" y="3984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113" name="Group 298"/>
              <p:cNvGrpSpPr>
                <a:grpSpLocks/>
              </p:cNvGrpSpPr>
              <p:nvPr/>
            </p:nvGrpSpPr>
            <p:grpSpPr bwMode="auto">
              <a:xfrm>
                <a:off x="960" y="3936"/>
                <a:ext cx="192" cy="240"/>
                <a:chOff x="1104" y="3024"/>
                <a:chExt cx="192" cy="240"/>
              </a:xfrm>
            </p:grpSpPr>
            <p:sp>
              <p:nvSpPr>
                <p:cNvPr id="118" name="Freeform 299"/>
                <p:cNvSpPr>
                  <a:spLocks/>
                </p:cNvSpPr>
                <p:nvPr/>
              </p:nvSpPr>
              <p:spPr bwMode="auto">
                <a:xfrm>
                  <a:off x="120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9" name="Freeform 300"/>
                <p:cNvSpPr>
                  <a:spLocks/>
                </p:cNvSpPr>
                <p:nvPr/>
              </p:nvSpPr>
              <p:spPr bwMode="auto">
                <a:xfrm>
                  <a:off x="115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0" name="Freeform 301"/>
                <p:cNvSpPr>
                  <a:spLocks/>
                </p:cNvSpPr>
                <p:nvPr/>
              </p:nvSpPr>
              <p:spPr bwMode="auto">
                <a:xfrm>
                  <a:off x="110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14" name="Group 302"/>
              <p:cNvGrpSpPr>
                <a:grpSpLocks/>
              </p:cNvGrpSpPr>
              <p:nvPr/>
            </p:nvGrpSpPr>
            <p:grpSpPr bwMode="auto">
              <a:xfrm rot="10800000">
                <a:off x="1296" y="3936"/>
                <a:ext cx="192" cy="240"/>
                <a:chOff x="1344" y="3024"/>
                <a:chExt cx="192" cy="240"/>
              </a:xfrm>
            </p:grpSpPr>
            <p:sp>
              <p:nvSpPr>
                <p:cNvPr id="115" name="Freeform 303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6" name="Freeform 304"/>
                <p:cNvSpPr>
                  <a:spLocks/>
                </p:cNvSpPr>
                <p:nvPr/>
              </p:nvSpPr>
              <p:spPr bwMode="auto">
                <a:xfrm>
                  <a:off x="139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7" name="Freeform 305"/>
                <p:cNvSpPr>
                  <a:spLocks/>
                </p:cNvSpPr>
                <p:nvPr/>
              </p:nvSpPr>
              <p:spPr bwMode="auto">
                <a:xfrm>
                  <a:off x="134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6" name="Group 306"/>
            <p:cNvGrpSpPr>
              <a:grpSpLocks/>
            </p:cNvGrpSpPr>
            <p:nvPr/>
          </p:nvGrpSpPr>
          <p:grpSpPr bwMode="auto">
            <a:xfrm>
              <a:off x="2240" y="2650"/>
              <a:ext cx="165" cy="69"/>
              <a:chOff x="960" y="3936"/>
              <a:chExt cx="528" cy="240"/>
            </a:xfrm>
          </p:grpSpPr>
          <p:sp>
            <p:nvSpPr>
              <p:cNvPr id="103" name="Oval 307"/>
              <p:cNvSpPr>
                <a:spLocks noChangeArrowheads="1"/>
              </p:cNvSpPr>
              <p:nvPr/>
            </p:nvSpPr>
            <p:spPr bwMode="auto">
              <a:xfrm>
                <a:off x="1152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104" name="Group 308"/>
              <p:cNvGrpSpPr>
                <a:grpSpLocks/>
              </p:cNvGrpSpPr>
              <p:nvPr/>
            </p:nvGrpSpPr>
            <p:grpSpPr bwMode="auto">
              <a:xfrm>
                <a:off x="960" y="3936"/>
                <a:ext cx="192" cy="240"/>
                <a:chOff x="1104" y="3024"/>
                <a:chExt cx="192" cy="240"/>
              </a:xfrm>
            </p:grpSpPr>
            <p:sp>
              <p:nvSpPr>
                <p:cNvPr id="109" name="Freeform 309"/>
                <p:cNvSpPr>
                  <a:spLocks/>
                </p:cNvSpPr>
                <p:nvPr/>
              </p:nvSpPr>
              <p:spPr bwMode="auto">
                <a:xfrm>
                  <a:off x="120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0" name="Freeform 310"/>
                <p:cNvSpPr>
                  <a:spLocks/>
                </p:cNvSpPr>
                <p:nvPr/>
              </p:nvSpPr>
              <p:spPr bwMode="auto">
                <a:xfrm>
                  <a:off x="115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1" name="Freeform 311"/>
                <p:cNvSpPr>
                  <a:spLocks/>
                </p:cNvSpPr>
                <p:nvPr/>
              </p:nvSpPr>
              <p:spPr bwMode="auto">
                <a:xfrm>
                  <a:off x="110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05" name="Group 312"/>
              <p:cNvGrpSpPr>
                <a:grpSpLocks/>
              </p:cNvGrpSpPr>
              <p:nvPr/>
            </p:nvGrpSpPr>
            <p:grpSpPr bwMode="auto">
              <a:xfrm rot="10800000">
                <a:off x="1296" y="3936"/>
                <a:ext cx="192" cy="240"/>
                <a:chOff x="1344" y="3024"/>
                <a:chExt cx="192" cy="240"/>
              </a:xfrm>
            </p:grpSpPr>
            <p:sp>
              <p:nvSpPr>
                <p:cNvPr id="106" name="Freeform 313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7" name="Freeform 314"/>
                <p:cNvSpPr>
                  <a:spLocks/>
                </p:cNvSpPr>
                <p:nvPr/>
              </p:nvSpPr>
              <p:spPr bwMode="auto">
                <a:xfrm>
                  <a:off x="139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8" name="Freeform 315"/>
                <p:cNvSpPr>
                  <a:spLocks/>
                </p:cNvSpPr>
                <p:nvPr/>
              </p:nvSpPr>
              <p:spPr bwMode="auto">
                <a:xfrm>
                  <a:off x="134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7" name="Group 316"/>
            <p:cNvGrpSpPr>
              <a:grpSpLocks/>
            </p:cNvGrpSpPr>
            <p:nvPr/>
          </p:nvGrpSpPr>
          <p:grpSpPr bwMode="auto">
            <a:xfrm>
              <a:off x="2061" y="3098"/>
              <a:ext cx="166" cy="69"/>
              <a:chOff x="960" y="3936"/>
              <a:chExt cx="528" cy="240"/>
            </a:xfrm>
          </p:grpSpPr>
          <p:sp>
            <p:nvSpPr>
              <p:cNvPr id="94" name="Oval 317"/>
              <p:cNvSpPr>
                <a:spLocks noChangeArrowheads="1"/>
              </p:cNvSpPr>
              <p:nvPr/>
            </p:nvSpPr>
            <p:spPr bwMode="auto">
              <a:xfrm>
                <a:off x="1152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95" name="Group 318"/>
              <p:cNvGrpSpPr>
                <a:grpSpLocks/>
              </p:cNvGrpSpPr>
              <p:nvPr/>
            </p:nvGrpSpPr>
            <p:grpSpPr bwMode="auto">
              <a:xfrm>
                <a:off x="960" y="3936"/>
                <a:ext cx="192" cy="240"/>
                <a:chOff x="1104" y="3024"/>
                <a:chExt cx="192" cy="240"/>
              </a:xfrm>
            </p:grpSpPr>
            <p:sp>
              <p:nvSpPr>
                <p:cNvPr id="100" name="Freeform 319"/>
                <p:cNvSpPr>
                  <a:spLocks/>
                </p:cNvSpPr>
                <p:nvPr/>
              </p:nvSpPr>
              <p:spPr bwMode="auto">
                <a:xfrm>
                  <a:off x="120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1" name="Freeform 320"/>
                <p:cNvSpPr>
                  <a:spLocks/>
                </p:cNvSpPr>
                <p:nvPr/>
              </p:nvSpPr>
              <p:spPr bwMode="auto">
                <a:xfrm>
                  <a:off x="115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2" name="Freeform 321"/>
                <p:cNvSpPr>
                  <a:spLocks/>
                </p:cNvSpPr>
                <p:nvPr/>
              </p:nvSpPr>
              <p:spPr bwMode="auto">
                <a:xfrm>
                  <a:off x="110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96" name="Group 322"/>
              <p:cNvGrpSpPr>
                <a:grpSpLocks/>
              </p:cNvGrpSpPr>
              <p:nvPr/>
            </p:nvGrpSpPr>
            <p:grpSpPr bwMode="auto">
              <a:xfrm rot="10800000">
                <a:off x="1296" y="3936"/>
                <a:ext cx="192" cy="240"/>
                <a:chOff x="1344" y="3024"/>
                <a:chExt cx="192" cy="240"/>
              </a:xfrm>
            </p:grpSpPr>
            <p:sp>
              <p:nvSpPr>
                <p:cNvPr id="97" name="Freeform 323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8" name="Freeform 324"/>
                <p:cNvSpPr>
                  <a:spLocks/>
                </p:cNvSpPr>
                <p:nvPr/>
              </p:nvSpPr>
              <p:spPr bwMode="auto">
                <a:xfrm>
                  <a:off x="139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9" name="Freeform 325"/>
                <p:cNvSpPr>
                  <a:spLocks/>
                </p:cNvSpPr>
                <p:nvPr/>
              </p:nvSpPr>
              <p:spPr bwMode="auto">
                <a:xfrm>
                  <a:off x="134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8" name="Group 326"/>
            <p:cNvGrpSpPr>
              <a:grpSpLocks/>
            </p:cNvGrpSpPr>
            <p:nvPr/>
          </p:nvGrpSpPr>
          <p:grpSpPr bwMode="auto">
            <a:xfrm>
              <a:off x="648" y="2715"/>
              <a:ext cx="167" cy="68"/>
              <a:chOff x="960" y="3936"/>
              <a:chExt cx="528" cy="240"/>
            </a:xfrm>
          </p:grpSpPr>
          <p:sp>
            <p:nvSpPr>
              <p:cNvPr id="85" name="Oval 327"/>
              <p:cNvSpPr>
                <a:spLocks noChangeArrowheads="1"/>
              </p:cNvSpPr>
              <p:nvPr/>
            </p:nvSpPr>
            <p:spPr bwMode="auto">
              <a:xfrm>
                <a:off x="1152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86" name="Group 328"/>
              <p:cNvGrpSpPr>
                <a:grpSpLocks/>
              </p:cNvGrpSpPr>
              <p:nvPr/>
            </p:nvGrpSpPr>
            <p:grpSpPr bwMode="auto">
              <a:xfrm>
                <a:off x="960" y="3936"/>
                <a:ext cx="192" cy="240"/>
                <a:chOff x="1104" y="3024"/>
                <a:chExt cx="192" cy="240"/>
              </a:xfrm>
            </p:grpSpPr>
            <p:sp>
              <p:nvSpPr>
                <p:cNvPr id="91" name="Freeform 329"/>
                <p:cNvSpPr>
                  <a:spLocks/>
                </p:cNvSpPr>
                <p:nvPr/>
              </p:nvSpPr>
              <p:spPr bwMode="auto">
                <a:xfrm>
                  <a:off x="120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2" name="Freeform 330"/>
                <p:cNvSpPr>
                  <a:spLocks/>
                </p:cNvSpPr>
                <p:nvPr/>
              </p:nvSpPr>
              <p:spPr bwMode="auto">
                <a:xfrm>
                  <a:off x="115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3" name="Freeform 331"/>
                <p:cNvSpPr>
                  <a:spLocks/>
                </p:cNvSpPr>
                <p:nvPr/>
              </p:nvSpPr>
              <p:spPr bwMode="auto">
                <a:xfrm>
                  <a:off x="110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87" name="Group 332"/>
              <p:cNvGrpSpPr>
                <a:grpSpLocks/>
              </p:cNvGrpSpPr>
              <p:nvPr/>
            </p:nvGrpSpPr>
            <p:grpSpPr bwMode="auto">
              <a:xfrm rot="10800000">
                <a:off x="1296" y="3936"/>
                <a:ext cx="192" cy="240"/>
                <a:chOff x="1344" y="3024"/>
                <a:chExt cx="192" cy="240"/>
              </a:xfrm>
            </p:grpSpPr>
            <p:sp>
              <p:nvSpPr>
                <p:cNvPr id="88" name="Freeform 333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9" name="Freeform 334"/>
                <p:cNvSpPr>
                  <a:spLocks/>
                </p:cNvSpPr>
                <p:nvPr/>
              </p:nvSpPr>
              <p:spPr bwMode="auto">
                <a:xfrm>
                  <a:off x="139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90" name="Freeform 335"/>
                <p:cNvSpPr>
                  <a:spLocks/>
                </p:cNvSpPr>
                <p:nvPr/>
              </p:nvSpPr>
              <p:spPr bwMode="auto">
                <a:xfrm>
                  <a:off x="134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9" name="Group 336"/>
            <p:cNvGrpSpPr>
              <a:grpSpLocks/>
            </p:cNvGrpSpPr>
            <p:nvPr/>
          </p:nvGrpSpPr>
          <p:grpSpPr bwMode="auto">
            <a:xfrm>
              <a:off x="1706" y="2658"/>
              <a:ext cx="166" cy="69"/>
              <a:chOff x="960" y="3936"/>
              <a:chExt cx="528" cy="240"/>
            </a:xfrm>
          </p:grpSpPr>
          <p:sp>
            <p:nvSpPr>
              <p:cNvPr id="76" name="Oval 337"/>
              <p:cNvSpPr>
                <a:spLocks noChangeArrowheads="1"/>
              </p:cNvSpPr>
              <p:nvPr/>
            </p:nvSpPr>
            <p:spPr bwMode="auto">
              <a:xfrm>
                <a:off x="1152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77" name="Group 338"/>
              <p:cNvGrpSpPr>
                <a:grpSpLocks/>
              </p:cNvGrpSpPr>
              <p:nvPr/>
            </p:nvGrpSpPr>
            <p:grpSpPr bwMode="auto">
              <a:xfrm>
                <a:off x="960" y="3936"/>
                <a:ext cx="192" cy="240"/>
                <a:chOff x="1104" y="3024"/>
                <a:chExt cx="192" cy="240"/>
              </a:xfrm>
            </p:grpSpPr>
            <p:sp>
              <p:nvSpPr>
                <p:cNvPr id="82" name="Freeform 339"/>
                <p:cNvSpPr>
                  <a:spLocks/>
                </p:cNvSpPr>
                <p:nvPr/>
              </p:nvSpPr>
              <p:spPr bwMode="auto">
                <a:xfrm>
                  <a:off x="120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3" name="Freeform 340"/>
                <p:cNvSpPr>
                  <a:spLocks/>
                </p:cNvSpPr>
                <p:nvPr/>
              </p:nvSpPr>
              <p:spPr bwMode="auto">
                <a:xfrm>
                  <a:off x="115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4" name="Freeform 341"/>
                <p:cNvSpPr>
                  <a:spLocks/>
                </p:cNvSpPr>
                <p:nvPr/>
              </p:nvSpPr>
              <p:spPr bwMode="auto">
                <a:xfrm>
                  <a:off x="110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78" name="Group 342"/>
              <p:cNvGrpSpPr>
                <a:grpSpLocks/>
              </p:cNvGrpSpPr>
              <p:nvPr/>
            </p:nvGrpSpPr>
            <p:grpSpPr bwMode="auto">
              <a:xfrm rot="10800000">
                <a:off x="1296" y="3936"/>
                <a:ext cx="192" cy="240"/>
                <a:chOff x="1344" y="3024"/>
                <a:chExt cx="192" cy="240"/>
              </a:xfrm>
            </p:grpSpPr>
            <p:sp>
              <p:nvSpPr>
                <p:cNvPr id="79" name="Freeform 343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0" name="Freeform 344"/>
                <p:cNvSpPr>
                  <a:spLocks/>
                </p:cNvSpPr>
                <p:nvPr/>
              </p:nvSpPr>
              <p:spPr bwMode="auto">
                <a:xfrm>
                  <a:off x="139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81" name="Freeform 345"/>
                <p:cNvSpPr>
                  <a:spLocks/>
                </p:cNvSpPr>
                <p:nvPr/>
              </p:nvSpPr>
              <p:spPr bwMode="auto">
                <a:xfrm>
                  <a:off x="134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20" name="Freeform 346"/>
            <p:cNvSpPr>
              <a:spLocks/>
            </p:cNvSpPr>
            <p:nvPr/>
          </p:nvSpPr>
          <p:spPr bwMode="auto">
            <a:xfrm>
              <a:off x="888" y="2573"/>
              <a:ext cx="1384" cy="627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192" y="816"/>
                </a:cxn>
                <a:cxn ang="0">
                  <a:pos x="528" y="720"/>
                </a:cxn>
                <a:cxn ang="0">
                  <a:pos x="720" y="480"/>
                </a:cxn>
                <a:cxn ang="0">
                  <a:pos x="912" y="720"/>
                </a:cxn>
                <a:cxn ang="0">
                  <a:pos x="1104" y="960"/>
                </a:cxn>
                <a:cxn ang="0">
                  <a:pos x="1296" y="720"/>
                </a:cxn>
                <a:cxn ang="0">
                  <a:pos x="1584" y="912"/>
                </a:cxn>
                <a:cxn ang="0">
                  <a:pos x="1728" y="672"/>
                </a:cxn>
                <a:cxn ang="0">
                  <a:pos x="1968" y="0"/>
                </a:cxn>
              </a:cxnLst>
              <a:rect l="0" t="0" r="r" b="b"/>
              <a:pathLst>
                <a:path w="1968" h="960">
                  <a:moveTo>
                    <a:pt x="0" y="288"/>
                  </a:moveTo>
                  <a:cubicBezTo>
                    <a:pt x="52" y="516"/>
                    <a:pt x="104" y="744"/>
                    <a:pt x="192" y="816"/>
                  </a:cubicBezTo>
                  <a:cubicBezTo>
                    <a:pt x="280" y="888"/>
                    <a:pt x="440" y="776"/>
                    <a:pt x="528" y="720"/>
                  </a:cubicBezTo>
                  <a:cubicBezTo>
                    <a:pt x="616" y="664"/>
                    <a:pt x="656" y="480"/>
                    <a:pt x="720" y="480"/>
                  </a:cubicBezTo>
                  <a:cubicBezTo>
                    <a:pt x="784" y="480"/>
                    <a:pt x="848" y="640"/>
                    <a:pt x="912" y="720"/>
                  </a:cubicBezTo>
                  <a:cubicBezTo>
                    <a:pt x="976" y="800"/>
                    <a:pt x="1040" y="960"/>
                    <a:pt x="1104" y="960"/>
                  </a:cubicBezTo>
                  <a:cubicBezTo>
                    <a:pt x="1168" y="960"/>
                    <a:pt x="1216" y="728"/>
                    <a:pt x="1296" y="720"/>
                  </a:cubicBezTo>
                  <a:cubicBezTo>
                    <a:pt x="1376" y="712"/>
                    <a:pt x="1512" y="920"/>
                    <a:pt x="1584" y="912"/>
                  </a:cubicBezTo>
                  <a:cubicBezTo>
                    <a:pt x="1656" y="904"/>
                    <a:pt x="1664" y="824"/>
                    <a:pt x="1728" y="672"/>
                  </a:cubicBezTo>
                  <a:cubicBezTo>
                    <a:pt x="1792" y="520"/>
                    <a:pt x="1880" y="260"/>
                    <a:pt x="1968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Oval 347"/>
            <p:cNvSpPr>
              <a:spLocks noChangeArrowheads="1"/>
            </p:cNvSpPr>
            <p:nvPr/>
          </p:nvSpPr>
          <p:spPr bwMode="auto">
            <a:xfrm>
              <a:off x="1382" y="2915"/>
              <a:ext cx="46" cy="4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22" name="Group 348"/>
            <p:cNvGrpSpPr>
              <a:grpSpLocks/>
            </p:cNvGrpSpPr>
            <p:nvPr/>
          </p:nvGrpSpPr>
          <p:grpSpPr bwMode="auto">
            <a:xfrm>
              <a:off x="1328" y="2900"/>
              <a:ext cx="59" cy="69"/>
              <a:chOff x="1104" y="3024"/>
              <a:chExt cx="192" cy="240"/>
            </a:xfrm>
          </p:grpSpPr>
          <p:sp>
            <p:nvSpPr>
              <p:cNvPr id="73" name="Freeform 349"/>
              <p:cNvSpPr>
                <a:spLocks/>
              </p:cNvSpPr>
              <p:nvPr/>
            </p:nvSpPr>
            <p:spPr bwMode="auto">
              <a:xfrm>
                <a:off x="120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4" name="Freeform 350"/>
              <p:cNvSpPr>
                <a:spLocks/>
              </p:cNvSpPr>
              <p:nvPr/>
            </p:nvSpPr>
            <p:spPr bwMode="auto">
              <a:xfrm>
                <a:off x="115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5" name="Freeform 351"/>
              <p:cNvSpPr>
                <a:spLocks/>
              </p:cNvSpPr>
              <p:nvPr/>
            </p:nvSpPr>
            <p:spPr bwMode="auto">
              <a:xfrm>
                <a:off x="110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23" name="Group 352"/>
            <p:cNvGrpSpPr>
              <a:grpSpLocks/>
            </p:cNvGrpSpPr>
            <p:nvPr/>
          </p:nvGrpSpPr>
          <p:grpSpPr bwMode="auto">
            <a:xfrm rot="10800000">
              <a:off x="1433" y="2900"/>
              <a:ext cx="59" cy="69"/>
              <a:chOff x="1344" y="3024"/>
              <a:chExt cx="192" cy="240"/>
            </a:xfrm>
          </p:grpSpPr>
          <p:sp>
            <p:nvSpPr>
              <p:cNvPr id="70" name="Freeform 353"/>
              <p:cNvSpPr>
                <a:spLocks/>
              </p:cNvSpPr>
              <p:nvPr/>
            </p:nvSpPr>
            <p:spPr bwMode="auto">
              <a:xfrm>
                <a:off x="144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" name="Freeform 354"/>
              <p:cNvSpPr>
                <a:spLocks/>
              </p:cNvSpPr>
              <p:nvPr/>
            </p:nvSpPr>
            <p:spPr bwMode="auto">
              <a:xfrm>
                <a:off x="139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" name="Freeform 355"/>
              <p:cNvSpPr>
                <a:spLocks/>
              </p:cNvSpPr>
              <p:nvPr/>
            </p:nvSpPr>
            <p:spPr bwMode="auto">
              <a:xfrm>
                <a:off x="134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24" name="Group 356"/>
            <p:cNvGrpSpPr>
              <a:grpSpLocks/>
            </p:cNvGrpSpPr>
            <p:nvPr/>
          </p:nvGrpSpPr>
          <p:grpSpPr bwMode="auto">
            <a:xfrm>
              <a:off x="1329" y="3245"/>
              <a:ext cx="167" cy="69"/>
              <a:chOff x="960" y="3936"/>
              <a:chExt cx="528" cy="240"/>
            </a:xfrm>
          </p:grpSpPr>
          <p:sp>
            <p:nvSpPr>
              <p:cNvPr id="61" name="Oval 357"/>
              <p:cNvSpPr>
                <a:spLocks noChangeArrowheads="1"/>
              </p:cNvSpPr>
              <p:nvPr/>
            </p:nvSpPr>
            <p:spPr bwMode="auto">
              <a:xfrm>
                <a:off x="1152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62" name="Group 358"/>
              <p:cNvGrpSpPr>
                <a:grpSpLocks/>
              </p:cNvGrpSpPr>
              <p:nvPr/>
            </p:nvGrpSpPr>
            <p:grpSpPr bwMode="auto">
              <a:xfrm>
                <a:off x="960" y="3936"/>
                <a:ext cx="192" cy="240"/>
                <a:chOff x="1104" y="3024"/>
                <a:chExt cx="192" cy="240"/>
              </a:xfrm>
            </p:grpSpPr>
            <p:sp>
              <p:nvSpPr>
                <p:cNvPr id="67" name="Freeform 359"/>
                <p:cNvSpPr>
                  <a:spLocks/>
                </p:cNvSpPr>
                <p:nvPr/>
              </p:nvSpPr>
              <p:spPr bwMode="auto">
                <a:xfrm>
                  <a:off x="120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8" name="Freeform 360"/>
                <p:cNvSpPr>
                  <a:spLocks/>
                </p:cNvSpPr>
                <p:nvPr/>
              </p:nvSpPr>
              <p:spPr bwMode="auto">
                <a:xfrm>
                  <a:off x="115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9" name="Freeform 361"/>
                <p:cNvSpPr>
                  <a:spLocks/>
                </p:cNvSpPr>
                <p:nvPr/>
              </p:nvSpPr>
              <p:spPr bwMode="auto">
                <a:xfrm>
                  <a:off x="110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3" name="Group 362"/>
              <p:cNvGrpSpPr>
                <a:grpSpLocks/>
              </p:cNvGrpSpPr>
              <p:nvPr/>
            </p:nvGrpSpPr>
            <p:grpSpPr bwMode="auto">
              <a:xfrm rot="10800000">
                <a:off x="1296" y="3936"/>
                <a:ext cx="192" cy="240"/>
                <a:chOff x="1344" y="3024"/>
                <a:chExt cx="192" cy="240"/>
              </a:xfrm>
            </p:grpSpPr>
            <p:sp>
              <p:nvSpPr>
                <p:cNvPr id="64" name="Freeform 363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5" name="Freeform 364"/>
                <p:cNvSpPr>
                  <a:spLocks/>
                </p:cNvSpPr>
                <p:nvPr/>
              </p:nvSpPr>
              <p:spPr bwMode="auto">
                <a:xfrm>
                  <a:off x="139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6" name="Freeform 365"/>
                <p:cNvSpPr>
                  <a:spLocks/>
                </p:cNvSpPr>
                <p:nvPr/>
              </p:nvSpPr>
              <p:spPr bwMode="auto">
                <a:xfrm>
                  <a:off x="134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25" name="Group 366"/>
            <p:cNvGrpSpPr>
              <a:grpSpLocks/>
            </p:cNvGrpSpPr>
            <p:nvPr/>
          </p:nvGrpSpPr>
          <p:grpSpPr bwMode="auto">
            <a:xfrm>
              <a:off x="2155" y="2846"/>
              <a:ext cx="166" cy="69"/>
              <a:chOff x="960" y="3936"/>
              <a:chExt cx="528" cy="240"/>
            </a:xfrm>
          </p:grpSpPr>
          <p:sp>
            <p:nvSpPr>
              <p:cNvPr id="52" name="Oval 367"/>
              <p:cNvSpPr>
                <a:spLocks noChangeArrowheads="1"/>
              </p:cNvSpPr>
              <p:nvPr/>
            </p:nvSpPr>
            <p:spPr bwMode="auto">
              <a:xfrm>
                <a:off x="1152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53" name="Group 368"/>
              <p:cNvGrpSpPr>
                <a:grpSpLocks/>
              </p:cNvGrpSpPr>
              <p:nvPr/>
            </p:nvGrpSpPr>
            <p:grpSpPr bwMode="auto">
              <a:xfrm>
                <a:off x="960" y="3936"/>
                <a:ext cx="192" cy="240"/>
                <a:chOff x="1104" y="3024"/>
                <a:chExt cx="192" cy="240"/>
              </a:xfrm>
            </p:grpSpPr>
            <p:sp>
              <p:nvSpPr>
                <p:cNvPr id="58" name="Freeform 369"/>
                <p:cNvSpPr>
                  <a:spLocks/>
                </p:cNvSpPr>
                <p:nvPr/>
              </p:nvSpPr>
              <p:spPr bwMode="auto">
                <a:xfrm>
                  <a:off x="120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9" name="Freeform 370"/>
                <p:cNvSpPr>
                  <a:spLocks/>
                </p:cNvSpPr>
                <p:nvPr/>
              </p:nvSpPr>
              <p:spPr bwMode="auto">
                <a:xfrm>
                  <a:off x="115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0" name="Freeform 371"/>
                <p:cNvSpPr>
                  <a:spLocks/>
                </p:cNvSpPr>
                <p:nvPr/>
              </p:nvSpPr>
              <p:spPr bwMode="auto">
                <a:xfrm>
                  <a:off x="110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54" name="Group 372"/>
              <p:cNvGrpSpPr>
                <a:grpSpLocks/>
              </p:cNvGrpSpPr>
              <p:nvPr/>
            </p:nvGrpSpPr>
            <p:grpSpPr bwMode="auto">
              <a:xfrm rot="10800000">
                <a:off x="1296" y="3936"/>
                <a:ext cx="192" cy="240"/>
                <a:chOff x="1344" y="3024"/>
                <a:chExt cx="192" cy="240"/>
              </a:xfrm>
            </p:grpSpPr>
            <p:sp>
              <p:nvSpPr>
                <p:cNvPr id="55" name="Freeform 373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6" name="Freeform 374"/>
                <p:cNvSpPr>
                  <a:spLocks/>
                </p:cNvSpPr>
                <p:nvPr/>
              </p:nvSpPr>
              <p:spPr bwMode="auto">
                <a:xfrm>
                  <a:off x="139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7" name="Freeform 375"/>
                <p:cNvSpPr>
                  <a:spLocks/>
                </p:cNvSpPr>
                <p:nvPr/>
              </p:nvSpPr>
              <p:spPr bwMode="auto">
                <a:xfrm>
                  <a:off x="134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26" name="Line 376"/>
            <p:cNvSpPr>
              <a:spLocks noChangeShapeType="1"/>
            </p:cNvSpPr>
            <p:nvPr/>
          </p:nvSpPr>
          <p:spPr bwMode="auto">
            <a:xfrm>
              <a:off x="838" y="2941"/>
              <a:ext cx="1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7" name="Group 377"/>
            <p:cNvGrpSpPr>
              <a:grpSpLocks/>
            </p:cNvGrpSpPr>
            <p:nvPr/>
          </p:nvGrpSpPr>
          <p:grpSpPr bwMode="auto">
            <a:xfrm>
              <a:off x="1904" y="3223"/>
              <a:ext cx="166" cy="69"/>
              <a:chOff x="960" y="3936"/>
              <a:chExt cx="528" cy="240"/>
            </a:xfrm>
          </p:grpSpPr>
          <p:sp>
            <p:nvSpPr>
              <p:cNvPr id="43" name="Oval 378"/>
              <p:cNvSpPr>
                <a:spLocks noChangeArrowheads="1"/>
              </p:cNvSpPr>
              <p:nvPr/>
            </p:nvSpPr>
            <p:spPr bwMode="auto">
              <a:xfrm>
                <a:off x="1152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44" name="Group 379"/>
              <p:cNvGrpSpPr>
                <a:grpSpLocks/>
              </p:cNvGrpSpPr>
              <p:nvPr/>
            </p:nvGrpSpPr>
            <p:grpSpPr bwMode="auto">
              <a:xfrm>
                <a:off x="960" y="3936"/>
                <a:ext cx="192" cy="240"/>
                <a:chOff x="1104" y="3024"/>
                <a:chExt cx="192" cy="240"/>
              </a:xfrm>
            </p:grpSpPr>
            <p:sp>
              <p:nvSpPr>
                <p:cNvPr id="49" name="Freeform 380"/>
                <p:cNvSpPr>
                  <a:spLocks/>
                </p:cNvSpPr>
                <p:nvPr/>
              </p:nvSpPr>
              <p:spPr bwMode="auto">
                <a:xfrm>
                  <a:off x="120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0" name="Freeform 381"/>
                <p:cNvSpPr>
                  <a:spLocks/>
                </p:cNvSpPr>
                <p:nvPr/>
              </p:nvSpPr>
              <p:spPr bwMode="auto">
                <a:xfrm>
                  <a:off x="115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1" name="Freeform 382"/>
                <p:cNvSpPr>
                  <a:spLocks/>
                </p:cNvSpPr>
                <p:nvPr/>
              </p:nvSpPr>
              <p:spPr bwMode="auto">
                <a:xfrm>
                  <a:off x="110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5" name="Group 383"/>
              <p:cNvGrpSpPr>
                <a:grpSpLocks/>
              </p:cNvGrpSpPr>
              <p:nvPr/>
            </p:nvGrpSpPr>
            <p:grpSpPr bwMode="auto">
              <a:xfrm rot="10800000">
                <a:off x="1296" y="3936"/>
                <a:ext cx="192" cy="240"/>
                <a:chOff x="1344" y="3024"/>
                <a:chExt cx="192" cy="240"/>
              </a:xfrm>
            </p:grpSpPr>
            <p:sp>
              <p:nvSpPr>
                <p:cNvPr id="46" name="Freeform 384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7" name="Freeform 385"/>
                <p:cNvSpPr>
                  <a:spLocks/>
                </p:cNvSpPr>
                <p:nvPr/>
              </p:nvSpPr>
              <p:spPr bwMode="auto">
                <a:xfrm>
                  <a:off x="139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8" name="Freeform 386"/>
                <p:cNvSpPr>
                  <a:spLocks/>
                </p:cNvSpPr>
                <p:nvPr/>
              </p:nvSpPr>
              <p:spPr bwMode="auto">
                <a:xfrm>
                  <a:off x="134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28" name="Group 387"/>
            <p:cNvGrpSpPr>
              <a:grpSpLocks/>
            </p:cNvGrpSpPr>
            <p:nvPr/>
          </p:nvGrpSpPr>
          <p:grpSpPr bwMode="auto">
            <a:xfrm>
              <a:off x="1370" y="3098"/>
              <a:ext cx="167" cy="69"/>
              <a:chOff x="960" y="3936"/>
              <a:chExt cx="528" cy="240"/>
            </a:xfrm>
          </p:grpSpPr>
          <p:sp>
            <p:nvSpPr>
              <p:cNvPr id="34" name="Oval 388"/>
              <p:cNvSpPr>
                <a:spLocks noChangeArrowheads="1"/>
              </p:cNvSpPr>
              <p:nvPr/>
            </p:nvSpPr>
            <p:spPr bwMode="auto">
              <a:xfrm>
                <a:off x="1152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35" name="Group 389"/>
              <p:cNvGrpSpPr>
                <a:grpSpLocks/>
              </p:cNvGrpSpPr>
              <p:nvPr/>
            </p:nvGrpSpPr>
            <p:grpSpPr bwMode="auto">
              <a:xfrm>
                <a:off x="960" y="3936"/>
                <a:ext cx="192" cy="240"/>
                <a:chOff x="1104" y="3024"/>
                <a:chExt cx="192" cy="240"/>
              </a:xfrm>
            </p:grpSpPr>
            <p:sp>
              <p:nvSpPr>
                <p:cNvPr id="40" name="Freeform 390"/>
                <p:cNvSpPr>
                  <a:spLocks/>
                </p:cNvSpPr>
                <p:nvPr/>
              </p:nvSpPr>
              <p:spPr bwMode="auto">
                <a:xfrm>
                  <a:off x="120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" name="Freeform 391"/>
                <p:cNvSpPr>
                  <a:spLocks/>
                </p:cNvSpPr>
                <p:nvPr/>
              </p:nvSpPr>
              <p:spPr bwMode="auto">
                <a:xfrm>
                  <a:off x="115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2" name="Freeform 392"/>
                <p:cNvSpPr>
                  <a:spLocks/>
                </p:cNvSpPr>
                <p:nvPr/>
              </p:nvSpPr>
              <p:spPr bwMode="auto">
                <a:xfrm>
                  <a:off x="110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36" name="Group 393"/>
              <p:cNvGrpSpPr>
                <a:grpSpLocks/>
              </p:cNvGrpSpPr>
              <p:nvPr/>
            </p:nvGrpSpPr>
            <p:grpSpPr bwMode="auto">
              <a:xfrm rot="10800000">
                <a:off x="1296" y="3936"/>
                <a:ext cx="192" cy="240"/>
                <a:chOff x="1344" y="3024"/>
                <a:chExt cx="192" cy="240"/>
              </a:xfrm>
            </p:grpSpPr>
            <p:sp>
              <p:nvSpPr>
                <p:cNvPr id="37" name="Freeform 394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8" name="Freeform 395"/>
                <p:cNvSpPr>
                  <a:spLocks/>
                </p:cNvSpPr>
                <p:nvPr/>
              </p:nvSpPr>
              <p:spPr bwMode="auto">
                <a:xfrm>
                  <a:off x="1392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9" name="Freeform 396"/>
                <p:cNvSpPr>
                  <a:spLocks/>
                </p:cNvSpPr>
                <p:nvPr/>
              </p:nvSpPr>
              <p:spPr bwMode="auto">
                <a:xfrm>
                  <a:off x="1344" y="3024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144"/>
                    </a:cxn>
                    <a:cxn ang="0">
                      <a:pos x="144" y="288"/>
                    </a:cxn>
                  </a:cxnLst>
                  <a:rect l="0" t="0" r="r" b="b"/>
                  <a:pathLst>
                    <a:path w="144" h="288">
                      <a:moveTo>
                        <a:pt x="144" y="0"/>
                      </a:moveTo>
                      <a:cubicBezTo>
                        <a:pt x="72" y="48"/>
                        <a:pt x="0" y="96"/>
                        <a:pt x="0" y="144"/>
                      </a:cubicBezTo>
                      <a:cubicBezTo>
                        <a:pt x="0" y="192"/>
                        <a:pt x="72" y="240"/>
                        <a:pt x="144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aphicFrame>
          <p:nvGraphicFramePr>
            <p:cNvPr id="29" name="Object 410"/>
            <p:cNvGraphicFramePr>
              <a:graphicFrameLocks noChangeAspect="1"/>
            </p:cNvGraphicFramePr>
            <p:nvPr/>
          </p:nvGraphicFramePr>
          <p:xfrm>
            <a:off x="400" y="2424"/>
            <a:ext cx="197" cy="344"/>
          </p:xfrm>
          <a:graphic>
            <a:graphicData uri="http://schemas.openxmlformats.org/presentationml/2006/ole">
              <p:oleObj spid="_x0000_s5123" name="Visio" r:id="rId4" imgW="207645" imgH="365379" progId="">
                <p:embed/>
              </p:oleObj>
            </a:graphicData>
          </a:graphic>
        </p:graphicFrame>
        <p:graphicFrame>
          <p:nvGraphicFramePr>
            <p:cNvPr id="30" name="Object 411"/>
            <p:cNvGraphicFramePr>
              <a:graphicFrameLocks noChangeAspect="1"/>
            </p:cNvGraphicFramePr>
            <p:nvPr/>
          </p:nvGraphicFramePr>
          <p:xfrm>
            <a:off x="1113" y="2424"/>
            <a:ext cx="196" cy="344"/>
          </p:xfrm>
          <a:graphic>
            <a:graphicData uri="http://schemas.openxmlformats.org/presentationml/2006/ole">
              <p:oleObj spid="_x0000_s5124" name="Visio" r:id="rId5" imgW="207645" imgH="365379" progId="">
                <p:embed/>
              </p:oleObj>
            </a:graphicData>
          </a:graphic>
        </p:graphicFrame>
        <p:graphicFrame>
          <p:nvGraphicFramePr>
            <p:cNvPr id="31" name="Object 412"/>
            <p:cNvGraphicFramePr>
              <a:graphicFrameLocks noChangeAspect="1"/>
            </p:cNvGraphicFramePr>
            <p:nvPr/>
          </p:nvGraphicFramePr>
          <p:xfrm>
            <a:off x="1933" y="2405"/>
            <a:ext cx="195" cy="344"/>
          </p:xfrm>
          <a:graphic>
            <a:graphicData uri="http://schemas.openxmlformats.org/presentationml/2006/ole">
              <p:oleObj spid="_x0000_s5125" name="Visio" r:id="rId6" imgW="207645" imgH="365379" progId="">
                <p:embed/>
              </p:oleObj>
            </a:graphicData>
          </a:graphic>
        </p:graphicFrame>
        <p:sp>
          <p:nvSpPr>
            <p:cNvPr id="32" name="Text Box 415"/>
            <p:cNvSpPr txBox="1">
              <a:spLocks noChangeArrowheads="1"/>
            </p:cNvSpPr>
            <p:nvPr/>
          </p:nvSpPr>
          <p:spPr bwMode="auto">
            <a:xfrm>
              <a:off x="422" y="3353"/>
              <a:ext cx="1476" cy="1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sz="1400">
                  <a:ea typeface="굴림" charset="-127"/>
                </a:rPr>
                <a:t>SEA-swarm’s floor surface</a:t>
              </a:r>
              <a:endParaRPr lang="en-US" sz="1400"/>
            </a:p>
          </p:txBody>
        </p:sp>
        <p:sp>
          <p:nvSpPr>
            <p:cNvPr id="33" name="Line 416"/>
            <p:cNvSpPr>
              <a:spLocks noChangeShapeType="1"/>
            </p:cNvSpPr>
            <p:nvPr/>
          </p:nvSpPr>
          <p:spPr bwMode="auto">
            <a:xfrm flipH="1" flipV="1">
              <a:off x="1054" y="3159"/>
              <a:ext cx="2" cy="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75" name="Text Box 427"/>
          <p:cNvSpPr txBox="1">
            <a:spLocks noChangeArrowheads="1"/>
          </p:cNvSpPr>
          <p:nvPr/>
        </p:nvSpPr>
        <p:spPr bwMode="auto">
          <a:xfrm>
            <a:off x="4219575" y="5622925"/>
            <a:ext cx="1974850" cy="3841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400">
                <a:ea typeface="굴림" charset="-127"/>
              </a:rPr>
              <a:t>X’s dominating triangle </a:t>
            </a:r>
            <a:br>
              <a:rPr lang="en-US" altLang="ko-KR" sz="1400">
                <a:ea typeface="굴림" charset="-127"/>
              </a:rPr>
            </a:br>
            <a:r>
              <a:rPr lang="en-US" altLang="ko-KR" sz="1400">
                <a:ea typeface="굴림" charset="-127"/>
              </a:rPr>
              <a:t>in direction D1</a:t>
            </a:r>
            <a:endParaRPr lang="en-US" sz="1400"/>
          </a:p>
        </p:txBody>
      </p:sp>
      <p:graphicFrame>
        <p:nvGraphicFramePr>
          <p:cNvPr id="176" name="Object 428"/>
          <p:cNvGraphicFramePr>
            <a:graphicFrameLocks noChangeAspect="1"/>
          </p:cNvGraphicFramePr>
          <p:nvPr/>
        </p:nvGraphicFramePr>
        <p:xfrm>
          <a:off x="6624638" y="4114800"/>
          <a:ext cx="1181100" cy="1574800"/>
        </p:xfrm>
        <a:graphic>
          <a:graphicData uri="http://schemas.openxmlformats.org/presentationml/2006/ole">
            <p:oleObj spid="_x0000_s5126" name="Visio" r:id="rId7" imgW="733044" imgH="977265" progId="">
              <p:embed/>
            </p:oleObj>
          </a:graphicData>
        </a:graphic>
      </p:graphicFrame>
      <p:sp>
        <p:nvSpPr>
          <p:cNvPr id="177" name="Text Box 430"/>
          <p:cNvSpPr txBox="1">
            <a:spLocks noChangeArrowheads="1"/>
          </p:cNvSpPr>
          <p:nvPr/>
        </p:nvSpPr>
        <p:spPr bwMode="auto">
          <a:xfrm>
            <a:off x="6535738" y="5775325"/>
            <a:ext cx="1687512" cy="1920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400">
                <a:ea typeface="굴림" charset="-127"/>
              </a:rPr>
              <a:t>X: Non-surface node</a:t>
            </a:r>
            <a:endParaRPr lang="en-US" sz="1400"/>
          </a:p>
        </p:txBody>
      </p:sp>
      <p:sp>
        <p:nvSpPr>
          <p:cNvPr id="178" name="AutoShape 432"/>
          <p:cNvSpPr>
            <a:spLocks noChangeArrowheads="1"/>
          </p:cNvSpPr>
          <p:nvPr/>
        </p:nvSpPr>
        <p:spPr bwMode="auto">
          <a:xfrm>
            <a:off x="6096000" y="4703762"/>
            <a:ext cx="358775" cy="371475"/>
          </a:xfrm>
          <a:prstGeom prst="rightArrow">
            <a:avLst>
              <a:gd name="adj1" fmla="val 50000"/>
              <a:gd name="adj2" fmla="val 25000"/>
            </a:avLst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353" name="Rectangle 233"/>
          <p:cNvSpPr txBox="1">
            <a:spLocks noChangeArrowheads="1"/>
          </p:cNvSpPr>
          <p:nvPr/>
        </p:nvSpPr>
        <p:spPr>
          <a:xfrm>
            <a:off x="266700" y="1333501"/>
            <a:ext cx="8594725" cy="2324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2D void floor surface flooding for recovery path discovery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Only nodes on the envelope (surface) participate in path discovery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Surface node detection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Non-surface node: if a node is completely surrounded by its neighboring nodes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Every direction has a dominating triangle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Detection: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tetrahedralization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with length constraint (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tx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range) 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  <a:sym typeface="Wingdings" pitchFamily="2" charset="2"/>
              </a:rPr>
              <a:t> intractable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Detection heuristic: pick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k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random directions; for each direction, check if there’s a dominating triangle; otherwise, a node is a surface node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ea typeface="굴림" charset="-127"/>
              </a:rPr>
              <a:t>Simulations Setup</a:t>
            </a:r>
            <a:endParaRPr lang="ko-KR" altLang="en-US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493837"/>
            <a:ext cx="8877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QualNet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3.9.5 enhanced with an acoustic channel model 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Urick’s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u/w path loss model: </a:t>
            </a:r>
            <a:r>
              <a:rPr kumimoji="0" lang="en-US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A(d, f) = </a:t>
            </a:r>
            <a:r>
              <a:rPr kumimoji="0" lang="en-US" altLang="ko-K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d</a:t>
            </a:r>
            <a:r>
              <a:rPr kumimoji="0" lang="en-US" altLang="ko-KR" sz="2400" b="0" i="1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k</a:t>
            </a:r>
            <a:r>
              <a:rPr kumimoji="0" lang="en-US" altLang="ko-K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a</a:t>
            </a:r>
            <a:r>
              <a:rPr kumimoji="0" lang="en-US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(f)</a:t>
            </a:r>
            <a:r>
              <a:rPr kumimoji="0" lang="en-US" altLang="ko-KR" sz="24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d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where distance </a:t>
            </a:r>
            <a:r>
              <a:rPr kumimoji="0" lang="en-US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d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, freq </a:t>
            </a:r>
            <a:r>
              <a:rPr kumimoji="0" lang="en-US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f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, absorption </a:t>
            </a:r>
            <a:r>
              <a:rPr kumimoji="0" lang="en-US" altLang="ko-K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a(f)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Rayleigh fading to model small scale fading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Acoustic modem: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Modulation method: BPSK (Binary Phase Shift Keying)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Tx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power: 105 dB re </a:t>
            </a: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uPa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, data rate: 50Kbps, </a:t>
            </a: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tx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range: ~250m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Nodes are randomly deployed in an area of “1000m*1000m*1000m”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Mobility model: 3D version of Meandering Current Mobility (MCM)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ea typeface="굴림" charset="-127"/>
              </a:rPr>
              <a:t>Results: Forwarding Set Selection</a:t>
            </a:r>
            <a:endParaRPr lang="ko-KR" altLang="en-US" sz="4000" dirty="0"/>
          </a:p>
        </p:txBody>
      </p: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75" y="3443288"/>
            <a:ext cx="4706938" cy="33385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61" name="Text Box 31"/>
          <p:cNvSpPr txBox="1">
            <a:spLocks noChangeArrowheads="1"/>
          </p:cNvSpPr>
          <p:nvPr/>
        </p:nvSpPr>
        <p:spPr bwMode="auto">
          <a:xfrm rot="16200000">
            <a:off x="-25400" y="4741863"/>
            <a:ext cx="2135188" cy="22066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Expected Progress (m)</a:t>
            </a:r>
            <a:endParaRPr lang="en-US"/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1795463" y="6504801"/>
            <a:ext cx="3538537" cy="276999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dirty="0">
                <a:ea typeface="굴림" charset="-127"/>
              </a:rPr>
              <a:t>Number of nodes in the advance zone</a:t>
            </a:r>
            <a:endParaRPr lang="en-US" dirty="0"/>
          </a:p>
        </p:txBody>
      </p:sp>
      <p:sp>
        <p:nvSpPr>
          <p:cNvPr id="63" name="Oval 6"/>
          <p:cNvSpPr>
            <a:spLocks noChangeArrowheads="1"/>
          </p:cNvSpPr>
          <p:nvPr/>
        </p:nvSpPr>
        <p:spPr bwMode="auto">
          <a:xfrm flipV="1">
            <a:off x="6530975" y="5281613"/>
            <a:ext cx="149225" cy="1492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64" name="Oval 7"/>
          <p:cNvSpPr>
            <a:spLocks noChangeArrowheads="1"/>
          </p:cNvSpPr>
          <p:nvPr/>
        </p:nvSpPr>
        <p:spPr bwMode="auto">
          <a:xfrm flipV="1">
            <a:off x="6907213" y="5054600"/>
            <a:ext cx="149225" cy="147638"/>
          </a:xfrm>
          <a:prstGeom prst="ellipse">
            <a:avLst/>
          </a:prstGeom>
          <a:solidFill>
            <a:srgbClr val="F03C9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grpSp>
        <p:nvGrpSpPr>
          <p:cNvPr id="65" name="Group 8"/>
          <p:cNvGrpSpPr>
            <a:grpSpLocks/>
          </p:cNvGrpSpPr>
          <p:nvPr/>
        </p:nvGrpSpPr>
        <p:grpSpPr bwMode="auto">
          <a:xfrm>
            <a:off x="6148388" y="4764088"/>
            <a:ext cx="2144712" cy="1143000"/>
            <a:chOff x="446" y="1912"/>
            <a:chExt cx="2351" cy="1200"/>
          </a:xfrm>
        </p:grpSpPr>
        <p:sp>
          <p:nvSpPr>
            <p:cNvPr id="66" name="Arc 9"/>
            <p:cNvSpPr>
              <a:spLocks/>
            </p:cNvSpPr>
            <p:nvPr/>
          </p:nvSpPr>
          <p:spPr bwMode="auto">
            <a:xfrm rot="10800000" flipV="1">
              <a:off x="446" y="1912"/>
              <a:ext cx="1191" cy="1200"/>
            </a:xfrm>
            <a:custGeom>
              <a:avLst/>
              <a:gdLst>
                <a:gd name="G0" fmla="+- 422 0 0"/>
                <a:gd name="G1" fmla="+- 21600 0 0"/>
                <a:gd name="G2" fmla="+- 21600 0 0"/>
                <a:gd name="T0" fmla="*/ 0 w 22022"/>
                <a:gd name="T1" fmla="*/ 4 h 23815"/>
                <a:gd name="T2" fmla="*/ 21908 w 22022"/>
                <a:gd name="T3" fmla="*/ 23815 h 23815"/>
                <a:gd name="T4" fmla="*/ 422 w 22022"/>
                <a:gd name="T5" fmla="*/ 21600 h 23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22" h="23815" fill="none" extrusionOk="0">
                  <a:moveTo>
                    <a:pt x="0" y="4"/>
                  </a:moveTo>
                  <a:cubicBezTo>
                    <a:pt x="140" y="1"/>
                    <a:pt x="281" y="-1"/>
                    <a:pt x="422" y="0"/>
                  </a:cubicBezTo>
                  <a:cubicBezTo>
                    <a:pt x="12351" y="0"/>
                    <a:pt x="22022" y="9670"/>
                    <a:pt x="22022" y="21600"/>
                  </a:cubicBezTo>
                  <a:cubicBezTo>
                    <a:pt x="22022" y="22339"/>
                    <a:pt x="21983" y="23079"/>
                    <a:pt x="21908" y="23815"/>
                  </a:cubicBezTo>
                </a:path>
                <a:path w="22022" h="23815" stroke="0" extrusionOk="0">
                  <a:moveTo>
                    <a:pt x="0" y="4"/>
                  </a:moveTo>
                  <a:cubicBezTo>
                    <a:pt x="140" y="1"/>
                    <a:pt x="281" y="-1"/>
                    <a:pt x="422" y="0"/>
                  </a:cubicBezTo>
                  <a:cubicBezTo>
                    <a:pt x="12351" y="0"/>
                    <a:pt x="22022" y="9670"/>
                    <a:pt x="22022" y="21600"/>
                  </a:cubicBezTo>
                  <a:cubicBezTo>
                    <a:pt x="22022" y="22339"/>
                    <a:pt x="21983" y="23079"/>
                    <a:pt x="21908" y="23815"/>
                  </a:cubicBezTo>
                  <a:lnTo>
                    <a:pt x="42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7" name="Arc 10"/>
            <p:cNvSpPr>
              <a:spLocks/>
            </p:cNvSpPr>
            <p:nvPr/>
          </p:nvSpPr>
          <p:spPr bwMode="auto">
            <a:xfrm rot="10800000" flipH="1" flipV="1">
              <a:off x="1606" y="1912"/>
              <a:ext cx="1191" cy="1200"/>
            </a:xfrm>
            <a:custGeom>
              <a:avLst/>
              <a:gdLst>
                <a:gd name="G0" fmla="+- 422 0 0"/>
                <a:gd name="G1" fmla="+- 21600 0 0"/>
                <a:gd name="G2" fmla="+- 21600 0 0"/>
                <a:gd name="T0" fmla="*/ 0 w 22022"/>
                <a:gd name="T1" fmla="*/ 4 h 23815"/>
                <a:gd name="T2" fmla="*/ 21908 w 22022"/>
                <a:gd name="T3" fmla="*/ 23815 h 23815"/>
                <a:gd name="T4" fmla="*/ 422 w 22022"/>
                <a:gd name="T5" fmla="*/ 21600 h 23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22" h="23815" fill="none" extrusionOk="0">
                  <a:moveTo>
                    <a:pt x="0" y="4"/>
                  </a:moveTo>
                  <a:cubicBezTo>
                    <a:pt x="140" y="1"/>
                    <a:pt x="281" y="-1"/>
                    <a:pt x="422" y="0"/>
                  </a:cubicBezTo>
                  <a:cubicBezTo>
                    <a:pt x="12351" y="0"/>
                    <a:pt x="22022" y="9670"/>
                    <a:pt x="22022" y="21600"/>
                  </a:cubicBezTo>
                  <a:cubicBezTo>
                    <a:pt x="22022" y="22339"/>
                    <a:pt x="21983" y="23079"/>
                    <a:pt x="21908" y="23815"/>
                  </a:cubicBezTo>
                </a:path>
                <a:path w="22022" h="23815" stroke="0" extrusionOk="0">
                  <a:moveTo>
                    <a:pt x="0" y="4"/>
                  </a:moveTo>
                  <a:cubicBezTo>
                    <a:pt x="140" y="1"/>
                    <a:pt x="281" y="-1"/>
                    <a:pt x="422" y="0"/>
                  </a:cubicBezTo>
                  <a:cubicBezTo>
                    <a:pt x="12351" y="0"/>
                    <a:pt x="22022" y="9670"/>
                    <a:pt x="22022" y="21600"/>
                  </a:cubicBezTo>
                  <a:cubicBezTo>
                    <a:pt x="22022" y="22339"/>
                    <a:pt x="21983" y="23079"/>
                    <a:pt x="21908" y="23815"/>
                  </a:cubicBezTo>
                  <a:lnTo>
                    <a:pt x="42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68" name="Line 11"/>
          <p:cNvSpPr>
            <a:spLocks noChangeShapeType="1"/>
          </p:cNvSpPr>
          <p:nvPr/>
        </p:nvSpPr>
        <p:spPr bwMode="auto">
          <a:xfrm>
            <a:off x="5918200" y="5924550"/>
            <a:ext cx="271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69" name="Oval 12"/>
          <p:cNvSpPr>
            <a:spLocks noChangeArrowheads="1"/>
          </p:cNvSpPr>
          <p:nvPr/>
        </p:nvSpPr>
        <p:spPr bwMode="auto">
          <a:xfrm flipV="1">
            <a:off x="7170738" y="5845175"/>
            <a:ext cx="149225" cy="149225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0" name="Oval 13"/>
          <p:cNvSpPr>
            <a:spLocks noChangeArrowheads="1"/>
          </p:cNvSpPr>
          <p:nvPr/>
        </p:nvSpPr>
        <p:spPr bwMode="auto">
          <a:xfrm flipV="1">
            <a:off x="8032750" y="5580063"/>
            <a:ext cx="149225" cy="1492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6897688" y="5253038"/>
            <a:ext cx="180975" cy="77787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8004175" y="5457825"/>
            <a:ext cx="180975" cy="79375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3" name="Text Box 16"/>
          <p:cNvSpPr txBox="1">
            <a:spLocks noChangeArrowheads="1"/>
          </p:cNvSpPr>
          <p:nvPr/>
        </p:nvSpPr>
        <p:spPr bwMode="auto">
          <a:xfrm>
            <a:off x="6929438" y="5053013"/>
            <a:ext cx="88900" cy="1651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200">
                <a:ea typeface="굴림" charset="-127"/>
              </a:rPr>
              <a:t>1</a:t>
            </a:r>
            <a:endParaRPr lang="en-US" sz="1200"/>
          </a:p>
        </p:txBody>
      </p:sp>
      <p:sp>
        <p:nvSpPr>
          <p:cNvPr id="74" name="Rectangle 17"/>
          <p:cNvSpPr>
            <a:spLocks noChangeArrowheads="1"/>
          </p:cNvSpPr>
          <p:nvPr/>
        </p:nvSpPr>
        <p:spPr bwMode="auto">
          <a:xfrm>
            <a:off x="6367463" y="5441950"/>
            <a:ext cx="180975" cy="77788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6556375" y="5275263"/>
            <a:ext cx="88900" cy="1651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200">
                <a:ea typeface="굴림" charset="-127"/>
              </a:rPr>
              <a:t>2</a:t>
            </a:r>
            <a:endParaRPr lang="en-US" sz="1200"/>
          </a:p>
        </p:txBody>
      </p:sp>
      <p:sp>
        <p:nvSpPr>
          <p:cNvPr id="76" name="Oval 19"/>
          <p:cNvSpPr>
            <a:spLocks noChangeArrowheads="1"/>
          </p:cNvSpPr>
          <p:nvPr/>
        </p:nvSpPr>
        <p:spPr bwMode="auto">
          <a:xfrm flipV="1">
            <a:off x="7231063" y="5414963"/>
            <a:ext cx="149225" cy="1492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7" name="Rectangle 20"/>
          <p:cNvSpPr>
            <a:spLocks noChangeArrowheads="1"/>
          </p:cNvSpPr>
          <p:nvPr/>
        </p:nvSpPr>
        <p:spPr bwMode="auto">
          <a:xfrm>
            <a:off x="7221538" y="5613400"/>
            <a:ext cx="179387" cy="77788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7265988" y="5413375"/>
            <a:ext cx="88900" cy="1651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200">
                <a:ea typeface="굴림" charset="-127"/>
              </a:rPr>
              <a:t>3</a:t>
            </a:r>
            <a:endParaRPr lang="en-US" sz="1200"/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8051800" y="5578475"/>
            <a:ext cx="88900" cy="1651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200">
                <a:ea typeface="굴림" charset="-127"/>
              </a:rPr>
              <a:t>4</a:t>
            </a:r>
            <a:endParaRPr lang="en-US" sz="1200"/>
          </a:p>
        </p:txBody>
      </p:sp>
      <p:sp>
        <p:nvSpPr>
          <p:cNvPr id="80" name="Oval 23"/>
          <p:cNvSpPr>
            <a:spLocks noChangeArrowheads="1"/>
          </p:cNvSpPr>
          <p:nvPr/>
        </p:nvSpPr>
        <p:spPr bwMode="auto">
          <a:xfrm>
            <a:off x="6440488" y="4841875"/>
            <a:ext cx="1019175" cy="9699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81" name="Text Box 24"/>
          <p:cNvSpPr txBox="1">
            <a:spLocks noChangeArrowheads="1"/>
          </p:cNvSpPr>
          <p:nvPr/>
        </p:nvSpPr>
        <p:spPr bwMode="auto">
          <a:xfrm>
            <a:off x="6132513" y="5654675"/>
            <a:ext cx="836612" cy="19208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400">
                <a:solidFill>
                  <a:schemeClr val="bg2"/>
                </a:solidFill>
                <a:ea typeface="굴림" charset="-127"/>
              </a:rPr>
              <a:t>Clustering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82" name="Oval 25"/>
          <p:cNvSpPr>
            <a:spLocks noChangeArrowheads="1"/>
          </p:cNvSpPr>
          <p:nvPr/>
        </p:nvSpPr>
        <p:spPr bwMode="auto">
          <a:xfrm>
            <a:off x="6440488" y="4841875"/>
            <a:ext cx="1019175" cy="969963"/>
          </a:xfrm>
          <a:prstGeom prst="ellipse">
            <a:avLst/>
          </a:prstGeom>
          <a:noFill/>
          <a:ln w="19050" algn="ctr">
            <a:solidFill>
              <a:srgbClr val="969696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83" name="AutoShape 26"/>
          <p:cNvSpPr>
            <a:spLocks noChangeArrowheads="1"/>
          </p:cNvSpPr>
          <p:nvPr/>
        </p:nvSpPr>
        <p:spPr bwMode="auto">
          <a:xfrm rot="10800000">
            <a:off x="6692900" y="4910138"/>
            <a:ext cx="1128713" cy="976312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84" name="Text Box 27"/>
          <p:cNvSpPr txBox="1">
            <a:spLocks noChangeArrowheads="1"/>
          </p:cNvSpPr>
          <p:nvPr/>
        </p:nvSpPr>
        <p:spPr bwMode="auto">
          <a:xfrm>
            <a:off x="7669213" y="5133975"/>
            <a:ext cx="839787" cy="19208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400">
                <a:solidFill>
                  <a:schemeClr val="folHlink"/>
                </a:solidFill>
                <a:ea typeface="굴림" charset="-127"/>
              </a:rPr>
              <a:t>Cone-Vert</a:t>
            </a:r>
            <a:endParaRPr lang="en-US" sz="1400">
              <a:solidFill>
                <a:schemeClr val="folHlink"/>
              </a:solidFill>
            </a:endParaRPr>
          </a:p>
        </p:txBody>
      </p:sp>
      <p:sp>
        <p:nvSpPr>
          <p:cNvPr id="85" name="Line 29"/>
          <p:cNvSpPr>
            <a:spLocks noChangeShapeType="1"/>
          </p:cNvSpPr>
          <p:nvPr/>
        </p:nvSpPr>
        <p:spPr bwMode="auto">
          <a:xfrm>
            <a:off x="6502400" y="4692650"/>
            <a:ext cx="3810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86" name="Line 30"/>
          <p:cNvSpPr>
            <a:spLocks noChangeShapeType="1"/>
          </p:cNvSpPr>
          <p:nvPr/>
        </p:nvSpPr>
        <p:spPr bwMode="auto">
          <a:xfrm flipV="1">
            <a:off x="7251700" y="4781550"/>
            <a:ext cx="0" cy="10668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87" name="Text Box 33"/>
          <p:cNvSpPr txBox="1">
            <a:spLocks noChangeArrowheads="1"/>
          </p:cNvSpPr>
          <p:nvPr/>
        </p:nvSpPr>
        <p:spPr bwMode="auto">
          <a:xfrm>
            <a:off x="7323138" y="5959475"/>
            <a:ext cx="1155700" cy="1920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400">
                <a:ea typeface="굴림" charset="-127"/>
              </a:rPr>
              <a:t>Advance zone</a:t>
            </a:r>
            <a:endParaRPr lang="en-US" sz="1400"/>
          </a:p>
        </p:txBody>
      </p:sp>
      <p:sp>
        <p:nvSpPr>
          <p:cNvPr id="88" name="Text Box 28"/>
          <p:cNvSpPr txBox="1">
            <a:spLocks noChangeArrowheads="1"/>
          </p:cNvSpPr>
          <p:nvPr/>
        </p:nvSpPr>
        <p:spPr bwMode="auto">
          <a:xfrm>
            <a:off x="5665788" y="4254500"/>
            <a:ext cx="2084387" cy="3841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400">
                <a:ea typeface="굴림" charset="-127"/>
              </a:rPr>
              <a:t>NADV: max d(i)*p(i)</a:t>
            </a:r>
            <a:br>
              <a:rPr lang="en-US" altLang="ko-KR" sz="1400">
                <a:ea typeface="굴림" charset="-127"/>
              </a:rPr>
            </a:br>
            <a:r>
              <a:rPr lang="en-US" altLang="ko-KR" sz="1400">
                <a:ea typeface="굴림" charset="-127"/>
              </a:rPr>
              <a:t>max normalized progress</a:t>
            </a:r>
            <a:endParaRPr lang="en-US" sz="1400"/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3676650" y="5384800"/>
            <a:ext cx="1065213" cy="8255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tabLst>
                <a:tab pos="3946525" algn="l"/>
              </a:tabLst>
            </a:pPr>
            <a:r>
              <a:rPr lang="en-US" altLang="ko-KR" sz="1200">
                <a:ea typeface="굴림" charset="-127"/>
              </a:rPr>
              <a:t>Optimal</a:t>
            </a:r>
            <a:br>
              <a:rPr lang="en-US" altLang="ko-KR" sz="1200">
                <a:ea typeface="굴림" charset="-127"/>
              </a:rPr>
            </a:br>
            <a:r>
              <a:rPr lang="en-US" altLang="ko-KR" sz="1200">
                <a:ea typeface="굴림" charset="-127"/>
              </a:rPr>
              <a:t>Clustering</a:t>
            </a:r>
            <a:br>
              <a:rPr lang="en-US" altLang="ko-KR" sz="1200">
                <a:ea typeface="굴림" charset="-127"/>
              </a:rPr>
            </a:br>
            <a:r>
              <a:rPr lang="en-US" altLang="ko-KR" sz="1200">
                <a:ea typeface="굴림" charset="-127"/>
              </a:rPr>
              <a:t>Cone</a:t>
            </a:r>
            <a:br>
              <a:rPr lang="en-US" altLang="ko-KR" sz="1200">
                <a:ea typeface="굴림" charset="-127"/>
              </a:rPr>
            </a:br>
            <a:r>
              <a:rPr lang="en-US" altLang="ko-KR" sz="1200">
                <a:ea typeface="굴림" charset="-127"/>
              </a:rPr>
              <a:t>Cone-Vert</a:t>
            </a:r>
            <a:br>
              <a:rPr lang="en-US" altLang="ko-KR" sz="1200">
                <a:ea typeface="굴림" charset="-127"/>
              </a:rPr>
            </a:br>
            <a:r>
              <a:rPr lang="en-US" altLang="ko-KR" sz="1200">
                <a:ea typeface="굴림" charset="-127"/>
              </a:rPr>
              <a:t>NADV</a:t>
            </a:r>
            <a:endParaRPr lang="en-US" sz="1200"/>
          </a:p>
        </p:txBody>
      </p:sp>
      <p:grpSp>
        <p:nvGrpSpPr>
          <p:cNvPr id="90" name="Group 56"/>
          <p:cNvGrpSpPr>
            <a:grpSpLocks/>
          </p:cNvGrpSpPr>
          <p:nvPr/>
        </p:nvGrpSpPr>
        <p:grpSpPr bwMode="auto">
          <a:xfrm>
            <a:off x="1881188" y="3671888"/>
            <a:ext cx="3363912" cy="1336675"/>
            <a:chOff x="1185" y="1853"/>
            <a:chExt cx="2119" cy="842"/>
          </a:xfrm>
        </p:grpSpPr>
        <p:sp>
          <p:nvSpPr>
            <p:cNvPr id="91" name="Line 49"/>
            <p:cNvSpPr>
              <a:spLocks noChangeShapeType="1"/>
            </p:cNvSpPr>
            <p:nvPr/>
          </p:nvSpPr>
          <p:spPr bwMode="auto">
            <a:xfrm flipV="1">
              <a:off x="1185" y="2338"/>
              <a:ext cx="355" cy="35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2" name="Line 50"/>
            <p:cNvSpPr>
              <a:spLocks noChangeShapeType="1"/>
            </p:cNvSpPr>
            <p:nvPr/>
          </p:nvSpPr>
          <p:spPr bwMode="auto">
            <a:xfrm flipV="1">
              <a:off x="1537" y="2158"/>
              <a:ext cx="363" cy="18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3" name="Line 51"/>
            <p:cNvSpPr>
              <a:spLocks noChangeShapeType="1"/>
            </p:cNvSpPr>
            <p:nvPr/>
          </p:nvSpPr>
          <p:spPr bwMode="auto">
            <a:xfrm flipV="1">
              <a:off x="1900" y="2041"/>
              <a:ext cx="358" cy="12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4" name="Line 52"/>
            <p:cNvSpPr>
              <a:spLocks noChangeShapeType="1"/>
            </p:cNvSpPr>
            <p:nvPr/>
          </p:nvSpPr>
          <p:spPr bwMode="auto">
            <a:xfrm flipV="1">
              <a:off x="2254" y="1967"/>
              <a:ext cx="360" cy="7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5" name="Line 54"/>
            <p:cNvSpPr>
              <a:spLocks noChangeShapeType="1"/>
            </p:cNvSpPr>
            <p:nvPr/>
          </p:nvSpPr>
          <p:spPr bwMode="auto">
            <a:xfrm flipV="1">
              <a:off x="2608" y="1903"/>
              <a:ext cx="358" cy="6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6" name="Line 55"/>
            <p:cNvSpPr>
              <a:spLocks noChangeShapeType="1"/>
            </p:cNvSpPr>
            <p:nvPr/>
          </p:nvSpPr>
          <p:spPr bwMode="auto">
            <a:xfrm flipV="1">
              <a:off x="2952" y="1853"/>
              <a:ext cx="352" cy="5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97" name="Group 63"/>
          <p:cNvGrpSpPr>
            <a:grpSpLocks/>
          </p:cNvGrpSpPr>
          <p:nvPr/>
        </p:nvGrpSpPr>
        <p:grpSpPr bwMode="auto">
          <a:xfrm>
            <a:off x="1882775" y="4183063"/>
            <a:ext cx="3381375" cy="1995487"/>
            <a:chOff x="1186" y="2175"/>
            <a:chExt cx="2130" cy="1257"/>
          </a:xfrm>
        </p:grpSpPr>
        <p:sp>
          <p:nvSpPr>
            <p:cNvPr id="98" name="Line 57"/>
            <p:cNvSpPr>
              <a:spLocks noChangeShapeType="1"/>
            </p:cNvSpPr>
            <p:nvPr/>
          </p:nvSpPr>
          <p:spPr bwMode="auto">
            <a:xfrm flipV="1">
              <a:off x="1186" y="3101"/>
              <a:ext cx="350" cy="33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9" name="Line 58"/>
            <p:cNvSpPr>
              <a:spLocks noChangeShapeType="1"/>
            </p:cNvSpPr>
            <p:nvPr/>
          </p:nvSpPr>
          <p:spPr bwMode="auto">
            <a:xfrm flipV="1">
              <a:off x="1534" y="2843"/>
              <a:ext cx="378" cy="26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0" name="Line 59"/>
            <p:cNvSpPr>
              <a:spLocks noChangeShapeType="1"/>
            </p:cNvSpPr>
            <p:nvPr/>
          </p:nvSpPr>
          <p:spPr bwMode="auto">
            <a:xfrm flipV="1">
              <a:off x="1894" y="2633"/>
              <a:ext cx="350" cy="22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1" name="Line 60"/>
            <p:cNvSpPr>
              <a:spLocks noChangeShapeType="1"/>
            </p:cNvSpPr>
            <p:nvPr/>
          </p:nvSpPr>
          <p:spPr bwMode="auto">
            <a:xfrm flipV="1">
              <a:off x="2240" y="2454"/>
              <a:ext cx="367" cy="17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2" name="Line 61"/>
            <p:cNvSpPr>
              <a:spLocks noChangeShapeType="1"/>
            </p:cNvSpPr>
            <p:nvPr/>
          </p:nvSpPr>
          <p:spPr bwMode="auto">
            <a:xfrm flipV="1">
              <a:off x="2586" y="2291"/>
              <a:ext cx="374" cy="17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3" name="Line 62"/>
            <p:cNvSpPr>
              <a:spLocks noChangeShapeType="1"/>
            </p:cNvSpPr>
            <p:nvPr/>
          </p:nvSpPr>
          <p:spPr bwMode="auto">
            <a:xfrm flipV="1">
              <a:off x="2946" y="2175"/>
              <a:ext cx="370" cy="12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04" name="Text Box 64"/>
          <p:cNvSpPr txBox="1">
            <a:spLocks noChangeArrowheads="1"/>
          </p:cNvSpPr>
          <p:nvPr/>
        </p:nvSpPr>
        <p:spPr bwMode="auto">
          <a:xfrm>
            <a:off x="2574925" y="5607050"/>
            <a:ext cx="646113" cy="1651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200" i="1">
                <a:ea typeface="굴림" charset="-127"/>
              </a:rPr>
              <a:t>Con-Vert</a:t>
            </a:r>
            <a:endParaRPr lang="en-US" sz="1200" i="1"/>
          </a:p>
        </p:txBody>
      </p:sp>
      <p:grpSp>
        <p:nvGrpSpPr>
          <p:cNvPr id="105" name="Group 68"/>
          <p:cNvGrpSpPr>
            <a:grpSpLocks/>
          </p:cNvGrpSpPr>
          <p:nvPr/>
        </p:nvGrpSpPr>
        <p:grpSpPr bwMode="auto">
          <a:xfrm>
            <a:off x="1860550" y="4929188"/>
            <a:ext cx="1706563" cy="436562"/>
            <a:chOff x="1172" y="2645"/>
            <a:chExt cx="1075" cy="275"/>
          </a:xfrm>
        </p:grpSpPr>
        <p:sp>
          <p:nvSpPr>
            <p:cNvPr id="106" name="Line 65"/>
            <p:cNvSpPr>
              <a:spLocks noChangeShapeType="1"/>
            </p:cNvSpPr>
            <p:nvPr/>
          </p:nvSpPr>
          <p:spPr bwMode="auto">
            <a:xfrm flipV="1">
              <a:off x="1172" y="2756"/>
              <a:ext cx="368" cy="16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7" name="Line 66"/>
            <p:cNvSpPr>
              <a:spLocks noChangeShapeType="1"/>
            </p:cNvSpPr>
            <p:nvPr/>
          </p:nvSpPr>
          <p:spPr bwMode="auto">
            <a:xfrm flipV="1">
              <a:off x="1537" y="2692"/>
              <a:ext cx="359" cy="6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8" name="Line 67"/>
            <p:cNvSpPr>
              <a:spLocks noChangeShapeType="1"/>
            </p:cNvSpPr>
            <p:nvPr/>
          </p:nvSpPr>
          <p:spPr bwMode="auto">
            <a:xfrm flipV="1">
              <a:off x="1893" y="2645"/>
              <a:ext cx="354" cy="47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09" name="Group 76"/>
          <p:cNvGrpSpPr>
            <a:grpSpLocks/>
          </p:cNvGrpSpPr>
          <p:nvPr/>
        </p:nvGrpSpPr>
        <p:grpSpPr bwMode="auto">
          <a:xfrm>
            <a:off x="3557588" y="4852988"/>
            <a:ext cx="1671637" cy="79375"/>
            <a:chOff x="2241" y="2597"/>
            <a:chExt cx="1053" cy="50"/>
          </a:xfrm>
        </p:grpSpPr>
        <p:sp>
          <p:nvSpPr>
            <p:cNvPr id="110" name="Line 72"/>
            <p:cNvSpPr>
              <a:spLocks noChangeShapeType="1"/>
            </p:cNvSpPr>
            <p:nvPr/>
          </p:nvSpPr>
          <p:spPr bwMode="auto">
            <a:xfrm flipV="1">
              <a:off x="2241" y="2627"/>
              <a:ext cx="366" cy="2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1" name="Line 73"/>
            <p:cNvSpPr>
              <a:spLocks noChangeShapeType="1"/>
            </p:cNvSpPr>
            <p:nvPr/>
          </p:nvSpPr>
          <p:spPr bwMode="auto">
            <a:xfrm flipV="1">
              <a:off x="2601" y="2612"/>
              <a:ext cx="366" cy="2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2" name="Line 74"/>
            <p:cNvSpPr>
              <a:spLocks noChangeShapeType="1"/>
            </p:cNvSpPr>
            <p:nvPr/>
          </p:nvSpPr>
          <p:spPr bwMode="auto">
            <a:xfrm flipV="1">
              <a:off x="2928" y="2597"/>
              <a:ext cx="366" cy="2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13" name="Text Box 77"/>
          <p:cNvSpPr txBox="1">
            <a:spLocks noChangeArrowheads="1"/>
          </p:cNvSpPr>
          <p:nvPr/>
        </p:nvSpPr>
        <p:spPr bwMode="auto">
          <a:xfrm>
            <a:off x="2511425" y="4826000"/>
            <a:ext cx="395288" cy="1651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200" i="1">
                <a:ea typeface="굴림" charset="-127"/>
              </a:rPr>
              <a:t>NADV</a:t>
            </a:r>
            <a:endParaRPr lang="en-US" sz="1200" i="1"/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>
          <a:xfrm>
            <a:off x="266700" y="1485900"/>
            <a:ext cx="8594725" cy="171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HydroCast’s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clustering is very close to the optimal solution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Vertical cone based approach (CBR, FBR) performs poorly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When density is low, its performance is even lower than NADV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ea typeface="굴림" charset="-127"/>
              </a:rPr>
              <a:t>Results: </a:t>
            </a:r>
            <a:r>
              <a:rPr lang="en-US" altLang="ko-KR" sz="4000" dirty="0" err="1" smtClean="0">
                <a:ea typeface="굴림" charset="-127"/>
              </a:rPr>
              <a:t>HydroCast</a:t>
            </a:r>
            <a:r>
              <a:rPr lang="en-US" altLang="ko-KR" sz="4000" dirty="0" smtClean="0">
                <a:ea typeface="굴림" charset="-127"/>
              </a:rPr>
              <a:t> Performance</a:t>
            </a:r>
            <a:endParaRPr lang="ko-KR" altLang="en-US" sz="4000" dirty="0"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266700" y="1333500"/>
            <a:ext cx="8594725" cy="163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HydroCast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w/ SD-R performs the best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SD (surface detection): SD-R (our heuristic), SD-A (angle-based, 60˚)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DBR performs better than </a:t>
            </a:r>
            <a:r>
              <a:rPr kumimoji="0" lang="en-US" altLang="ko-K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HydroCast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w/o recovery (due to multi-path delivery)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278188"/>
            <a:ext cx="4832350" cy="33639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72" name="Text Box 6"/>
          <p:cNvSpPr txBox="1">
            <a:spLocks noChangeArrowheads="1"/>
          </p:cNvSpPr>
          <p:nvPr/>
        </p:nvSpPr>
        <p:spPr bwMode="auto">
          <a:xfrm rot="16200000">
            <a:off x="-174625" y="4733925"/>
            <a:ext cx="1992313" cy="22066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Packet delivery ratio</a:t>
            </a:r>
            <a:endParaRPr lang="en-US"/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2362200" y="6553200"/>
            <a:ext cx="1712912" cy="276999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dirty="0">
                <a:ea typeface="굴림" charset="-127"/>
              </a:rPr>
              <a:t>Number of nodes  </a:t>
            </a:r>
            <a:endParaRPr lang="en-US" dirty="0"/>
          </a:p>
        </p:txBody>
      </p: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1614488" y="5480050"/>
            <a:ext cx="3025775" cy="7683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tabLst>
                <a:tab pos="3946525" algn="l"/>
              </a:tabLst>
            </a:pPr>
            <a:r>
              <a:rPr lang="en-US" altLang="ko-KR" sz="1400" dirty="0" err="1">
                <a:ea typeface="굴림" charset="-127"/>
              </a:rPr>
              <a:t>HydroCast</a:t>
            </a:r>
            <a:r>
              <a:rPr lang="en-US" altLang="ko-KR" sz="1400" dirty="0">
                <a:ea typeface="굴림" charset="-127"/>
              </a:rPr>
              <a:t> w/ Recovery (SD-R)</a:t>
            </a:r>
            <a:br>
              <a:rPr lang="en-US" altLang="ko-KR" sz="1400" dirty="0">
                <a:ea typeface="굴림" charset="-127"/>
              </a:rPr>
            </a:br>
            <a:r>
              <a:rPr lang="en-US" altLang="ko-KR" sz="1400" dirty="0" err="1">
                <a:ea typeface="굴림" charset="-127"/>
              </a:rPr>
              <a:t>HydroCast</a:t>
            </a:r>
            <a:r>
              <a:rPr lang="en-US" altLang="ko-KR" sz="1400" dirty="0">
                <a:ea typeface="굴림" charset="-127"/>
              </a:rPr>
              <a:t> w/ Recovery (SD-A)</a:t>
            </a:r>
            <a:br>
              <a:rPr lang="en-US" altLang="ko-KR" sz="1400" dirty="0">
                <a:ea typeface="굴림" charset="-127"/>
              </a:rPr>
            </a:br>
            <a:r>
              <a:rPr lang="en-US" altLang="ko-KR" sz="1400" dirty="0">
                <a:ea typeface="굴림" charset="-127"/>
              </a:rPr>
              <a:t>Depth Based Routing (DBR)</a:t>
            </a:r>
            <a:br>
              <a:rPr lang="en-US" altLang="ko-KR" sz="1400" dirty="0">
                <a:ea typeface="굴림" charset="-127"/>
              </a:rPr>
            </a:br>
            <a:r>
              <a:rPr lang="en-US" altLang="ko-KR" sz="1400" dirty="0" err="1">
                <a:ea typeface="굴림" charset="-127"/>
              </a:rPr>
              <a:t>HydroCast</a:t>
            </a:r>
            <a:r>
              <a:rPr lang="en-US" altLang="ko-KR" sz="1400" dirty="0">
                <a:ea typeface="굴림" charset="-127"/>
              </a:rPr>
              <a:t> w/o Recovery</a:t>
            </a:r>
            <a:endParaRPr lang="en-US" sz="1400" dirty="0"/>
          </a:p>
        </p:txBody>
      </p:sp>
      <p:grpSp>
        <p:nvGrpSpPr>
          <p:cNvPr id="75" name="Group 15"/>
          <p:cNvGrpSpPr>
            <a:grpSpLocks/>
          </p:cNvGrpSpPr>
          <p:nvPr/>
        </p:nvGrpSpPr>
        <p:grpSpPr bwMode="auto">
          <a:xfrm>
            <a:off x="1354138" y="3381375"/>
            <a:ext cx="4049712" cy="315913"/>
            <a:chOff x="946" y="1545"/>
            <a:chExt cx="2845" cy="222"/>
          </a:xfrm>
        </p:grpSpPr>
        <p:sp>
          <p:nvSpPr>
            <p:cNvPr id="76" name="Line 9"/>
            <p:cNvSpPr>
              <a:spLocks noChangeShapeType="1"/>
            </p:cNvSpPr>
            <p:nvPr/>
          </p:nvSpPr>
          <p:spPr bwMode="auto">
            <a:xfrm flipV="1">
              <a:off x="946" y="1651"/>
              <a:ext cx="479" cy="11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7" name="Line 10"/>
            <p:cNvSpPr>
              <a:spLocks noChangeShapeType="1"/>
            </p:cNvSpPr>
            <p:nvPr/>
          </p:nvSpPr>
          <p:spPr bwMode="auto">
            <a:xfrm flipV="1">
              <a:off x="1420" y="1601"/>
              <a:ext cx="479" cy="5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8" name="Line 11"/>
            <p:cNvSpPr>
              <a:spLocks noChangeShapeType="1"/>
            </p:cNvSpPr>
            <p:nvPr/>
          </p:nvSpPr>
          <p:spPr bwMode="auto">
            <a:xfrm flipV="1">
              <a:off x="1894" y="1549"/>
              <a:ext cx="479" cy="5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9" name="Line 12"/>
            <p:cNvSpPr>
              <a:spLocks noChangeShapeType="1"/>
            </p:cNvSpPr>
            <p:nvPr/>
          </p:nvSpPr>
          <p:spPr bwMode="auto">
            <a:xfrm flipV="1">
              <a:off x="2368" y="1545"/>
              <a:ext cx="479" cy="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0" name="Line 13"/>
            <p:cNvSpPr>
              <a:spLocks noChangeShapeType="1"/>
            </p:cNvSpPr>
            <p:nvPr/>
          </p:nvSpPr>
          <p:spPr bwMode="auto">
            <a:xfrm flipV="1">
              <a:off x="2840" y="1545"/>
              <a:ext cx="479" cy="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1" name="Line 14"/>
            <p:cNvSpPr>
              <a:spLocks noChangeShapeType="1"/>
            </p:cNvSpPr>
            <p:nvPr/>
          </p:nvSpPr>
          <p:spPr bwMode="auto">
            <a:xfrm flipV="1">
              <a:off x="3312" y="1545"/>
              <a:ext cx="479" cy="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82" name="Group 29"/>
          <p:cNvGrpSpPr>
            <a:grpSpLocks/>
          </p:cNvGrpSpPr>
          <p:nvPr/>
        </p:nvGrpSpPr>
        <p:grpSpPr bwMode="auto">
          <a:xfrm>
            <a:off x="1403350" y="3700463"/>
            <a:ext cx="3994150" cy="1898650"/>
            <a:chOff x="1060" y="1789"/>
            <a:chExt cx="2807" cy="1334"/>
          </a:xfrm>
        </p:grpSpPr>
        <p:sp>
          <p:nvSpPr>
            <p:cNvPr id="83" name="Line 17"/>
            <p:cNvSpPr>
              <a:spLocks noChangeShapeType="1"/>
            </p:cNvSpPr>
            <p:nvPr/>
          </p:nvSpPr>
          <p:spPr bwMode="auto">
            <a:xfrm flipV="1">
              <a:off x="1060" y="2740"/>
              <a:ext cx="458" cy="38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 flipV="1">
              <a:off x="1522" y="2299"/>
              <a:ext cx="467" cy="42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5" name="Line 24"/>
            <p:cNvSpPr>
              <a:spLocks noChangeShapeType="1"/>
            </p:cNvSpPr>
            <p:nvPr/>
          </p:nvSpPr>
          <p:spPr bwMode="auto">
            <a:xfrm flipV="1">
              <a:off x="2005" y="2041"/>
              <a:ext cx="479" cy="25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6" name="Line 25"/>
            <p:cNvSpPr>
              <a:spLocks noChangeShapeType="1"/>
            </p:cNvSpPr>
            <p:nvPr/>
          </p:nvSpPr>
          <p:spPr bwMode="auto">
            <a:xfrm flipV="1">
              <a:off x="2458" y="1960"/>
              <a:ext cx="470" cy="9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 flipV="1">
              <a:off x="2935" y="1831"/>
              <a:ext cx="470" cy="12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8" name="Line 27"/>
            <p:cNvSpPr>
              <a:spLocks noChangeShapeType="1"/>
            </p:cNvSpPr>
            <p:nvPr/>
          </p:nvSpPr>
          <p:spPr bwMode="auto">
            <a:xfrm flipV="1">
              <a:off x="3406" y="1789"/>
              <a:ext cx="461" cy="4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89" name="Group 35"/>
          <p:cNvGrpSpPr>
            <a:grpSpLocks/>
          </p:cNvGrpSpPr>
          <p:nvPr/>
        </p:nvGrpSpPr>
        <p:grpSpPr bwMode="auto">
          <a:xfrm>
            <a:off x="1374775" y="3573463"/>
            <a:ext cx="4029075" cy="1560512"/>
            <a:chOff x="1040" y="1699"/>
            <a:chExt cx="2831" cy="1097"/>
          </a:xfrm>
        </p:grpSpPr>
        <p:sp>
          <p:nvSpPr>
            <p:cNvPr id="90" name="Line 28"/>
            <p:cNvSpPr>
              <a:spLocks noChangeShapeType="1"/>
            </p:cNvSpPr>
            <p:nvPr/>
          </p:nvSpPr>
          <p:spPr bwMode="auto">
            <a:xfrm flipV="1">
              <a:off x="1040" y="2398"/>
              <a:ext cx="476" cy="398"/>
            </a:xfrm>
            <a:prstGeom prst="line">
              <a:avLst/>
            </a:prstGeom>
            <a:noFill/>
            <a:ln w="38100" cap="rnd">
              <a:solidFill>
                <a:srgbClr val="FFC828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1" name="Line 30"/>
            <p:cNvSpPr>
              <a:spLocks noChangeShapeType="1"/>
            </p:cNvSpPr>
            <p:nvPr/>
          </p:nvSpPr>
          <p:spPr bwMode="auto">
            <a:xfrm flipV="1">
              <a:off x="1520" y="2017"/>
              <a:ext cx="476" cy="398"/>
            </a:xfrm>
            <a:prstGeom prst="line">
              <a:avLst/>
            </a:prstGeom>
            <a:noFill/>
            <a:ln w="38100" cap="rnd">
              <a:solidFill>
                <a:srgbClr val="FFC828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2" name="Line 31"/>
            <p:cNvSpPr>
              <a:spLocks noChangeShapeType="1"/>
            </p:cNvSpPr>
            <p:nvPr/>
          </p:nvSpPr>
          <p:spPr bwMode="auto">
            <a:xfrm flipV="1">
              <a:off x="1991" y="1858"/>
              <a:ext cx="467" cy="182"/>
            </a:xfrm>
            <a:prstGeom prst="line">
              <a:avLst/>
            </a:prstGeom>
            <a:noFill/>
            <a:ln w="38100" cap="rnd">
              <a:solidFill>
                <a:srgbClr val="FFC828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3" name="Line 32"/>
            <p:cNvSpPr>
              <a:spLocks noChangeShapeType="1"/>
            </p:cNvSpPr>
            <p:nvPr/>
          </p:nvSpPr>
          <p:spPr bwMode="auto">
            <a:xfrm flipV="1">
              <a:off x="2465" y="1795"/>
              <a:ext cx="464" cy="56"/>
            </a:xfrm>
            <a:prstGeom prst="line">
              <a:avLst/>
            </a:prstGeom>
            <a:noFill/>
            <a:ln w="38100" cap="rnd">
              <a:solidFill>
                <a:srgbClr val="FFC828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4" name="Line 33"/>
            <p:cNvSpPr>
              <a:spLocks noChangeShapeType="1"/>
            </p:cNvSpPr>
            <p:nvPr/>
          </p:nvSpPr>
          <p:spPr bwMode="auto">
            <a:xfrm flipV="1">
              <a:off x="2936" y="1744"/>
              <a:ext cx="464" cy="56"/>
            </a:xfrm>
            <a:prstGeom prst="line">
              <a:avLst/>
            </a:prstGeom>
            <a:noFill/>
            <a:ln w="38100" cap="rnd">
              <a:solidFill>
                <a:srgbClr val="FFC828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5" name="Line 34"/>
            <p:cNvSpPr>
              <a:spLocks noChangeShapeType="1"/>
            </p:cNvSpPr>
            <p:nvPr/>
          </p:nvSpPr>
          <p:spPr bwMode="auto">
            <a:xfrm flipV="1">
              <a:off x="3407" y="1699"/>
              <a:ext cx="464" cy="32"/>
            </a:xfrm>
            <a:prstGeom prst="line">
              <a:avLst/>
            </a:prstGeom>
            <a:noFill/>
            <a:ln w="38100" cap="rnd">
              <a:solidFill>
                <a:srgbClr val="FFC828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96" name="Text Box 36"/>
          <p:cNvSpPr txBox="1">
            <a:spLocks noChangeArrowheads="1"/>
          </p:cNvSpPr>
          <p:nvPr/>
        </p:nvSpPr>
        <p:spPr bwMode="auto">
          <a:xfrm>
            <a:off x="1487488" y="4489450"/>
            <a:ext cx="722312" cy="2206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dirty="0">
                <a:ea typeface="굴림" charset="-127"/>
              </a:rPr>
              <a:t>DBR</a:t>
            </a:r>
            <a:endParaRPr lang="en-US" dirty="0"/>
          </a:p>
        </p:txBody>
      </p:sp>
      <p:sp>
        <p:nvSpPr>
          <p:cNvPr id="97" name="Text Box 97"/>
          <p:cNvSpPr txBox="1">
            <a:spLocks noChangeArrowheads="1"/>
          </p:cNvSpPr>
          <p:nvPr/>
        </p:nvSpPr>
        <p:spPr bwMode="auto">
          <a:xfrm>
            <a:off x="2819400" y="4572000"/>
            <a:ext cx="1295400" cy="5539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dirty="0" err="1">
                <a:ea typeface="굴림" charset="-127"/>
              </a:rPr>
              <a:t>HydroCast</a:t>
            </a:r>
            <a:r>
              <a:rPr lang="en-US" altLang="ko-KR" dirty="0">
                <a:ea typeface="굴림" charset="-127"/>
              </a:rPr>
              <a:t> </a:t>
            </a:r>
            <a:r>
              <a:rPr lang="en-US" altLang="ko-KR" dirty="0" smtClean="0">
                <a:ea typeface="굴림" charset="-127"/>
              </a:rPr>
              <a:t> w/o recovery</a:t>
            </a:r>
            <a:endParaRPr lang="en-US" dirty="0"/>
          </a:p>
        </p:txBody>
      </p:sp>
      <p:grpSp>
        <p:nvGrpSpPr>
          <p:cNvPr id="98" name="Group 102"/>
          <p:cNvGrpSpPr>
            <a:grpSpLocks/>
          </p:cNvGrpSpPr>
          <p:nvPr/>
        </p:nvGrpSpPr>
        <p:grpSpPr bwMode="auto">
          <a:xfrm>
            <a:off x="6591300" y="3276600"/>
            <a:ext cx="1354138" cy="909638"/>
            <a:chOff x="4116" y="1926"/>
            <a:chExt cx="853" cy="573"/>
          </a:xfrm>
        </p:grpSpPr>
        <p:sp>
          <p:nvSpPr>
            <p:cNvPr id="99" name="Line 75"/>
            <p:cNvSpPr>
              <a:spLocks noChangeShapeType="1"/>
            </p:cNvSpPr>
            <p:nvPr/>
          </p:nvSpPr>
          <p:spPr bwMode="auto">
            <a:xfrm>
              <a:off x="4116" y="2124"/>
              <a:ext cx="82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0" name="AutoShape 92"/>
            <p:cNvSpPr>
              <a:spLocks noChangeArrowheads="1"/>
            </p:cNvSpPr>
            <p:nvPr/>
          </p:nvSpPr>
          <p:spPr bwMode="auto">
            <a:xfrm rot="3600000">
              <a:off x="4572" y="2038"/>
              <a:ext cx="426" cy="368"/>
            </a:xfrm>
            <a:prstGeom prst="triangle">
              <a:avLst>
                <a:gd name="adj" fmla="val 50000"/>
              </a:avLst>
            </a:prstGeom>
            <a:solidFill>
              <a:srgbClr val="D2FAFF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1" name="AutoShape 81"/>
            <p:cNvSpPr>
              <a:spLocks noChangeArrowheads="1"/>
            </p:cNvSpPr>
            <p:nvPr/>
          </p:nvSpPr>
          <p:spPr bwMode="auto">
            <a:xfrm rot="3600000">
              <a:off x="4164" y="2038"/>
              <a:ext cx="426" cy="368"/>
            </a:xfrm>
            <a:prstGeom prst="triangle">
              <a:avLst>
                <a:gd name="adj" fmla="val 50000"/>
              </a:avLst>
            </a:prstGeom>
            <a:solidFill>
              <a:srgbClr val="D2FAFF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2" name="AutoShape 82"/>
            <p:cNvSpPr>
              <a:spLocks noChangeArrowheads="1"/>
            </p:cNvSpPr>
            <p:nvPr/>
          </p:nvSpPr>
          <p:spPr bwMode="auto">
            <a:xfrm rot="3600000">
              <a:off x="4582" y="2253"/>
              <a:ext cx="312" cy="1"/>
            </a:xfrm>
            <a:prstGeom prst="triangle">
              <a:avLst>
                <a:gd name="adj" fmla="val 50000"/>
              </a:avLst>
            </a:prstGeom>
            <a:solidFill>
              <a:srgbClr val="D2FAFF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rot="10800000" vert="eaVert" wrap="none" lIns="0" tIns="0" rIns="0" bIns="0" anchor="ctr">
              <a:spAutoFit/>
            </a:bodyPr>
            <a:lstStyle/>
            <a:p>
              <a:pPr>
                <a:tabLst>
                  <a:tab pos="3946525" algn="l"/>
                </a:tabLst>
              </a:pPr>
              <a:endParaRPr lang="en-US" sz="1800"/>
            </a:p>
          </p:txBody>
        </p:sp>
        <p:sp>
          <p:nvSpPr>
            <p:cNvPr id="103" name="Oval 83"/>
            <p:cNvSpPr>
              <a:spLocks noChangeArrowheads="1"/>
            </p:cNvSpPr>
            <p:nvPr/>
          </p:nvSpPr>
          <p:spPr bwMode="auto">
            <a:xfrm flipV="1">
              <a:off x="4482" y="2067"/>
              <a:ext cx="94" cy="94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4" name="Oval 87"/>
            <p:cNvSpPr>
              <a:spLocks noChangeArrowheads="1"/>
            </p:cNvSpPr>
            <p:nvPr/>
          </p:nvSpPr>
          <p:spPr bwMode="auto">
            <a:xfrm flipV="1">
              <a:off x="4206" y="2163"/>
              <a:ext cx="94" cy="94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5" name="Oval 88"/>
            <p:cNvSpPr>
              <a:spLocks noChangeArrowheads="1"/>
            </p:cNvSpPr>
            <p:nvPr/>
          </p:nvSpPr>
          <p:spPr bwMode="auto">
            <a:xfrm flipV="1">
              <a:off x="4686" y="2275"/>
              <a:ext cx="94" cy="94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6" name="Text Box 90"/>
            <p:cNvSpPr txBox="1">
              <a:spLocks noChangeArrowheads="1"/>
            </p:cNvSpPr>
            <p:nvPr/>
          </p:nvSpPr>
          <p:spPr bwMode="auto">
            <a:xfrm>
              <a:off x="4593" y="2143"/>
              <a:ext cx="119" cy="8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sz="1000">
                  <a:ea typeface="굴림" charset="-127"/>
                </a:rPr>
                <a:t>60˚</a:t>
              </a:r>
              <a:endParaRPr lang="en-US" sz="1000"/>
            </a:p>
          </p:txBody>
        </p:sp>
        <p:sp>
          <p:nvSpPr>
            <p:cNvPr id="107" name="Rectangle 94"/>
            <p:cNvSpPr>
              <a:spLocks noChangeArrowheads="1"/>
            </p:cNvSpPr>
            <p:nvPr/>
          </p:nvSpPr>
          <p:spPr bwMode="auto">
            <a:xfrm>
              <a:off x="4635" y="1926"/>
              <a:ext cx="295" cy="15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sz="1800" b="0">
                  <a:solidFill>
                    <a:srgbClr val="323232"/>
                  </a:solidFill>
                  <a:ea typeface="굴림" charset="-127"/>
                </a:rPr>
                <a:t>SD-A</a:t>
              </a:r>
              <a:endParaRPr lang="en-US" sz="1800" b="0">
                <a:solidFill>
                  <a:srgbClr val="323232"/>
                </a:solidFill>
              </a:endParaRPr>
            </a:p>
          </p:txBody>
        </p:sp>
        <p:sp>
          <p:nvSpPr>
            <p:cNvPr id="108" name="Line 98"/>
            <p:cNvSpPr>
              <a:spLocks noChangeShapeType="1"/>
            </p:cNvSpPr>
            <p:nvPr/>
          </p:nvSpPr>
          <p:spPr bwMode="auto">
            <a:xfrm flipH="1">
              <a:off x="4321" y="2158"/>
              <a:ext cx="193" cy="3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9" name="Line 99"/>
            <p:cNvSpPr>
              <a:spLocks noChangeShapeType="1"/>
            </p:cNvSpPr>
            <p:nvPr/>
          </p:nvSpPr>
          <p:spPr bwMode="auto">
            <a:xfrm>
              <a:off x="4539" y="2162"/>
              <a:ext cx="191" cy="3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10" name="Group 103"/>
          <p:cNvGrpSpPr>
            <a:grpSpLocks/>
          </p:cNvGrpSpPr>
          <p:nvPr/>
        </p:nvGrpSpPr>
        <p:grpSpPr bwMode="auto">
          <a:xfrm>
            <a:off x="5965825" y="4564063"/>
            <a:ext cx="2720975" cy="1854200"/>
            <a:chOff x="3722" y="2629"/>
            <a:chExt cx="1714" cy="1168"/>
          </a:xfrm>
        </p:grpSpPr>
        <p:sp>
          <p:nvSpPr>
            <p:cNvPr id="111" name="Oval 38"/>
            <p:cNvSpPr>
              <a:spLocks noChangeArrowheads="1"/>
            </p:cNvSpPr>
            <p:nvPr/>
          </p:nvSpPr>
          <p:spPr bwMode="auto">
            <a:xfrm flipV="1">
              <a:off x="4108" y="2931"/>
              <a:ext cx="94" cy="9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2" name="Oval 39"/>
            <p:cNvSpPr>
              <a:spLocks noChangeArrowheads="1"/>
            </p:cNvSpPr>
            <p:nvPr/>
          </p:nvSpPr>
          <p:spPr bwMode="auto">
            <a:xfrm flipV="1">
              <a:off x="4441" y="2752"/>
              <a:ext cx="94" cy="93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grpSp>
          <p:nvGrpSpPr>
            <p:cNvPr id="113" name="Group 40"/>
            <p:cNvGrpSpPr>
              <a:grpSpLocks/>
            </p:cNvGrpSpPr>
            <p:nvPr/>
          </p:nvGrpSpPr>
          <p:grpSpPr bwMode="auto">
            <a:xfrm>
              <a:off x="3867" y="2701"/>
              <a:ext cx="1351" cy="720"/>
              <a:chOff x="446" y="1912"/>
              <a:chExt cx="2351" cy="1200"/>
            </a:xfrm>
          </p:grpSpPr>
          <p:sp>
            <p:nvSpPr>
              <p:cNvPr id="135" name="Arc 41"/>
              <p:cNvSpPr>
                <a:spLocks/>
              </p:cNvSpPr>
              <p:nvPr/>
            </p:nvSpPr>
            <p:spPr bwMode="auto">
              <a:xfrm rot="10800000" flipV="1">
                <a:off x="446" y="1912"/>
                <a:ext cx="1191" cy="1200"/>
              </a:xfrm>
              <a:custGeom>
                <a:avLst/>
                <a:gdLst>
                  <a:gd name="G0" fmla="+- 422 0 0"/>
                  <a:gd name="G1" fmla="+- 21600 0 0"/>
                  <a:gd name="G2" fmla="+- 21600 0 0"/>
                  <a:gd name="T0" fmla="*/ 0 w 22022"/>
                  <a:gd name="T1" fmla="*/ 4 h 23815"/>
                  <a:gd name="T2" fmla="*/ 21908 w 22022"/>
                  <a:gd name="T3" fmla="*/ 23815 h 23815"/>
                  <a:gd name="T4" fmla="*/ 422 w 22022"/>
                  <a:gd name="T5" fmla="*/ 21600 h 23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22" h="23815" fill="none" extrusionOk="0">
                    <a:moveTo>
                      <a:pt x="0" y="4"/>
                    </a:moveTo>
                    <a:cubicBezTo>
                      <a:pt x="140" y="1"/>
                      <a:pt x="281" y="-1"/>
                      <a:pt x="422" y="0"/>
                    </a:cubicBez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22339"/>
                      <a:pt x="21983" y="23079"/>
                      <a:pt x="21908" y="23815"/>
                    </a:cubicBezTo>
                  </a:path>
                  <a:path w="22022" h="23815" stroke="0" extrusionOk="0">
                    <a:moveTo>
                      <a:pt x="0" y="4"/>
                    </a:moveTo>
                    <a:cubicBezTo>
                      <a:pt x="140" y="1"/>
                      <a:pt x="281" y="-1"/>
                      <a:pt x="422" y="0"/>
                    </a:cubicBez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22339"/>
                      <a:pt x="21983" y="23079"/>
                      <a:pt x="21908" y="23815"/>
                    </a:cubicBezTo>
                    <a:lnTo>
                      <a:pt x="422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36" name="Arc 42"/>
              <p:cNvSpPr>
                <a:spLocks/>
              </p:cNvSpPr>
              <p:nvPr/>
            </p:nvSpPr>
            <p:spPr bwMode="auto">
              <a:xfrm rot="10800000" flipH="1" flipV="1">
                <a:off x="1606" y="1912"/>
                <a:ext cx="1191" cy="1200"/>
              </a:xfrm>
              <a:custGeom>
                <a:avLst/>
                <a:gdLst>
                  <a:gd name="G0" fmla="+- 422 0 0"/>
                  <a:gd name="G1" fmla="+- 21600 0 0"/>
                  <a:gd name="G2" fmla="+- 21600 0 0"/>
                  <a:gd name="T0" fmla="*/ 0 w 22022"/>
                  <a:gd name="T1" fmla="*/ 4 h 23815"/>
                  <a:gd name="T2" fmla="*/ 21908 w 22022"/>
                  <a:gd name="T3" fmla="*/ 23815 h 23815"/>
                  <a:gd name="T4" fmla="*/ 422 w 22022"/>
                  <a:gd name="T5" fmla="*/ 21600 h 23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22" h="23815" fill="none" extrusionOk="0">
                    <a:moveTo>
                      <a:pt x="0" y="4"/>
                    </a:moveTo>
                    <a:cubicBezTo>
                      <a:pt x="140" y="1"/>
                      <a:pt x="281" y="-1"/>
                      <a:pt x="422" y="0"/>
                    </a:cubicBez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22339"/>
                      <a:pt x="21983" y="23079"/>
                      <a:pt x="21908" y="23815"/>
                    </a:cubicBezTo>
                  </a:path>
                  <a:path w="22022" h="23815" stroke="0" extrusionOk="0">
                    <a:moveTo>
                      <a:pt x="0" y="4"/>
                    </a:moveTo>
                    <a:cubicBezTo>
                      <a:pt x="140" y="1"/>
                      <a:pt x="281" y="-1"/>
                      <a:pt x="422" y="0"/>
                    </a:cubicBez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22339"/>
                      <a:pt x="21983" y="23079"/>
                      <a:pt x="21908" y="23815"/>
                    </a:cubicBezTo>
                    <a:lnTo>
                      <a:pt x="422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14" name="Line 43"/>
            <p:cNvSpPr>
              <a:spLocks noChangeShapeType="1"/>
            </p:cNvSpPr>
            <p:nvPr/>
          </p:nvSpPr>
          <p:spPr bwMode="auto">
            <a:xfrm>
              <a:off x="3722" y="3432"/>
              <a:ext cx="17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5" name="Oval 44"/>
            <p:cNvSpPr>
              <a:spLocks noChangeArrowheads="1"/>
            </p:cNvSpPr>
            <p:nvPr/>
          </p:nvSpPr>
          <p:spPr bwMode="auto">
            <a:xfrm flipV="1">
              <a:off x="4511" y="3382"/>
              <a:ext cx="94" cy="94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6" name="Oval 45"/>
            <p:cNvSpPr>
              <a:spLocks noChangeArrowheads="1"/>
            </p:cNvSpPr>
            <p:nvPr/>
          </p:nvSpPr>
          <p:spPr bwMode="auto">
            <a:xfrm flipV="1">
              <a:off x="4964" y="3048"/>
              <a:ext cx="94" cy="9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7" name="Rectangle 46"/>
            <p:cNvSpPr>
              <a:spLocks noChangeArrowheads="1"/>
            </p:cNvSpPr>
            <p:nvPr/>
          </p:nvSpPr>
          <p:spPr bwMode="auto">
            <a:xfrm>
              <a:off x="4435" y="2877"/>
              <a:ext cx="114" cy="49"/>
            </a:xfrm>
            <a:prstGeom prst="rect">
              <a:avLst/>
            </a:prstGeom>
            <a:solidFill>
              <a:srgbClr val="64BE19"/>
            </a:solidFill>
            <a:ln w="19050" algn="ctr">
              <a:solidFill>
                <a:srgbClr val="64BE19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8" name="Rectangle 47"/>
            <p:cNvSpPr>
              <a:spLocks noChangeArrowheads="1"/>
            </p:cNvSpPr>
            <p:nvPr/>
          </p:nvSpPr>
          <p:spPr bwMode="auto">
            <a:xfrm>
              <a:off x="4814" y="3055"/>
              <a:ext cx="114" cy="50"/>
            </a:xfrm>
            <a:prstGeom prst="rect">
              <a:avLst/>
            </a:prstGeom>
            <a:solidFill>
              <a:srgbClr val="64BE19"/>
            </a:solidFill>
            <a:ln w="19050" algn="ctr">
              <a:solidFill>
                <a:srgbClr val="64BE19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9" name="Text Box 48"/>
            <p:cNvSpPr txBox="1">
              <a:spLocks noChangeArrowheads="1"/>
            </p:cNvSpPr>
            <p:nvPr/>
          </p:nvSpPr>
          <p:spPr bwMode="auto">
            <a:xfrm>
              <a:off x="4455" y="2751"/>
              <a:ext cx="56" cy="10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sz="1200">
                  <a:ea typeface="굴림" charset="-127"/>
                </a:rPr>
                <a:t>1</a:t>
              </a:r>
              <a:endParaRPr lang="en-US" sz="1200"/>
            </a:p>
          </p:txBody>
        </p:sp>
        <p:sp>
          <p:nvSpPr>
            <p:cNvPr id="120" name="Rectangle 49"/>
            <p:cNvSpPr>
              <a:spLocks noChangeArrowheads="1"/>
            </p:cNvSpPr>
            <p:nvPr/>
          </p:nvSpPr>
          <p:spPr bwMode="auto">
            <a:xfrm>
              <a:off x="4005" y="3032"/>
              <a:ext cx="114" cy="49"/>
            </a:xfrm>
            <a:prstGeom prst="rect">
              <a:avLst/>
            </a:prstGeom>
            <a:solidFill>
              <a:srgbClr val="64BE19"/>
            </a:solidFill>
            <a:ln w="19050" algn="ctr">
              <a:solidFill>
                <a:srgbClr val="64BE19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21" name="Text Box 50"/>
            <p:cNvSpPr txBox="1">
              <a:spLocks noChangeArrowheads="1"/>
            </p:cNvSpPr>
            <p:nvPr/>
          </p:nvSpPr>
          <p:spPr bwMode="auto">
            <a:xfrm>
              <a:off x="4124" y="2927"/>
              <a:ext cx="56" cy="10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sz="1200">
                  <a:ea typeface="굴림" charset="-127"/>
                </a:rPr>
                <a:t>2</a:t>
              </a:r>
              <a:endParaRPr lang="en-US" sz="1200"/>
            </a:p>
          </p:txBody>
        </p:sp>
        <p:sp>
          <p:nvSpPr>
            <p:cNvPr id="122" name="Oval 51"/>
            <p:cNvSpPr>
              <a:spLocks noChangeArrowheads="1"/>
            </p:cNvSpPr>
            <p:nvPr/>
          </p:nvSpPr>
          <p:spPr bwMode="auto">
            <a:xfrm flipV="1">
              <a:off x="3925" y="3304"/>
              <a:ext cx="94" cy="9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23" name="Text Box 53"/>
            <p:cNvSpPr txBox="1">
              <a:spLocks noChangeArrowheads="1"/>
            </p:cNvSpPr>
            <p:nvPr/>
          </p:nvSpPr>
          <p:spPr bwMode="auto">
            <a:xfrm>
              <a:off x="3947" y="3303"/>
              <a:ext cx="56" cy="10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sz="1200">
                  <a:ea typeface="굴림" charset="-127"/>
                </a:rPr>
                <a:t>4</a:t>
              </a:r>
              <a:endParaRPr lang="en-US" sz="1200"/>
            </a:p>
          </p:txBody>
        </p:sp>
        <p:sp>
          <p:nvSpPr>
            <p:cNvPr id="124" name="Text Box 54"/>
            <p:cNvSpPr txBox="1">
              <a:spLocks noChangeArrowheads="1"/>
            </p:cNvSpPr>
            <p:nvPr/>
          </p:nvSpPr>
          <p:spPr bwMode="auto">
            <a:xfrm>
              <a:off x="4976" y="3047"/>
              <a:ext cx="56" cy="10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sz="1200">
                  <a:ea typeface="굴림" charset="-127"/>
                </a:rPr>
                <a:t>3</a:t>
              </a:r>
              <a:endParaRPr lang="en-US" sz="1200"/>
            </a:p>
          </p:txBody>
        </p:sp>
        <p:sp>
          <p:nvSpPr>
            <p:cNvPr id="125" name="Text Box 62"/>
            <p:cNvSpPr txBox="1">
              <a:spLocks noChangeArrowheads="1"/>
            </p:cNvSpPr>
            <p:nvPr/>
          </p:nvSpPr>
          <p:spPr bwMode="auto">
            <a:xfrm>
              <a:off x="4607" y="3454"/>
              <a:ext cx="728" cy="1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sz="1400">
                  <a:ea typeface="굴림" charset="-127"/>
                </a:rPr>
                <a:t>Advance zone</a:t>
              </a:r>
              <a:endParaRPr lang="en-US" sz="1400"/>
            </a:p>
          </p:txBody>
        </p:sp>
        <p:sp>
          <p:nvSpPr>
            <p:cNvPr id="126" name="Line 67"/>
            <p:cNvSpPr>
              <a:spLocks noChangeShapeType="1"/>
            </p:cNvSpPr>
            <p:nvPr/>
          </p:nvSpPr>
          <p:spPr bwMode="auto">
            <a:xfrm>
              <a:off x="3726" y="3178"/>
              <a:ext cx="1704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27" name="Text Box 68"/>
            <p:cNvSpPr txBox="1">
              <a:spLocks noChangeArrowheads="1"/>
            </p:cNvSpPr>
            <p:nvPr/>
          </p:nvSpPr>
          <p:spPr bwMode="auto">
            <a:xfrm>
              <a:off x="3923" y="3179"/>
              <a:ext cx="1254" cy="10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sz="1200">
                  <a:ea typeface="굴림" charset="-127"/>
                </a:rPr>
                <a:t>DBR: depth-based threshold</a:t>
              </a:r>
              <a:endParaRPr lang="en-US" sz="1200"/>
            </a:p>
          </p:txBody>
        </p:sp>
        <p:sp>
          <p:nvSpPr>
            <p:cNvPr id="128" name="Oval 69"/>
            <p:cNvSpPr>
              <a:spLocks noChangeArrowheads="1"/>
            </p:cNvSpPr>
            <p:nvPr/>
          </p:nvSpPr>
          <p:spPr bwMode="auto">
            <a:xfrm flipV="1">
              <a:off x="4871" y="3304"/>
              <a:ext cx="94" cy="9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29" name="Text Box 70"/>
            <p:cNvSpPr txBox="1">
              <a:spLocks noChangeArrowheads="1"/>
            </p:cNvSpPr>
            <p:nvPr/>
          </p:nvSpPr>
          <p:spPr bwMode="auto">
            <a:xfrm>
              <a:off x="4893" y="3303"/>
              <a:ext cx="56" cy="10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sz="1200">
                  <a:ea typeface="굴림" charset="-127"/>
                </a:rPr>
                <a:t>5</a:t>
              </a:r>
              <a:endParaRPr lang="en-US" sz="1200"/>
            </a:p>
          </p:txBody>
        </p:sp>
        <p:sp>
          <p:nvSpPr>
            <p:cNvPr id="130" name="Line 71"/>
            <p:cNvSpPr>
              <a:spLocks noChangeShapeType="1"/>
            </p:cNvSpPr>
            <p:nvPr/>
          </p:nvSpPr>
          <p:spPr bwMode="auto">
            <a:xfrm flipH="1" flipV="1">
              <a:off x="3927" y="2743"/>
              <a:ext cx="173" cy="17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1" name="Line 72"/>
            <p:cNvSpPr>
              <a:spLocks noChangeShapeType="1"/>
            </p:cNvSpPr>
            <p:nvPr/>
          </p:nvSpPr>
          <p:spPr bwMode="auto">
            <a:xfrm flipV="1">
              <a:off x="5047" y="2818"/>
              <a:ext cx="204" cy="2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2" name="Rectangle 95"/>
            <p:cNvSpPr>
              <a:spLocks noChangeArrowheads="1"/>
            </p:cNvSpPr>
            <p:nvPr/>
          </p:nvSpPr>
          <p:spPr bwMode="auto">
            <a:xfrm>
              <a:off x="3724" y="2629"/>
              <a:ext cx="1712" cy="544"/>
            </a:xfrm>
            <a:prstGeom prst="rect">
              <a:avLst/>
            </a:prstGeom>
            <a:solidFill>
              <a:srgbClr val="C3C3C3">
                <a:alpha val="17999"/>
              </a:srgbClr>
            </a:solidFill>
            <a:ln w="3175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3" name="Text Box 96"/>
            <p:cNvSpPr txBox="1">
              <a:spLocks noChangeArrowheads="1"/>
            </p:cNvSpPr>
            <p:nvPr/>
          </p:nvSpPr>
          <p:spPr bwMode="auto">
            <a:xfrm>
              <a:off x="4814" y="2646"/>
              <a:ext cx="504" cy="7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sz="900">
                  <a:ea typeface="굴림" charset="-127"/>
                </a:rPr>
                <a:t>Forwarding set</a:t>
              </a:r>
              <a:endParaRPr lang="en-US" sz="900"/>
            </a:p>
          </p:txBody>
        </p:sp>
        <p:sp>
          <p:nvSpPr>
            <p:cNvPr id="134" name="Text Box 101"/>
            <p:cNvSpPr txBox="1">
              <a:spLocks noChangeArrowheads="1"/>
            </p:cNvSpPr>
            <p:nvPr/>
          </p:nvSpPr>
          <p:spPr bwMode="auto">
            <a:xfrm>
              <a:off x="3810" y="3658"/>
              <a:ext cx="1579" cy="13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i="1">
                  <a:ea typeface="굴림" charset="-127"/>
                </a:rPr>
                <a:t>Depth Based Routing: DBR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1438"/>
            <a:ext cx="8255000" cy="760412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ea typeface="굴림" charset="-127"/>
              </a:rPr>
              <a:t>Conclusion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6700" y="1181100"/>
            <a:ext cx="85947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Hydraulic pressure-based </a:t>
            </a:r>
            <a:r>
              <a:rPr kumimoji="0" lang="en-US" altLang="ko-K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anycast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routing allows report time-critical sensor data to the </a:t>
            </a:r>
            <a:r>
              <a:rPr kumimoji="0" lang="en-US" altLang="ko-K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sonobuoys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on the sea level using acoustic multi-hopping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HydroCast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Novel opportunistic routing mechanism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to select the subset of forwarders that maximizes greedy progress yet limits co-channel interference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Efficient dead-end recovery mechanism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that outperforms recently proposed approaches (e.g., random walk, 3D flooding)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Research directions: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Mobility prediction (using low power sensors)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Dynamic topology control/maintenance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Mechanical (depth control/replenishing) + electronic (transmission power)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 smtClean="0"/>
              <a:t>OptiMoS</a:t>
            </a:r>
            <a:r>
              <a:rPr lang="en-US" altLang="ko-KR" dirty="0" smtClean="0"/>
              <a:t>: Optimal Sensing for Mobile Sensors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Introduction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200" dirty="0" smtClean="0"/>
              <a:t>Sensor coverage maximization and energy cost minimization are basic needs in monitoring</a:t>
            </a:r>
          </a:p>
          <a:p>
            <a:r>
              <a:rPr lang="en-US" altLang="ko-KR" sz="2200" dirty="0" smtClean="0"/>
              <a:t>Static WSN</a:t>
            </a:r>
          </a:p>
          <a:p>
            <a:pPr lvl="1"/>
            <a:r>
              <a:rPr lang="en-US" altLang="ko-KR" sz="2200" dirty="0" smtClean="0"/>
              <a:t>Inflexible for monitoring location-varying environment</a:t>
            </a:r>
          </a:p>
          <a:p>
            <a:pPr lvl="1"/>
            <a:r>
              <a:rPr lang="en-US" altLang="ko-KR" sz="2200" dirty="0" smtClean="0"/>
              <a:t>Deploying more static sensors are expensive</a:t>
            </a:r>
          </a:p>
          <a:p>
            <a:r>
              <a:rPr lang="en-US" altLang="ko-KR" sz="2200" dirty="0" smtClean="0"/>
              <a:t>Mobile Sensors</a:t>
            </a:r>
          </a:p>
          <a:p>
            <a:pPr lvl="1"/>
            <a:r>
              <a:rPr lang="en-US" altLang="ko-KR" sz="2200" dirty="0" err="1" smtClean="0"/>
              <a:t>OpenSense</a:t>
            </a:r>
            <a:endParaRPr lang="en-US" altLang="ko-KR" sz="2200" dirty="0" smtClean="0"/>
          </a:p>
          <a:p>
            <a:pPr lvl="2"/>
            <a:r>
              <a:rPr lang="en-US" altLang="ko-KR" sz="2200" dirty="0" smtClean="0"/>
              <a:t>Sensors deployed </a:t>
            </a:r>
          </a:p>
          <a:p>
            <a:pPr lvl="2">
              <a:buNone/>
            </a:pPr>
            <a:r>
              <a:rPr lang="en-US" altLang="ko-KR" sz="2200" dirty="0" smtClean="0"/>
              <a:t>	on Buses, Trams.</a:t>
            </a:r>
          </a:p>
          <a:p>
            <a:pPr lvl="1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654129"/>
            <a:ext cx="4860411" cy="296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err="1" smtClean="0"/>
              <a:t>OpenSense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200" dirty="0" smtClean="0"/>
              <a:t>Optimal sensor placement</a:t>
            </a:r>
          </a:p>
          <a:p>
            <a:pPr lvl="1"/>
            <a:r>
              <a:rPr lang="en-US" altLang="ko-KR" sz="2200" dirty="0" smtClean="0"/>
              <a:t> To </a:t>
            </a:r>
            <a:r>
              <a:rPr lang="en-US" altLang="ko-KR" sz="2200" dirty="0" smtClean="0"/>
              <a:t>build the optimal </a:t>
            </a:r>
            <a:r>
              <a:rPr lang="en-US" altLang="ko-KR" sz="2200" dirty="0" smtClean="0"/>
              <a:t>mobile sensing </a:t>
            </a:r>
            <a:r>
              <a:rPr lang="en-US" altLang="ko-KR" sz="2200" dirty="0" smtClean="0"/>
              <a:t>for each </a:t>
            </a:r>
            <a:r>
              <a:rPr lang="en-US" altLang="ko-KR" sz="2200" dirty="0" smtClean="0"/>
              <a:t> individual </a:t>
            </a:r>
            <a:r>
              <a:rPr lang="en-US" altLang="ko-KR" sz="2200" dirty="0" smtClean="0"/>
              <a:t>bus </a:t>
            </a:r>
            <a:r>
              <a:rPr lang="en-US" altLang="ko-KR" sz="2200" dirty="0" smtClean="0"/>
              <a:t>line</a:t>
            </a:r>
          </a:p>
          <a:p>
            <a:pPr lvl="1"/>
            <a:r>
              <a:rPr lang="en-US" altLang="ko-KR" sz="2200" dirty="0" smtClean="0"/>
              <a:t>To </a:t>
            </a:r>
            <a:r>
              <a:rPr lang="en-US" altLang="ko-KR" sz="2200" dirty="0" smtClean="0"/>
              <a:t>build global optimal sensing, which provides </a:t>
            </a:r>
            <a:r>
              <a:rPr lang="en-US" altLang="ko-KR" sz="2200" dirty="0" smtClean="0"/>
              <a:t> optimal sensing </a:t>
            </a:r>
            <a:r>
              <a:rPr lang="en-US" altLang="ko-KR" sz="2200" dirty="0" smtClean="0"/>
              <a:t>for all bus lines, where individual </a:t>
            </a:r>
            <a:r>
              <a:rPr lang="en-US" altLang="ko-KR" sz="2200" dirty="0" smtClean="0"/>
              <a:t> sensing </a:t>
            </a:r>
            <a:r>
              <a:rPr lang="en-US" altLang="ko-KR" sz="2200" dirty="0" smtClean="0"/>
              <a:t>on one </a:t>
            </a:r>
            <a:r>
              <a:rPr lang="en-US" altLang="ko-KR" sz="2200" dirty="0" smtClean="0"/>
              <a:t>bus line </a:t>
            </a:r>
            <a:r>
              <a:rPr lang="en-US" altLang="ko-KR" sz="2200" dirty="0" smtClean="0"/>
              <a:t>should consider nearby bus lines.</a:t>
            </a:r>
            <a:endParaRPr lang="ko-KR" altLang="en-US" sz="2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498" y="3615385"/>
            <a:ext cx="5350302" cy="309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err="1" smtClean="0"/>
              <a:t>OptiMoS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ko-KR" sz="2200" dirty="0" smtClean="0"/>
              <a:t>An optimal mobile sensing for achieving </a:t>
            </a:r>
            <a:r>
              <a:rPr lang="en-US" altLang="ko-KR" sz="2200" dirty="0" smtClean="0"/>
              <a:t>appropriate tradeoff  between </a:t>
            </a:r>
            <a:r>
              <a:rPr lang="en-US" altLang="ko-KR" sz="2200" dirty="0" smtClean="0"/>
              <a:t>“sensor coverage maximization” and “</a:t>
            </a:r>
            <a:r>
              <a:rPr lang="en-US" altLang="ko-KR" sz="2200" dirty="0" smtClean="0"/>
              <a:t>energy cost minimization”.</a:t>
            </a:r>
          </a:p>
          <a:p>
            <a:pPr lvl="1" algn="just"/>
            <a:r>
              <a:rPr lang="en-US" altLang="ko-KR" sz="1800" dirty="0" smtClean="0"/>
              <a:t>Two-Tier </a:t>
            </a:r>
            <a:r>
              <a:rPr lang="en-US" altLang="ko-KR" sz="1800" dirty="0" smtClean="0"/>
              <a:t>Sensing Platforms: Segmentation and </a:t>
            </a:r>
            <a:r>
              <a:rPr lang="en-US" altLang="ko-KR" sz="1800" dirty="0" smtClean="0"/>
              <a:t>Sampling</a:t>
            </a:r>
          </a:p>
          <a:p>
            <a:pPr lvl="1" algn="just"/>
            <a:r>
              <a:rPr lang="en-US" altLang="ko-KR" sz="1800" dirty="0" smtClean="0"/>
              <a:t>Optimal sensing for one bus line (a single mobile node), or multiple bus lines</a:t>
            </a:r>
          </a:p>
          <a:p>
            <a:pPr lvl="1" algn="just"/>
            <a:r>
              <a:rPr lang="en-US" altLang="ko-KR" sz="1800" dirty="0" smtClean="0"/>
              <a:t>Optimal co-sensing among different sensors, e.g., CO, CO2, NO2 …</a:t>
            </a:r>
            <a:endParaRPr lang="ko-KR" altLang="en-US" sz="1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962400"/>
            <a:ext cx="650028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Model-Driven Segmentation of Mobile Sensing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200" b="1" dirty="0" smtClean="0"/>
              <a:t>Problem Statement of </a:t>
            </a:r>
            <a:r>
              <a:rPr lang="en-US" altLang="ko-KR" sz="2200" b="1" dirty="0" smtClean="0"/>
              <a:t>Segmentation</a:t>
            </a:r>
          </a:p>
          <a:p>
            <a:r>
              <a:rPr lang="en-US" altLang="ko-KR" sz="2200" dirty="0" smtClean="0"/>
              <a:t>Initial </a:t>
            </a:r>
            <a:r>
              <a:rPr lang="en-US" altLang="ko-KR" sz="2200" dirty="0" smtClean="0"/>
              <a:t>Sensor </a:t>
            </a:r>
            <a:r>
              <a:rPr lang="en-US" altLang="ko-KR" sz="2200" dirty="0" smtClean="0"/>
              <a:t>Readings</a:t>
            </a:r>
          </a:p>
          <a:p>
            <a:pPr lvl="1"/>
            <a:r>
              <a:rPr lang="en-US" altLang="ko-KR" sz="2000" dirty="0" smtClean="0"/>
              <a:t>Sensor </a:t>
            </a:r>
            <a:r>
              <a:rPr lang="en-US" altLang="ko-KR" sz="2000" dirty="0" smtClean="0"/>
              <a:t>reading records</a:t>
            </a:r>
          </a:p>
          <a:p>
            <a:pPr lvl="1"/>
            <a:r>
              <a:rPr lang="en-US" altLang="ko-KR" sz="2000" dirty="0" smtClean="0"/>
              <a:t>Each </a:t>
            </a:r>
            <a:r>
              <a:rPr lang="en-US" altLang="ko-KR" sz="2000" dirty="0" smtClean="0"/>
              <a:t>record with time, location, measurements</a:t>
            </a:r>
            <a:endParaRPr lang="en-US" altLang="ko-KR" sz="1800" dirty="0" smtClean="0"/>
          </a:p>
          <a:p>
            <a:r>
              <a:rPr lang="en-US" altLang="ko-KR" sz="2200" dirty="0" smtClean="0"/>
              <a:t>Data-driven </a:t>
            </a:r>
            <a:r>
              <a:rPr lang="en-US" altLang="ko-KR" sz="2200" dirty="0" smtClean="0"/>
              <a:t>Modeling</a:t>
            </a:r>
          </a:p>
          <a:p>
            <a:pPr lvl="1"/>
            <a:r>
              <a:rPr lang="en-US" altLang="ko-KR" sz="2000" dirty="0" smtClean="0"/>
              <a:t>Various </a:t>
            </a:r>
            <a:r>
              <a:rPr lang="en-US" altLang="ko-KR" sz="2000" dirty="0" smtClean="0"/>
              <a:t>models: linear, SVM regression, etc.</a:t>
            </a:r>
          </a:p>
          <a:p>
            <a:pPr lvl="1"/>
            <a:r>
              <a:rPr lang="en-US" altLang="ko-KR" sz="2000" dirty="0" smtClean="0"/>
              <a:t>Model </a:t>
            </a:r>
            <a:r>
              <a:rPr lang="en-US" altLang="ko-KR" sz="2000" dirty="0" smtClean="0"/>
              <a:t>errors RSS – Residual Sum of Square</a:t>
            </a:r>
            <a:endParaRPr lang="en-US" altLang="ko-KR" sz="1800" dirty="0" smtClean="0"/>
          </a:p>
          <a:p>
            <a:r>
              <a:rPr lang="en-US" altLang="ko-KR" sz="2200" dirty="0" smtClean="0"/>
              <a:t>Optimal Segmentation</a:t>
            </a:r>
            <a:endParaRPr lang="ko-KR" altLang="en-US" sz="22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495550"/>
            <a:ext cx="2562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24400"/>
            <a:ext cx="645979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7912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ea typeface="굴림" charset="-127"/>
              </a:rPr>
              <a:t>SEA-Swarm (Sensor Equipped Aquatic Swarm)</a:t>
            </a:r>
            <a:endParaRPr lang="ko-KR" altLang="en-US" dirty="0"/>
          </a:p>
        </p:txBody>
      </p:sp>
      <p:pic>
        <p:nvPicPr>
          <p:cNvPr id="4" name="Picture 209" descr="underwater_hires_3-1FL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2738" y="2597150"/>
            <a:ext cx="2562225" cy="2055813"/>
          </a:xfrm>
          <a:prstGeom prst="rect">
            <a:avLst/>
          </a:prstGeom>
          <a:noFill/>
        </p:spPr>
      </p:pic>
      <p:graphicFrame>
        <p:nvGraphicFramePr>
          <p:cNvPr id="5" name="Object 223"/>
          <p:cNvGraphicFramePr>
            <a:graphicFrameLocks noChangeAspect="1"/>
          </p:cNvGraphicFramePr>
          <p:nvPr>
            <p:ph idx="1"/>
          </p:nvPr>
        </p:nvGraphicFramePr>
        <p:xfrm>
          <a:off x="1144588" y="1828800"/>
          <a:ext cx="4559300" cy="1058863"/>
        </p:xfrm>
        <a:graphic>
          <a:graphicData uri="http://schemas.openxmlformats.org/presentationml/2006/ole">
            <p:oleObj spid="_x0000_s1026" name="Visio" r:id="rId4" imgW="2546223" imgH="674370" progId="">
              <p:embed/>
            </p:oleObj>
          </a:graphicData>
        </a:graphic>
      </p:graphicFrame>
      <p:sp>
        <p:nvSpPr>
          <p:cNvPr id="6" name="Text Box 217"/>
          <p:cNvSpPr txBox="1">
            <a:spLocks noChangeArrowheads="1"/>
          </p:cNvSpPr>
          <p:nvPr/>
        </p:nvSpPr>
        <p:spPr bwMode="auto">
          <a:xfrm>
            <a:off x="5116513" y="4581525"/>
            <a:ext cx="3478212" cy="1651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200" b="0" i="1">
                <a:ea typeface="굴림" charset="-127"/>
              </a:rPr>
              <a:t>Pictures from: </a:t>
            </a:r>
            <a:r>
              <a:rPr lang="en-US" sz="1200" b="0" i="1"/>
              <a:t>http://jaffeweb.ucsd.edu/node/81</a:t>
            </a:r>
          </a:p>
        </p:txBody>
      </p:sp>
      <p:sp>
        <p:nvSpPr>
          <p:cNvPr id="7" name="Line 218"/>
          <p:cNvSpPr>
            <a:spLocks noChangeShapeType="1"/>
          </p:cNvSpPr>
          <p:nvPr/>
        </p:nvSpPr>
        <p:spPr bwMode="auto">
          <a:xfrm flipH="1" flipV="1">
            <a:off x="2132013" y="2884488"/>
            <a:ext cx="115887" cy="608012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8" name="Arc 221"/>
          <p:cNvSpPr>
            <a:spLocks/>
          </p:cNvSpPr>
          <p:nvPr/>
        </p:nvSpPr>
        <p:spPr bwMode="auto">
          <a:xfrm rot="21009692">
            <a:off x="2154238" y="2265363"/>
            <a:ext cx="717550" cy="242887"/>
          </a:xfrm>
          <a:custGeom>
            <a:avLst/>
            <a:gdLst>
              <a:gd name="G0" fmla="+- 18840 0 0"/>
              <a:gd name="G1" fmla="+- 21600 0 0"/>
              <a:gd name="G2" fmla="+- 21600 0 0"/>
              <a:gd name="T0" fmla="*/ 0 w 40440"/>
              <a:gd name="T1" fmla="*/ 11036 h 21600"/>
              <a:gd name="T2" fmla="*/ 40440 w 40440"/>
              <a:gd name="T3" fmla="*/ 21600 h 21600"/>
              <a:gd name="T4" fmla="*/ 18840 w 4044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440" h="21600" fill="none" extrusionOk="0">
                <a:moveTo>
                  <a:pt x="-1" y="11035"/>
                </a:moveTo>
                <a:cubicBezTo>
                  <a:pt x="3821" y="4220"/>
                  <a:pt x="11026" y="-1"/>
                  <a:pt x="18840" y="0"/>
                </a:cubicBezTo>
                <a:cubicBezTo>
                  <a:pt x="30769" y="0"/>
                  <a:pt x="40440" y="9670"/>
                  <a:pt x="40440" y="21600"/>
                </a:cubicBezTo>
              </a:path>
              <a:path w="40440" h="21600" stroke="0" extrusionOk="0">
                <a:moveTo>
                  <a:pt x="-1" y="11035"/>
                </a:moveTo>
                <a:cubicBezTo>
                  <a:pt x="3821" y="4220"/>
                  <a:pt x="11026" y="-1"/>
                  <a:pt x="18840" y="0"/>
                </a:cubicBezTo>
                <a:cubicBezTo>
                  <a:pt x="30769" y="0"/>
                  <a:pt x="40440" y="9670"/>
                  <a:pt x="40440" y="21600"/>
                </a:cubicBezTo>
                <a:lnTo>
                  <a:pt x="1884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9" name="Arc 222"/>
          <p:cNvSpPr>
            <a:spLocks/>
          </p:cNvSpPr>
          <p:nvPr/>
        </p:nvSpPr>
        <p:spPr bwMode="auto">
          <a:xfrm rot="21009692">
            <a:off x="3078163" y="2265363"/>
            <a:ext cx="719137" cy="242887"/>
          </a:xfrm>
          <a:custGeom>
            <a:avLst/>
            <a:gdLst>
              <a:gd name="G0" fmla="+- 18840 0 0"/>
              <a:gd name="G1" fmla="+- 21600 0 0"/>
              <a:gd name="G2" fmla="+- 21600 0 0"/>
              <a:gd name="T0" fmla="*/ 0 w 40440"/>
              <a:gd name="T1" fmla="*/ 11036 h 21600"/>
              <a:gd name="T2" fmla="*/ 40440 w 40440"/>
              <a:gd name="T3" fmla="*/ 21600 h 21600"/>
              <a:gd name="T4" fmla="*/ 18840 w 4044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440" h="21600" fill="none" extrusionOk="0">
                <a:moveTo>
                  <a:pt x="-1" y="11035"/>
                </a:moveTo>
                <a:cubicBezTo>
                  <a:pt x="3821" y="4220"/>
                  <a:pt x="11026" y="-1"/>
                  <a:pt x="18840" y="0"/>
                </a:cubicBezTo>
                <a:cubicBezTo>
                  <a:pt x="30769" y="0"/>
                  <a:pt x="40440" y="9670"/>
                  <a:pt x="40440" y="21600"/>
                </a:cubicBezTo>
              </a:path>
              <a:path w="40440" h="21600" stroke="0" extrusionOk="0">
                <a:moveTo>
                  <a:pt x="-1" y="11035"/>
                </a:moveTo>
                <a:cubicBezTo>
                  <a:pt x="3821" y="4220"/>
                  <a:pt x="11026" y="-1"/>
                  <a:pt x="18840" y="0"/>
                </a:cubicBezTo>
                <a:cubicBezTo>
                  <a:pt x="30769" y="0"/>
                  <a:pt x="40440" y="9670"/>
                  <a:pt x="40440" y="21600"/>
                </a:cubicBezTo>
                <a:lnTo>
                  <a:pt x="1884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0" name="Arc 227"/>
          <p:cNvSpPr>
            <a:spLocks/>
          </p:cNvSpPr>
          <p:nvPr/>
        </p:nvSpPr>
        <p:spPr bwMode="auto">
          <a:xfrm rot="20711507">
            <a:off x="3971925" y="2190750"/>
            <a:ext cx="576263" cy="193675"/>
          </a:xfrm>
          <a:custGeom>
            <a:avLst/>
            <a:gdLst>
              <a:gd name="G0" fmla="+- 18840 0 0"/>
              <a:gd name="G1" fmla="+- 21600 0 0"/>
              <a:gd name="G2" fmla="+- 21600 0 0"/>
              <a:gd name="T0" fmla="*/ 0 w 40440"/>
              <a:gd name="T1" fmla="*/ 11036 h 21600"/>
              <a:gd name="T2" fmla="*/ 40440 w 40440"/>
              <a:gd name="T3" fmla="*/ 21600 h 21600"/>
              <a:gd name="T4" fmla="*/ 18840 w 4044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440" h="21600" fill="none" extrusionOk="0">
                <a:moveTo>
                  <a:pt x="-1" y="11035"/>
                </a:moveTo>
                <a:cubicBezTo>
                  <a:pt x="3821" y="4220"/>
                  <a:pt x="11026" y="-1"/>
                  <a:pt x="18840" y="0"/>
                </a:cubicBezTo>
                <a:cubicBezTo>
                  <a:pt x="30769" y="0"/>
                  <a:pt x="40440" y="9670"/>
                  <a:pt x="40440" y="21600"/>
                </a:cubicBezTo>
              </a:path>
              <a:path w="40440" h="21600" stroke="0" extrusionOk="0">
                <a:moveTo>
                  <a:pt x="-1" y="11035"/>
                </a:moveTo>
                <a:cubicBezTo>
                  <a:pt x="3821" y="4220"/>
                  <a:pt x="11026" y="-1"/>
                  <a:pt x="18840" y="0"/>
                </a:cubicBezTo>
                <a:cubicBezTo>
                  <a:pt x="30769" y="0"/>
                  <a:pt x="40440" y="9670"/>
                  <a:pt x="40440" y="21600"/>
                </a:cubicBezTo>
                <a:lnTo>
                  <a:pt x="1884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grpSp>
        <p:nvGrpSpPr>
          <p:cNvPr id="11" name="Group 234"/>
          <p:cNvGrpSpPr>
            <a:grpSpLocks/>
          </p:cNvGrpSpPr>
          <p:nvPr/>
        </p:nvGrpSpPr>
        <p:grpSpPr bwMode="auto">
          <a:xfrm>
            <a:off x="4633913" y="3078163"/>
            <a:ext cx="3328987" cy="1200150"/>
            <a:chOff x="2800" y="2901"/>
            <a:chExt cx="2097" cy="756"/>
          </a:xfrm>
        </p:grpSpPr>
        <p:pic>
          <p:nvPicPr>
            <p:cNvPr id="12" name="Picture 20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77" y="3093"/>
              <a:ext cx="426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08"/>
            <p:cNvSpPr txBox="1">
              <a:spLocks noChangeArrowheads="1"/>
            </p:cNvSpPr>
            <p:nvPr/>
          </p:nvSpPr>
          <p:spPr bwMode="auto">
            <a:xfrm>
              <a:off x="3053" y="2951"/>
              <a:ext cx="1799" cy="12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sz="1400">
                  <a:ea typeface="굴림" charset="-127"/>
                </a:rPr>
                <a:t>Example: UCSD Drogues</a:t>
              </a:r>
              <a:endParaRPr lang="en-US" sz="1400"/>
            </a:p>
          </p:txBody>
        </p:sp>
        <p:sp>
          <p:nvSpPr>
            <p:cNvPr id="14" name="Text Box 211"/>
            <p:cNvSpPr txBox="1">
              <a:spLocks noChangeArrowheads="1"/>
            </p:cNvSpPr>
            <p:nvPr/>
          </p:nvSpPr>
          <p:spPr bwMode="auto">
            <a:xfrm>
              <a:off x="3384" y="3139"/>
              <a:ext cx="1513" cy="48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>
                <a:tabLst>
                  <a:tab pos="3946525" algn="l"/>
                </a:tabLst>
              </a:pPr>
              <a:r>
                <a:rPr lang="en-US" altLang="ko-KR" sz="1400" b="0" dirty="0">
                  <a:ea typeface="굴림" charset="-127"/>
                </a:rPr>
                <a:t>Acoustic modem</a:t>
              </a:r>
              <a:br>
                <a:rPr lang="en-US" altLang="ko-KR" sz="1400" b="0" dirty="0">
                  <a:ea typeface="굴림" charset="-127"/>
                </a:rPr>
              </a:br>
              <a:r>
                <a:rPr lang="en-US" altLang="ko-KR" sz="1400" b="0" dirty="0">
                  <a:ea typeface="굴림" charset="-127"/>
                </a:rPr>
                <a:t>Pressure (depth) sensor</a:t>
              </a:r>
              <a:br>
                <a:rPr lang="en-US" altLang="ko-KR" sz="1400" b="0" dirty="0">
                  <a:ea typeface="굴림" charset="-127"/>
                </a:rPr>
              </a:br>
              <a:r>
                <a:rPr lang="en-US" altLang="ko-KR" sz="1400" b="0" dirty="0">
                  <a:ea typeface="굴림" charset="-127"/>
                </a:rPr>
                <a:t>Depth control device</a:t>
              </a:r>
              <a:br>
                <a:rPr lang="en-US" altLang="ko-KR" sz="1400" b="0" dirty="0">
                  <a:ea typeface="굴림" charset="-127"/>
                </a:rPr>
              </a:br>
              <a:r>
                <a:rPr lang="en-US" altLang="ko-KR" sz="1400" b="0" dirty="0">
                  <a:ea typeface="굴림" charset="-127"/>
                </a:rPr>
                <a:t>+ Other sensors</a:t>
              </a:r>
            </a:p>
          </p:txBody>
        </p:sp>
        <p:sp>
          <p:nvSpPr>
            <p:cNvPr id="15" name="AutoShape 228"/>
            <p:cNvSpPr>
              <a:spLocks noChangeArrowheads="1"/>
            </p:cNvSpPr>
            <p:nvPr/>
          </p:nvSpPr>
          <p:spPr bwMode="auto">
            <a:xfrm>
              <a:off x="2800" y="2901"/>
              <a:ext cx="1955" cy="756"/>
            </a:xfrm>
            <a:prstGeom prst="roundRect">
              <a:avLst>
                <a:gd name="adj" fmla="val 16667"/>
              </a:avLst>
            </a:prstGeom>
            <a:noFill/>
            <a:ln w="3175" algn="ctr">
              <a:solidFill>
                <a:srgbClr val="C3C3C3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6" name="Text Box 231"/>
          <p:cNvSpPr txBox="1">
            <a:spLocks noChangeArrowheads="1"/>
          </p:cNvSpPr>
          <p:nvPr/>
        </p:nvSpPr>
        <p:spPr bwMode="auto">
          <a:xfrm>
            <a:off x="1636713" y="4092575"/>
            <a:ext cx="1565275" cy="4413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dirty="0">
                <a:solidFill>
                  <a:srgbClr val="F8F8F8"/>
                </a:solidFill>
                <a:ea typeface="굴림" charset="-127"/>
              </a:rPr>
              <a:t>Acoustic</a:t>
            </a:r>
            <a:br>
              <a:rPr lang="en-US" altLang="ko-KR" dirty="0">
                <a:solidFill>
                  <a:srgbClr val="F8F8F8"/>
                </a:solidFill>
                <a:ea typeface="굴림" charset="-127"/>
              </a:rPr>
            </a:br>
            <a:r>
              <a:rPr lang="en-US" altLang="ko-KR" dirty="0">
                <a:solidFill>
                  <a:srgbClr val="F8F8F8"/>
                </a:solidFill>
                <a:ea typeface="굴림" charset="-127"/>
              </a:rPr>
              <a:t>Communications</a:t>
            </a: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9000" y="5181600"/>
            <a:ext cx="2419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SEA Swarm architecture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Segmentation Strategies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029200" cy="5105400"/>
          </a:xfrm>
        </p:spPr>
        <p:txBody>
          <a:bodyPr>
            <a:normAutofit/>
          </a:bodyPr>
          <a:lstStyle/>
          <a:p>
            <a:r>
              <a:rPr lang="en-US" altLang="ko-KR" sz="2200" dirty="0" smtClean="0"/>
              <a:t>Optimal Segmentation</a:t>
            </a:r>
          </a:p>
          <a:p>
            <a:pPr lvl="1"/>
            <a:r>
              <a:rPr lang="en-US" altLang="ko-KR" sz="1800" dirty="0" smtClean="0"/>
              <a:t>Dynamic </a:t>
            </a:r>
            <a:r>
              <a:rPr lang="en-US" altLang="ko-KR" sz="1800" dirty="0" smtClean="0"/>
              <a:t>programming, expensive O(K*N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), over-fitting</a:t>
            </a:r>
          </a:p>
          <a:p>
            <a:r>
              <a:rPr lang="en-US" altLang="ko-KR" sz="2200" dirty="0" smtClean="0"/>
              <a:t>Top-down </a:t>
            </a:r>
            <a:r>
              <a:rPr lang="en-US" altLang="ko-KR" sz="2200" dirty="0" smtClean="0"/>
              <a:t>Binary </a:t>
            </a:r>
            <a:r>
              <a:rPr lang="en-US" altLang="ko-KR" sz="2200" dirty="0" smtClean="0"/>
              <a:t>Segmentation</a:t>
            </a:r>
          </a:p>
          <a:p>
            <a:pPr lvl="1"/>
            <a:r>
              <a:rPr lang="en-US" altLang="ko-KR" sz="1800" dirty="0" smtClean="0"/>
              <a:t>Binary</a:t>
            </a:r>
            <a:r>
              <a:rPr lang="en-US" altLang="ko-KR" sz="1800" dirty="0" smtClean="0"/>
              <a:t>: </a:t>
            </a:r>
            <a:r>
              <a:rPr lang="en-US" altLang="ko-KR" sz="1800" dirty="0" smtClean="0"/>
              <a:t>O(K*</a:t>
            </a:r>
            <a:r>
              <a:rPr lang="en-US" altLang="ko-KR" sz="1800" dirty="0" err="1" smtClean="0"/>
              <a:t>logN</a:t>
            </a:r>
            <a:r>
              <a:rPr lang="en-US" altLang="ko-KR" sz="1800" dirty="0" smtClean="0"/>
              <a:t>)</a:t>
            </a:r>
          </a:p>
          <a:p>
            <a:pPr lvl="1"/>
            <a:r>
              <a:rPr lang="en-US" altLang="ko-KR" sz="2200" dirty="0" smtClean="0"/>
              <a:t>Binary</a:t>
            </a:r>
            <a:r>
              <a:rPr lang="en-US" altLang="ko-KR" sz="2200" baseline="30000" dirty="0" smtClean="0"/>
              <a:t>+</a:t>
            </a:r>
            <a:r>
              <a:rPr lang="en-US" altLang="ko-KR" sz="2200" dirty="0" smtClean="0"/>
              <a:t>: better strategy in finding division segment</a:t>
            </a:r>
          </a:p>
          <a:p>
            <a:r>
              <a:rPr lang="en-US" altLang="ko-KR" sz="2200" dirty="0" smtClean="0"/>
              <a:t>Error-based </a:t>
            </a:r>
            <a:r>
              <a:rPr lang="en-US" altLang="ko-KR" sz="2200" dirty="0" smtClean="0"/>
              <a:t>Heuristic </a:t>
            </a:r>
            <a:r>
              <a:rPr lang="en-US" altLang="ko-KR" sz="2200" dirty="0" smtClean="0"/>
              <a:t>Segmentation</a:t>
            </a:r>
          </a:p>
          <a:p>
            <a:pPr lvl="1"/>
            <a:r>
              <a:rPr lang="en-US" altLang="ko-KR" sz="1800" dirty="0" smtClean="0"/>
              <a:t>Heuristic</a:t>
            </a:r>
            <a:r>
              <a:rPr lang="en-US" altLang="ko-KR" sz="1800" dirty="0" smtClean="0"/>
              <a:t>: division by absolute </a:t>
            </a:r>
            <a:r>
              <a:rPr lang="en-US" altLang="ko-KR" sz="1800" dirty="0" smtClean="0"/>
              <a:t>errors</a:t>
            </a:r>
          </a:p>
          <a:p>
            <a:pPr lvl="1"/>
            <a:r>
              <a:rPr lang="en-US" altLang="ko-KR" sz="2200" dirty="0" smtClean="0"/>
              <a:t>Heuristic</a:t>
            </a:r>
            <a:r>
              <a:rPr lang="en-US" altLang="ko-KR" sz="2200" dirty="0" smtClean="0"/>
              <a:t>+: division by relative errors</a:t>
            </a:r>
          </a:p>
          <a:p>
            <a:r>
              <a:rPr lang="en-US" altLang="ko-KR" sz="2200" dirty="0" smtClean="0"/>
              <a:t>Near-Optimal Segmentation</a:t>
            </a:r>
          </a:p>
          <a:p>
            <a:pPr lvl="1"/>
            <a:r>
              <a:rPr lang="en-US" altLang="ko-KR" sz="1800" dirty="0" smtClean="0"/>
              <a:t>B</a:t>
            </a:r>
            <a:r>
              <a:rPr lang="en-US" altLang="ko-KR" sz="1800" baseline="30000" dirty="0" smtClean="0"/>
              <a:t>+</a:t>
            </a:r>
            <a:r>
              <a:rPr lang="en-US" altLang="ko-KR" sz="1800" dirty="0" smtClean="0"/>
              <a:t>H</a:t>
            </a:r>
            <a:r>
              <a:rPr lang="en-US" altLang="ko-KR" sz="1800" baseline="30000" dirty="0" smtClean="0"/>
              <a:t>+</a:t>
            </a:r>
            <a:r>
              <a:rPr lang="en-US" altLang="ko-KR" sz="1800" dirty="0" smtClean="0"/>
              <a:t>: Binary</a:t>
            </a:r>
            <a:r>
              <a:rPr lang="en-US" altLang="ko-KR" sz="1800" baseline="30000" dirty="0" smtClean="0"/>
              <a:t>+</a:t>
            </a:r>
            <a:r>
              <a:rPr lang="en-US" altLang="ko-KR" sz="1800" dirty="0" smtClean="0"/>
              <a:t> with Heuristic+, O(K*N*</a:t>
            </a:r>
            <a:r>
              <a:rPr lang="en-US" altLang="ko-KR" sz="1800" dirty="0" err="1" smtClean="0"/>
              <a:t>logN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86518"/>
            <a:ext cx="3886200" cy="236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Near-Optimal Sampling for Individual Segments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200" b="1" i="1" dirty="0" smtClean="0"/>
              <a:t>Sampling Strategies</a:t>
            </a:r>
          </a:p>
          <a:p>
            <a:r>
              <a:rPr lang="en-US" altLang="ko-KR" sz="2200" dirty="0" smtClean="0"/>
              <a:t>Optimal Sampling </a:t>
            </a:r>
          </a:p>
          <a:p>
            <a:pPr lvl="1"/>
            <a:r>
              <a:rPr lang="en-US" altLang="ko-KR" sz="1800" dirty="0" smtClean="0"/>
              <a:t>“Information Loss”  L(</a:t>
            </a:r>
            <a:r>
              <a:rPr lang="en-US" altLang="ko-KR" sz="1800" dirty="0" err="1" smtClean="0"/>
              <a:t>R,R</a:t>
            </a:r>
            <a:r>
              <a:rPr lang="en-US" altLang="ko-KR" sz="1800" baseline="-25000" dirty="0" err="1" smtClean="0"/>
              <a:t>sub</a:t>
            </a:r>
            <a:r>
              <a:rPr lang="en-US" altLang="ko-KR" sz="1800" dirty="0" smtClean="0"/>
              <a:t>)</a:t>
            </a:r>
            <a:endParaRPr lang="en-US" altLang="ko-KR" sz="1800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43200"/>
            <a:ext cx="527009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0" y="28194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limited sampling rate</a:t>
            </a:r>
            <a:endParaRPr lang="ko-KR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3352800"/>
            <a:ext cx="2651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information loss threshold</a:t>
            </a:r>
            <a:endParaRPr lang="ko-KR" alt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91000"/>
            <a:ext cx="4343400" cy="256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141" y="4191000"/>
            <a:ext cx="3801059" cy="248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Sampling </a:t>
            </a:r>
            <a:r>
              <a:rPr lang="en-US" altLang="ko-KR" dirty="0" smtClean="0"/>
              <a:t>Strategies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200" dirty="0" smtClean="0"/>
              <a:t>Distribution-based Sampling</a:t>
            </a:r>
          </a:p>
          <a:p>
            <a:pPr lvl="1"/>
            <a:r>
              <a:rPr lang="en-US" altLang="ko-KR" sz="1800" dirty="0" smtClean="0"/>
              <a:t>Uniform</a:t>
            </a:r>
            <a:r>
              <a:rPr lang="en-US" altLang="ko-KR" sz="1800" dirty="0" smtClean="0"/>
              <a:t>: regular duty cycle </a:t>
            </a:r>
            <a:r>
              <a:rPr lang="en-US" altLang="ko-KR" sz="1800" dirty="0" smtClean="0"/>
              <a:t>readings</a:t>
            </a:r>
          </a:p>
          <a:p>
            <a:pPr lvl="1"/>
            <a:r>
              <a:rPr lang="en-US" altLang="ko-KR" sz="2200" dirty="0" smtClean="0"/>
              <a:t>Random</a:t>
            </a:r>
            <a:r>
              <a:rPr lang="en-US" altLang="ko-KR" sz="2200" dirty="0" smtClean="0"/>
              <a:t>: irregular duty cycle readings</a:t>
            </a:r>
          </a:p>
          <a:p>
            <a:r>
              <a:rPr lang="en-US" altLang="ko-KR" sz="2200" dirty="0" smtClean="0"/>
              <a:t>Entropy </a:t>
            </a:r>
            <a:r>
              <a:rPr lang="en-US" altLang="ko-KR" sz="2200" dirty="0" smtClean="0"/>
              <a:t>(Error) based </a:t>
            </a:r>
            <a:r>
              <a:rPr lang="en-US" altLang="ko-KR" sz="2200" dirty="0" smtClean="0"/>
              <a:t>sampling</a:t>
            </a:r>
          </a:p>
          <a:p>
            <a:pPr lvl="1"/>
            <a:r>
              <a:rPr lang="en-US" altLang="ko-KR" sz="1800" dirty="0" smtClean="0"/>
              <a:t>Selecting </a:t>
            </a:r>
            <a:r>
              <a:rPr lang="en-US" altLang="ko-KR" sz="1800" dirty="0" smtClean="0"/>
              <a:t>points with top entropy</a:t>
            </a:r>
          </a:p>
          <a:p>
            <a:r>
              <a:rPr lang="en-US" altLang="ko-KR" sz="2200" dirty="0" smtClean="0"/>
              <a:t>Mutual </a:t>
            </a:r>
            <a:r>
              <a:rPr lang="en-US" altLang="ko-KR" sz="2200" dirty="0" smtClean="0"/>
              <a:t>Information based </a:t>
            </a:r>
            <a:r>
              <a:rPr lang="en-US" altLang="ko-KR" sz="2200" dirty="0" smtClean="0"/>
              <a:t>sampling</a:t>
            </a:r>
          </a:p>
          <a:p>
            <a:pPr lvl="1"/>
            <a:r>
              <a:rPr lang="en-US" altLang="ko-KR" sz="1800" dirty="0" smtClean="0"/>
              <a:t>Remove </a:t>
            </a:r>
            <a:r>
              <a:rPr lang="en-US" altLang="ko-KR" sz="1800" dirty="0" smtClean="0"/>
              <a:t>information </a:t>
            </a:r>
            <a:r>
              <a:rPr lang="en-US" altLang="ko-KR" sz="1800" dirty="0" smtClean="0"/>
              <a:t>redundancy</a:t>
            </a:r>
          </a:p>
          <a:p>
            <a:pPr lvl="1"/>
            <a:r>
              <a:rPr lang="en-US" altLang="ko-KR" sz="2200" dirty="0" smtClean="0"/>
              <a:t>Recalculate </a:t>
            </a:r>
            <a:r>
              <a:rPr lang="en-US" altLang="ko-KR" sz="2200" dirty="0" smtClean="0"/>
              <a:t>entropy after each selection/sampling</a:t>
            </a:r>
            <a:endParaRPr lang="ko-KR" altLang="en-US" sz="22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792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Algorithms</a:t>
            </a:r>
            <a:endParaRPr lang="ko-KR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1"/>
            <a:ext cx="44957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49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CONCLUSION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Two-tier </a:t>
            </a:r>
            <a:r>
              <a:rPr lang="en-US" altLang="ko-KR" sz="2400" dirty="0" smtClean="0"/>
              <a:t>framework</a:t>
            </a:r>
            <a:r>
              <a:rPr lang="en-US" altLang="ko-KR" sz="2400" dirty="0" smtClean="0"/>
              <a:t>, namely </a:t>
            </a:r>
            <a:r>
              <a:rPr lang="en-US" altLang="ko-KR" sz="2400" dirty="0" err="1" smtClean="0"/>
              <a:t>OptiMoS</a:t>
            </a:r>
            <a:r>
              <a:rPr lang="en-US" altLang="ko-KR" sz="2400" dirty="0" smtClean="0"/>
              <a:t>, that enables </a:t>
            </a:r>
            <a:r>
              <a:rPr lang="en-US" altLang="ko-KR" sz="2400" dirty="0" smtClean="0"/>
              <a:t>an optimal </a:t>
            </a:r>
            <a:r>
              <a:rPr lang="en-US" altLang="ko-KR" sz="2400" dirty="0" smtClean="0"/>
              <a:t>mobile </a:t>
            </a:r>
            <a:r>
              <a:rPr lang="en-US" altLang="ko-KR" sz="2400" dirty="0" smtClean="0"/>
              <a:t>sensing strategy.</a:t>
            </a:r>
          </a:p>
          <a:p>
            <a:r>
              <a:rPr lang="en-US" altLang="ko-KR" sz="2400" dirty="0" smtClean="0"/>
              <a:t>Segmentation </a:t>
            </a:r>
          </a:p>
          <a:p>
            <a:pPr lvl="1"/>
            <a:r>
              <a:rPr lang="en-US" altLang="ko-KR" sz="1600" dirty="0" smtClean="0"/>
              <a:t>(</a:t>
            </a:r>
            <a:r>
              <a:rPr lang="en-US" altLang="ko-KR" sz="1600" dirty="0" smtClean="0"/>
              <a:t>e.g., Optimal, Binary, Binary</a:t>
            </a:r>
            <a:r>
              <a:rPr lang="en-US" altLang="ko-KR" sz="1600" baseline="30000" dirty="0" smtClean="0"/>
              <a:t>+</a:t>
            </a:r>
            <a:r>
              <a:rPr lang="en-US" altLang="ko-KR" sz="1600" dirty="0" smtClean="0"/>
              <a:t>, Heuristic, Heuristic</a:t>
            </a:r>
            <a:r>
              <a:rPr lang="en-US" altLang="ko-KR" sz="1600" baseline="30000" dirty="0" smtClean="0"/>
              <a:t>+</a:t>
            </a:r>
            <a:r>
              <a:rPr lang="en-US" altLang="ko-KR" sz="1600" dirty="0" smtClean="0"/>
              <a:t>, </a:t>
            </a:r>
            <a:r>
              <a:rPr lang="en-US" altLang="ko-KR" sz="2000" dirty="0" smtClean="0"/>
              <a:t>B</a:t>
            </a:r>
            <a:r>
              <a:rPr lang="en-US" altLang="ko-KR" sz="2000" baseline="30000" dirty="0" smtClean="0"/>
              <a:t>+</a:t>
            </a:r>
            <a:r>
              <a:rPr lang="en-US" altLang="ko-KR" sz="2000" dirty="0" smtClean="0"/>
              <a:t>H</a:t>
            </a:r>
            <a:r>
              <a:rPr lang="en-US" altLang="ko-KR" sz="2000" baseline="30000" dirty="0" smtClean="0"/>
              <a:t>+</a:t>
            </a:r>
            <a:r>
              <a:rPr lang="en-US" altLang="ko-KR" sz="2000" dirty="0" smtClean="0"/>
              <a:t>) </a:t>
            </a:r>
            <a:endParaRPr lang="en-US" altLang="ko-KR" sz="2000" dirty="0" smtClean="0"/>
          </a:p>
          <a:p>
            <a:r>
              <a:rPr lang="en-US" altLang="ko-KR" sz="2400" dirty="0" smtClean="0"/>
              <a:t>sampling </a:t>
            </a:r>
          </a:p>
          <a:p>
            <a:pPr lvl="1"/>
            <a:r>
              <a:rPr lang="en-US" altLang="ko-KR" sz="2000" dirty="0" smtClean="0"/>
              <a:t>(</a:t>
            </a:r>
            <a:r>
              <a:rPr lang="en-US" altLang="ko-KR" sz="2000" dirty="0" smtClean="0"/>
              <a:t>e.g., Uniform, Random, Entropy</a:t>
            </a:r>
            <a:r>
              <a:rPr lang="en-US" altLang="ko-KR" sz="2000" dirty="0" smtClean="0"/>
              <a:t>, Mutual </a:t>
            </a:r>
            <a:r>
              <a:rPr lang="en-US" altLang="ko-KR" sz="2000" dirty="0" smtClean="0"/>
              <a:t>Information</a:t>
            </a:r>
            <a:r>
              <a:rPr lang="en-US" altLang="ko-KR" sz="2000" dirty="0" smtClean="0"/>
              <a:t>).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Future </a:t>
            </a:r>
            <a:r>
              <a:rPr lang="en-US" altLang="ko-KR" sz="2400" dirty="0" smtClean="0"/>
              <a:t>work is to further extend </a:t>
            </a:r>
            <a:r>
              <a:rPr lang="en-US" altLang="ko-KR" sz="2400" dirty="0" err="1" smtClean="0"/>
              <a:t>OptiMoS</a:t>
            </a:r>
            <a:r>
              <a:rPr lang="en-US" altLang="ko-KR" sz="2400" dirty="0" smtClean="0"/>
              <a:t> for </a:t>
            </a:r>
            <a:r>
              <a:rPr lang="en-US" altLang="ko-KR" sz="2400" dirty="0" smtClean="0"/>
              <a:t>global optimal </a:t>
            </a:r>
            <a:r>
              <a:rPr lang="en-US" altLang="ko-KR" sz="2400" dirty="0" smtClean="0"/>
              <a:t>sensing on multiple bus lines in a large city area.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ea typeface="굴림" charset="-127"/>
              </a:rPr>
              <a:t>Problems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>
                <a:ea typeface="굴림" charset="-127"/>
              </a:rPr>
              <a:t>SEA-Swarm challenges:</a:t>
            </a:r>
          </a:p>
          <a:p>
            <a:pPr lvl="1"/>
            <a:r>
              <a:rPr lang="en-US" altLang="ko-KR" dirty="0" smtClean="0">
                <a:ea typeface="굴림" charset="-127"/>
              </a:rPr>
              <a:t>Acoustic </a:t>
            </a:r>
            <a:r>
              <a:rPr lang="en-US" altLang="ko-KR" dirty="0" err="1" smtClean="0">
                <a:ea typeface="굴림" charset="-127"/>
              </a:rPr>
              <a:t>comms</a:t>
            </a:r>
            <a:r>
              <a:rPr lang="en-US" altLang="ko-KR" dirty="0" smtClean="0">
                <a:ea typeface="굴림" charset="-127"/>
              </a:rPr>
              <a:t>: energy hungry, low bandwidth, long propagation delay</a:t>
            </a:r>
          </a:p>
          <a:p>
            <a:pPr lvl="1"/>
            <a:r>
              <a:rPr lang="en-US" altLang="ko-KR" dirty="0" smtClean="0">
                <a:ea typeface="굴림" charset="-127"/>
              </a:rPr>
              <a:t>Nodes mobility due to water movement</a:t>
            </a:r>
          </a:p>
          <a:p>
            <a:r>
              <a:rPr lang="en-US" altLang="ko-KR" dirty="0" smtClean="0">
                <a:ea typeface="굴림" charset="-127"/>
              </a:rPr>
              <a:t>Ground sensor routing protocols do not work well in underwater</a:t>
            </a:r>
          </a:p>
          <a:p>
            <a:pPr lvl="1"/>
            <a:r>
              <a:rPr lang="en-US" altLang="ko-KR" dirty="0" smtClean="0">
                <a:ea typeface="굴림" charset="-127"/>
              </a:rPr>
              <a:t>High protocol overheads, e.g., route discovery and maintenance</a:t>
            </a:r>
          </a:p>
          <a:p>
            <a:r>
              <a:rPr lang="en-US" altLang="ko-KR" dirty="0" smtClean="0">
                <a:ea typeface="굴림" charset="-127"/>
              </a:rPr>
              <a:t>3D geographical routing (stateless, localization) has the following limitations:</a:t>
            </a:r>
          </a:p>
          <a:p>
            <a:pPr lvl="1"/>
            <a:r>
              <a:rPr lang="en-US" altLang="ko-KR" dirty="0" smtClean="0">
                <a:ea typeface="굴림" charset="-127"/>
              </a:rPr>
              <a:t>Requires distributed underwater localization</a:t>
            </a:r>
          </a:p>
          <a:p>
            <a:pPr lvl="1"/>
            <a:r>
              <a:rPr lang="en-US" altLang="ko-KR" dirty="0" smtClean="0">
                <a:ea typeface="굴림" charset="-127"/>
              </a:rPr>
              <a:t>Efficient recovery from a local maximum</a:t>
            </a:r>
            <a:endParaRPr lang="en-US" altLang="ko-KR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>
                <a:ea typeface="굴림" charset="-127"/>
              </a:rPr>
              <a:t>HydroCast</a:t>
            </a:r>
            <a:r>
              <a:rPr lang="en-US" altLang="ko-KR" dirty="0" smtClean="0">
                <a:ea typeface="굴림" charset="-127"/>
              </a:rPr>
              <a:t>: </a:t>
            </a:r>
            <a:r>
              <a:rPr lang="en-US" altLang="ko-KR" dirty="0" smtClean="0"/>
              <a:t>Underwater Pressure Routing</a:t>
            </a:r>
            <a:endParaRPr lang="ko-KR" altLang="en-US" dirty="0"/>
          </a:p>
        </p:txBody>
      </p:sp>
      <p:sp>
        <p:nvSpPr>
          <p:cNvPr id="69" name="Oval 137"/>
          <p:cNvSpPr>
            <a:spLocks noChangeArrowheads="1"/>
          </p:cNvSpPr>
          <p:nvPr/>
        </p:nvSpPr>
        <p:spPr bwMode="auto">
          <a:xfrm>
            <a:off x="6384925" y="3941763"/>
            <a:ext cx="1524000" cy="1524000"/>
          </a:xfrm>
          <a:prstGeom prst="ellipse">
            <a:avLst/>
          </a:prstGeom>
          <a:solidFill>
            <a:srgbClr val="D2FAFF">
              <a:alpha val="20000"/>
            </a:srgbClr>
          </a:solidFill>
          <a:ln w="19050" algn="ctr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0" name="Line 143"/>
          <p:cNvSpPr>
            <a:spLocks noChangeShapeType="1"/>
          </p:cNvSpPr>
          <p:nvPr/>
        </p:nvSpPr>
        <p:spPr bwMode="auto">
          <a:xfrm>
            <a:off x="4667250" y="4695825"/>
            <a:ext cx="4103688" cy="1588"/>
          </a:xfrm>
          <a:prstGeom prst="line">
            <a:avLst/>
          </a:prstGeom>
          <a:noFill/>
          <a:ln w="6350">
            <a:solidFill>
              <a:schemeClr val="folHlink"/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>
          <a:xfrm>
            <a:off x="152400" y="1568450"/>
            <a:ext cx="8877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HydroCast: 1D geographic anycast routing  (to any one of the sonobuoys)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Using measured pressure level (or depth) from on-board p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ressure sensor</a:t>
            </a:r>
            <a:r>
              <a:rPr kumimoji="0" lang="en-US" altLang="ko-KR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A packet is forwarded to a node that is closest to the water surface (or the lowest depth node in one’s neighbors)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3922713" y="6153150"/>
            <a:ext cx="119062" cy="2206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2</a:t>
            </a:r>
            <a:endParaRPr lang="en-US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>
            <a:off x="549275" y="5438775"/>
            <a:ext cx="3565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549275" y="3495675"/>
            <a:ext cx="35655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2238375" y="5556250"/>
            <a:ext cx="103188" cy="2206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S</a:t>
            </a:r>
            <a:endParaRPr lang="en-US"/>
          </a:p>
        </p:txBody>
      </p: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919163" y="5211763"/>
            <a:ext cx="1162050" cy="1920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400">
                <a:ea typeface="굴림" charset="-127"/>
              </a:rPr>
              <a:t>Advance Zone</a:t>
            </a:r>
            <a:endParaRPr lang="en-US" sz="1400"/>
          </a:p>
        </p:txBody>
      </p:sp>
      <p:sp>
        <p:nvSpPr>
          <p:cNvPr id="77" name="Oval 22"/>
          <p:cNvSpPr>
            <a:spLocks noChangeArrowheads="1"/>
          </p:cNvSpPr>
          <p:nvPr/>
        </p:nvSpPr>
        <p:spPr bwMode="auto">
          <a:xfrm>
            <a:off x="838200" y="3930650"/>
            <a:ext cx="2743200" cy="2743200"/>
          </a:xfrm>
          <a:prstGeom prst="ellipse">
            <a:avLst/>
          </a:prstGeom>
          <a:solidFill>
            <a:srgbClr val="D2FAFF">
              <a:alpha val="20000"/>
            </a:srgbClr>
          </a:solidFill>
          <a:ln w="1905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endParaRPr lang="en-US"/>
          </a:p>
        </p:txBody>
      </p:sp>
      <p:sp>
        <p:nvSpPr>
          <p:cNvPr id="78" name="Rectangle 23"/>
          <p:cNvSpPr>
            <a:spLocks noChangeArrowheads="1"/>
          </p:cNvSpPr>
          <p:nvPr/>
        </p:nvSpPr>
        <p:spPr bwMode="auto">
          <a:xfrm>
            <a:off x="533400" y="5454650"/>
            <a:ext cx="3517900" cy="12509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auto">
          <a:xfrm flipV="1">
            <a:off x="2192338" y="5335588"/>
            <a:ext cx="195262" cy="195262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2393950" y="5229225"/>
            <a:ext cx="236538" cy="103188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81" name="Oval 5"/>
          <p:cNvSpPr>
            <a:spLocks noChangeArrowheads="1"/>
          </p:cNvSpPr>
          <p:nvPr/>
        </p:nvSpPr>
        <p:spPr bwMode="auto">
          <a:xfrm flipV="1">
            <a:off x="1285875" y="4875213"/>
            <a:ext cx="195263" cy="19685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82" name="Oval 6"/>
          <p:cNvSpPr>
            <a:spLocks noChangeArrowheads="1"/>
          </p:cNvSpPr>
          <p:nvPr/>
        </p:nvSpPr>
        <p:spPr bwMode="auto">
          <a:xfrm flipV="1">
            <a:off x="1809750" y="4992688"/>
            <a:ext cx="195263" cy="195262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83" name="Oval 14"/>
          <p:cNvSpPr>
            <a:spLocks noChangeArrowheads="1"/>
          </p:cNvSpPr>
          <p:nvPr/>
        </p:nvSpPr>
        <p:spPr bwMode="auto">
          <a:xfrm flipV="1">
            <a:off x="2589213" y="4681538"/>
            <a:ext cx="195262" cy="195262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84" name="Oval 15"/>
          <p:cNvSpPr>
            <a:spLocks noChangeArrowheads="1"/>
          </p:cNvSpPr>
          <p:nvPr/>
        </p:nvSpPr>
        <p:spPr bwMode="auto">
          <a:xfrm flipV="1">
            <a:off x="2787650" y="5151438"/>
            <a:ext cx="195263" cy="19685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85" name="Oval 30"/>
          <p:cNvSpPr>
            <a:spLocks noChangeArrowheads="1"/>
          </p:cNvSpPr>
          <p:nvPr/>
        </p:nvSpPr>
        <p:spPr bwMode="auto">
          <a:xfrm flipV="1">
            <a:off x="1344613" y="4427538"/>
            <a:ext cx="195262" cy="195262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grpSp>
        <p:nvGrpSpPr>
          <p:cNvPr id="86" name="Group 52"/>
          <p:cNvGrpSpPr>
            <a:grpSpLocks/>
          </p:cNvGrpSpPr>
          <p:nvPr/>
        </p:nvGrpSpPr>
        <p:grpSpPr bwMode="auto">
          <a:xfrm>
            <a:off x="3360738" y="3868738"/>
            <a:ext cx="931862" cy="774700"/>
            <a:chOff x="2462" y="2530"/>
            <a:chExt cx="659" cy="573"/>
          </a:xfrm>
        </p:grpSpPr>
        <p:sp>
          <p:nvSpPr>
            <p:cNvPr id="87" name="Line 44"/>
            <p:cNvSpPr>
              <a:spLocks noChangeShapeType="1"/>
            </p:cNvSpPr>
            <p:nvPr/>
          </p:nvSpPr>
          <p:spPr bwMode="auto">
            <a:xfrm>
              <a:off x="2572" y="253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8" name="Line 46"/>
            <p:cNvSpPr>
              <a:spLocks noChangeShapeType="1"/>
            </p:cNvSpPr>
            <p:nvPr/>
          </p:nvSpPr>
          <p:spPr bwMode="auto">
            <a:xfrm>
              <a:off x="2547" y="2944"/>
              <a:ext cx="5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9" name="Text Box 47"/>
            <p:cNvSpPr txBox="1">
              <a:spLocks noChangeArrowheads="1"/>
            </p:cNvSpPr>
            <p:nvPr/>
          </p:nvSpPr>
          <p:spPr bwMode="auto">
            <a:xfrm>
              <a:off x="2643" y="3002"/>
              <a:ext cx="351" cy="10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sz="1000">
                  <a:ea typeface="굴림" charset="-127"/>
                </a:rPr>
                <a:t>distance</a:t>
              </a:r>
              <a:endParaRPr lang="en-US" sz="1000"/>
            </a:p>
          </p:txBody>
        </p:sp>
        <p:sp>
          <p:nvSpPr>
            <p:cNvPr id="90" name="Text Box 48"/>
            <p:cNvSpPr txBox="1">
              <a:spLocks noChangeArrowheads="1"/>
            </p:cNvSpPr>
            <p:nvPr/>
          </p:nvSpPr>
          <p:spPr bwMode="auto">
            <a:xfrm rot="16200000">
              <a:off x="2397" y="2689"/>
              <a:ext cx="227" cy="9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sz="1000">
                  <a:ea typeface="굴림" charset="-127"/>
                </a:rPr>
                <a:t>error</a:t>
              </a:r>
              <a:endParaRPr lang="en-US" sz="1000"/>
            </a:p>
          </p:txBody>
        </p:sp>
        <p:sp>
          <p:nvSpPr>
            <p:cNvPr id="91" name="Freeform 50"/>
            <p:cNvSpPr>
              <a:spLocks/>
            </p:cNvSpPr>
            <p:nvPr/>
          </p:nvSpPr>
          <p:spPr bwMode="auto">
            <a:xfrm rot="-511034">
              <a:off x="2554" y="2568"/>
              <a:ext cx="456" cy="324"/>
            </a:xfrm>
            <a:custGeom>
              <a:avLst/>
              <a:gdLst/>
              <a:ahLst/>
              <a:cxnLst>
                <a:cxn ang="0">
                  <a:pos x="0" y="259"/>
                </a:cxn>
                <a:cxn ang="0">
                  <a:pos x="346" y="230"/>
                </a:cxn>
                <a:cxn ang="0">
                  <a:pos x="586" y="0"/>
                </a:cxn>
              </a:cxnLst>
              <a:rect l="0" t="0" r="r" b="b"/>
              <a:pathLst>
                <a:path w="586" h="273">
                  <a:moveTo>
                    <a:pt x="0" y="259"/>
                  </a:moveTo>
                  <a:cubicBezTo>
                    <a:pt x="124" y="266"/>
                    <a:pt x="248" y="273"/>
                    <a:pt x="346" y="230"/>
                  </a:cubicBezTo>
                  <a:cubicBezTo>
                    <a:pt x="444" y="187"/>
                    <a:pt x="537" y="69"/>
                    <a:pt x="586" y="0"/>
                  </a:cubicBezTo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92" name="Oval 53"/>
          <p:cNvSpPr>
            <a:spLocks noChangeArrowheads="1"/>
          </p:cNvSpPr>
          <p:nvPr/>
        </p:nvSpPr>
        <p:spPr bwMode="auto">
          <a:xfrm>
            <a:off x="836613" y="3937000"/>
            <a:ext cx="2743200" cy="27432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93" name="Rectangle 57"/>
          <p:cNvSpPr>
            <a:spLocks noChangeArrowheads="1"/>
          </p:cNvSpPr>
          <p:nvPr/>
        </p:nvSpPr>
        <p:spPr bwMode="auto">
          <a:xfrm>
            <a:off x="2278063" y="4168775"/>
            <a:ext cx="236537" cy="103188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94" name="AutoShape 60"/>
          <p:cNvSpPr>
            <a:spLocks noChangeArrowheads="1"/>
          </p:cNvSpPr>
          <p:nvPr/>
        </p:nvSpPr>
        <p:spPr bwMode="auto">
          <a:xfrm>
            <a:off x="2355850" y="4114800"/>
            <a:ext cx="273050" cy="219075"/>
          </a:xfrm>
          <a:prstGeom prst="irregularSeal1">
            <a:avLst/>
          </a:prstGeom>
          <a:noFill/>
          <a:ln w="1905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95" name="Text Box 63"/>
          <p:cNvSpPr txBox="1">
            <a:spLocks noChangeArrowheads="1"/>
          </p:cNvSpPr>
          <p:nvPr/>
        </p:nvSpPr>
        <p:spPr bwMode="auto">
          <a:xfrm>
            <a:off x="2279650" y="4324350"/>
            <a:ext cx="368300" cy="1651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200">
                <a:ea typeface="굴림" charset="-127"/>
              </a:rPr>
              <a:t>error</a:t>
            </a:r>
            <a:endParaRPr lang="en-US" sz="1200"/>
          </a:p>
        </p:txBody>
      </p:sp>
      <p:sp>
        <p:nvSpPr>
          <p:cNvPr id="96" name="Line 64"/>
          <p:cNvSpPr>
            <a:spLocks noChangeShapeType="1"/>
          </p:cNvSpPr>
          <p:nvPr/>
        </p:nvSpPr>
        <p:spPr bwMode="auto">
          <a:xfrm flipH="1" flipV="1">
            <a:off x="2139950" y="4343400"/>
            <a:ext cx="139700" cy="971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7" name="Object 68"/>
          <p:cNvGraphicFramePr>
            <a:graphicFrameLocks noChangeAspect="1"/>
          </p:cNvGraphicFramePr>
          <p:nvPr/>
        </p:nvGraphicFramePr>
        <p:xfrm>
          <a:off x="3017838" y="3240088"/>
          <a:ext cx="304800" cy="530225"/>
        </p:xfrm>
        <a:graphic>
          <a:graphicData uri="http://schemas.openxmlformats.org/presentationml/2006/ole">
            <p:oleObj spid="_x0000_s2073" name="Visio" r:id="rId3" imgW="207645" imgH="365379" progId="">
              <p:embed/>
            </p:oleObj>
          </a:graphicData>
        </a:graphic>
      </p:graphicFrame>
      <p:sp>
        <p:nvSpPr>
          <p:cNvPr id="98" name="Line 69"/>
          <p:cNvSpPr>
            <a:spLocks noChangeShapeType="1"/>
          </p:cNvSpPr>
          <p:nvPr/>
        </p:nvSpPr>
        <p:spPr bwMode="auto">
          <a:xfrm flipH="1" flipV="1">
            <a:off x="1443038" y="3763963"/>
            <a:ext cx="55245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99" name="Oval 31"/>
          <p:cNvSpPr>
            <a:spLocks noChangeArrowheads="1"/>
          </p:cNvSpPr>
          <p:nvPr/>
        </p:nvSpPr>
        <p:spPr bwMode="auto">
          <a:xfrm flipV="1">
            <a:off x="2011363" y="4116388"/>
            <a:ext cx="195262" cy="195262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00" name="Object 73"/>
          <p:cNvGraphicFramePr>
            <a:graphicFrameLocks noChangeAspect="1"/>
          </p:cNvGraphicFramePr>
          <p:nvPr/>
        </p:nvGraphicFramePr>
        <p:xfrm>
          <a:off x="1176338" y="3240088"/>
          <a:ext cx="304800" cy="530225"/>
        </p:xfrm>
        <a:graphic>
          <a:graphicData uri="http://schemas.openxmlformats.org/presentationml/2006/ole">
            <p:oleObj spid="_x0000_s2074" name="Visio" r:id="rId4" imgW="207645" imgH="365379" progId="">
              <p:embed/>
            </p:oleObj>
          </a:graphicData>
        </a:graphic>
      </p:graphicFrame>
      <p:sp>
        <p:nvSpPr>
          <p:cNvPr id="101" name="Line 112"/>
          <p:cNvSpPr>
            <a:spLocks noChangeShapeType="1"/>
          </p:cNvSpPr>
          <p:nvPr/>
        </p:nvSpPr>
        <p:spPr bwMode="auto">
          <a:xfrm>
            <a:off x="4629150" y="3495675"/>
            <a:ext cx="39798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02" name="Object 113"/>
          <p:cNvGraphicFramePr>
            <a:graphicFrameLocks noChangeAspect="1"/>
          </p:cNvGraphicFramePr>
          <p:nvPr/>
        </p:nvGraphicFramePr>
        <p:xfrm>
          <a:off x="7097713" y="3240088"/>
          <a:ext cx="304800" cy="530225"/>
        </p:xfrm>
        <a:graphic>
          <a:graphicData uri="http://schemas.openxmlformats.org/presentationml/2006/ole">
            <p:oleObj spid="_x0000_s2075" name="Visio" r:id="rId5" imgW="207645" imgH="365379" progId="">
              <p:embed/>
            </p:oleObj>
          </a:graphicData>
        </a:graphic>
      </p:graphicFrame>
      <p:graphicFrame>
        <p:nvGraphicFramePr>
          <p:cNvPr id="103" name="Object 114"/>
          <p:cNvGraphicFramePr>
            <a:graphicFrameLocks noChangeAspect="1"/>
          </p:cNvGraphicFramePr>
          <p:nvPr/>
        </p:nvGraphicFramePr>
        <p:xfrm>
          <a:off x="5256213" y="3240088"/>
          <a:ext cx="304800" cy="530225"/>
        </p:xfrm>
        <a:graphic>
          <a:graphicData uri="http://schemas.openxmlformats.org/presentationml/2006/ole">
            <p:oleObj spid="_x0000_s2076" name="Visio" r:id="rId6" imgW="207645" imgH="365379" progId="">
              <p:embed/>
            </p:oleObj>
          </a:graphicData>
        </a:graphic>
      </p:graphicFrame>
      <p:graphicFrame>
        <p:nvGraphicFramePr>
          <p:cNvPr id="104" name="Object 115"/>
          <p:cNvGraphicFramePr>
            <a:graphicFrameLocks noChangeAspect="1"/>
          </p:cNvGraphicFramePr>
          <p:nvPr/>
        </p:nvGraphicFramePr>
        <p:xfrm>
          <a:off x="6200775" y="3248025"/>
          <a:ext cx="304800" cy="530225"/>
        </p:xfrm>
        <a:graphic>
          <a:graphicData uri="http://schemas.openxmlformats.org/presentationml/2006/ole">
            <p:oleObj spid="_x0000_s2077" name="Visio" r:id="rId7" imgW="207645" imgH="365379" progId="">
              <p:embed/>
            </p:oleObj>
          </a:graphicData>
        </a:graphic>
      </p:graphicFrame>
      <p:graphicFrame>
        <p:nvGraphicFramePr>
          <p:cNvPr id="105" name="Object 116"/>
          <p:cNvGraphicFramePr>
            <a:graphicFrameLocks noChangeAspect="1"/>
          </p:cNvGraphicFramePr>
          <p:nvPr/>
        </p:nvGraphicFramePr>
        <p:xfrm>
          <a:off x="4826000" y="4216400"/>
          <a:ext cx="346075" cy="222250"/>
        </p:xfrm>
        <a:graphic>
          <a:graphicData uri="http://schemas.openxmlformats.org/presentationml/2006/ole">
            <p:oleObj spid="_x0000_s2078" name="Visio" r:id="rId8" imgW="228219" imgH="146685" progId="">
              <p:embed/>
            </p:oleObj>
          </a:graphicData>
        </a:graphic>
      </p:graphicFrame>
      <p:graphicFrame>
        <p:nvGraphicFramePr>
          <p:cNvPr id="106" name="Object 117"/>
          <p:cNvGraphicFramePr>
            <a:graphicFrameLocks noChangeAspect="1"/>
          </p:cNvGraphicFramePr>
          <p:nvPr/>
        </p:nvGraphicFramePr>
        <p:xfrm>
          <a:off x="5292725" y="4067175"/>
          <a:ext cx="346075" cy="222250"/>
        </p:xfrm>
        <a:graphic>
          <a:graphicData uri="http://schemas.openxmlformats.org/presentationml/2006/ole">
            <p:oleObj spid="_x0000_s2079" name="Visio" r:id="rId9" imgW="228219" imgH="146685" progId="">
              <p:embed/>
            </p:oleObj>
          </a:graphicData>
        </a:graphic>
      </p:graphicFrame>
      <p:graphicFrame>
        <p:nvGraphicFramePr>
          <p:cNvPr id="107" name="Object 118"/>
          <p:cNvGraphicFramePr>
            <a:graphicFrameLocks noChangeAspect="1"/>
          </p:cNvGraphicFramePr>
          <p:nvPr/>
        </p:nvGraphicFramePr>
        <p:xfrm>
          <a:off x="4976813" y="4830763"/>
          <a:ext cx="346075" cy="222250"/>
        </p:xfrm>
        <a:graphic>
          <a:graphicData uri="http://schemas.openxmlformats.org/presentationml/2006/ole">
            <p:oleObj spid="_x0000_s2080" name="Visio" r:id="rId10" imgW="228219" imgH="146685" progId="">
              <p:embed/>
            </p:oleObj>
          </a:graphicData>
        </a:graphic>
      </p:graphicFrame>
      <p:graphicFrame>
        <p:nvGraphicFramePr>
          <p:cNvPr id="108" name="Object 119"/>
          <p:cNvGraphicFramePr>
            <a:graphicFrameLocks noChangeAspect="1"/>
          </p:cNvGraphicFramePr>
          <p:nvPr/>
        </p:nvGraphicFramePr>
        <p:xfrm>
          <a:off x="5943600" y="5380038"/>
          <a:ext cx="346075" cy="222250"/>
        </p:xfrm>
        <a:graphic>
          <a:graphicData uri="http://schemas.openxmlformats.org/presentationml/2006/ole">
            <p:oleObj spid="_x0000_s2081" name="Visio" r:id="rId11" imgW="228219" imgH="146685" progId="">
              <p:embed/>
            </p:oleObj>
          </a:graphicData>
        </a:graphic>
      </p:graphicFrame>
      <p:graphicFrame>
        <p:nvGraphicFramePr>
          <p:cNvPr id="109" name="Object 120"/>
          <p:cNvGraphicFramePr>
            <a:graphicFrameLocks noChangeAspect="1"/>
          </p:cNvGraphicFramePr>
          <p:nvPr/>
        </p:nvGraphicFramePr>
        <p:xfrm>
          <a:off x="4995863" y="5553075"/>
          <a:ext cx="346075" cy="222250"/>
        </p:xfrm>
        <a:graphic>
          <a:graphicData uri="http://schemas.openxmlformats.org/presentationml/2006/ole">
            <p:oleObj spid="_x0000_s2082" name="Visio" r:id="rId12" imgW="228219" imgH="146685" progId="">
              <p:embed/>
            </p:oleObj>
          </a:graphicData>
        </a:graphic>
      </p:graphicFrame>
      <p:graphicFrame>
        <p:nvGraphicFramePr>
          <p:cNvPr id="110" name="Object 121"/>
          <p:cNvGraphicFramePr>
            <a:graphicFrameLocks noChangeAspect="1"/>
          </p:cNvGraphicFramePr>
          <p:nvPr/>
        </p:nvGraphicFramePr>
        <p:xfrm>
          <a:off x="5381625" y="5248275"/>
          <a:ext cx="346075" cy="222250"/>
        </p:xfrm>
        <a:graphic>
          <a:graphicData uri="http://schemas.openxmlformats.org/presentationml/2006/ole">
            <p:oleObj spid="_x0000_s2083" name="Visio" r:id="rId13" imgW="228219" imgH="146685" progId="">
              <p:embed/>
            </p:oleObj>
          </a:graphicData>
        </a:graphic>
      </p:graphicFrame>
      <p:graphicFrame>
        <p:nvGraphicFramePr>
          <p:cNvPr id="111" name="Object 122"/>
          <p:cNvGraphicFramePr>
            <a:graphicFrameLocks noChangeAspect="1"/>
          </p:cNvGraphicFramePr>
          <p:nvPr/>
        </p:nvGraphicFramePr>
        <p:xfrm>
          <a:off x="5429250" y="4619625"/>
          <a:ext cx="346075" cy="222250"/>
        </p:xfrm>
        <a:graphic>
          <a:graphicData uri="http://schemas.openxmlformats.org/presentationml/2006/ole">
            <p:oleObj spid="_x0000_s2084" name="Visio" r:id="rId14" imgW="228219" imgH="146685" progId="">
              <p:embed/>
            </p:oleObj>
          </a:graphicData>
        </a:graphic>
      </p:graphicFrame>
      <p:graphicFrame>
        <p:nvGraphicFramePr>
          <p:cNvPr id="112" name="Object 123"/>
          <p:cNvGraphicFramePr>
            <a:graphicFrameLocks noChangeAspect="1"/>
          </p:cNvGraphicFramePr>
          <p:nvPr/>
        </p:nvGraphicFramePr>
        <p:xfrm>
          <a:off x="6958013" y="4575175"/>
          <a:ext cx="346075" cy="222250"/>
        </p:xfrm>
        <a:graphic>
          <a:graphicData uri="http://schemas.openxmlformats.org/presentationml/2006/ole">
            <p:oleObj spid="_x0000_s2085" name="Visio" r:id="rId15" imgW="228219" imgH="146685" progId="">
              <p:embed/>
            </p:oleObj>
          </a:graphicData>
        </a:graphic>
      </p:graphicFrame>
      <p:graphicFrame>
        <p:nvGraphicFramePr>
          <p:cNvPr id="113" name="Object 124"/>
          <p:cNvGraphicFramePr>
            <a:graphicFrameLocks noChangeAspect="1"/>
          </p:cNvGraphicFramePr>
          <p:nvPr/>
        </p:nvGraphicFramePr>
        <p:xfrm>
          <a:off x="6378575" y="5105400"/>
          <a:ext cx="346075" cy="222250"/>
        </p:xfrm>
        <a:graphic>
          <a:graphicData uri="http://schemas.openxmlformats.org/presentationml/2006/ole">
            <p:oleObj spid="_x0000_s2086" name="Visio" r:id="rId16" imgW="228219" imgH="146685" progId="">
              <p:embed/>
            </p:oleObj>
          </a:graphicData>
        </a:graphic>
      </p:graphicFrame>
      <p:graphicFrame>
        <p:nvGraphicFramePr>
          <p:cNvPr id="114" name="Object 125"/>
          <p:cNvGraphicFramePr>
            <a:graphicFrameLocks noChangeAspect="1"/>
          </p:cNvGraphicFramePr>
          <p:nvPr/>
        </p:nvGraphicFramePr>
        <p:xfrm>
          <a:off x="7761288" y="4951413"/>
          <a:ext cx="346075" cy="222250"/>
        </p:xfrm>
        <a:graphic>
          <a:graphicData uri="http://schemas.openxmlformats.org/presentationml/2006/ole">
            <p:oleObj spid="_x0000_s2087" name="Visio" r:id="rId17" imgW="228219" imgH="146685" progId="">
              <p:embed/>
            </p:oleObj>
          </a:graphicData>
        </a:graphic>
      </p:graphicFrame>
      <p:graphicFrame>
        <p:nvGraphicFramePr>
          <p:cNvPr id="115" name="Object 126"/>
          <p:cNvGraphicFramePr>
            <a:graphicFrameLocks noChangeAspect="1"/>
          </p:cNvGraphicFramePr>
          <p:nvPr/>
        </p:nvGraphicFramePr>
        <p:xfrm>
          <a:off x="8143875" y="4400550"/>
          <a:ext cx="346075" cy="222250"/>
        </p:xfrm>
        <a:graphic>
          <a:graphicData uri="http://schemas.openxmlformats.org/presentationml/2006/ole">
            <p:oleObj spid="_x0000_s2088" name="Visio" r:id="rId18" imgW="228219" imgH="146685" progId="">
              <p:embed/>
            </p:oleObj>
          </a:graphicData>
        </a:graphic>
      </p:graphicFrame>
      <p:graphicFrame>
        <p:nvGraphicFramePr>
          <p:cNvPr id="116" name="Object 127"/>
          <p:cNvGraphicFramePr>
            <a:graphicFrameLocks noChangeAspect="1"/>
          </p:cNvGraphicFramePr>
          <p:nvPr/>
        </p:nvGraphicFramePr>
        <p:xfrm>
          <a:off x="7391400" y="5281613"/>
          <a:ext cx="346075" cy="222250"/>
        </p:xfrm>
        <a:graphic>
          <a:graphicData uri="http://schemas.openxmlformats.org/presentationml/2006/ole">
            <p:oleObj spid="_x0000_s2089" name="Visio" r:id="rId19" imgW="228219" imgH="146685" progId="">
              <p:embed/>
            </p:oleObj>
          </a:graphicData>
        </a:graphic>
      </p:graphicFrame>
      <p:graphicFrame>
        <p:nvGraphicFramePr>
          <p:cNvPr id="117" name="Object 128"/>
          <p:cNvGraphicFramePr>
            <a:graphicFrameLocks noChangeAspect="1"/>
          </p:cNvGraphicFramePr>
          <p:nvPr/>
        </p:nvGraphicFramePr>
        <p:xfrm>
          <a:off x="6735763" y="5808663"/>
          <a:ext cx="346075" cy="222250"/>
        </p:xfrm>
        <a:graphic>
          <a:graphicData uri="http://schemas.openxmlformats.org/presentationml/2006/ole">
            <p:oleObj spid="_x0000_s2090" name="Visio" r:id="rId20" imgW="228219" imgH="146685" progId="">
              <p:embed/>
            </p:oleObj>
          </a:graphicData>
        </a:graphic>
      </p:graphicFrame>
      <p:graphicFrame>
        <p:nvGraphicFramePr>
          <p:cNvPr id="118" name="Object 129"/>
          <p:cNvGraphicFramePr>
            <a:graphicFrameLocks noChangeAspect="1"/>
          </p:cNvGraphicFramePr>
          <p:nvPr/>
        </p:nvGraphicFramePr>
        <p:xfrm>
          <a:off x="5837238" y="5726113"/>
          <a:ext cx="346075" cy="222250"/>
        </p:xfrm>
        <a:graphic>
          <a:graphicData uri="http://schemas.openxmlformats.org/presentationml/2006/ole">
            <p:oleObj spid="_x0000_s2091" name="Visio" r:id="rId21" imgW="228219" imgH="146685" progId="">
              <p:embed/>
            </p:oleObj>
          </a:graphicData>
        </a:graphic>
      </p:graphicFrame>
      <p:graphicFrame>
        <p:nvGraphicFramePr>
          <p:cNvPr id="119" name="Object 130"/>
          <p:cNvGraphicFramePr>
            <a:graphicFrameLocks noChangeAspect="1"/>
          </p:cNvGraphicFramePr>
          <p:nvPr/>
        </p:nvGraphicFramePr>
        <p:xfrm>
          <a:off x="7500938" y="5780088"/>
          <a:ext cx="346075" cy="222250"/>
        </p:xfrm>
        <a:graphic>
          <a:graphicData uri="http://schemas.openxmlformats.org/presentationml/2006/ole">
            <p:oleObj spid="_x0000_s2092" name="Visio" r:id="rId22" imgW="228219" imgH="146685" progId="">
              <p:embed/>
            </p:oleObj>
          </a:graphicData>
        </a:graphic>
      </p:graphicFrame>
      <p:sp>
        <p:nvSpPr>
          <p:cNvPr id="120" name="Oval 132"/>
          <p:cNvSpPr>
            <a:spLocks noChangeArrowheads="1"/>
          </p:cNvSpPr>
          <p:nvPr/>
        </p:nvSpPr>
        <p:spPr bwMode="auto">
          <a:xfrm>
            <a:off x="6872288" y="5888038"/>
            <a:ext cx="73025" cy="73025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21" name="Line 133"/>
          <p:cNvSpPr>
            <a:spLocks noChangeShapeType="1"/>
          </p:cNvSpPr>
          <p:nvPr/>
        </p:nvSpPr>
        <p:spPr bwMode="auto">
          <a:xfrm flipH="1" flipV="1">
            <a:off x="6570663" y="5338763"/>
            <a:ext cx="319087" cy="466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22" name="Line 134"/>
          <p:cNvSpPr>
            <a:spLocks noChangeShapeType="1"/>
          </p:cNvSpPr>
          <p:nvPr/>
        </p:nvSpPr>
        <p:spPr bwMode="auto">
          <a:xfrm flipV="1">
            <a:off x="6573838" y="4781550"/>
            <a:ext cx="400050" cy="3095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23" name="Object 135"/>
          <p:cNvGraphicFramePr>
            <a:graphicFrameLocks noChangeAspect="1"/>
          </p:cNvGraphicFramePr>
          <p:nvPr/>
        </p:nvGraphicFramePr>
        <p:xfrm>
          <a:off x="8151813" y="3998913"/>
          <a:ext cx="346075" cy="222250"/>
        </p:xfrm>
        <a:graphic>
          <a:graphicData uri="http://schemas.openxmlformats.org/presentationml/2006/ole">
            <p:oleObj spid="_x0000_s2093" name="Visio" r:id="rId23" imgW="228219" imgH="146685" progId="">
              <p:embed/>
            </p:oleObj>
          </a:graphicData>
        </a:graphic>
      </p:graphicFrame>
      <p:graphicFrame>
        <p:nvGraphicFramePr>
          <p:cNvPr id="124" name="Object 136"/>
          <p:cNvGraphicFramePr>
            <a:graphicFrameLocks noChangeAspect="1"/>
          </p:cNvGraphicFramePr>
          <p:nvPr/>
        </p:nvGraphicFramePr>
        <p:xfrm>
          <a:off x="6030913" y="3997325"/>
          <a:ext cx="346075" cy="222250"/>
        </p:xfrm>
        <a:graphic>
          <a:graphicData uri="http://schemas.openxmlformats.org/presentationml/2006/ole">
            <p:oleObj spid="_x0000_s2094" name="Visio" r:id="rId24" imgW="228219" imgH="146685" progId="">
              <p:embed/>
            </p:oleObj>
          </a:graphicData>
        </a:graphic>
      </p:graphicFrame>
      <p:sp>
        <p:nvSpPr>
          <p:cNvPr id="125" name="Text Box 138"/>
          <p:cNvSpPr txBox="1">
            <a:spLocks noChangeArrowheads="1"/>
          </p:cNvSpPr>
          <p:nvPr/>
        </p:nvSpPr>
        <p:spPr bwMode="auto">
          <a:xfrm>
            <a:off x="7000875" y="4791075"/>
            <a:ext cx="836613" cy="1920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400">
                <a:ea typeface="굴림" charset="-127"/>
              </a:rPr>
              <a:t>Local max</a:t>
            </a:r>
            <a:endParaRPr lang="en-US" sz="1400"/>
          </a:p>
        </p:txBody>
      </p:sp>
      <p:sp>
        <p:nvSpPr>
          <p:cNvPr id="126" name="Rectangle 139"/>
          <p:cNvSpPr>
            <a:spLocks noChangeArrowheads="1"/>
          </p:cNvSpPr>
          <p:nvPr/>
        </p:nvSpPr>
        <p:spPr bwMode="auto">
          <a:xfrm>
            <a:off x="6456363" y="5873750"/>
            <a:ext cx="236537" cy="103188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27" name="Rectangle 140"/>
          <p:cNvSpPr>
            <a:spLocks noChangeArrowheads="1"/>
          </p:cNvSpPr>
          <p:nvPr/>
        </p:nvSpPr>
        <p:spPr bwMode="auto">
          <a:xfrm>
            <a:off x="6296025" y="4967288"/>
            <a:ext cx="236538" cy="103187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28" name="Rectangle 141"/>
          <p:cNvSpPr>
            <a:spLocks noChangeArrowheads="1"/>
          </p:cNvSpPr>
          <p:nvPr/>
        </p:nvSpPr>
        <p:spPr bwMode="auto">
          <a:xfrm>
            <a:off x="6711950" y="4562475"/>
            <a:ext cx="236538" cy="103188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29" name="Text Box 142"/>
          <p:cNvSpPr txBox="1">
            <a:spLocks noChangeArrowheads="1"/>
          </p:cNvSpPr>
          <p:nvPr/>
        </p:nvSpPr>
        <p:spPr bwMode="auto">
          <a:xfrm>
            <a:off x="7300913" y="4264025"/>
            <a:ext cx="177800" cy="438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3200">
                <a:ea typeface="굴림" charset="-127"/>
              </a:rPr>
              <a:t>?</a:t>
            </a:r>
            <a:endParaRPr lang="en-US" sz="3200"/>
          </a:p>
        </p:txBody>
      </p:sp>
      <p:sp>
        <p:nvSpPr>
          <p:cNvPr id="130" name="AutoShape 152"/>
          <p:cNvSpPr>
            <a:spLocks noChangeArrowheads="1"/>
          </p:cNvSpPr>
          <p:nvPr/>
        </p:nvSpPr>
        <p:spPr bwMode="auto">
          <a:xfrm>
            <a:off x="252413" y="6137275"/>
            <a:ext cx="4291012" cy="508000"/>
          </a:xfrm>
          <a:prstGeom prst="roundRect">
            <a:avLst>
              <a:gd name="adj" fmla="val 16667"/>
            </a:avLst>
          </a:prstGeom>
          <a:solidFill>
            <a:srgbClr val="D2FAFF">
              <a:alpha val="35001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b="0" i="1">
                <a:solidFill>
                  <a:srgbClr val="323232"/>
                </a:solidFill>
                <a:ea typeface="굴림" charset="-127"/>
              </a:rPr>
              <a:t>Packet drops due to channel errors:</a:t>
            </a:r>
            <a:br>
              <a:rPr lang="en-US" altLang="ko-KR" b="0" i="1">
                <a:solidFill>
                  <a:srgbClr val="323232"/>
                </a:solidFill>
                <a:ea typeface="굴림" charset="-127"/>
              </a:rPr>
            </a:br>
            <a:r>
              <a:rPr lang="en-US" altLang="ko-KR" b="0" i="1">
                <a:solidFill>
                  <a:srgbClr val="323232"/>
                </a:solidFill>
                <a:ea typeface="굴림" charset="-127"/>
              </a:rPr>
              <a:t>requires </a:t>
            </a:r>
            <a:r>
              <a:rPr lang="en-US" altLang="ko-KR" i="1" u="sng">
                <a:solidFill>
                  <a:srgbClr val="323232"/>
                </a:solidFill>
                <a:ea typeface="굴림" charset="-127"/>
              </a:rPr>
              <a:t>a robust forwarding mechanism</a:t>
            </a:r>
            <a:endParaRPr lang="en-US" i="1" u="sng">
              <a:solidFill>
                <a:srgbClr val="323232"/>
              </a:solidFill>
              <a:ea typeface="굴림" charset="-127"/>
            </a:endParaRPr>
          </a:p>
        </p:txBody>
      </p:sp>
      <p:sp>
        <p:nvSpPr>
          <p:cNvPr id="131" name="AutoShape 153"/>
          <p:cNvSpPr>
            <a:spLocks noChangeArrowheads="1"/>
          </p:cNvSpPr>
          <p:nvPr/>
        </p:nvSpPr>
        <p:spPr bwMode="auto">
          <a:xfrm>
            <a:off x="4986338" y="6129338"/>
            <a:ext cx="3548062" cy="508000"/>
          </a:xfrm>
          <a:prstGeom prst="roundRect">
            <a:avLst>
              <a:gd name="adj" fmla="val 16667"/>
            </a:avLst>
          </a:prstGeom>
          <a:solidFill>
            <a:srgbClr val="D2FAFF">
              <a:alpha val="35001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b="0" i="1">
                <a:solidFill>
                  <a:srgbClr val="323232"/>
                </a:solidFill>
                <a:ea typeface="굴림" charset="-127"/>
              </a:rPr>
              <a:t>Stuck at local maximum: </a:t>
            </a:r>
            <a:br>
              <a:rPr lang="en-US" altLang="ko-KR" b="0" i="1">
                <a:solidFill>
                  <a:srgbClr val="323232"/>
                </a:solidFill>
                <a:ea typeface="굴림" charset="-127"/>
              </a:rPr>
            </a:br>
            <a:r>
              <a:rPr lang="en-US" altLang="ko-KR" b="0" i="1">
                <a:solidFill>
                  <a:srgbClr val="323232"/>
                </a:solidFill>
                <a:ea typeface="굴림" charset="-127"/>
              </a:rPr>
              <a:t>requires </a:t>
            </a:r>
            <a:r>
              <a:rPr lang="en-US" altLang="ko-KR" i="1" u="sng">
                <a:solidFill>
                  <a:srgbClr val="323232"/>
                </a:solidFill>
                <a:ea typeface="굴림" charset="-127"/>
              </a:rPr>
              <a:t>a</a:t>
            </a:r>
            <a:r>
              <a:rPr lang="en-US" altLang="ko-KR" i="1" u="sng">
                <a:solidFill>
                  <a:srgbClr val="323232"/>
                </a:solidFill>
                <a:ea typeface="굴림" charset="-127"/>
                <a:sym typeface="Wingdings" pitchFamily="2" charset="2"/>
              </a:rPr>
              <a:t> recovery mechanism</a:t>
            </a:r>
            <a:endParaRPr lang="en-US" i="1" u="sng">
              <a:solidFill>
                <a:srgbClr val="323232"/>
              </a:solidFill>
              <a:ea typeface="굴림" charset="-127"/>
            </a:endParaRPr>
          </a:p>
        </p:txBody>
      </p:sp>
      <p:graphicFrame>
        <p:nvGraphicFramePr>
          <p:cNvPr id="132" name="Object 156"/>
          <p:cNvGraphicFramePr>
            <a:graphicFrameLocks noChangeAspect="1"/>
          </p:cNvGraphicFramePr>
          <p:nvPr/>
        </p:nvGraphicFramePr>
        <p:xfrm>
          <a:off x="8108950" y="3240088"/>
          <a:ext cx="304800" cy="530225"/>
        </p:xfrm>
        <a:graphic>
          <a:graphicData uri="http://schemas.openxmlformats.org/presentationml/2006/ole">
            <p:oleObj spid="_x0000_s2095" name="Visio" r:id="rId25" imgW="207645" imgH="365379" progId="">
              <p:embed/>
            </p:oleObj>
          </a:graphicData>
        </a:graphic>
      </p:graphicFrame>
      <p:sp>
        <p:nvSpPr>
          <p:cNvPr id="133" name="Line 220"/>
          <p:cNvSpPr>
            <a:spLocks noChangeShapeType="1"/>
          </p:cNvSpPr>
          <p:nvPr/>
        </p:nvSpPr>
        <p:spPr bwMode="auto">
          <a:xfrm flipV="1">
            <a:off x="7180263" y="4306888"/>
            <a:ext cx="3175" cy="2746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80" grpId="0" animBg="1"/>
      <p:bldP spid="92" grpId="0" animBg="1"/>
      <p:bldP spid="92" grpId="1" animBg="1"/>
      <p:bldP spid="93" grpId="0" animBg="1"/>
      <p:bldP spid="93" grpId="1" animBg="1"/>
      <p:bldP spid="94" grpId="0" animBg="1"/>
      <p:bldP spid="95" grpId="0"/>
      <p:bldP spid="96" grpId="0" animBg="1"/>
      <p:bldP spid="96" grpId="1" animBg="1"/>
      <p:bldP spid="98" grpId="0" animBg="1"/>
      <p:bldP spid="98" grpId="1" animBg="1"/>
      <p:bldP spid="121" grpId="0" animBg="1"/>
      <p:bldP spid="122" grpId="0" animBg="1"/>
      <p:bldP spid="125" grpId="0"/>
      <p:bldP spid="126" grpId="0" animBg="1"/>
      <p:bldP spid="127" grpId="0" animBg="1"/>
      <p:bldP spid="127" grpId="1" animBg="1"/>
      <p:bldP spid="128" grpId="0" animBg="1"/>
      <p:bldP spid="129" grpId="0"/>
      <p:bldP spid="130" grpId="0" animBg="1"/>
      <p:bldP spid="131" grpId="0" animBg="1"/>
      <p:bldP spid="1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ea typeface="굴림" charset="-127"/>
              </a:rPr>
              <a:t>Opportunistic Routing</a:t>
            </a:r>
            <a:endParaRPr lang="ko-KR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>
                <a:ea typeface="굴림" charset="-127"/>
              </a:rPr>
              <a:t>Handle channel errors by opportunistic routing: </a:t>
            </a:r>
          </a:p>
          <a:p>
            <a:pPr lvl="1"/>
            <a:r>
              <a:rPr lang="en-US" altLang="ko-KR" dirty="0" smtClean="0">
                <a:ea typeface="굴림" charset="-127"/>
              </a:rPr>
              <a:t>Any node that has received the packet correctly (called forwarding set) can forward the packet to next hop </a:t>
            </a:r>
          </a:p>
          <a:p>
            <a:r>
              <a:rPr lang="en-US" altLang="ko-KR" dirty="0" smtClean="0">
                <a:ea typeface="굴림" charset="-127"/>
              </a:rPr>
              <a:t>Existing opportunistic routing protocols:</a:t>
            </a:r>
          </a:p>
          <a:p>
            <a:pPr lvl="1"/>
            <a:r>
              <a:rPr lang="en-US" altLang="ko-KR" i="1" dirty="0" err="1" smtClean="0">
                <a:ea typeface="굴림" charset="-127"/>
              </a:rPr>
              <a:t>Anypath</a:t>
            </a:r>
            <a:r>
              <a:rPr lang="en-US" altLang="ko-KR" i="1" dirty="0" smtClean="0">
                <a:ea typeface="굴림" charset="-127"/>
              </a:rPr>
              <a:t> Routing</a:t>
            </a:r>
            <a:r>
              <a:rPr lang="en-US" altLang="ko-KR" dirty="0" smtClean="0">
                <a:ea typeface="굴림" charset="-127"/>
              </a:rPr>
              <a:t> based on extended link-state algorithms  </a:t>
            </a:r>
          </a:p>
          <a:p>
            <a:pPr lvl="2"/>
            <a:r>
              <a:rPr lang="en-US" altLang="ko-KR" dirty="0" err="1" smtClean="0">
                <a:ea typeface="굴림" charset="-127"/>
              </a:rPr>
              <a:t>ExOR</a:t>
            </a:r>
            <a:r>
              <a:rPr lang="en-US" altLang="ko-KR" dirty="0" smtClean="0">
                <a:ea typeface="굴림" charset="-127"/>
              </a:rPr>
              <a:t>, Least Cost Opportunistic Routing (LCOR)</a:t>
            </a:r>
          </a:p>
          <a:p>
            <a:pPr lvl="2"/>
            <a:r>
              <a:rPr lang="en-US" altLang="ko-KR" dirty="0" smtClean="0">
                <a:ea typeface="굴림" charset="-127"/>
              </a:rPr>
              <a:t>Not suitable for SEA-Swarm due to overhead (network-wide link state flooding)</a:t>
            </a:r>
          </a:p>
          <a:p>
            <a:pPr lvl="1"/>
            <a:r>
              <a:rPr lang="en-US" altLang="ko-KR" b="1" i="1" dirty="0" smtClean="0">
                <a:ea typeface="굴림" charset="-127"/>
              </a:rPr>
              <a:t>Geo-Opportunistic Routing (GOR) </a:t>
            </a:r>
            <a:r>
              <a:rPr lang="en-US" altLang="ko-KR" dirty="0" smtClean="0">
                <a:ea typeface="굴림" charset="-127"/>
              </a:rPr>
              <a:t>based on stateless position-based algorithms </a:t>
            </a:r>
          </a:p>
          <a:p>
            <a:pPr lvl="2"/>
            <a:r>
              <a:rPr lang="en-US" altLang="ko-KR" dirty="0" smtClean="0">
                <a:ea typeface="굴림" charset="-127"/>
              </a:rPr>
              <a:t>Geographic Random Forwarding (</a:t>
            </a:r>
            <a:r>
              <a:rPr lang="en-US" altLang="ko-KR" dirty="0" err="1" smtClean="0">
                <a:ea typeface="굴림" charset="-127"/>
              </a:rPr>
              <a:t>GeRaF</a:t>
            </a:r>
            <a:r>
              <a:rPr lang="en-US" altLang="ko-KR" dirty="0" smtClean="0">
                <a:ea typeface="굴림" charset="-127"/>
              </a:rPr>
              <a:t>), Contention Based Forwarding (CBF), Focused Beam Routing (FBR)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ea typeface="굴림" charset="-127"/>
              </a:rPr>
              <a:t>Geo-Opportunistic Routing (GOR) </a:t>
            </a:r>
            <a:endParaRPr lang="ko-KR" altLang="en-US" sz="4000" dirty="0"/>
          </a:p>
        </p:txBody>
      </p:sp>
      <p:sp>
        <p:nvSpPr>
          <p:cNvPr id="58" name="Rectangle 23"/>
          <p:cNvSpPr>
            <a:spLocks noChangeArrowheads="1"/>
          </p:cNvSpPr>
          <p:nvPr/>
        </p:nvSpPr>
        <p:spPr bwMode="auto">
          <a:xfrm>
            <a:off x="3667125" y="5357812"/>
            <a:ext cx="276225" cy="120650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59" name="Oval 28"/>
          <p:cNvSpPr>
            <a:spLocks noChangeArrowheads="1"/>
          </p:cNvSpPr>
          <p:nvPr/>
        </p:nvSpPr>
        <p:spPr bwMode="auto">
          <a:xfrm flipV="1">
            <a:off x="2952750" y="4367212"/>
            <a:ext cx="228600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60" name="Oval 29"/>
          <p:cNvSpPr>
            <a:spLocks noChangeArrowheads="1"/>
          </p:cNvSpPr>
          <p:nvPr/>
        </p:nvSpPr>
        <p:spPr bwMode="auto">
          <a:xfrm flipV="1">
            <a:off x="3722688" y="4006850"/>
            <a:ext cx="228600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grpSp>
        <p:nvGrpSpPr>
          <p:cNvPr id="61" name="Group 39"/>
          <p:cNvGrpSpPr>
            <a:grpSpLocks/>
          </p:cNvGrpSpPr>
          <p:nvPr/>
        </p:nvGrpSpPr>
        <p:grpSpPr bwMode="auto">
          <a:xfrm>
            <a:off x="2397125" y="3543300"/>
            <a:ext cx="3287713" cy="1752600"/>
            <a:chOff x="446" y="1912"/>
            <a:chExt cx="2351" cy="1200"/>
          </a:xfrm>
        </p:grpSpPr>
        <p:sp>
          <p:nvSpPr>
            <p:cNvPr id="62" name="Arc 37"/>
            <p:cNvSpPr>
              <a:spLocks/>
            </p:cNvSpPr>
            <p:nvPr/>
          </p:nvSpPr>
          <p:spPr bwMode="auto">
            <a:xfrm rot="10800000" flipV="1">
              <a:off x="446" y="1912"/>
              <a:ext cx="1191" cy="1200"/>
            </a:xfrm>
            <a:custGeom>
              <a:avLst/>
              <a:gdLst>
                <a:gd name="G0" fmla="+- 422 0 0"/>
                <a:gd name="G1" fmla="+- 21600 0 0"/>
                <a:gd name="G2" fmla="+- 21600 0 0"/>
                <a:gd name="T0" fmla="*/ 0 w 22022"/>
                <a:gd name="T1" fmla="*/ 4 h 23815"/>
                <a:gd name="T2" fmla="*/ 21908 w 22022"/>
                <a:gd name="T3" fmla="*/ 23815 h 23815"/>
                <a:gd name="T4" fmla="*/ 422 w 22022"/>
                <a:gd name="T5" fmla="*/ 21600 h 23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22" h="23815" fill="none" extrusionOk="0">
                  <a:moveTo>
                    <a:pt x="0" y="4"/>
                  </a:moveTo>
                  <a:cubicBezTo>
                    <a:pt x="140" y="1"/>
                    <a:pt x="281" y="-1"/>
                    <a:pt x="422" y="0"/>
                  </a:cubicBezTo>
                  <a:cubicBezTo>
                    <a:pt x="12351" y="0"/>
                    <a:pt x="22022" y="9670"/>
                    <a:pt x="22022" y="21600"/>
                  </a:cubicBezTo>
                  <a:cubicBezTo>
                    <a:pt x="22022" y="22339"/>
                    <a:pt x="21983" y="23079"/>
                    <a:pt x="21908" y="23815"/>
                  </a:cubicBezTo>
                </a:path>
                <a:path w="22022" h="23815" stroke="0" extrusionOk="0">
                  <a:moveTo>
                    <a:pt x="0" y="4"/>
                  </a:moveTo>
                  <a:cubicBezTo>
                    <a:pt x="140" y="1"/>
                    <a:pt x="281" y="-1"/>
                    <a:pt x="422" y="0"/>
                  </a:cubicBezTo>
                  <a:cubicBezTo>
                    <a:pt x="12351" y="0"/>
                    <a:pt x="22022" y="9670"/>
                    <a:pt x="22022" y="21600"/>
                  </a:cubicBezTo>
                  <a:cubicBezTo>
                    <a:pt x="22022" y="22339"/>
                    <a:pt x="21983" y="23079"/>
                    <a:pt x="21908" y="23815"/>
                  </a:cubicBezTo>
                  <a:lnTo>
                    <a:pt x="42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3" name="Arc 38"/>
            <p:cNvSpPr>
              <a:spLocks/>
            </p:cNvSpPr>
            <p:nvPr/>
          </p:nvSpPr>
          <p:spPr bwMode="auto">
            <a:xfrm rot="10800000" flipH="1" flipV="1">
              <a:off x="1606" y="1912"/>
              <a:ext cx="1191" cy="1200"/>
            </a:xfrm>
            <a:custGeom>
              <a:avLst/>
              <a:gdLst>
                <a:gd name="G0" fmla="+- 422 0 0"/>
                <a:gd name="G1" fmla="+- 21600 0 0"/>
                <a:gd name="G2" fmla="+- 21600 0 0"/>
                <a:gd name="T0" fmla="*/ 0 w 22022"/>
                <a:gd name="T1" fmla="*/ 4 h 23815"/>
                <a:gd name="T2" fmla="*/ 21908 w 22022"/>
                <a:gd name="T3" fmla="*/ 23815 h 23815"/>
                <a:gd name="T4" fmla="*/ 422 w 22022"/>
                <a:gd name="T5" fmla="*/ 21600 h 23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22" h="23815" fill="none" extrusionOk="0">
                  <a:moveTo>
                    <a:pt x="0" y="4"/>
                  </a:moveTo>
                  <a:cubicBezTo>
                    <a:pt x="140" y="1"/>
                    <a:pt x="281" y="-1"/>
                    <a:pt x="422" y="0"/>
                  </a:cubicBezTo>
                  <a:cubicBezTo>
                    <a:pt x="12351" y="0"/>
                    <a:pt x="22022" y="9670"/>
                    <a:pt x="22022" y="21600"/>
                  </a:cubicBezTo>
                  <a:cubicBezTo>
                    <a:pt x="22022" y="22339"/>
                    <a:pt x="21983" y="23079"/>
                    <a:pt x="21908" y="23815"/>
                  </a:cubicBezTo>
                </a:path>
                <a:path w="22022" h="23815" stroke="0" extrusionOk="0">
                  <a:moveTo>
                    <a:pt x="0" y="4"/>
                  </a:moveTo>
                  <a:cubicBezTo>
                    <a:pt x="140" y="1"/>
                    <a:pt x="281" y="-1"/>
                    <a:pt x="422" y="0"/>
                  </a:cubicBezTo>
                  <a:cubicBezTo>
                    <a:pt x="12351" y="0"/>
                    <a:pt x="22022" y="9670"/>
                    <a:pt x="22022" y="21600"/>
                  </a:cubicBezTo>
                  <a:cubicBezTo>
                    <a:pt x="22022" y="22339"/>
                    <a:pt x="21983" y="23079"/>
                    <a:pt x="21908" y="23815"/>
                  </a:cubicBezTo>
                  <a:lnTo>
                    <a:pt x="42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64" name="Line 42"/>
          <p:cNvSpPr>
            <a:spLocks noChangeShapeType="1"/>
          </p:cNvSpPr>
          <p:nvPr/>
        </p:nvSpPr>
        <p:spPr bwMode="auto">
          <a:xfrm>
            <a:off x="2044700" y="5321300"/>
            <a:ext cx="416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65" name="Line 45"/>
          <p:cNvSpPr>
            <a:spLocks noChangeShapeType="1"/>
          </p:cNvSpPr>
          <p:nvPr/>
        </p:nvSpPr>
        <p:spPr bwMode="auto">
          <a:xfrm>
            <a:off x="2044700" y="3390900"/>
            <a:ext cx="416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66" name="AutoShape 31"/>
          <p:cNvSpPr>
            <a:spLocks noChangeArrowheads="1"/>
          </p:cNvSpPr>
          <p:nvPr/>
        </p:nvSpPr>
        <p:spPr bwMode="auto">
          <a:xfrm>
            <a:off x="3405188" y="3313112"/>
            <a:ext cx="1311275" cy="150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000">
                <a:ea typeface="굴림" charset="-127"/>
              </a:rPr>
              <a:t>Surface</a:t>
            </a:r>
            <a:endParaRPr lang="en-US" sz="1000"/>
          </a:p>
        </p:txBody>
      </p:sp>
      <p:sp>
        <p:nvSpPr>
          <p:cNvPr id="67" name="Oval 19"/>
          <p:cNvSpPr>
            <a:spLocks noChangeArrowheads="1"/>
          </p:cNvSpPr>
          <p:nvPr/>
        </p:nvSpPr>
        <p:spPr bwMode="auto">
          <a:xfrm flipV="1">
            <a:off x="3963988" y="5200650"/>
            <a:ext cx="228600" cy="228600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68" name="Text Box 46"/>
          <p:cNvSpPr txBox="1">
            <a:spLocks noChangeArrowheads="1"/>
          </p:cNvSpPr>
          <p:nvPr/>
        </p:nvSpPr>
        <p:spPr bwMode="auto">
          <a:xfrm>
            <a:off x="4025900" y="5459412"/>
            <a:ext cx="103188" cy="2206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S</a:t>
            </a:r>
            <a:endParaRPr lang="en-US"/>
          </a:p>
        </p:txBody>
      </p:sp>
      <p:sp>
        <p:nvSpPr>
          <p:cNvPr id="69" name="Oval 47"/>
          <p:cNvSpPr>
            <a:spLocks noChangeArrowheads="1"/>
          </p:cNvSpPr>
          <p:nvPr/>
        </p:nvSpPr>
        <p:spPr bwMode="auto">
          <a:xfrm flipV="1">
            <a:off x="4248150" y="4697412"/>
            <a:ext cx="228600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0" name="Oval 48"/>
          <p:cNvSpPr>
            <a:spLocks noChangeArrowheads="1"/>
          </p:cNvSpPr>
          <p:nvPr/>
        </p:nvSpPr>
        <p:spPr bwMode="auto">
          <a:xfrm flipV="1">
            <a:off x="5348288" y="4984750"/>
            <a:ext cx="228600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1" name="Rectangle 49"/>
          <p:cNvSpPr>
            <a:spLocks noChangeArrowheads="1"/>
          </p:cNvSpPr>
          <p:nvPr/>
        </p:nvSpPr>
        <p:spPr bwMode="auto">
          <a:xfrm>
            <a:off x="3201988" y="4294187"/>
            <a:ext cx="276225" cy="120650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auto">
          <a:xfrm>
            <a:off x="5305425" y="4797425"/>
            <a:ext cx="276225" cy="120650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3" name="Text Box 51"/>
          <p:cNvSpPr txBox="1">
            <a:spLocks noChangeArrowheads="1"/>
          </p:cNvSpPr>
          <p:nvPr/>
        </p:nvSpPr>
        <p:spPr bwMode="auto">
          <a:xfrm>
            <a:off x="3298825" y="4486275"/>
            <a:ext cx="119063" cy="2206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1</a:t>
            </a:r>
            <a:endParaRPr lang="en-US"/>
          </a:p>
        </p:txBody>
      </p:sp>
      <p:sp>
        <p:nvSpPr>
          <p:cNvPr id="74" name="Oval 53"/>
          <p:cNvSpPr>
            <a:spLocks noChangeArrowheads="1"/>
          </p:cNvSpPr>
          <p:nvPr/>
        </p:nvSpPr>
        <p:spPr bwMode="auto">
          <a:xfrm>
            <a:off x="2413000" y="3543300"/>
            <a:ext cx="3263900" cy="32639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5" name="Oval 55"/>
          <p:cNvSpPr>
            <a:spLocks noChangeArrowheads="1"/>
          </p:cNvSpPr>
          <p:nvPr/>
        </p:nvSpPr>
        <p:spPr bwMode="auto">
          <a:xfrm>
            <a:off x="3810000" y="3479800"/>
            <a:ext cx="3263900" cy="32639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6" name="Oval 56"/>
          <p:cNvSpPr>
            <a:spLocks noChangeArrowheads="1"/>
          </p:cNvSpPr>
          <p:nvPr/>
        </p:nvSpPr>
        <p:spPr bwMode="auto">
          <a:xfrm>
            <a:off x="1409700" y="2971800"/>
            <a:ext cx="3263900" cy="3263900"/>
          </a:xfrm>
          <a:prstGeom prst="ellips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7" name="Text Box 57"/>
          <p:cNvSpPr txBox="1">
            <a:spLocks noChangeArrowheads="1"/>
          </p:cNvSpPr>
          <p:nvPr/>
        </p:nvSpPr>
        <p:spPr bwMode="auto">
          <a:xfrm>
            <a:off x="2560638" y="5065712"/>
            <a:ext cx="1333500" cy="2206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Advance Zone</a:t>
            </a:r>
            <a:endParaRPr lang="en-US"/>
          </a:p>
        </p:txBody>
      </p:sp>
      <p:sp>
        <p:nvSpPr>
          <p:cNvPr id="78" name="Rectangle 60"/>
          <p:cNvSpPr>
            <a:spLocks noChangeArrowheads="1"/>
          </p:cNvSpPr>
          <p:nvPr/>
        </p:nvSpPr>
        <p:spPr bwMode="auto">
          <a:xfrm>
            <a:off x="4232275" y="4497387"/>
            <a:ext cx="276225" cy="120650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9" name="Text Box 61"/>
          <p:cNvSpPr txBox="1">
            <a:spLocks noChangeArrowheads="1"/>
          </p:cNvSpPr>
          <p:nvPr/>
        </p:nvSpPr>
        <p:spPr bwMode="auto">
          <a:xfrm>
            <a:off x="4078288" y="4772025"/>
            <a:ext cx="119062" cy="2206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2</a:t>
            </a:r>
            <a:endParaRPr lang="en-US"/>
          </a:p>
        </p:txBody>
      </p:sp>
      <p:sp>
        <p:nvSpPr>
          <p:cNvPr id="80" name="Text Box 62"/>
          <p:cNvSpPr txBox="1">
            <a:spLocks noChangeArrowheads="1"/>
          </p:cNvSpPr>
          <p:nvPr/>
        </p:nvSpPr>
        <p:spPr bwMode="auto">
          <a:xfrm>
            <a:off x="5194300" y="5000625"/>
            <a:ext cx="119063" cy="2206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3</a:t>
            </a:r>
            <a:endParaRPr lang="en-US"/>
          </a:p>
        </p:txBody>
      </p:sp>
      <p:grpSp>
        <p:nvGrpSpPr>
          <p:cNvPr id="81" name="Group 65"/>
          <p:cNvGrpSpPr>
            <a:grpSpLocks/>
          </p:cNvGrpSpPr>
          <p:nvPr/>
        </p:nvGrpSpPr>
        <p:grpSpPr bwMode="auto">
          <a:xfrm>
            <a:off x="1204913" y="5816600"/>
            <a:ext cx="6634162" cy="568325"/>
            <a:chOff x="837" y="3637"/>
            <a:chExt cx="4179" cy="358"/>
          </a:xfrm>
        </p:grpSpPr>
        <p:sp>
          <p:nvSpPr>
            <p:cNvPr id="82" name="Rectangle 64"/>
            <p:cNvSpPr>
              <a:spLocks noChangeArrowheads="1"/>
            </p:cNvSpPr>
            <p:nvPr/>
          </p:nvSpPr>
          <p:spPr bwMode="auto">
            <a:xfrm>
              <a:off x="948" y="3642"/>
              <a:ext cx="4068" cy="348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3" name="AutoShape 59"/>
            <p:cNvSpPr>
              <a:spLocks noChangeArrowheads="1"/>
            </p:cNvSpPr>
            <p:nvPr/>
          </p:nvSpPr>
          <p:spPr bwMode="auto">
            <a:xfrm>
              <a:off x="837" y="3637"/>
              <a:ext cx="4167" cy="358"/>
            </a:xfrm>
            <a:prstGeom prst="roundRect">
              <a:avLst>
                <a:gd name="adj" fmla="val 16667"/>
              </a:avLst>
            </a:prstGeom>
            <a:solidFill>
              <a:srgbClr val="D2FAFF">
                <a:alpha val="35001"/>
              </a:srgbClr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sz="1800" i="1">
                  <a:solidFill>
                    <a:srgbClr val="323232"/>
                  </a:solidFill>
                  <a:ea typeface="굴림" charset="-127"/>
                </a:rPr>
                <a:t>Node 3 fails to suppress its transmission: Need to carefully select </a:t>
              </a:r>
              <a:r>
                <a:rPr lang="en-US" altLang="ko-KR" sz="1800" i="1" u="sng">
                  <a:solidFill>
                    <a:srgbClr val="323232"/>
                  </a:solidFill>
                  <a:ea typeface="굴림" charset="-127"/>
                </a:rPr>
                <a:t>a forwarding set</a:t>
              </a:r>
              <a:r>
                <a:rPr lang="en-US" altLang="ko-KR" sz="1800" i="1">
                  <a:solidFill>
                    <a:srgbClr val="323232"/>
                  </a:solidFill>
                  <a:ea typeface="굴림" charset="-127"/>
                </a:rPr>
                <a:t> that is hidden-terminal free  </a:t>
              </a:r>
              <a:endParaRPr lang="en-US" sz="1800" i="1">
                <a:solidFill>
                  <a:srgbClr val="323232"/>
                </a:solidFill>
                <a:ea typeface="굴림" charset="-127"/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152400" y="1314271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dirty="0" smtClean="0">
                <a:ea typeface="굴림" charset="-127"/>
              </a:rPr>
              <a:t>A packet is broadcast, each node determines its own priority based on its distance to the surface, high priority node’s transmission suppresses low priority nodes’ transmissions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/>
      <p:bldP spid="74" grpId="0" animBg="1"/>
      <p:bldP spid="74" grpId="1" animBg="1"/>
      <p:bldP spid="75" grpId="0" animBg="1"/>
      <p:bldP spid="76" grpId="0" animBg="1"/>
      <p:bldP spid="78" grpId="0" animBg="1"/>
      <p:bldP spid="78" grpId="1" animBg="1"/>
      <p:bldP spid="79" grpId="0"/>
      <p:bldP spid="79" grpId="1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ea typeface="굴림" charset="-127"/>
              </a:rPr>
              <a:t>Geo-Opportunistic Routing (GOR)</a:t>
            </a:r>
            <a:endParaRPr lang="ko-KR" altLang="en-US" sz="4000" dirty="0"/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 flipV="1">
            <a:off x="2543175" y="4006850"/>
            <a:ext cx="228600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 flipV="1">
            <a:off x="3168650" y="3505200"/>
            <a:ext cx="228600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grpSp>
        <p:nvGrpSpPr>
          <p:cNvPr id="38" name="Group 8"/>
          <p:cNvGrpSpPr>
            <a:grpSpLocks/>
          </p:cNvGrpSpPr>
          <p:nvPr/>
        </p:nvGrpSpPr>
        <p:grpSpPr bwMode="auto">
          <a:xfrm>
            <a:off x="2005013" y="3060700"/>
            <a:ext cx="3287712" cy="1752600"/>
            <a:chOff x="446" y="1912"/>
            <a:chExt cx="2351" cy="1200"/>
          </a:xfrm>
        </p:grpSpPr>
        <p:sp>
          <p:nvSpPr>
            <p:cNvPr id="39" name="Arc 9"/>
            <p:cNvSpPr>
              <a:spLocks/>
            </p:cNvSpPr>
            <p:nvPr/>
          </p:nvSpPr>
          <p:spPr bwMode="auto">
            <a:xfrm rot="10800000" flipV="1">
              <a:off x="446" y="1912"/>
              <a:ext cx="1191" cy="1200"/>
            </a:xfrm>
            <a:custGeom>
              <a:avLst/>
              <a:gdLst>
                <a:gd name="G0" fmla="+- 422 0 0"/>
                <a:gd name="G1" fmla="+- 21600 0 0"/>
                <a:gd name="G2" fmla="+- 21600 0 0"/>
                <a:gd name="T0" fmla="*/ 0 w 22022"/>
                <a:gd name="T1" fmla="*/ 4 h 23815"/>
                <a:gd name="T2" fmla="*/ 21908 w 22022"/>
                <a:gd name="T3" fmla="*/ 23815 h 23815"/>
                <a:gd name="T4" fmla="*/ 422 w 22022"/>
                <a:gd name="T5" fmla="*/ 21600 h 23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22" h="23815" fill="none" extrusionOk="0">
                  <a:moveTo>
                    <a:pt x="0" y="4"/>
                  </a:moveTo>
                  <a:cubicBezTo>
                    <a:pt x="140" y="1"/>
                    <a:pt x="281" y="-1"/>
                    <a:pt x="422" y="0"/>
                  </a:cubicBezTo>
                  <a:cubicBezTo>
                    <a:pt x="12351" y="0"/>
                    <a:pt x="22022" y="9670"/>
                    <a:pt x="22022" y="21600"/>
                  </a:cubicBezTo>
                  <a:cubicBezTo>
                    <a:pt x="22022" y="22339"/>
                    <a:pt x="21983" y="23079"/>
                    <a:pt x="21908" y="23815"/>
                  </a:cubicBezTo>
                </a:path>
                <a:path w="22022" h="23815" stroke="0" extrusionOk="0">
                  <a:moveTo>
                    <a:pt x="0" y="4"/>
                  </a:moveTo>
                  <a:cubicBezTo>
                    <a:pt x="140" y="1"/>
                    <a:pt x="281" y="-1"/>
                    <a:pt x="422" y="0"/>
                  </a:cubicBezTo>
                  <a:cubicBezTo>
                    <a:pt x="12351" y="0"/>
                    <a:pt x="22022" y="9670"/>
                    <a:pt x="22022" y="21600"/>
                  </a:cubicBezTo>
                  <a:cubicBezTo>
                    <a:pt x="22022" y="22339"/>
                    <a:pt x="21983" y="23079"/>
                    <a:pt x="21908" y="23815"/>
                  </a:cubicBezTo>
                  <a:lnTo>
                    <a:pt x="42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0" name="Arc 10"/>
            <p:cNvSpPr>
              <a:spLocks/>
            </p:cNvSpPr>
            <p:nvPr/>
          </p:nvSpPr>
          <p:spPr bwMode="auto">
            <a:xfrm rot="10800000" flipH="1" flipV="1">
              <a:off x="1606" y="1912"/>
              <a:ext cx="1191" cy="1200"/>
            </a:xfrm>
            <a:custGeom>
              <a:avLst/>
              <a:gdLst>
                <a:gd name="G0" fmla="+- 422 0 0"/>
                <a:gd name="G1" fmla="+- 21600 0 0"/>
                <a:gd name="G2" fmla="+- 21600 0 0"/>
                <a:gd name="T0" fmla="*/ 0 w 22022"/>
                <a:gd name="T1" fmla="*/ 4 h 23815"/>
                <a:gd name="T2" fmla="*/ 21908 w 22022"/>
                <a:gd name="T3" fmla="*/ 23815 h 23815"/>
                <a:gd name="T4" fmla="*/ 422 w 22022"/>
                <a:gd name="T5" fmla="*/ 21600 h 23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22" h="23815" fill="none" extrusionOk="0">
                  <a:moveTo>
                    <a:pt x="0" y="4"/>
                  </a:moveTo>
                  <a:cubicBezTo>
                    <a:pt x="140" y="1"/>
                    <a:pt x="281" y="-1"/>
                    <a:pt x="422" y="0"/>
                  </a:cubicBezTo>
                  <a:cubicBezTo>
                    <a:pt x="12351" y="0"/>
                    <a:pt x="22022" y="9670"/>
                    <a:pt x="22022" y="21600"/>
                  </a:cubicBezTo>
                  <a:cubicBezTo>
                    <a:pt x="22022" y="22339"/>
                    <a:pt x="21983" y="23079"/>
                    <a:pt x="21908" y="23815"/>
                  </a:cubicBezTo>
                </a:path>
                <a:path w="22022" h="23815" stroke="0" extrusionOk="0">
                  <a:moveTo>
                    <a:pt x="0" y="4"/>
                  </a:moveTo>
                  <a:cubicBezTo>
                    <a:pt x="140" y="1"/>
                    <a:pt x="281" y="-1"/>
                    <a:pt x="422" y="0"/>
                  </a:cubicBezTo>
                  <a:cubicBezTo>
                    <a:pt x="12351" y="0"/>
                    <a:pt x="22022" y="9670"/>
                    <a:pt x="22022" y="21600"/>
                  </a:cubicBezTo>
                  <a:cubicBezTo>
                    <a:pt x="22022" y="22339"/>
                    <a:pt x="21983" y="23079"/>
                    <a:pt x="21908" y="23815"/>
                  </a:cubicBezTo>
                  <a:lnTo>
                    <a:pt x="42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41" name="Line 11"/>
          <p:cNvSpPr>
            <a:spLocks noChangeShapeType="1"/>
          </p:cNvSpPr>
          <p:nvPr/>
        </p:nvSpPr>
        <p:spPr bwMode="auto">
          <a:xfrm>
            <a:off x="1652588" y="4838700"/>
            <a:ext cx="416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1652588" y="2209800"/>
            <a:ext cx="416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43" name="AutoShape 13"/>
          <p:cNvSpPr>
            <a:spLocks noChangeArrowheads="1"/>
          </p:cNvSpPr>
          <p:nvPr/>
        </p:nvSpPr>
        <p:spPr bwMode="auto">
          <a:xfrm>
            <a:off x="1828800" y="2133600"/>
            <a:ext cx="579437" cy="150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000" dirty="0">
                <a:ea typeface="굴림" charset="-127"/>
              </a:rPr>
              <a:t>Surface</a:t>
            </a:r>
            <a:endParaRPr lang="en-US" sz="1000" dirty="0"/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 flipV="1">
            <a:off x="3571875" y="4718050"/>
            <a:ext cx="228600" cy="228600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3633788" y="4976813"/>
            <a:ext cx="103187" cy="2206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S</a:t>
            </a:r>
            <a:endParaRPr lang="en-US"/>
          </a:p>
        </p:txBody>
      </p:sp>
      <p:sp>
        <p:nvSpPr>
          <p:cNvPr id="46" name="Oval 17"/>
          <p:cNvSpPr>
            <a:spLocks noChangeArrowheads="1"/>
          </p:cNvSpPr>
          <p:nvPr/>
        </p:nvSpPr>
        <p:spPr bwMode="auto">
          <a:xfrm flipV="1">
            <a:off x="4892675" y="4311650"/>
            <a:ext cx="228600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3154363" y="3810000"/>
            <a:ext cx="276225" cy="120650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4849813" y="4124325"/>
            <a:ext cx="276225" cy="120650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2994025" y="3544888"/>
            <a:ext cx="119063" cy="2206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1</a:t>
            </a:r>
            <a:endParaRPr lang="en-US"/>
          </a:p>
        </p:txBody>
      </p:sp>
      <p:sp>
        <p:nvSpPr>
          <p:cNvPr id="50" name="Oval 22"/>
          <p:cNvSpPr>
            <a:spLocks noChangeArrowheads="1"/>
          </p:cNvSpPr>
          <p:nvPr/>
        </p:nvSpPr>
        <p:spPr bwMode="auto">
          <a:xfrm>
            <a:off x="2017713" y="3051175"/>
            <a:ext cx="3263900" cy="32639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3927475" y="4595813"/>
            <a:ext cx="1333500" cy="2206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Advance Zone</a:t>
            </a:r>
            <a:endParaRPr lang="en-US"/>
          </a:p>
        </p:txBody>
      </p:sp>
      <p:sp>
        <p:nvSpPr>
          <p:cNvPr id="52" name="AutoShape 26"/>
          <p:cNvSpPr>
            <a:spLocks noChangeArrowheads="1"/>
          </p:cNvSpPr>
          <p:nvPr/>
        </p:nvSpPr>
        <p:spPr bwMode="auto">
          <a:xfrm>
            <a:off x="801688" y="5664200"/>
            <a:ext cx="7651750" cy="293688"/>
          </a:xfrm>
          <a:prstGeom prst="roundRect">
            <a:avLst>
              <a:gd name="adj" fmla="val 16667"/>
            </a:avLst>
          </a:prstGeom>
          <a:solidFill>
            <a:srgbClr val="D2FAFF">
              <a:alpha val="35001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800" i="1">
                <a:solidFill>
                  <a:srgbClr val="323232"/>
                </a:solidFill>
                <a:ea typeface="굴림" charset="-127"/>
              </a:rPr>
              <a:t>Problem: this selection heuristic often fails to maximize progress </a:t>
            </a:r>
            <a:endParaRPr lang="en-US" sz="1800" i="1">
              <a:solidFill>
                <a:srgbClr val="323232"/>
              </a:solidFill>
              <a:ea typeface="굴림" charset="-127"/>
            </a:endParaRPr>
          </a:p>
        </p:txBody>
      </p:sp>
      <p:sp>
        <p:nvSpPr>
          <p:cNvPr id="53" name="Rectangle 28"/>
          <p:cNvSpPr>
            <a:spLocks noChangeArrowheads="1"/>
          </p:cNvSpPr>
          <p:nvPr/>
        </p:nvSpPr>
        <p:spPr bwMode="auto">
          <a:xfrm>
            <a:off x="2293938" y="4251325"/>
            <a:ext cx="276225" cy="120650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grpSp>
        <p:nvGrpSpPr>
          <p:cNvPr id="54" name="Group 31"/>
          <p:cNvGrpSpPr>
            <a:grpSpLocks/>
          </p:cNvGrpSpPr>
          <p:nvPr/>
        </p:nvGrpSpPr>
        <p:grpSpPr bwMode="auto">
          <a:xfrm>
            <a:off x="2652713" y="2924175"/>
            <a:ext cx="2019300" cy="1941513"/>
            <a:chOff x="1918" y="1530"/>
            <a:chExt cx="1272" cy="1223"/>
          </a:xfrm>
        </p:grpSpPr>
        <p:sp>
          <p:nvSpPr>
            <p:cNvPr id="55" name="AutoShape 27"/>
            <p:cNvSpPr>
              <a:spLocks noChangeArrowheads="1"/>
            </p:cNvSpPr>
            <p:nvPr/>
          </p:nvSpPr>
          <p:spPr bwMode="auto">
            <a:xfrm rot="10800000">
              <a:off x="1918" y="1828"/>
              <a:ext cx="1272" cy="925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6" name="Line 29"/>
            <p:cNvSpPr>
              <a:spLocks noChangeShapeType="1"/>
            </p:cNvSpPr>
            <p:nvPr/>
          </p:nvSpPr>
          <p:spPr bwMode="auto">
            <a:xfrm flipV="1">
              <a:off x="2568" y="1530"/>
              <a:ext cx="0" cy="115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57" name="Group 33"/>
          <p:cNvGrpSpPr>
            <a:grpSpLocks/>
          </p:cNvGrpSpPr>
          <p:nvPr/>
        </p:nvGrpSpPr>
        <p:grpSpPr bwMode="auto">
          <a:xfrm rot="-1800000">
            <a:off x="2220913" y="3038475"/>
            <a:ext cx="2019300" cy="1941513"/>
            <a:chOff x="1918" y="1530"/>
            <a:chExt cx="1272" cy="1223"/>
          </a:xfrm>
        </p:grpSpPr>
        <p:sp>
          <p:nvSpPr>
            <p:cNvPr id="58" name="AutoShape 34"/>
            <p:cNvSpPr>
              <a:spLocks noChangeArrowheads="1"/>
            </p:cNvSpPr>
            <p:nvPr/>
          </p:nvSpPr>
          <p:spPr bwMode="auto">
            <a:xfrm rot="10800000">
              <a:off x="1918" y="1828"/>
              <a:ext cx="1272" cy="925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9" name="Line 35"/>
            <p:cNvSpPr>
              <a:spLocks noChangeShapeType="1"/>
            </p:cNvSpPr>
            <p:nvPr/>
          </p:nvSpPr>
          <p:spPr bwMode="auto">
            <a:xfrm flipV="1">
              <a:off x="2568" y="1530"/>
              <a:ext cx="0" cy="115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5783263" y="2860675"/>
            <a:ext cx="3154362" cy="19256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tabLst>
                <a:tab pos="3946525" algn="l"/>
              </a:tabLst>
            </a:pPr>
            <a:r>
              <a:rPr lang="en-US" altLang="ko-KR" b="0" dirty="0">
                <a:ea typeface="굴림" charset="-127"/>
              </a:rPr>
              <a:t>     </a:t>
            </a:r>
            <a:r>
              <a:rPr lang="en-US" altLang="ko-KR" sz="1800" i="1" dirty="0">
                <a:ea typeface="굴림" charset="-127"/>
              </a:rPr>
              <a:t>Expected progress:</a:t>
            </a:r>
            <a:br>
              <a:rPr lang="en-US" altLang="ko-KR" sz="1800" i="1" dirty="0">
                <a:ea typeface="굴림" charset="-127"/>
              </a:rPr>
            </a:br>
            <a:r>
              <a:rPr lang="en-US" altLang="ko-KR" sz="1800" i="1" dirty="0">
                <a:ea typeface="굴림" charset="-127"/>
              </a:rPr>
              <a:t/>
            </a:r>
            <a:br>
              <a:rPr lang="en-US" altLang="ko-KR" sz="1800" i="1" dirty="0">
                <a:ea typeface="굴림" charset="-127"/>
              </a:rPr>
            </a:br>
            <a:r>
              <a:rPr lang="en-US" altLang="ko-KR" b="0" dirty="0">
                <a:ea typeface="굴림" charset="-127"/>
              </a:rPr>
              <a:t>Original: d(1)*p(1)</a:t>
            </a:r>
            <a:br>
              <a:rPr lang="en-US" altLang="ko-KR" b="0" dirty="0">
                <a:ea typeface="굴림" charset="-127"/>
              </a:rPr>
            </a:br>
            <a:r>
              <a:rPr lang="en-US" altLang="ko-KR" b="0" dirty="0">
                <a:ea typeface="굴림" charset="-127"/>
              </a:rPr>
              <a:t>New: d(1)*p(1) + d(2)*(1-p(1))*p(2)</a:t>
            </a:r>
            <a:br>
              <a:rPr lang="en-US" altLang="ko-KR" b="0" dirty="0">
                <a:ea typeface="굴림" charset="-127"/>
              </a:rPr>
            </a:br>
            <a:r>
              <a:rPr lang="en-US" altLang="ko-KR" b="0" dirty="0">
                <a:ea typeface="굴림" charset="-127"/>
              </a:rPr>
              <a:t/>
            </a:r>
            <a:br>
              <a:rPr lang="en-US" altLang="ko-KR" b="0" dirty="0">
                <a:ea typeface="굴림" charset="-127"/>
              </a:rPr>
            </a:br>
            <a:r>
              <a:rPr lang="en-US" altLang="ko-KR" sz="1400" b="0" i="1" dirty="0">
                <a:ea typeface="굴림" charset="-127"/>
              </a:rPr>
              <a:t>d(</a:t>
            </a:r>
            <a:r>
              <a:rPr lang="en-US" altLang="ko-KR" sz="1400" b="0" i="1" dirty="0" err="1">
                <a:ea typeface="굴림" charset="-127"/>
              </a:rPr>
              <a:t>i</a:t>
            </a:r>
            <a:r>
              <a:rPr lang="en-US" altLang="ko-KR" sz="1400" b="0" i="1" dirty="0">
                <a:ea typeface="굴림" charset="-127"/>
              </a:rPr>
              <a:t>): node </a:t>
            </a:r>
            <a:r>
              <a:rPr lang="en-US" altLang="ko-KR" sz="1400" b="0" i="1" dirty="0" err="1">
                <a:ea typeface="굴림" charset="-127"/>
              </a:rPr>
              <a:t>i’s</a:t>
            </a:r>
            <a:r>
              <a:rPr lang="en-US" altLang="ko-KR" sz="1400" b="0" i="1" dirty="0">
                <a:ea typeface="굴림" charset="-127"/>
              </a:rPr>
              <a:t> progress (meter)</a:t>
            </a:r>
            <a:br>
              <a:rPr lang="en-US" altLang="ko-KR" sz="1400" b="0" i="1" dirty="0">
                <a:ea typeface="굴림" charset="-127"/>
              </a:rPr>
            </a:br>
            <a:r>
              <a:rPr lang="en-US" altLang="ko-KR" sz="1400" b="0" i="1" dirty="0">
                <a:ea typeface="굴림" charset="-127"/>
              </a:rPr>
              <a:t>p(</a:t>
            </a:r>
            <a:r>
              <a:rPr lang="en-US" altLang="ko-KR" sz="1400" b="0" i="1" dirty="0" err="1">
                <a:ea typeface="굴림" charset="-127"/>
              </a:rPr>
              <a:t>i</a:t>
            </a:r>
            <a:r>
              <a:rPr lang="en-US" altLang="ko-KR" sz="1400" b="0" i="1" dirty="0">
                <a:ea typeface="굴림" charset="-127"/>
              </a:rPr>
              <a:t>): prob. node </a:t>
            </a:r>
            <a:r>
              <a:rPr lang="en-US" altLang="ko-KR" sz="1400" b="0" i="1" dirty="0" err="1">
                <a:ea typeface="굴림" charset="-127"/>
              </a:rPr>
              <a:t>i</a:t>
            </a:r>
            <a:r>
              <a:rPr lang="en-US" altLang="ko-KR" sz="1400" b="0" i="1" dirty="0">
                <a:ea typeface="굴림" charset="-127"/>
              </a:rPr>
              <a:t> successfully </a:t>
            </a:r>
            <a:br>
              <a:rPr lang="en-US" altLang="ko-KR" sz="1400" b="0" i="1" dirty="0">
                <a:ea typeface="굴림" charset="-127"/>
              </a:rPr>
            </a:br>
            <a:r>
              <a:rPr lang="en-US" altLang="ko-KR" sz="1400" b="0" i="1" dirty="0">
                <a:ea typeface="굴림" charset="-127"/>
              </a:rPr>
              <a:t>       receives a packet</a:t>
            </a:r>
            <a:br>
              <a:rPr lang="en-US" altLang="ko-KR" sz="1400" b="0" i="1" dirty="0">
                <a:ea typeface="굴림" charset="-127"/>
              </a:rPr>
            </a:br>
            <a:r>
              <a:rPr lang="en-US" altLang="ko-KR" sz="1400" b="0" i="1" dirty="0">
                <a:ea typeface="굴림" charset="-127"/>
              </a:rPr>
              <a:t>d(</a:t>
            </a:r>
            <a:r>
              <a:rPr lang="en-US" altLang="ko-KR" sz="1400" b="0" i="1" dirty="0" err="1">
                <a:ea typeface="굴림" charset="-127"/>
              </a:rPr>
              <a:t>i</a:t>
            </a:r>
            <a:r>
              <a:rPr lang="en-US" altLang="ko-KR" sz="1400" b="0" i="1" dirty="0">
                <a:ea typeface="굴림" charset="-127"/>
              </a:rPr>
              <a:t>)*p(</a:t>
            </a:r>
            <a:r>
              <a:rPr lang="en-US" altLang="ko-KR" sz="1400" b="0" i="1" dirty="0" err="1">
                <a:ea typeface="굴림" charset="-127"/>
              </a:rPr>
              <a:t>i</a:t>
            </a:r>
            <a:r>
              <a:rPr lang="en-US" altLang="ko-KR" sz="1400" b="0" i="1" dirty="0">
                <a:ea typeface="굴림" charset="-127"/>
              </a:rPr>
              <a:t>) = </a:t>
            </a:r>
            <a:r>
              <a:rPr lang="en-US" altLang="ko-KR" sz="1400" b="0" i="1" u="sng" dirty="0">
                <a:ea typeface="굴림" charset="-127"/>
              </a:rPr>
              <a:t>normalized progress</a:t>
            </a:r>
            <a:endParaRPr lang="en-US" sz="1400" b="0" i="1" u="sng" dirty="0"/>
          </a:p>
        </p:txBody>
      </p:sp>
      <p:sp>
        <p:nvSpPr>
          <p:cNvPr id="61" name="Text Box 37"/>
          <p:cNvSpPr txBox="1">
            <a:spLocks noChangeArrowheads="1"/>
          </p:cNvSpPr>
          <p:nvPr/>
        </p:nvSpPr>
        <p:spPr bwMode="auto">
          <a:xfrm>
            <a:off x="2820988" y="4108450"/>
            <a:ext cx="119062" cy="2206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2</a:t>
            </a:r>
            <a:endParaRPr lang="en-US"/>
          </a:p>
        </p:txBody>
      </p:sp>
      <p:grpSp>
        <p:nvGrpSpPr>
          <p:cNvPr id="62" name="Group 42"/>
          <p:cNvGrpSpPr>
            <a:grpSpLocks/>
          </p:cNvGrpSpPr>
          <p:nvPr/>
        </p:nvGrpSpPr>
        <p:grpSpPr bwMode="auto">
          <a:xfrm>
            <a:off x="2309813" y="3625850"/>
            <a:ext cx="1298575" cy="1219200"/>
            <a:chOff x="1686" y="2284"/>
            <a:chExt cx="818" cy="768"/>
          </a:xfrm>
        </p:grpSpPr>
        <p:sp>
          <p:nvSpPr>
            <p:cNvPr id="63" name="Line 38"/>
            <p:cNvSpPr>
              <a:spLocks noChangeShapeType="1"/>
            </p:cNvSpPr>
            <p:nvPr/>
          </p:nvSpPr>
          <p:spPr bwMode="auto">
            <a:xfrm>
              <a:off x="1896" y="2600"/>
              <a:ext cx="0" cy="4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4" name="Line 39"/>
            <p:cNvSpPr>
              <a:spLocks noChangeShapeType="1"/>
            </p:cNvSpPr>
            <p:nvPr/>
          </p:nvSpPr>
          <p:spPr bwMode="auto">
            <a:xfrm>
              <a:off x="2300" y="2284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5" name="Text Box 40"/>
            <p:cNvSpPr txBox="1">
              <a:spLocks noChangeArrowheads="1"/>
            </p:cNvSpPr>
            <p:nvPr/>
          </p:nvSpPr>
          <p:spPr bwMode="auto">
            <a:xfrm>
              <a:off x="1686" y="2764"/>
              <a:ext cx="182" cy="10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sz="1200">
                  <a:ea typeface="굴림" charset="-127"/>
                </a:rPr>
                <a:t>d(2)</a:t>
              </a:r>
              <a:endParaRPr lang="en-US" sz="1200"/>
            </a:p>
          </p:txBody>
        </p:sp>
        <p:sp>
          <p:nvSpPr>
            <p:cNvPr id="66" name="Text Box 41"/>
            <p:cNvSpPr txBox="1">
              <a:spLocks noChangeArrowheads="1"/>
            </p:cNvSpPr>
            <p:nvPr/>
          </p:nvSpPr>
          <p:spPr bwMode="auto">
            <a:xfrm>
              <a:off x="2322" y="2564"/>
              <a:ext cx="182" cy="10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3946525" algn="l"/>
                </a:tabLst>
              </a:pPr>
              <a:r>
                <a:rPr lang="en-US" altLang="ko-KR" sz="1200">
                  <a:ea typeface="굴림" charset="-127"/>
                </a:rPr>
                <a:t>d(1)</a:t>
              </a:r>
              <a:endParaRPr lang="en-US" sz="1200"/>
            </a:p>
          </p:txBody>
        </p:sp>
      </p:grp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3786188" y="4867275"/>
            <a:ext cx="276225" cy="120650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38400"/>
            <a:ext cx="2655843" cy="4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76200" y="1334869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dirty="0" smtClean="0">
                <a:ea typeface="굴림" charset="-127"/>
              </a:rPr>
              <a:t>Forwarding set selection heuristic: geometric shape facing toward the destination </a:t>
            </a:r>
          </a:p>
          <a:p>
            <a:pPr algn="just"/>
            <a:r>
              <a:rPr lang="en-US" altLang="ko-KR" dirty="0" smtClean="0">
                <a:ea typeface="굴림" charset="-127"/>
              </a:rPr>
              <a:t>Example: fan shape (FBR) or </a:t>
            </a:r>
            <a:r>
              <a:rPr lang="en-US" altLang="ko-KR" dirty="0" err="1" smtClean="0"/>
              <a:t>Reuleaux</a:t>
            </a:r>
            <a:r>
              <a:rPr lang="en-US" altLang="ko-KR" dirty="0" smtClean="0"/>
              <a:t> </a:t>
            </a:r>
            <a:r>
              <a:rPr lang="en-US" altLang="ko-KR" dirty="0" smtClean="0">
                <a:ea typeface="굴림" charset="-127"/>
              </a:rPr>
              <a:t>t</a:t>
            </a:r>
            <a:r>
              <a:rPr lang="en-US" altLang="ko-KR" dirty="0" smtClean="0"/>
              <a:t>riangle</a:t>
            </a:r>
            <a:r>
              <a:rPr lang="en-US" altLang="ko-KR" dirty="0" smtClean="0">
                <a:ea typeface="굴림" charset="-127"/>
              </a:rPr>
              <a:t> (CBF)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8" grpId="1" animBg="1"/>
      <p:bldP spid="49" grpId="0"/>
      <p:bldP spid="50" grpId="0" animBg="1"/>
      <p:bldP spid="50" grpId="1" animBg="1"/>
      <p:bldP spid="52" grpId="0" animBg="1"/>
      <p:bldP spid="53" grpId="0" animBg="1"/>
      <p:bldP spid="53" grpId="1" animBg="1"/>
      <p:bldP spid="53" grpId="2" animBg="1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>
                <a:ea typeface="굴림" charset="-127"/>
              </a:rPr>
              <a:t>HydroCast</a:t>
            </a:r>
            <a:r>
              <a:rPr lang="en-US" altLang="ko-KR" dirty="0" smtClean="0">
                <a:ea typeface="굴림" charset="-127"/>
              </a:rPr>
              <a:t>: Forwarding Set Selection (Clustering)</a:t>
            </a:r>
            <a:endParaRPr lang="ko-KR" altLang="en-US" dirty="0"/>
          </a:p>
        </p:txBody>
      </p:sp>
      <p:sp>
        <p:nvSpPr>
          <p:cNvPr id="38" name="Oval 4"/>
          <p:cNvSpPr>
            <a:spLocks noChangeArrowheads="1"/>
          </p:cNvSpPr>
          <p:nvPr/>
        </p:nvSpPr>
        <p:spPr bwMode="auto">
          <a:xfrm flipV="1">
            <a:off x="2233613" y="5235575"/>
            <a:ext cx="228600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 flipV="1">
            <a:off x="2811463" y="4886325"/>
            <a:ext cx="228600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1647825" y="4441825"/>
            <a:ext cx="3287713" cy="1752600"/>
            <a:chOff x="446" y="1912"/>
            <a:chExt cx="2351" cy="1200"/>
          </a:xfrm>
        </p:grpSpPr>
        <p:sp>
          <p:nvSpPr>
            <p:cNvPr id="41" name="Arc 7"/>
            <p:cNvSpPr>
              <a:spLocks/>
            </p:cNvSpPr>
            <p:nvPr/>
          </p:nvSpPr>
          <p:spPr bwMode="auto">
            <a:xfrm rot="10800000" flipV="1">
              <a:off x="446" y="1912"/>
              <a:ext cx="1191" cy="1200"/>
            </a:xfrm>
            <a:custGeom>
              <a:avLst/>
              <a:gdLst>
                <a:gd name="G0" fmla="+- 422 0 0"/>
                <a:gd name="G1" fmla="+- 21600 0 0"/>
                <a:gd name="G2" fmla="+- 21600 0 0"/>
                <a:gd name="T0" fmla="*/ 0 w 22022"/>
                <a:gd name="T1" fmla="*/ 4 h 23815"/>
                <a:gd name="T2" fmla="*/ 21908 w 22022"/>
                <a:gd name="T3" fmla="*/ 23815 h 23815"/>
                <a:gd name="T4" fmla="*/ 422 w 22022"/>
                <a:gd name="T5" fmla="*/ 21600 h 23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22" h="23815" fill="none" extrusionOk="0">
                  <a:moveTo>
                    <a:pt x="0" y="4"/>
                  </a:moveTo>
                  <a:cubicBezTo>
                    <a:pt x="140" y="1"/>
                    <a:pt x="281" y="-1"/>
                    <a:pt x="422" y="0"/>
                  </a:cubicBezTo>
                  <a:cubicBezTo>
                    <a:pt x="12351" y="0"/>
                    <a:pt x="22022" y="9670"/>
                    <a:pt x="22022" y="21600"/>
                  </a:cubicBezTo>
                  <a:cubicBezTo>
                    <a:pt x="22022" y="22339"/>
                    <a:pt x="21983" y="23079"/>
                    <a:pt x="21908" y="23815"/>
                  </a:cubicBezTo>
                </a:path>
                <a:path w="22022" h="23815" stroke="0" extrusionOk="0">
                  <a:moveTo>
                    <a:pt x="0" y="4"/>
                  </a:moveTo>
                  <a:cubicBezTo>
                    <a:pt x="140" y="1"/>
                    <a:pt x="281" y="-1"/>
                    <a:pt x="422" y="0"/>
                  </a:cubicBezTo>
                  <a:cubicBezTo>
                    <a:pt x="12351" y="0"/>
                    <a:pt x="22022" y="9670"/>
                    <a:pt x="22022" y="21600"/>
                  </a:cubicBezTo>
                  <a:cubicBezTo>
                    <a:pt x="22022" y="22339"/>
                    <a:pt x="21983" y="23079"/>
                    <a:pt x="21908" y="23815"/>
                  </a:cubicBezTo>
                  <a:lnTo>
                    <a:pt x="42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2" name="Arc 8"/>
            <p:cNvSpPr>
              <a:spLocks/>
            </p:cNvSpPr>
            <p:nvPr/>
          </p:nvSpPr>
          <p:spPr bwMode="auto">
            <a:xfrm rot="10800000" flipH="1" flipV="1">
              <a:off x="1606" y="1912"/>
              <a:ext cx="1191" cy="1200"/>
            </a:xfrm>
            <a:custGeom>
              <a:avLst/>
              <a:gdLst>
                <a:gd name="G0" fmla="+- 422 0 0"/>
                <a:gd name="G1" fmla="+- 21600 0 0"/>
                <a:gd name="G2" fmla="+- 21600 0 0"/>
                <a:gd name="T0" fmla="*/ 0 w 22022"/>
                <a:gd name="T1" fmla="*/ 4 h 23815"/>
                <a:gd name="T2" fmla="*/ 21908 w 22022"/>
                <a:gd name="T3" fmla="*/ 23815 h 23815"/>
                <a:gd name="T4" fmla="*/ 422 w 22022"/>
                <a:gd name="T5" fmla="*/ 21600 h 23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22" h="23815" fill="none" extrusionOk="0">
                  <a:moveTo>
                    <a:pt x="0" y="4"/>
                  </a:moveTo>
                  <a:cubicBezTo>
                    <a:pt x="140" y="1"/>
                    <a:pt x="281" y="-1"/>
                    <a:pt x="422" y="0"/>
                  </a:cubicBezTo>
                  <a:cubicBezTo>
                    <a:pt x="12351" y="0"/>
                    <a:pt x="22022" y="9670"/>
                    <a:pt x="22022" y="21600"/>
                  </a:cubicBezTo>
                  <a:cubicBezTo>
                    <a:pt x="22022" y="22339"/>
                    <a:pt x="21983" y="23079"/>
                    <a:pt x="21908" y="23815"/>
                  </a:cubicBezTo>
                </a:path>
                <a:path w="22022" h="23815" stroke="0" extrusionOk="0">
                  <a:moveTo>
                    <a:pt x="0" y="4"/>
                  </a:moveTo>
                  <a:cubicBezTo>
                    <a:pt x="140" y="1"/>
                    <a:pt x="281" y="-1"/>
                    <a:pt x="422" y="0"/>
                  </a:cubicBezTo>
                  <a:cubicBezTo>
                    <a:pt x="12351" y="0"/>
                    <a:pt x="22022" y="9670"/>
                    <a:pt x="22022" y="21600"/>
                  </a:cubicBezTo>
                  <a:cubicBezTo>
                    <a:pt x="22022" y="22339"/>
                    <a:pt x="21983" y="23079"/>
                    <a:pt x="21908" y="23815"/>
                  </a:cubicBezTo>
                  <a:lnTo>
                    <a:pt x="422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43" name="Line 9"/>
          <p:cNvSpPr>
            <a:spLocks noChangeShapeType="1"/>
          </p:cNvSpPr>
          <p:nvPr/>
        </p:nvSpPr>
        <p:spPr bwMode="auto">
          <a:xfrm>
            <a:off x="1295400" y="6219825"/>
            <a:ext cx="416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>
            <a:off x="1295400" y="4289425"/>
            <a:ext cx="416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45" name="AutoShape 11"/>
          <p:cNvSpPr>
            <a:spLocks noChangeArrowheads="1"/>
          </p:cNvSpPr>
          <p:nvPr/>
        </p:nvSpPr>
        <p:spPr bwMode="auto">
          <a:xfrm>
            <a:off x="1435100" y="4206875"/>
            <a:ext cx="579438" cy="150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000">
                <a:ea typeface="굴림" charset="-127"/>
              </a:rPr>
              <a:t>Surface</a:t>
            </a:r>
            <a:endParaRPr lang="en-US" sz="1000"/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 flipV="1">
            <a:off x="3214688" y="6099175"/>
            <a:ext cx="228600" cy="228600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47" name="Oval 14"/>
          <p:cNvSpPr>
            <a:spLocks noChangeArrowheads="1"/>
          </p:cNvSpPr>
          <p:nvPr/>
        </p:nvSpPr>
        <p:spPr bwMode="auto">
          <a:xfrm flipV="1">
            <a:off x="4535488" y="5759450"/>
            <a:ext cx="228600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797175" y="5191125"/>
            <a:ext cx="276225" cy="120650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4492625" y="5572125"/>
            <a:ext cx="276225" cy="120650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2855913" y="4887913"/>
            <a:ext cx="119062" cy="2206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1</a:t>
            </a:r>
            <a:endParaRPr lang="en-US"/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570288" y="5976938"/>
            <a:ext cx="1333500" cy="2206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Advance Zone</a:t>
            </a:r>
            <a:endParaRPr lang="en-US"/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1984375" y="5480050"/>
            <a:ext cx="276225" cy="120650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2282825" y="5232400"/>
            <a:ext cx="119063" cy="2206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2</a:t>
            </a:r>
            <a:endParaRPr lang="en-US"/>
          </a:p>
        </p:txBody>
      </p:sp>
      <p:sp>
        <p:nvSpPr>
          <p:cNvPr id="54" name="Oval 22"/>
          <p:cNvSpPr>
            <a:spLocks noChangeArrowheads="1"/>
          </p:cNvSpPr>
          <p:nvPr/>
        </p:nvSpPr>
        <p:spPr bwMode="auto">
          <a:xfrm flipV="1">
            <a:off x="3306763" y="5438775"/>
            <a:ext cx="228600" cy="228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>
            <a:off x="3292475" y="5743575"/>
            <a:ext cx="276225" cy="120650"/>
          </a:xfrm>
          <a:prstGeom prst="rect">
            <a:avLst/>
          </a:prstGeom>
          <a:solidFill>
            <a:srgbClr val="64BE19"/>
          </a:solidFill>
          <a:ln w="19050" algn="ctr">
            <a:solidFill>
              <a:srgbClr val="64BE19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3370263" y="5440363"/>
            <a:ext cx="119062" cy="2206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3</a:t>
            </a:r>
            <a:endParaRPr lang="en-US"/>
          </a:p>
        </p:txBody>
      </p:sp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4589463" y="5764213"/>
            <a:ext cx="119062" cy="2206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4</a:t>
            </a:r>
            <a:endParaRPr 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2543175" y="4648200"/>
            <a:ext cx="781050" cy="7810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2095500" y="4562475"/>
            <a:ext cx="1562100" cy="14859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1579563" y="4386263"/>
            <a:ext cx="942975" cy="2206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Cluster A:</a:t>
            </a:r>
            <a:endParaRPr lang="en-US"/>
          </a:p>
        </p:txBody>
      </p:sp>
      <p:grpSp>
        <p:nvGrpSpPr>
          <p:cNvPr id="61" name="Group 31"/>
          <p:cNvGrpSpPr>
            <a:grpSpLocks/>
          </p:cNvGrpSpPr>
          <p:nvPr/>
        </p:nvGrpSpPr>
        <p:grpSpPr bwMode="auto">
          <a:xfrm>
            <a:off x="3700463" y="5294313"/>
            <a:ext cx="292100" cy="298450"/>
            <a:chOff x="2844" y="2474"/>
            <a:chExt cx="184" cy="206"/>
          </a:xfrm>
        </p:grpSpPr>
        <p:sp>
          <p:nvSpPr>
            <p:cNvPr id="62" name="Line 32"/>
            <p:cNvSpPr>
              <a:spLocks noChangeShapeType="1"/>
            </p:cNvSpPr>
            <p:nvPr/>
          </p:nvSpPr>
          <p:spPr bwMode="auto">
            <a:xfrm>
              <a:off x="2878" y="2474"/>
              <a:ext cx="150" cy="1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3" name="Line 33"/>
            <p:cNvSpPr>
              <a:spLocks noChangeShapeType="1"/>
            </p:cNvSpPr>
            <p:nvPr/>
          </p:nvSpPr>
          <p:spPr bwMode="auto">
            <a:xfrm flipV="1">
              <a:off x="2844" y="2616"/>
              <a:ext cx="184" cy="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64" name="Text Box 34"/>
          <p:cNvSpPr txBox="1">
            <a:spLocks noChangeArrowheads="1"/>
          </p:cNvSpPr>
          <p:nvPr/>
        </p:nvSpPr>
        <p:spPr bwMode="auto">
          <a:xfrm>
            <a:off x="3730625" y="4956175"/>
            <a:ext cx="552450" cy="2730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000" dirty="0">
                <a:ea typeface="굴림" charset="-127"/>
              </a:rPr>
              <a:t>Expected</a:t>
            </a:r>
            <a:br>
              <a:rPr lang="en-US" altLang="ko-KR" sz="1000" dirty="0">
                <a:ea typeface="굴림" charset="-127"/>
              </a:rPr>
            </a:br>
            <a:r>
              <a:rPr lang="en-US" altLang="ko-KR" sz="1000" dirty="0">
                <a:ea typeface="굴림" charset="-127"/>
              </a:rPr>
              <a:t>Progress</a:t>
            </a:r>
            <a:endParaRPr lang="en-US" sz="1000" dirty="0"/>
          </a:p>
        </p:txBody>
      </p:sp>
      <p:sp>
        <p:nvSpPr>
          <p:cNvPr id="65" name="Oval 35"/>
          <p:cNvSpPr>
            <a:spLocks noChangeArrowheads="1"/>
          </p:cNvSpPr>
          <p:nvPr/>
        </p:nvSpPr>
        <p:spPr bwMode="auto">
          <a:xfrm>
            <a:off x="2095500" y="4562475"/>
            <a:ext cx="1562100" cy="1485900"/>
          </a:xfrm>
          <a:prstGeom prst="ellipse">
            <a:avLst/>
          </a:prstGeom>
          <a:noFill/>
          <a:ln w="19050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4276725" y="5324475"/>
            <a:ext cx="781050" cy="7810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5859463" y="4632325"/>
            <a:ext cx="2847975" cy="660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tabLst>
                <a:tab pos="3946525" algn="l"/>
              </a:tabLst>
            </a:pPr>
            <a:r>
              <a:rPr lang="en-US" altLang="ko-KR" sz="1200" u="sng" dirty="0">
                <a:ea typeface="굴림" charset="-127"/>
              </a:rPr>
              <a:t>Expected Progress:</a:t>
            </a:r>
            <a:br>
              <a:rPr lang="en-US" altLang="ko-KR" sz="1200" u="sng" dirty="0">
                <a:ea typeface="굴림" charset="-127"/>
              </a:rPr>
            </a:br>
            <a:r>
              <a:rPr lang="en-US" altLang="ko-KR" sz="1200" b="0" dirty="0">
                <a:ea typeface="굴림" charset="-127"/>
              </a:rPr>
              <a:t>Cluster A: d(1)*p(1) + d(2)*(1-p(1))*p(2) + </a:t>
            </a:r>
            <a:br>
              <a:rPr lang="en-US" altLang="ko-KR" sz="1200" b="0" dirty="0">
                <a:ea typeface="굴림" charset="-127"/>
              </a:rPr>
            </a:br>
            <a:r>
              <a:rPr lang="en-US" altLang="ko-KR" sz="1200" b="0" dirty="0">
                <a:ea typeface="굴림" charset="-127"/>
              </a:rPr>
              <a:t>               d(3)*(1-p(1))(1-p(2))*p(3)</a:t>
            </a:r>
            <a:br>
              <a:rPr lang="en-US" altLang="ko-KR" sz="1200" b="0" dirty="0">
                <a:ea typeface="굴림" charset="-127"/>
              </a:rPr>
            </a:br>
            <a:r>
              <a:rPr lang="en-US" altLang="ko-KR" sz="1200" b="0" dirty="0">
                <a:ea typeface="굴림" charset="-127"/>
              </a:rPr>
              <a:t>Cluster B: d(3)*p(3) + d(4)*(1-p(3))*p(4)</a:t>
            </a:r>
            <a:endParaRPr lang="en-US" sz="1200" b="0" dirty="0"/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6207125" y="5567363"/>
            <a:ext cx="2101850" cy="660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tabLst>
                <a:tab pos="3946525" algn="l"/>
              </a:tabLst>
            </a:pPr>
            <a:r>
              <a:rPr lang="en-US" altLang="ko-KR" sz="1200" b="0" i="1" dirty="0">
                <a:ea typeface="굴림" charset="-127"/>
              </a:rPr>
              <a:t>d(</a:t>
            </a:r>
            <a:r>
              <a:rPr lang="en-US" altLang="ko-KR" sz="1200" b="0" i="1" dirty="0" err="1">
                <a:ea typeface="굴림" charset="-127"/>
              </a:rPr>
              <a:t>i</a:t>
            </a:r>
            <a:r>
              <a:rPr lang="en-US" altLang="ko-KR" sz="1200" b="0" i="1" dirty="0">
                <a:ea typeface="굴림" charset="-127"/>
              </a:rPr>
              <a:t>): node </a:t>
            </a:r>
            <a:r>
              <a:rPr lang="en-US" altLang="ko-KR" sz="1200" b="0" i="1" dirty="0" err="1">
                <a:ea typeface="굴림" charset="-127"/>
              </a:rPr>
              <a:t>i’s</a:t>
            </a:r>
            <a:r>
              <a:rPr lang="en-US" altLang="ko-KR" sz="1200" b="0" i="1" dirty="0">
                <a:ea typeface="굴림" charset="-127"/>
              </a:rPr>
              <a:t> progress (meter)</a:t>
            </a:r>
            <a:br>
              <a:rPr lang="en-US" altLang="ko-KR" sz="1200" b="0" i="1" dirty="0">
                <a:ea typeface="굴림" charset="-127"/>
              </a:rPr>
            </a:br>
            <a:r>
              <a:rPr lang="en-US" altLang="ko-KR" sz="1200" b="0" i="1" dirty="0">
                <a:ea typeface="굴림" charset="-127"/>
              </a:rPr>
              <a:t>p(</a:t>
            </a:r>
            <a:r>
              <a:rPr lang="en-US" altLang="ko-KR" sz="1200" b="0" i="1" dirty="0" err="1">
                <a:ea typeface="굴림" charset="-127"/>
              </a:rPr>
              <a:t>i</a:t>
            </a:r>
            <a:r>
              <a:rPr lang="en-US" altLang="ko-KR" sz="1200" b="0" i="1" dirty="0">
                <a:ea typeface="굴림" charset="-127"/>
              </a:rPr>
              <a:t>): prob. node </a:t>
            </a:r>
            <a:r>
              <a:rPr lang="en-US" altLang="ko-KR" sz="1200" b="0" i="1" dirty="0" err="1">
                <a:ea typeface="굴림" charset="-127"/>
              </a:rPr>
              <a:t>i</a:t>
            </a:r>
            <a:r>
              <a:rPr lang="en-US" altLang="ko-KR" sz="1200" b="0" i="1" dirty="0">
                <a:ea typeface="굴림" charset="-127"/>
              </a:rPr>
              <a:t> successfully </a:t>
            </a:r>
            <a:br>
              <a:rPr lang="en-US" altLang="ko-KR" sz="1200" b="0" i="1" dirty="0">
                <a:ea typeface="굴림" charset="-127"/>
              </a:rPr>
            </a:br>
            <a:r>
              <a:rPr lang="en-US" altLang="ko-KR" sz="1200" b="0" i="1" dirty="0">
                <a:ea typeface="굴림" charset="-127"/>
              </a:rPr>
              <a:t>       receives a packet</a:t>
            </a:r>
            <a:br>
              <a:rPr lang="en-US" altLang="ko-KR" sz="1200" b="0" i="1" dirty="0">
                <a:ea typeface="굴림" charset="-127"/>
              </a:rPr>
            </a:br>
            <a:r>
              <a:rPr lang="en-US" altLang="ko-KR" sz="1200" b="0" i="1" dirty="0">
                <a:ea typeface="굴림" charset="-127"/>
              </a:rPr>
              <a:t>d(</a:t>
            </a:r>
            <a:r>
              <a:rPr lang="en-US" altLang="ko-KR" sz="1200" b="0" i="1" dirty="0" err="1">
                <a:ea typeface="굴림" charset="-127"/>
              </a:rPr>
              <a:t>i</a:t>
            </a:r>
            <a:r>
              <a:rPr lang="en-US" altLang="ko-KR" sz="1200" b="0" i="1" dirty="0">
                <a:ea typeface="굴림" charset="-127"/>
              </a:rPr>
              <a:t>)*p(</a:t>
            </a:r>
            <a:r>
              <a:rPr lang="en-US" altLang="ko-KR" sz="1200" b="0" i="1" dirty="0" err="1">
                <a:ea typeface="굴림" charset="-127"/>
              </a:rPr>
              <a:t>i</a:t>
            </a:r>
            <a:r>
              <a:rPr lang="en-US" altLang="ko-KR" sz="1200" b="0" i="1" dirty="0">
                <a:ea typeface="굴림" charset="-127"/>
              </a:rPr>
              <a:t>) = </a:t>
            </a:r>
            <a:r>
              <a:rPr lang="en-US" altLang="ko-KR" sz="1200" b="0" i="1" u="sng" dirty="0">
                <a:ea typeface="굴림" charset="-127"/>
              </a:rPr>
              <a:t>normalized progress</a:t>
            </a:r>
            <a:endParaRPr lang="en-US" sz="1200" b="0" i="1" u="sng" dirty="0"/>
          </a:p>
        </p:txBody>
      </p:sp>
      <p:sp>
        <p:nvSpPr>
          <p:cNvPr id="69" name="Oval 38"/>
          <p:cNvSpPr>
            <a:spLocks noChangeArrowheads="1"/>
          </p:cNvSpPr>
          <p:nvPr/>
        </p:nvSpPr>
        <p:spPr bwMode="auto">
          <a:xfrm>
            <a:off x="3171825" y="4762500"/>
            <a:ext cx="1790700" cy="17907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70" name="Text Box 30"/>
          <p:cNvSpPr txBox="1">
            <a:spLocks noChangeArrowheads="1"/>
          </p:cNvSpPr>
          <p:nvPr/>
        </p:nvSpPr>
        <p:spPr bwMode="auto">
          <a:xfrm>
            <a:off x="4506913" y="5072063"/>
            <a:ext cx="935037" cy="22066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>
                <a:ea typeface="굴림" charset="-127"/>
              </a:rPr>
              <a:t>Cluster B:</a:t>
            </a:r>
            <a:endParaRPr lang="en-US"/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>
          <a:xfrm>
            <a:off x="266700" y="1600200"/>
            <a:ext cx="87249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1. find 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node </a:t>
            </a:r>
            <a:r>
              <a:rPr kumimoji="0" lang="en-US" altLang="ko-K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i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that has the greatest normalized progress: 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d(</a:t>
            </a:r>
            <a:r>
              <a:rPr kumimoji="0" lang="en-US" altLang="ko-K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i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)*p(</a:t>
            </a:r>
            <a:r>
              <a:rPr kumimoji="0" lang="en-US" altLang="ko-K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i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2. include all nodes whose distance from 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node </a:t>
            </a:r>
            <a:r>
              <a:rPr kumimoji="0" lang="en-US" altLang="ko-K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i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is in </a:t>
            </a:r>
            <a:r>
              <a:rPr kumimoji="0" lang="el-GR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R (R </a:t>
            </a:r>
            <a:r>
              <a:rPr kumimoji="0" lang="en-US" altLang="ko-K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tx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range, </a:t>
            </a:r>
            <a:r>
              <a:rPr kumimoji="0" lang="el-GR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=0.5)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3. if other neighbors are left, clustering proceeds starting from the remaining node with the highest normalized progress (i.e., repeat step 1 and 2).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4. each cluster is then expanded by including nodes whose distance to any node in the cluster is smaller than R (node can hear one another)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5. select the cluster with the greatest expected progress as a forwarding set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60" grpId="0"/>
      <p:bldP spid="64" grpId="0" animBg="1"/>
      <p:bldP spid="65" grpId="0" animBg="1"/>
      <p:bldP spid="66" grpId="0" animBg="1"/>
      <p:bldP spid="66" grpId="1" animBg="1"/>
      <p:bldP spid="67" grpId="0"/>
      <p:bldP spid="69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err="1" smtClean="0">
                <a:ea typeface="굴림" charset="-127"/>
              </a:rPr>
              <a:t>HydroCast</a:t>
            </a:r>
            <a:r>
              <a:rPr lang="en-US" altLang="ko-KR" sz="4000" dirty="0" smtClean="0">
                <a:ea typeface="굴림" charset="-127"/>
              </a:rPr>
              <a:t>: Recovery Mode</a:t>
            </a:r>
            <a:endParaRPr lang="ko-KR" altLang="en-US" sz="4000" dirty="0"/>
          </a:p>
        </p:txBody>
      </p:sp>
      <p:sp>
        <p:nvSpPr>
          <p:cNvPr id="4" name="Line 203"/>
          <p:cNvSpPr>
            <a:spLocks noChangeShapeType="1"/>
          </p:cNvSpPr>
          <p:nvPr/>
        </p:nvSpPr>
        <p:spPr bwMode="auto">
          <a:xfrm>
            <a:off x="3060700" y="4779963"/>
            <a:ext cx="30368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619250" y="3455988"/>
            <a:ext cx="4733925" cy="346075"/>
          </a:xfrm>
          <a:custGeom>
            <a:avLst/>
            <a:gdLst/>
            <a:ahLst/>
            <a:cxnLst>
              <a:cxn ang="0">
                <a:pos x="0" y="248"/>
              </a:cxn>
              <a:cxn ang="0">
                <a:pos x="240" y="344"/>
              </a:cxn>
              <a:cxn ang="0">
                <a:pos x="576" y="200"/>
              </a:cxn>
              <a:cxn ang="0">
                <a:pos x="1152" y="200"/>
              </a:cxn>
              <a:cxn ang="0">
                <a:pos x="1968" y="296"/>
              </a:cxn>
              <a:cxn ang="0">
                <a:pos x="2784" y="200"/>
              </a:cxn>
              <a:cxn ang="0">
                <a:pos x="3216" y="248"/>
              </a:cxn>
              <a:cxn ang="0">
                <a:pos x="3600" y="248"/>
              </a:cxn>
              <a:cxn ang="0">
                <a:pos x="4224" y="8"/>
              </a:cxn>
              <a:cxn ang="0">
                <a:pos x="4656" y="200"/>
              </a:cxn>
            </a:cxnLst>
            <a:rect l="0" t="0" r="r" b="b"/>
            <a:pathLst>
              <a:path w="4656" h="352">
                <a:moveTo>
                  <a:pt x="0" y="248"/>
                </a:moveTo>
                <a:cubicBezTo>
                  <a:pt x="72" y="300"/>
                  <a:pt x="144" y="352"/>
                  <a:pt x="240" y="344"/>
                </a:cubicBezTo>
                <a:cubicBezTo>
                  <a:pt x="336" y="336"/>
                  <a:pt x="424" y="224"/>
                  <a:pt x="576" y="200"/>
                </a:cubicBezTo>
                <a:cubicBezTo>
                  <a:pt x="728" y="176"/>
                  <a:pt x="920" y="184"/>
                  <a:pt x="1152" y="200"/>
                </a:cubicBezTo>
                <a:cubicBezTo>
                  <a:pt x="1384" y="216"/>
                  <a:pt x="1696" y="296"/>
                  <a:pt x="1968" y="296"/>
                </a:cubicBezTo>
                <a:cubicBezTo>
                  <a:pt x="2240" y="296"/>
                  <a:pt x="2576" y="208"/>
                  <a:pt x="2784" y="200"/>
                </a:cubicBezTo>
                <a:cubicBezTo>
                  <a:pt x="2992" y="192"/>
                  <a:pt x="3080" y="240"/>
                  <a:pt x="3216" y="248"/>
                </a:cubicBezTo>
                <a:cubicBezTo>
                  <a:pt x="3352" y="256"/>
                  <a:pt x="3432" y="288"/>
                  <a:pt x="3600" y="248"/>
                </a:cubicBezTo>
                <a:cubicBezTo>
                  <a:pt x="3768" y="208"/>
                  <a:pt x="4048" y="16"/>
                  <a:pt x="4224" y="8"/>
                </a:cubicBezTo>
                <a:cubicBezTo>
                  <a:pt x="4400" y="0"/>
                  <a:pt x="4528" y="100"/>
                  <a:pt x="4656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654300" y="4260850"/>
            <a:ext cx="341313" cy="142875"/>
            <a:chOff x="960" y="3936"/>
            <a:chExt cx="528" cy="240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152" y="39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960" y="3936"/>
              <a:ext cx="192" cy="240"/>
              <a:chOff x="1104" y="3024"/>
              <a:chExt cx="192" cy="240"/>
            </a:xfrm>
          </p:grpSpPr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20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5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0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 rot="10800000">
              <a:off x="1296" y="3936"/>
              <a:ext cx="192" cy="240"/>
              <a:chOff x="1344" y="3024"/>
              <a:chExt cx="192" cy="240"/>
            </a:xfrm>
          </p:grpSpPr>
          <p:sp>
            <p:nvSpPr>
              <p:cNvPr id="10" name="Freeform 15"/>
              <p:cNvSpPr>
                <a:spLocks/>
              </p:cNvSpPr>
              <p:nvPr/>
            </p:nvSpPr>
            <p:spPr bwMode="auto">
              <a:xfrm>
                <a:off x="144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139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134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2120900" y="4362450"/>
            <a:ext cx="339725" cy="139700"/>
            <a:chOff x="960" y="3936"/>
            <a:chExt cx="528" cy="240"/>
          </a:xfrm>
        </p:grpSpPr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1152" y="39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960" y="3936"/>
              <a:ext cx="192" cy="240"/>
              <a:chOff x="1104" y="3024"/>
              <a:chExt cx="192" cy="240"/>
            </a:xfrm>
          </p:grpSpPr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20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5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0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9" name="Group 24"/>
            <p:cNvGrpSpPr>
              <a:grpSpLocks/>
            </p:cNvGrpSpPr>
            <p:nvPr/>
          </p:nvGrpSpPr>
          <p:grpSpPr bwMode="auto">
            <a:xfrm rot="10800000">
              <a:off x="1296" y="3936"/>
              <a:ext cx="192" cy="240"/>
              <a:chOff x="1344" y="3024"/>
              <a:chExt cx="192" cy="240"/>
            </a:xfrm>
          </p:grpSpPr>
          <p:sp>
            <p:nvSpPr>
              <p:cNvPr id="20" name="Freeform 25"/>
              <p:cNvSpPr>
                <a:spLocks/>
              </p:cNvSpPr>
              <p:nvPr/>
            </p:nvSpPr>
            <p:spPr bwMode="auto">
              <a:xfrm>
                <a:off x="144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139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134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2120900" y="5068888"/>
            <a:ext cx="339725" cy="142875"/>
            <a:chOff x="960" y="3936"/>
            <a:chExt cx="528" cy="240"/>
          </a:xfrm>
        </p:grpSpPr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1152" y="39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28" name="Group 30"/>
            <p:cNvGrpSpPr>
              <a:grpSpLocks/>
            </p:cNvGrpSpPr>
            <p:nvPr/>
          </p:nvGrpSpPr>
          <p:grpSpPr bwMode="auto">
            <a:xfrm>
              <a:off x="960" y="3936"/>
              <a:ext cx="192" cy="240"/>
              <a:chOff x="1104" y="3024"/>
              <a:chExt cx="192" cy="240"/>
            </a:xfrm>
          </p:grpSpPr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120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115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10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29" name="Group 34"/>
            <p:cNvGrpSpPr>
              <a:grpSpLocks/>
            </p:cNvGrpSpPr>
            <p:nvPr/>
          </p:nvGrpSpPr>
          <p:grpSpPr bwMode="auto">
            <a:xfrm rot="10800000">
              <a:off x="1296" y="3936"/>
              <a:ext cx="192" cy="240"/>
              <a:chOff x="1344" y="3024"/>
              <a:chExt cx="192" cy="240"/>
            </a:xfrm>
          </p:grpSpPr>
          <p:sp>
            <p:nvSpPr>
              <p:cNvPr id="30" name="Freeform 35"/>
              <p:cNvSpPr>
                <a:spLocks/>
              </p:cNvSpPr>
              <p:nvPr/>
            </p:nvSpPr>
            <p:spPr bwMode="auto">
              <a:xfrm>
                <a:off x="144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" name="Freeform 36"/>
              <p:cNvSpPr>
                <a:spLocks/>
              </p:cNvSpPr>
              <p:nvPr/>
            </p:nvSpPr>
            <p:spPr bwMode="auto">
              <a:xfrm>
                <a:off x="139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" name="Freeform 37"/>
              <p:cNvSpPr>
                <a:spLocks/>
              </p:cNvSpPr>
              <p:nvPr/>
            </p:nvSpPr>
            <p:spPr bwMode="auto">
              <a:xfrm>
                <a:off x="134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2846388" y="4762500"/>
            <a:ext cx="342900" cy="139700"/>
            <a:chOff x="960" y="3936"/>
            <a:chExt cx="528" cy="240"/>
          </a:xfrm>
        </p:grpSpPr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1152" y="39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8" name="Group 40"/>
            <p:cNvGrpSpPr>
              <a:grpSpLocks/>
            </p:cNvGrpSpPr>
            <p:nvPr/>
          </p:nvGrpSpPr>
          <p:grpSpPr bwMode="auto">
            <a:xfrm>
              <a:off x="960" y="3936"/>
              <a:ext cx="192" cy="240"/>
              <a:chOff x="1104" y="3024"/>
              <a:chExt cx="192" cy="240"/>
            </a:xfrm>
          </p:grpSpPr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120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115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110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9" name="Group 44"/>
            <p:cNvGrpSpPr>
              <a:grpSpLocks/>
            </p:cNvGrpSpPr>
            <p:nvPr/>
          </p:nvGrpSpPr>
          <p:grpSpPr bwMode="auto">
            <a:xfrm rot="10800000">
              <a:off x="1296" y="3936"/>
              <a:ext cx="192" cy="240"/>
              <a:chOff x="1344" y="3024"/>
              <a:chExt cx="192" cy="240"/>
            </a:xfrm>
          </p:grpSpPr>
          <p:sp>
            <p:nvSpPr>
              <p:cNvPr id="40" name="Freeform 45"/>
              <p:cNvSpPr>
                <a:spLocks/>
              </p:cNvSpPr>
              <p:nvPr/>
            </p:nvSpPr>
            <p:spPr bwMode="auto">
              <a:xfrm>
                <a:off x="144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139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134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46" name="Group 48"/>
          <p:cNvGrpSpPr>
            <a:grpSpLocks/>
          </p:cNvGrpSpPr>
          <p:nvPr/>
        </p:nvGrpSpPr>
        <p:grpSpPr bwMode="auto">
          <a:xfrm>
            <a:off x="4332288" y="5019675"/>
            <a:ext cx="342900" cy="142875"/>
            <a:chOff x="960" y="3936"/>
            <a:chExt cx="528" cy="240"/>
          </a:xfrm>
        </p:grpSpPr>
        <p:sp>
          <p:nvSpPr>
            <p:cNvPr id="47" name="Oval 49"/>
            <p:cNvSpPr>
              <a:spLocks noChangeArrowheads="1"/>
            </p:cNvSpPr>
            <p:nvPr/>
          </p:nvSpPr>
          <p:spPr bwMode="auto">
            <a:xfrm>
              <a:off x="1152" y="39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8" name="Group 50"/>
            <p:cNvGrpSpPr>
              <a:grpSpLocks/>
            </p:cNvGrpSpPr>
            <p:nvPr/>
          </p:nvGrpSpPr>
          <p:grpSpPr bwMode="auto">
            <a:xfrm>
              <a:off x="960" y="3936"/>
              <a:ext cx="192" cy="240"/>
              <a:chOff x="1104" y="3024"/>
              <a:chExt cx="192" cy="240"/>
            </a:xfrm>
          </p:grpSpPr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20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15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10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9" name="Group 54"/>
            <p:cNvGrpSpPr>
              <a:grpSpLocks/>
            </p:cNvGrpSpPr>
            <p:nvPr/>
          </p:nvGrpSpPr>
          <p:grpSpPr bwMode="auto">
            <a:xfrm rot="10800000">
              <a:off x="1296" y="3936"/>
              <a:ext cx="192" cy="240"/>
              <a:chOff x="1344" y="3024"/>
              <a:chExt cx="192" cy="240"/>
            </a:xfrm>
          </p:grpSpPr>
          <p:sp>
            <p:nvSpPr>
              <p:cNvPr id="50" name="Freeform 55"/>
              <p:cNvSpPr>
                <a:spLocks/>
              </p:cNvSpPr>
              <p:nvPr/>
            </p:nvSpPr>
            <p:spPr bwMode="auto">
              <a:xfrm>
                <a:off x="144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" name="Freeform 56"/>
              <p:cNvSpPr>
                <a:spLocks/>
              </p:cNvSpPr>
              <p:nvPr/>
            </p:nvSpPr>
            <p:spPr bwMode="auto">
              <a:xfrm>
                <a:off x="139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2" name="Freeform 57"/>
              <p:cNvSpPr>
                <a:spLocks/>
              </p:cNvSpPr>
              <p:nvPr/>
            </p:nvSpPr>
            <p:spPr bwMode="auto">
              <a:xfrm>
                <a:off x="134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56" name="Group 58"/>
          <p:cNvGrpSpPr>
            <a:grpSpLocks/>
          </p:cNvGrpSpPr>
          <p:nvPr/>
        </p:nvGrpSpPr>
        <p:grpSpPr bwMode="auto">
          <a:xfrm>
            <a:off x="3492500" y="4826000"/>
            <a:ext cx="341313" cy="141288"/>
            <a:chOff x="960" y="3936"/>
            <a:chExt cx="528" cy="240"/>
          </a:xfrm>
        </p:grpSpPr>
        <p:sp>
          <p:nvSpPr>
            <p:cNvPr id="57" name="Oval 59"/>
            <p:cNvSpPr>
              <a:spLocks noChangeArrowheads="1"/>
            </p:cNvSpPr>
            <p:nvPr/>
          </p:nvSpPr>
          <p:spPr bwMode="auto">
            <a:xfrm>
              <a:off x="1152" y="39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58" name="Group 60"/>
            <p:cNvGrpSpPr>
              <a:grpSpLocks/>
            </p:cNvGrpSpPr>
            <p:nvPr/>
          </p:nvGrpSpPr>
          <p:grpSpPr bwMode="auto">
            <a:xfrm>
              <a:off x="960" y="3936"/>
              <a:ext cx="192" cy="240"/>
              <a:chOff x="1104" y="3024"/>
              <a:chExt cx="192" cy="240"/>
            </a:xfrm>
          </p:grpSpPr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120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15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10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59" name="Group 64"/>
            <p:cNvGrpSpPr>
              <a:grpSpLocks/>
            </p:cNvGrpSpPr>
            <p:nvPr/>
          </p:nvGrpSpPr>
          <p:grpSpPr bwMode="auto">
            <a:xfrm rot="10800000">
              <a:off x="1296" y="3936"/>
              <a:ext cx="192" cy="240"/>
              <a:chOff x="1344" y="3024"/>
              <a:chExt cx="192" cy="240"/>
            </a:xfrm>
          </p:grpSpPr>
          <p:sp>
            <p:nvSpPr>
              <p:cNvPr id="60" name="Freeform 65"/>
              <p:cNvSpPr>
                <a:spLocks/>
              </p:cNvSpPr>
              <p:nvPr/>
            </p:nvSpPr>
            <p:spPr bwMode="auto">
              <a:xfrm>
                <a:off x="144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" name="Freeform 66"/>
              <p:cNvSpPr>
                <a:spLocks/>
              </p:cNvSpPr>
              <p:nvPr/>
            </p:nvSpPr>
            <p:spPr bwMode="auto">
              <a:xfrm>
                <a:off x="139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" name="Freeform 67"/>
              <p:cNvSpPr>
                <a:spLocks/>
              </p:cNvSpPr>
              <p:nvPr/>
            </p:nvSpPr>
            <p:spPr bwMode="auto">
              <a:xfrm>
                <a:off x="134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66" name="Group 68"/>
          <p:cNvGrpSpPr>
            <a:grpSpLocks/>
          </p:cNvGrpSpPr>
          <p:nvPr/>
        </p:nvGrpSpPr>
        <p:grpSpPr bwMode="auto">
          <a:xfrm>
            <a:off x="4654550" y="4697413"/>
            <a:ext cx="344488" cy="141287"/>
            <a:chOff x="960" y="3936"/>
            <a:chExt cx="528" cy="240"/>
          </a:xfrm>
        </p:grpSpPr>
        <p:sp>
          <p:nvSpPr>
            <p:cNvPr id="67" name="Oval 69"/>
            <p:cNvSpPr>
              <a:spLocks noChangeArrowheads="1"/>
            </p:cNvSpPr>
            <p:nvPr/>
          </p:nvSpPr>
          <p:spPr bwMode="auto">
            <a:xfrm>
              <a:off x="1152" y="3984"/>
              <a:ext cx="144" cy="14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68" name="Group 70"/>
            <p:cNvGrpSpPr>
              <a:grpSpLocks/>
            </p:cNvGrpSpPr>
            <p:nvPr/>
          </p:nvGrpSpPr>
          <p:grpSpPr bwMode="auto">
            <a:xfrm>
              <a:off x="960" y="3936"/>
              <a:ext cx="192" cy="240"/>
              <a:chOff x="1104" y="3024"/>
              <a:chExt cx="192" cy="240"/>
            </a:xfrm>
          </p:grpSpPr>
          <p:sp>
            <p:nvSpPr>
              <p:cNvPr id="73" name="Freeform 71"/>
              <p:cNvSpPr>
                <a:spLocks/>
              </p:cNvSpPr>
              <p:nvPr/>
            </p:nvSpPr>
            <p:spPr bwMode="auto">
              <a:xfrm>
                <a:off x="120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4" name="Freeform 72"/>
              <p:cNvSpPr>
                <a:spLocks/>
              </p:cNvSpPr>
              <p:nvPr/>
            </p:nvSpPr>
            <p:spPr bwMode="auto">
              <a:xfrm>
                <a:off x="115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5" name="Freeform 73"/>
              <p:cNvSpPr>
                <a:spLocks/>
              </p:cNvSpPr>
              <p:nvPr/>
            </p:nvSpPr>
            <p:spPr bwMode="auto">
              <a:xfrm>
                <a:off x="110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69" name="Group 74"/>
            <p:cNvGrpSpPr>
              <a:grpSpLocks/>
            </p:cNvGrpSpPr>
            <p:nvPr/>
          </p:nvGrpSpPr>
          <p:grpSpPr bwMode="auto">
            <a:xfrm rot="10800000">
              <a:off x="1296" y="3936"/>
              <a:ext cx="192" cy="240"/>
              <a:chOff x="1344" y="3024"/>
              <a:chExt cx="192" cy="240"/>
            </a:xfrm>
          </p:grpSpPr>
          <p:sp>
            <p:nvSpPr>
              <p:cNvPr id="70" name="Freeform 75"/>
              <p:cNvSpPr>
                <a:spLocks/>
              </p:cNvSpPr>
              <p:nvPr/>
            </p:nvSpPr>
            <p:spPr bwMode="auto">
              <a:xfrm>
                <a:off x="144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" name="Freeform 76"/>
              <p:cNvSpPr>
                <a:spLocks/>
              </p:cNvSpPr>
              <p:nvPr/>
            </p:nvSpPr>
            <p:spPr bwMode="auto">
              <a:xfrm>
                <a:off x="139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" name="Freeform 77"/>
              <p:cNvSpPr>
                <a:spLocks/>
              </p:cNvSpPr>
              <p:nvPr/>
            </p:nvSpPr>
            <p:spPr bwMode="auto">
              <a:xfrm>
                <a:off x="134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76" name="Group 78"/>
          <p:cNvGrpSpPr>
            <a:grpSpLocks/>
          </p:cNvGrpSpPr>
          <p:nvPr/>
        </p:nvGrpSpPr>
        <p:grpSpPr bwMode="auto">
          <a:xfrm>
            <a:off x="5754688" y="3857625"/>
            <a:ext cx="341312" cy="141288"/>
            <a:chOff x="960" y="3936"/>
            <a:chExt cx="528" cy="240"/>
          </a:xfrm>
        </p:grpSpPr>
        <p:sp>
          <p:nvSpPr>
            <p:cNvPr id="77" name="Oval 79"/>
            <p:cNvSpPr>
              <a:spLocks noChangeArrowheads="1"/>
            </p:cNvSpPr>
            <p:nvPr/>
          </p:nvSpPr>
          <p:spPr bwMode="auto">
            <a:xfrm>
              <a:off x="1152" y="39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78" name="Group 80"/>
            <p:cNvGrpSpPr>
              <a:grpSpLocks/>
            </p:cNvGrpSpPr>
            <p:nvPr/>
          </p:nvGrpSpPr>
          <p:grpSpPr bwMode="auto">
            <a:xfrm>
              <a:off x="960" y="3936"/>
              <a:ext cx="192" cy="240"/>
              <a:chOff x="1104" y="3024"/>
              <a:chExt cx="192" cy="240"/>
            </a:xfrm>
          </p:grpSpPr>
          <p:sp>
            <p:nvSpPr>
              <p:cNvPr id="83" name="Freeform 81"/>
              <p:cNvSpPr>
                <a:spLocks/>
              </p:cNvSpPr>
              <p:nvPr/>
            </p:nvSpPr>
            <p:spPr bwMode="auto">
              <a:xfrm>
                <a:off x="120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" name="Freeform 82"/>
              <p:cNvSpPr>
                <a:spLocks/>
              </p:cNvSpPr>
              <p:nvPr/>
            </p:nvSpPr>
            <p:spPr bwMode="auto">
              <a:xfrm>
                <a:off x="115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" name="Freeform 83"/>
              <p:cNvSpPr>
                <a:spLocks/>
              </p:cNvSpPr>
              <p:nvPr/>
            </p:nvSpPr>
            <p:spPr bwMode="auto">
              <a:xfrm>
                <a:off x="110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79" name="Group 84"/>
            <p:cNvGrpSpPr>
              <a:grpSpLocks/>
            </p:cNvGrpSpPr>
            <p:nvPr/>
          </p:nvGrpSpPr>
          <p:grpSpPr bwMode="auto">
            <a:xfrm rot="10800000">
              <a:off x="1296" y="3936"/>
              <a:ext cx="192" cy="240"/>
              <a:chOff x="1344" y="3024"/>
              <a:chExt cx="192" cy="240"/>
            </a:xfrm>
          </p:grpSpPr>
          <p:sp>
            <p:nvSpPr>
              <p:cNvPr id="80" name="Freeform 85"/>
              <p:cNvSpPr>
                <a:spLocks/>
              </p:cNvSpPr>
              <p:nvPr/>
            </p:nvSpPr>
            <p:spPr bwMode="auto">
              <a:xfrm>
                <a:off x="144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" name="Freeform 86"/>
              <p:cNvSpPr>
                <a:spLocks/>
              </p:cNvSpPr>
              <p:nvPr/>
            </p:nvSpPr>
            <p:spPr bwMode="auto">
              <a:xfrm>
                <a:off x="139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" name="Freeform 87"/>
              <p:cNvSpPr>
                <a:spLocks/>
              </p:cNvSpPr>
              <p:nvPr/>
            </p:nvSpPr>
            <p:spPr bwMode="auto">
              <a:xfrm>
                <a:off x="134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86" name="Group 88"/>
          <p:cNvGrpSpPr>
            <a:grpSpLocks/>
          </p:cNvGrpSpPr>
          <p:nvPr/>
        </p:nvGrpSpPr>
        <p:grpSpPr bwMode="auto">
          <a:xfrm>
            <a:off x="5386388" y="4779963"/>
            <a:ext cx="344487" cy="142875"/>
            <a:chOff x="960" y="3936"/>
            <a:chExt cx="528" cy="240"/>
          </a:xfrm>
        </p:grpSpPr>
        <p:sp>
          <p:nvSpPr>
            <p:cNvPr id="87" name="Oval 89"/>
            <p:cNvSpPr>
              <a:spLocks noChangeArrowheads="1"/>
            </p:cNvSpPr>
            <p:nvPr/>
          </p:nvSpPr>
          <p:spPr bwMode="auto">
            <a:xfrm>
              <a:off x="1152" y="39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88" name="Group 90"/>
            <p:cNvGrpSpPr>
              <a:grpSpLocks/>
            </p:cNvGrpSpPr>
            <p:nvPr/>
          </p:nvGrpSpPr>
          <p:grpSpPr bwMode="auto">
            <a:xfrm>
              <a:off x="960" y="3936"/>
              <a:ext cx="192" cy="240"/>
              <a:chOff x="1104" y="3024"/>
              <a:chExt cx="192" cy="240"/>
            </a:xfrm>
          </p:grpSpPr>
          <p:sp>
            <p:nvSpPr>
              <p:cNvPr id="93" name="Freeform 91"/>
              <p:cNvSpPr>
                <a:spLocks/>
              </p:cNvSpPr>
              <p:nvPr/>
            </p:nvSpPr>
            <p:spPr bwMode="auto">
              <a:xfrm>
                <a:off x="120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" name="Freeform 92"/>
              <p:cNvSpPr>
                <a:spLocks/>
              </p:cNvSpPr>
              <p:nvPr/>
            </p:nvSpPr>
            <p:spPr bwMode="auto">
              <a:xfrm>
                <a:off x="115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" name="Freeform 93"/>
              <p:cNvSpPr>
                <a:spLocks/>
              </p:cNvSpPr>
              <p:nvPr/>
            </p:nvSpPr>
            <p:spPr bwMode="auto">
              <a:xfrm>
                <a:off x="110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89" name="Group 94"/>
            <p:cNvGrpSpPr>
              <a:grpSpLocks/>
            </p:cNvGrpSpPr>
            <p:nvPr/>
          </p:nvGrpSpPr>
          <p:grpSpPr bwMode="auto">
            <a:xfrm rot="10800000">
              <a:off x="1296" y="3936"/>
              <a:ext cx="192" cy="240"/>
              <a:chOff x="1344" y="3024"/>
              <a:chExt cx="192" cy="240"/>
            </a:xfrm>
          </p:grpSpPr>
          <p:sp>
            <p:nvSpPr>
              <p:cNvPr id="90" name="Freeform 95"/>
              <p:cNvSpPr>
                <a:spLocks/>
              </p:cNvSpPr>
              <p:nvPr/>
            </p:nvSpPr>
            <p:spPr bwMode="auto">
              <a:xfrm>
                <a:off x="144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" name="Freeform 96"/>
              <p:cNvSpPr>
                <a:spLocks/>
              </p:cNvSpPr>
              <p:nvPr/>
            </p:nvSpPr>
            <p:spPr bwMode="auto">
              <a:xfrm>
                <a:off x="139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" name="Freeform 97"/>
              <p:cNvSpPr>
                <a:spLocks/>
              </p:cNvSpPr>
              <p:nvPr/>
            </p:nvSpPr>
            <p:spPr bwMode="auto">
              <a:xfrm>
                <a:off x="134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96" name="Group 98"/>
          <p:cNvGrpSpPr>
            <a:grpSpLocks/>
          </p:cNvGrpSpPr>
          <p:nvPr/>
        </p:nvGrpSpPr>
        <p:grpSpPr bwMode="auto">
          <a:xfrm>
            <a:off x="2476500" y="3992563"/>
            <a:ext cx="344488" cy="139700"/>
            <a:chOff x="960" y="3936"/>
            <a:chExt cx="528" cy="240"/>
          </a:xfrm>
        </p:grpSpPr>
        <p:sp>
          <p:nvSpPr>
            <p:cNvPr id="97" name="Oval 99"/>
            <p:cNvSpPr>
              <a:spLocks noChangeArrowheads="1"/>
            </p:cNvSpPr>
            <p:nvPr/>
          </p:nvSpPr>
          <p:spPr bwMode="auto">
            <a:xfrm>
              <a:off x="1152" y="39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98" name="Group 100"/>
            <p:cNvGrpSpPr>
              <a:grpSpLocks/>
            </p:cNvGrpSpPr>
            <p:nvPr/>
          </p:nvGrpSpPr>
          <p:grpSpPr bwMode="auto">
            <a:xfrm>
              <a:off x="960" y="3936"/>
              <a:ext cx="192" cy="240"/>
              <a:chOff x="1104" y="3024"/>
              <a:chExt cx="192" cy="240"/>
            </a:xfrm>
          </p:grpSpPr>
          <p:sp>
            <p:nvSpPr>
              <p:cNvPr id="103" name="Freeform 101"/>
              <p:cNvSpPr>
                <a:spLocks/>
              </p:cNvSpPr>
              <p:nvPr/>
            </p:nvSpPr>
            <p:spPr bwMode="auto">
              <a:xfrm>
                <a:off x="120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4" name="Freeform 102"/>
              <p:cNvSpPr>
                <a:spLocks/>
              </p:cNvSpPr>
              <p:nvPr/>
            </p:nvSpPr>
            <p:spPr bwMode="auto">
              <a:xfrm>
                <a:off x="115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5" name="Freeform 103"/>
              <p:cNvSpPr>
                <a:spLocks/>
              </p:cNvSpPr>
              <p:nvPr/>
            </p:nvSpPr>
            <p:spPr bwMode="auto">
              <a:xfrm>
                <a:off x="110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99" name="Group 104"/>
            <p:cNvGrpSpPr>
              <a:grpSpLocks/>
            </p:cNvGrpSpPr>
            <p:nvPr/>
          </p:nvGrpSpPr>
          <p:grpSpPr bwMode="auto">
            <a:xfrm rot="10800000">
              <a:off x="1296" y="3936"/>
              <a:ext cx="192" cy="240"/>
              <a:chOff x="1344" y="3024"/>
              <a:chExt cx="192" cy="240"/>
            </a:xfrm>
          </p:grpSpPr>
          <p:sp>
            <p:nvSpPr>
              <p:cNvPr id="100" name="Freeform 105"/>
              <p:cNvSpPr>
                <a:spLocks/>
              </p:cNvSpPr>
              <p:nvPr/>
            </p:nvSpPr>
            <p:spPr bwMode="auto">
              <a:xfrm>
                <a:off x="144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1" name="Freeform 106"/>
              <p:cNvSpPr>
                <a:spLocks/>
              </p:cNvSpPr>
              <p:nvPr/>
            </p:nvSpPr>
            <p:spPr bwMode="auto">
              <a:xfrm>
                <a:off x="139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" name="Freeform 107"/>
              <p:cNvSpPr>
                <a:spLocks/>
              </p:cNvSpPr>
              <p:nvPr/>
            </p:nvSpPr>
            <p:spPr bwMode="auto">
              <a:xfrm>
                <a:off x="134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106" name="Freeform 172"/>
          <p:cNvSpPr>
            <a:spLocks/>
          </p:cNvSpPr>
          <p:nvPr/>
        </p:nvSpPr>
        <p:spPr bwMode="auto">
          <a:xfrm>
            <a:off x="2970213" y="3698875"/>
            <a:ext cx="2852737" cy="1292225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92" y="816"/>
              </a:cxn>
              <a:cxn ang="0">
                <a:pos x="528" y="720"/>
              </a:cxn>
              <a:cxn ang="0">
                <a:pos x="720" y="480"/>
              </a:cxn>
              <a:cxn ang="0">
                <a:pos x="912" y="720"/>
              </a:cxn>
              <a:cxn ang="0">
                <a:pos x="1104" y="960"/>
              </a:cxn>
              <a:cxn ang="0">
                <a:pos x="1296" y="720"/>
              </a:cxn>
              <a:cxn ang="0">
                <a:pos x="1584" y="912"/>
              </a:cxn>
              <a:cxn ang="0">
                <a:pos x="1728" y="672"/>
              </a:cxn>
              <a:cxn ang="0">
                <a:pos x="1968" y="0"/>
              </a:cxn>
            </a:cxnLst>
            <a:rect l="0" t="0" r="r" b="b"/>
            <a:pathLst>
              <a:path w="1968" h="960">
                <a:moveTo>
                  <a:pt x="0" y="288"/>
                </a:moveTo>
                <a:cubicBezTo>
                  <a:pt x="52" y="516"/>
                  <a:pt x="104" y="744"/>
                  <a:pt x="192" y="816"/>
                </a:cubicBezTo>
                <a:cubicBezTo>
                  <a:pt x="280" y="888"/>
                  <a:pt x="440" y="776"/>
                  <a:pt x="528" y="720"/>
                </a:cubicBezTo>
                <a:cubicBezTo>
                  <a:pt x="616" y="664"/>
                  <a:pt x="656" y="480"/>
                  <a:pt x="720" y="480"/>
                </a:cubicBezTo>
                <a:cubicBezTo>
                  <a:pt x="784" y="480"/>
                  <a:pt x="848" y="640"/>
                  <a:pt x="912" y="720"/>
                </a:cubicBezTo>
                <a:cubicBezTo>
                  <a:pt x="976" y="800"/>
                  <a:pt x="1040" y="960"/>
                  <a:pt x="1104" y="960"/>
                </a:cubicBezTo>
                <a:cubicBezTo>
                  <a:pt x="1168" y="960"/>
                  <a:pt x="1216" y="728"/>
                  <a:pt x="1296" y="720"/>
                </a:cubicBezTo>
                <a:cubicBezTo>
                  <a:pt x="1376" y="712"/>
                  <a:pt x="1512" y="920"/>
                  <a:pt x="1584" y="912"/>
                </a:cubicBezTo>
                <a:cubicBezTo>
                  <a:pt x="1656" y="904"/>
                  <a:pt x="1664" y="824"/>
                  <a:pt x="1728" y="672"/>
                </a:cubicBezTo>
                <a:cubicBezTo>
                  <a:pt x="1792" y="520"/>
                  <a:pt x="1880" y="260"/>
                  <a:pt x="1968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07" name="Oval 173"/>
          <p:cNvSpPr>
            <a:spLocks noChangeArrowheads="1"/>
          </p:cNvSpPr>
          <p:nvPr/>
        </p:nvSpPr>
        <p:spPr bwMode="auto">
          <a:xfrm>
            <a:off x="3987800" y="4402138"/>
            <a:ext cx="95250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08" name="Group 174"/>
          <p:cNvGrpSpPr>
            <a:grpSpLocks/>
          </p:cNvGrpSpPr>
          <p:nvPr/>
        </p:nvGrpSpPr>
        <p:grpSpPr bwMode="auto">
          <a:xfrm>
            <a:off x="3878263" y="4371975"/>
            <a:ext cx="120650" cy="142875"/>
            <a:chOff x="1104" y="3024"/>
            <a:chExt cx="192" cy="240"/>
          </a:xfrm>
        </p:grpSpPr>
        <p:sp>
          <p:nvSpPr>
            <p:cNvPr id="109" name="Freeform 175"/>
            <p:cNvSpPr>
              <a:spLocks/>
            </p:cNvSpPr>
            <p:nvPr/>
          </p:nvSpPr>
          <p:spPr bwMode="auto">
            <a:xfrm>
              <a:off x="1200" y="3024"/>
              <a:ext cx="96" cy="24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  <a:cxn ang="0">
                  <a:pos x="144" y="288"/>
                </a:cxn>
              </a:cxnLst>
              <a:rect l="0" t="0" r="r" b="b"/>
              <a:pathLst>
                <a:path w="144" h="288">
                  <a:moveTo>
                    <a:pt x="144" y="0"/>
                  </a:moveTo>
                  <a:cubicBezTo>
                    <a:pt x="72" y="48"/>
                    <a:pt x="0" y="96"/>
                    <a:pt x="0" y="144"/>
                  </a:cubicBezTo>
                  <a:cubicBezTo>
                    <a:pt x="0" y="192"/>
                    <a:pt x="72" y="240"/>
                    <a:pt x="144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0" name="Freeform 176"/>
            <p:cNvSpPr>
              <a:spLocks/>
            </p:cNvSpPr>
            <p:nvPr/>
          </p:nvSpPr>
          <p:spPr bwMode="auto">
            <a:xfrm>
              <a:off x="1152" y="3024"/>
              <a:ext cx="96" cy="24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  <a:cxn ang="0">
                  <a:pos x="144" y="288"/>
                </a:cxn>
              </a:cxnLst>
              <a:rect l="0" t="0" r="r" b="b"/>
              <a:pathLst>
                <a:path w="144" h="288">
                  <a:moveTo>
                    <a:pt x="144" y="0"/>
                  </a:moveTo>
                  <a:cubicBezTo>
                    <a:pt x="72" y="48"/>
                    <a:pt x="0" y="96"/>
                    <a:pt x="0" y="144"/>
                  </a:cubicBezTo>
                  <a:cubicBezTo>
                    <a:pt x="0" y="192"/>
                    <a:pt x="72" y="240"/>
                    <a:pt x="144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" name="Freeform 177"/>
            <p:cNvSpPr>
              <a:spLocks/>
            </p:cNvSpPr>
            <p:nvPr/>
          </p:nvSpPr>
          <p:spPr bwMode="auto">
            <a:xfrm>
              <a:off x="1104" y="3024"/>
              <a:ext cx="96" cy="24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  <a:cxn ang="0">
                  <a:pos x="144" y="288"/>
                </a:cxn>
              </a:cxnLst>
              <a:rect l="0" t="0" r="r" b="b"/>
              <a:pathLst>
                <a:path w="144" h="288">
                  <a:moveTo>
                    <a:pt x="144" y="0"/>
                  </a:moveTo>
                  <a:cubicBezTo>
                    <a:pt x="72" y="48"/>
                    <a:pt x="0" y="96"/>
                    <a:pt x="0" y="144"/>
                  </a:cubicBezTo>
                  <a:cubicBezTo>
                    <a:pt x="0" y="192"/>
                    <a:pt x="72" y="240"/>
                    <a:pt x="144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12" name="Group 178"/>
          <p:cNvGrpSpPr>
            <a:grpSpLocks/>
          </p:cNvGrpSpPr>
          <p:nvPr/>
        </p:nvGrpSpPr>
        <p:grpSpPr bwMode="auto">
          <a:xfrm rot="10800000">
            <a:off x="4092575" y="4371975"/>
            <a:ext cx="122238" cy="142875"/>
            <a:chOff x="1344" y="3024"/>
            <a:chExt cx="192" cy="240"/>
          </a:xfrm>
        </p:grpSpPr>
        <p:sp>
          <p:nvSpPr>
            <p:cNvPr id="113" name="Freeform 179"/>
            <p:cNvSpPr>
              <a:spLocks/>
            </p:cNvSpPr>
            <p:nvPr/>
          </p:nvSpPr>
          <p:spPr bwMode="auto">
            <a:xfrm>
              <a:off x="1440" y="3024"/>
              <a:ext cx="96" cy="24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  <a:cxn ang="0">
                  <a:pos x="144" y="288"/>
                </a:cxn>
              </a:cxnLst>
              <a:rect l="0" t="0" r="r" b="b"/>
              <a:pathLst>
                <a:path w="144" h="288">
                  <a:moveTo>
                    <a:pt x="144" y="0"/>
                  </a:moveTo>
                  <a:cubicBezTo>
                    <a:pt x="72" y="48"/>
                    <a:pt x="0" y="96"/>
                    <a:pt x="0" y="144"/>
                  </a:cubicBezTo>
                  <a:cubicBezTo>
                    <a:pt x="0" y="192"/>
                    <a:pt x="72" y="240"/>
                    <a:pt x="144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" name="Freeform 180"/>
            <p:cNvSpPr>
              <a:spLocks/>
            </p:cNvSpPr>
            <p:nvPr/>
          </p:nvSpPr>
          <p:spPr bwMode="auto">
            <a:xfrm>
              <a:off x="1392" y="3024"/>
              <a:ext cx="96" cy="24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  <a:cxn ang="0">
                  <a:pos x="144" y="288"/>
                </a:cxn>
              </a:cxnLst>
              <a:rect l="0" t="0" r="r" b="b"/>
              <a:pathLst>
                <a:path w="144" h="288">
                  <a:moveTo>
                    <a:pt x="144" y="0"/>
                  </a:moveTo>
                  <a:cubicBezTo>
                    <a:pt x="72" y="48"/>
                    <a:pt x="0" y="96"/>
                    <a:pt x="0" y="144"/>
                  </a:cubicBezTo>
                  <a:cubicBezTo>
                    <a:pt x="0" y="192"/>
                    <a:pt x="72" y="240"/>
                    <a:pt x="144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" name="Freeform 181"/>
            <p:cNvSpPr>
              <a:spLocks/>
            </p:cNvSpPr>
            <p:nvPr/>
          </p:nvSpPr>
          <p:spPr bwMode="auto">
            <a:xfrm>
              <a:off x="1344" y="3024"/>
              <a:ext cx="96" cy="24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  <a:cxn ang="0">
                  <a:pos x="144" y="288"/>
                </a:cxn>
              </a:cxnLst>
              <a:rect l="0" t="0" r="r" b="b"/>
              <a:pathLst>
                <a:path w="144" h="288">
                  <a:moveTo>
                    <a:pt x="144" y="0"/>
                  </a:moveTo>
                  <a:cubicBezTo>
                    <a:pt x="72" y="48"/>
                    <a:pt x="0" y="96"/>
                    <a:pt x="0" y="144"/>
                  </a:cubicBezTo>
                  <a:cubicBezTo>
                    <a:pt x="0" y="192"/>
                    <a:pt x="72" y="240"/>
                    <a:pt x="144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16" name="Group 182"/>
          <p:cNvGrpSpPr>
            <a:grpSpLocks/>
          </p:cNvGrpSpPr>
          <p:nvPr/>
        </p:nvGrpSpPr>
        <p:grpSpPr bwMode="auto">
          <a:xfrm>
            <a:off x="3879850" y="5083175"/>
            <a:ext cx="342900" cy="142875"/>
            <a:chOff x="960" y="3936"/>
            <a:chExt cx="528" cy="240"/>
          </a:xfrm>
        </p:grpSpPr>
        <p:sp>
          <p:nvSpPr>
            <p:cNvPr id="117" name="Oval 183"/>
            <p:cNvSpPr>
              <a:spLocks noChangeArrowheads="1"/>
            </p:cNvSpPr>
            <p:nvPr/>
          </p:nvSpPr>
          <p:spPr bwMode="auto">
            <a:xfrm>
              <a:off x="1152" y="39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18" name="Group 184"/>
            <p:cNvGrpSpPr>
              <a:grpSpLocks/>
            </p:cNvGrpSpPr>
            <p:nvPr/>
          </p:nvGrpSpPr>
          <p:grpSpPr bwMode="auto">
            <a:xfrm>
              <a:off x="960" y="3936"/>
              <a:ext cx="192" cy="240"/>
              <a:chOff x="1104" y="3024"/>
              <a:chExt cx="192" cy="240"/>
            </a:xfrm>
          </p:grpSpPr>
          <p:sp>
            <p:nvSpPr>
              <p:cNvPr id="123" name="Freeform 185"/>
              <p:cNvSpPr>
                <a:spLocks/>
              </p:cNvSpPr>
              <p:nvPr/>
            </p:nvSpPr>
            <p:spPr bwMode="auto">
              <a:xfrm>
                <a:off x="120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4" name="Freeform 186"/>
              <p:cNvSpPr>
                <a:spLocks/>
              </p:cNvSpPr>
              <p:nvPr/>
            </p:nvSpPr>
            <p:spPr bwMode="auto">
              <a:xfrm>
                <a:off x="115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5" name="Freeform 187"/>
              <p:cNvSpPr>
                <a:spLocks/>
              </p:cNvSpPr>
              <p:nvPr/>
            </p:nvSpPr>
            <p:spPr bwMode="auto">
              <a:xfrm>
                <a:off x="110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19" name="Group 188"/>
            <p:cNvGrpSpPr>
              <a:grpSpLocks/>
            </p:cNvGrpSpPr>
            <p:nvPr/>
          </p:nvGrpSpPr>
          <p:grpSpPr bwMode="auto">
            <a:xfrm rot="10800000">
              <a:off x="1296" y="3936"/>
              <a:ext cx="192" cy="240"/>
              <a:chOff x="1344" y="3024"/>
              <a:chExt cx="192" cy="240"/>
            </a:xfrm>
          </p:grpSpPr>
          <p:sp>
            <p:nvSpPr>
              <p:cNvPr id="120" name="Freeform 189"/>
              <p:cNvSpPr>
                <a:spLocks/>
              </p:cNvSpPr>
              <p:nvPr/>
            </p:nvSpPr>
            <p:spPr bwMode="auto">
              <a:xfrm>
                <a:off x="144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1" name="Freeform 190"/>
              <p:cNvSpPr>
                <a:spLocks/>
              </p:cNvSpPr>
              <p:nvPr/>
            </p:nvSpPr>
            <p:spPr bwMode="auto">
              <a:xfrm>
                <a:off x="139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2" name="Freeform 191"/>
              <p:cNvSpPr>
                <a:spLocks/>
              </p:cNvSpPr>
              <p:nvPr/>
            </p:nvSpPr>
            <p:spPr bwMode="auto">
              <a:xfrm>
                <a:off x="134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126" name="Group 192"/>
          <p:cNvGrpSpPr>
            <a:grpSpLocks/>
          </p:cNvGrpSpPr>
          <p:nvPr/>
        </p:nvGrpSpPr>
        <p:grpSpPr bwMode="auto">
          <a:xfrm>
            <a:off x="5581650" y="4260850"/>
            <a:ext cx="341313" cy="142875"/>
            <a:chOff x="960" y="3936"/>
            <a:chExt cx="528" cy="240"/>
          </a:xfrm>
        </p:grpSpPr>
        <p:sp>
          <p:nvSpPr>
            <p:cNvPr id="127" name="Oval 193"/>
            <p:cNvSpPr>
              <a:spLocks noChangeArrowheads="1"/>
            </p:cNvSpPr>
            <p:nvPr/>
          </p:nvSpPr>
          <p:spPr bwMode="auto">
            <a:xfrm>
              <a:off x="1152" y="39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28" name="Group 194"/>
            <p:cNvGrpSpPr>
              <a:grpSpLocks/>
            </p:cNvGrpSpPr>
            <p:nvPr/>
          </p:nvGrpSpPr>
          <p:grpSpPr bwMode="auto">
            <a:xfrm>
              <a:off x="960" y="3936"/>
              <a:ext cx="192" cy="240"/>
              <a:chOff x="1104" y="3024"/>
              <a:chExt cx="192" cy="240"/>
            </a:xfrm>
          </p:grpSpPr>
          <p:sp>
            <p:nvSpPr>
              <p:cNvPr id="133" name="Freeform 195"/>
              <p:cNvSpPr>
                <a:spLocks/>
              </p:cNvSpPr>
              <p:nvPr/>
            </p:nvSpPr>
            <p:spPr bwMode="auto">
              <a:xfrm>
                <a:off x="120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" name="Freeform 196"/>
              <p:cNvSpPr>
                <a:spLocks/>
              </p:cNvSpPr>
              <p:nvPr/>
            </p:nvSpPr>
            <p:spPr bwMode="auto">
              <a:xfrm>
                <a:off x="115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" name="Freeform 197"/>
              <p:cNvSpPr>
                <a:spLocks/>
              </p:cNvSpPr>
              <p:nvPr/>
            </p:nvSpPr>
            <p:spPr bwMode="auto">
              <a:xfrm>
                <a:off x="110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29" name="Group 198"/>
            <p:cNvGrpSpPr>
              <a:grpSpLocks/>
            </p:cNvGrpSpPr>
            <p:nvPr/>
          </p:nvGrpSpPr>
          <p:grpSpPr bwMode="auto">
            <a:xfrm rot="10800000">
              <a:off x="1296" y="3936"/>
              <a:ext cx="192" cy="240"/>
              <a:chOff x="1344" y="3024"/>
              <a:chExt cx="192" cy="240"/>
            </a:xfrm>
          </p:grpSpPr>
          <p:sp>
            <p:nvSpPr>
              <p:cNvPr id="130" name="Freeform 199"/>
              <p:cNvSpPr>
                <a:spLocks/>
              </p:cNvSpPr>
              <p:nvPr/>
            </p:nvSpPr>
            <p:spPr bwMode="auto">
              <a:xfrm>
                <a:off x="144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1" name="Freeform 200"/>
              <p:cNvSpPr>
                <a:spLocks/>
              </p:cNvSpPr>
              <p:nvPr/>
            </p:nvSpPr>
            <p:spPr bwMode="auto">
              <a:xfrm>
                <a:off x="139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2" name="Freeform 201"/>
              <p:cNvSpPr>
                <a:spLocks/>
              </p:cNvSpPr>
              <p:nvPr/>
            </p:nvSpPr>
            <p:spPr bwMode="auto">
              <a:xfrm>
                <a:off x="134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136" name="Line 202"/>
          <p:cNvSpPr>
            <a:spLocks noChangeShapeType="1"/>
          </p:cNvSpPr>
          <p:nvPr/>
        </p:nvSpPr>
        <p:spPr bwMode="auto">
          <a:xfrm>
            <a:off x="2867025" y="4456113"/>
            <a:ext cx="3038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grpSp>
        <p:nvGrpSpPr>
          <p:cNvPr id="137" name="Group 204"/>
          <p:cNvGrpSpPr>
            <a:grpSpLocks/>
          </p:cNvGrpSpPr>
          <p:nvPr/>
        </p:nvGrpSpPr>
        <p:grpSpPr bwMode="auto">
          <a:xfrm>
            <a:off x="5062538" y="5038725"/>
            <a:ext cx="344487" cy="139700"/>
            <a:chOff x="960" y="3936"/>
            <a:chExt cx="528" cy="240"/>
          </a:xfrm>
        </p:grpSpPr>
        <p:sp>
          <p:nvSpPr>
            <p:cNvPr id="138" name="Oval 205"/>
            <p:cNvSpPr>
              <a:spLocks noChangeArrowheads="1"/>
            </p:cNvSpPr>
            <p:nvPr/>
          </p:nvSpPr>
          <p:spPr bwMode="auto">
            <a:xfrm>
              <a:off x="1152" y="39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39" name="Group 206"/>
            <p:cNvGrpSpPr>
              <a:grpSpLocks/>
            </p:cNvGrpSpPr>
            <p:nvPr/>
          </p:nvGrpSpPr>
          <p:grpSpPr bwMode="auto">
            <a:xfrm>
              <a:off x="960" y="3936"/>
              <a:ext cx="192" cy="240"/>
              <a:chOff x="1104" y="3024"/>
              <a:chExt cx="192" cy="240"/>
            </a:xfrm>
          </p:grpSpPr>
          <p:sp>
            <p:nvSpPr>
              <p:cNvPr id="144" name="Freeform 207"/>
              <p:cNvSpPr>
                <a:spLocks/>
              </p:cNvSpPr>
              <p:nvPr/>
            </p:nvSpPr>
            <p:spPr bwMode="auto">
              <a:xfrm>
                <a:off x="120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5" name="Freeform 208"/>
              <p:cNvSpPr>
                <a:spLocks/>
              </p:cNvSpPr>
              <p:nvPr/>
            </p:nvSpPr>
            <p:spPr bwMode="auto">
              <a:xfrm>
                <a:off x="115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6" name="Freeform 209"/>
              <p:cNvSpPr>
                <a:spLocks/>
              </p:cNvSpPr>
              <p:nvPr/>
            </p:nvSpPr>
            <p:spPr bwMode="auto">
              <a:xfrm>
                <a:off x="110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40" name="Group 210"/>
            <p:cNvGrpSpPr>
              <a:grpSpLocks/>
            </p:cNvGrpSpPr>
            <p:nvPr/>
          </p:nvGrpSpPr>
          <p:grpSpPr bwMode="auto">
            <a:xfrm rot="10800000">
              <a:off x="1296" y="3936"/>
              <a:ext cx="192" cy="240"/>
              <a:chOff x="1344" y="3024"/>
              <a:chExt cx="192" cy="240"/>
            </a:xfrm>
          </p:grpSpPr>
          <p:sp>
            <p:nvSpPr>
              <p:cNvPr id="141" name="Freeform 211"/>
              <p:cNvSpPr>
                <a:spLocks/>
              </p:cNvSpPr>
              <p:nvPr/>
            </p:nvSpPr>
            <p:spPr bwMode="auto">
              <a:xfrm>
                <a:off x="144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2" name="Freeform 212"/>
              <p:cNvSpPr>
                <a:spLocks/>
              </p:cNvSpPr>
              <p:nvPr/>
            </p:nvSpPr>
            <p:spPr bwMode="auto">
              <a:xfrm>
                <a:off x="139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3" name="Freeform 213"/>
              <p:cNvSpPr>
                <a:spLocks/>
              </p:cNvSpPr>
              <p:nvPr/>
            </p:nvSpPr>
            <p:spPr bwMode="auto">
              <a:xfrm>
                <a:off x="134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147" name="Group 214"/>
          <p:cNvGrpSpPr>
            <a:grpSpLocks/>
          </p:cNvGrpSpPr>
          <p:nvPr/>
        </p:nvGrpSpPr>
        <p:grpSpPr bwMode="auto">
          <a:xfrm>
            <a:off x="3963988" y="4779963"/>
            <a:ext cx="344487" cy="142875"/>
            <a:chOff x="960" y="3936"/>
            <a:chExt cx="528" cy="240"/>
          </a:xfrm>
        </p:grpSpPr>
        <p:sp>
          <p:nvSpPr>
            <p:cNvPr id="148" name="Oval 215"/>
            <p:cNvSpPr>
              <a:spLocks noChangeArrowheads="1"/>
            </p:cNvSpPr>
            <p:nvPr/>
          </p:nvSpPr>
          <p:spPr bwMode="auto">
            <a:xfrm>
              <a:off x="1152" y="39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49" name="Group 216"/>
            <p:cNvGrpSpPr>
              <a:grpSpLocks/>
            </p:cNvGrpSpPr>
            <p:nvPr/>
          </p:nvGrpSpPr>
          <p:grpSpPr bwMode="auto">
            <a:xfrm>
              <a:off x="960" y="3936"/>
              <a:ext cx="192" cy="240"/>
              <a:chOff x="1104" y="3024"/>
              <a:chExt cx="192" cy="240"/>
            </a:xfrm>
          </p:grpSpPr>
          <p:sp>
            <p:nvSpPr>
              <p:cNvPr id="154" name="Freeform 217"/>
              <p:cNvSpPr>
                <a:spLocks/>
              </p:cNvSpPr>
              <p:nvPr/>
            </p:nvSpPr>
            <p:spPr bwMode="auto">
              <a:xfrm>
                <a:off x="120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5" name="Freeform 218"/>
              <p:cNvSpPr>
                <a:spLocks/>
              </p:cNvSpPr>
              <p:nvPr/>
            </p:nvSpPr>
            <p:spPr bwMode="auto">
              <a:xfrm>
                <a:off x="115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6" name="Freeform 219"/>
              <p:cNvSpPr>
                <a:spLocks/>
              </p:cNvSpPr>
              <p:nvPr/>
            </p:nvSpPr>
            <p:spPr bwMode="auto">
              <a:xfrm>
                <a:off x="110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50" name="Group 220"/>
            <p:cNvGrpSpPr>
              <a:grpSpLocks/>
            </p:cNvGrpSpPr>
            <p:nvPr/>
          </p:nvGrpSpPr>
          <p:grpSpPr bwMode="auto">
            <a:xfrm rot="10800000">
              <a:off x="1296" y="3936"/>
              <a:ext cx="192" cy="240"/>
              <a:chOff x="1344" y="3024"/>
              <a:chExt cx="192" cy="240"/>
            </a:xfrm>
          </p:grpSpPr>
          <p:sp>
            <p:nvSpPr>
              <p:cNvPr id="151" name="Freeform 221"/>
              <p:cNvSpPr>
                <a:spLocks/>
              </p:cNvSpPr>
              <p:nvPr/>
            </p:nvSpPr>
            <p:spPr bwMode="auto">
              <a:xfrm>
                <a:off x="1440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2" name="Freeform 222"/>
              <p:cNvSpPr>
                <a:spLocks/>
              </p:cNvSpPr>
              <p:nvPr/>
            </p:nvSpPr>
            <p:spPr bwMode="auto">
              <a:xfrm>
                <a:off x="1392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3" name="Freeform 223"/>
              <p:cNvSpPr>
                <a:spLocks/>
              </p:cNvSpPr>
              <p:nvPr/>
            </p:nvSpPr>
            <p:spPr bwMode="auto">
              <a:xfrm>
                <a:off x="1344" y="3024"/>
                <a:ext cx="96" cy="24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144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288">
                    <a:moveTo>
                      <a:pt x="144" y="0"/>
                    </a:moveTo>
                    <a:cubicBezTo>
                      <a:pt x="72" y="48"/>
                      <a:pt x="0" y="96"/>
                      <a:pt x="0" y="144"/>
                    </a:cubicBezTo>
                    <a:cubicBezTo>
                      <a:pt x="0" y="192"/>
                      <a:pt x="72" y="240"/>
                      <a:pt x="144" y="28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157" name="Group 239"/>
          <p:cNvGrpSpPr>
            <a:grpSpLocks/>
          </p:cNvGrpSpPr>
          <p:nvPr/>
        </p:nvGrpSpPr>
        <p:grpSpPr bwMode="auto">
          <a:xfrm>
            <a:off x="4073525" y="4556125"/>
            <a:ext cx="803275" cy="606425"/>
            <a:chOff x="2623" y="3465"/>
            <a:chExt cx="506" cy="382"/>
          </a:xfrm>
        </p:grpSpPr>
        <p:sp>
          <p:nvSpPr>
            <p:cNvPr id="158" name="Line 225"/>
            <p:cNvSpPr>
              <a:spLocks noChangeShapeType="1"/>
            </p:cNvSpPr>
            <p:nvPr/>
          </p:nvSpPr>
          <p:spPr bwMode="auto">
            <a:xfrm flipH="1" flipV="1">
              <a:off x="2688" y="3639"/>
              <a:ext cx="204" cy="20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9" name="Line 226"/>
            <p:cNvSpPr>
              <a:spLocks noChangeShapeType="1"/>
            </p:cNvSpPr>
            <p:nvPr/>
          </p:nvSpPr>
          <p:spPr bwMode="auto">
            <a:xfrm flipH="1" flipV="1">
              <a:off x="2623" y="3465"/>
              <a:ext cx="41" cy="14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0" name="Line 228"/>
            <p:cNvSpPr>
              <a:spLocks noChangeShapeType="1"/>
            </p:cNvSpPr>
            <p:nvPr/>
          </p:nvSpPr>
          <p:spPr bwMode="auto">
            <a:xfrm flipH="1">
              <a:off x="2949" y="3642"/>
              <a:ext cx="180" cy="20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61" name="Group 241"/>
          <p:cNvGrpSpPr>
            <a:grpSpLocks/>
          </p:cNvGrpSpPr>
          <p:nvPr/>
        </p:nvGrpSpPr>
        <p:grpSpPr bwMode="auto">
          <a:xfrm>
            <a:off x="2789238" y="4354513"/>
            <a:ext cx="1222375" cy="552450"/>
            <a:chOff x="1829" y="3360"/>
            <a:chExt cx="770" cy="348"/>
          </a:xfrm>
        </p:grpSpPr>
        <p:sp>
          <p:nvSpPr>
            <p:cNvPr id="162" name="Line 231"/>
            <p:cNvSpPr>
              <a:spLocks noChangeShapeType="1"/>
            </p:cNvSpPr>
            <p:nvPr/>
          </p:nvSpPr>
          <p:spPr bwMode="auto">
            <a:xfrm flipH="1">
              <a:off x="2420" y="3447"/>
              <a:ext cx="179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63" name="Group 240"/>
            <p:cNvGrpSpPr>
              <a:grpSpLocks/>
            </p:cNvGrpSpPr>
            <p:nvPr/>
          </p:nvGrpSpPr>
          <p:grpSpPr bwMode="auto">
            <a:xfrm>
              <a:off x="1829" y="3360"/>
              <a:ext cx="502" cy="348"/>
              <a:chOff x="1829" y="3360"/>
              <a:chExt cx="502" cy="348"/>
            </a:xfrm>
          </p:grpSpPr>
          <p:sp>
            <p:nvSpPr>
              <p:cNvPr id="164" name="Line 232"/>
              <p:cNvSpPr>
                <a:spLocks noChangeShapeType="1"/>
              </p:cNvSpPr>
              <p:nvPr/>
            </p:nvSpPr>
            <p:spPr bwMode="auto">
              <a:xfrm flipH="1" flipV="1">
                <a:off x="2011" y="3663"/>
                <a:ext cx="32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5" name="Line 233"/>
              <p:cNvSpPr>
                <a:spLocks noChangeShapeType="1"/>
              </p:cNvSpPr>
              <p:nvPr/>
            </p:nvSpPr>
            <p:spPr bwMode="auto">
              <a:xfrm flipH="1" flipV="1">
                <a:off x="1829" y="3360"/>
                <a:ext cx="114" cy="2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166" name="Rectangle 234"/>
          <p:cNvSpPr>
            <a:spLocks noChangeArrowheads="1"/>
          </p:cNvSpPr>
          <p:nvPr/>
        </p:nvSpPr>
        <p:spPr bwMode="auto">
          <a:xfrm>
            <a:off x="4017963" y="4449763"/>
            <a:ext cx="1023937" cy="855662"/>
          </a:xfrm>
          <a:prstGeom prst="rect">
            <a:avLst/>
          </a:prstGeom>
          <a:solidFill>
            <a:srgbClr val="D2FAFF">
              <a:alpha val="23000"/>
            </a:srgbClr>
          </a:solidFill>
          <a:ln w="3175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67" name="Rectangle 235"/>
          <p:cNvSpPr>
            <a:spLocks noChangeArrowheads="1"/>
          </p:cNvSpPr>
          <p:nvPr/>
        </p:nvSpPr>
        <p:spPr bwMode="auto">
          <a:xfrm>
            <a:off x="2724150" y="4165600"/>
            <a:ext cx="1277938" cy="841375"/>
          </a:xfrm>
          <a:prstGeom prst="rect">
            <a:avLst/>
          </a:prstGeom>
          <a:solidFill>
            <a:srgbClr val="D2FAFF">
              <a:alpha val="23000"/>
            </a:srgbClr>
          </a:solidFill>
          <a:ln w="3175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68" name="Text Box 236"/>
          <p:cNvSpPr txBox="1">
            <a:spLocks noChangeArrowheads="1"/>
          </p:cNvSpPr>
          <p:nvPr/>
        </p:nvSpPr>
        <p:spPr bwMode="auto">
          <a:xfrm>
            <a:off x="4318000" y="4251325"/>
            <a:ext cx="855663" cy="136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000">
                <a:ea typeface="굴림" charset="-127"/>
              </a:rPr>
              <a:t>Recovery path</a:t>
            </a:r>
            <a:endParaRPr lang="en-US" sz="1000"/>
          </a:p>
        </p:txBody>
      </p:sp>
      <p:sp>
        <p:nvSpPr>
          <p:cNvPr id="169" name="Text Box 237"/>
          <p:cNvSpPr txBox="1">
            <a:spLocks noChangeArrowheads="1"/>
          </p:cNvSpPr>
          <p:nvPr/>
        </p:nvSpPr>
        <p:spPr bwMode="auto">
          <a:xfrm>
            <a:off x="2725738" y="5045075"/>
            <a:ext cx="857250" cy="136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000">
                <a:ea typeface="굴림" charset="-127"/>
              </a:rPr>
              <a:t>Recovery path</a:t>
            </a:r>
            <a:endParaRPr lang="en-US" sz="1000"/>
          </a:p>
        </p:txBody>
      </p:sp>
      <p:sp>
        <p:nvSpPr>
          <p:cNvPr id="170" name="AutoShape 243"/>
          <p:cNvSpPr>
            <a:spLocks noChangeArrowheads="1"/>
          </p:cNvSpPr>
          <p:nvPr/>
        </p:nvSpPr>
        <p:spPr bwMode="auto">
          <a:xfrm>
            <a:off x="6402388" y="4114800"/>
            <a:ext cx="1544637" cy="5683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tabLst>
                <a:tab pos="3946525" algn="l"/>
              </a:tabLst>
            </a:pPr>
            <a:r>
              <a:rPr lang="en-US" altLang="ko-KR" sz="1200" i="1">
                <a:ea typeface="굴림" charset="-127"/>
              </a:rPr>
              <a:t>A node knows whether it is in local max or not </a:t>
            </a:r>
            <a:endParaRPr lang="en-US" sz="1200"/>
          </a:p>
        </p:txBody>
      </p:sp>
      <p:graphicFrame>
        <p:nvGraphicFramePr>
          <p:cNvPr id="171" name="Object 244"/>
          <p:cNvGraphicFramePr>
            <a:graphicFrameLocks noChangeAspect="1"/>
          </p:cNvGraphicFramePr>
          <p:nvPr>
            <p:ph sz="half" idx="4294967295"/>
          </p:nvPr>
        </p:nvGraphicFramePr>
        <p:xfrm>
          <a:off x="1966913" y="3392488"/>
          <a:ext cx="403225" cy="708025"/>
        </p:xfrm>
        <a:graphic>
          <a:graphicData uri="http://schemas.openxmlformats.org/presentationml/2006/ole">
            <p:oleObj spid="_x0000_s4098" name="Visio" r:id="rId3" imgW="207645" imgH="365379" progId="">
              <p:embed/>
            </p:oleObj>
          </a:graphicData>
        </a:graphic>
      </p:graphicFrame>
      <p:graphicFrame>
        <p:nvGraphicFramePr>
          <p:cNvPr id="172" name="Object 246"/>
          <p:cNvGraphicFramePr>
            <a:graphicFrameLocks noChangeAspect="1"/>
          </p:cNvGraphicFramePr>
          <p:nvPr/>
        </p:nvGraphicFramePr>
        <p:xfrm>
          <a:off x="3435350" y="3392488"/>
          <a:ext cx="403225" cy="708025"/>
        </p:xfrm>
        <a:graphic>
          <a:graphicData uri="http://schemas.openxmlformats.org/presentationml/2006/ole">
            <p:oleObj spid="_x0000_s4099" name="Visio" r:id="rId4" imgW="207645" imgH="365379" progId="">
              <p:embed/>
            </p:oleObj>
          </a:graphicData>
        </a:graphic>
      </p:graphicFrame>
      <p:graphicFrame>
        <p:nvGraphicFramePr>
          <p:cNvPr id="173" name="Object 247"/>
          <p:cNvGraphicFramePr>
            <a:graphicFrameLocks noChangeAspect="1"/>
          </p:cNvGraphicFramePr>
          <p:nvPr/>
        </p:nvGraphicFramePr>
        <p:xfrm>
          <a:off x="4778375" y="3352800"/>
          <a:ext cx="403225" cy="708025"/>
        </p:xfrm>
        <a:graphic>
          <a:graphicData uri="http://schemas.openxmlformats.org/presentationml/2006/ole">
            <p:oleObj spid="_x0000_s4100" name="Visio" r:id="rId5" imgW="207645" imgH="365379" progId="">
              <p:embed/>
            </p:oleObj>
          </a:graphicData>
        </a:graphic>
      </p:graphicFrame>
      <p:sp>
        <p:nvSpPr>
          <p:cNvPr id="174" name="Line 248"/>
          <p:cNvSpPr>
            <a:spLocks noChangeShapeType="1"/>
          </p:cNvSpPr>
          <p:nvPr/>
        </p:nvSpPr>
        <p:spPr bwMode="auto">
          <a:xfrm flipH="1" flipV="1">
            <a:off x="4229100" y="4462463"/>
            <a:ext cx="561975" cy="1857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75" name="Line 249"/>
          <p:cNvSpPr>
            <a:spLocks noChangeShapeType="1"/>
          </p:cNvSpPr>
          <p:nvPr/>
        </p:nvSpPr>
        <p:spPr bwMode="auto">
          <a:xfrm flipH="1" flipV="1">
            <a:off x="3006725" y="4286250"/>
            <a:ext cx="922338" cy="88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78" name="Rectangle 3"/>
          <p:cNvSpPr txBox="1">
            <a:spLocks noChangeArrowheads="1"/>
          </p:cNvSpPr>
          <p:nvPr/>
        </p:nvSpPr>
        <p:spPr>
          <a:xfrm>
            <a:off x="266700" y="1493837"/>
            <a:ext cx="8388350" cy="20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Limitation of random walks in SEA-Swarm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Due to vertical routing, any nodes below the local max need to repeatedly perform random walks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HydroCast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: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local lower-depth-first recovery 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(</a:t>
            </a:r>
            <a:r>
              <a:rPr kumimoji="0" lang="en-US" altLang="ko-K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stateful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approach)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Each local max builds an escape path to a node whose depth is lower; after one or several path segments that go through local maxima, we can switch back to greedy mode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6" grpId="0" animBg="1"/>
      <p:bldP spid="136" grpId="0" animBg="1"/>
      <p:bldP spid="166" grpId="0" animBg="1"/>
      <p:bldP spid="167" grpId="0" animBg="1"/>
      <p:bldP spid="168" grpId="0"/>
      <p:bldP spid="169" grpId="0"/>
      <p:bldP spid="170" grpId="0" animBg="1"/>
      <p:bldP spid="174" grpId="0" animBg="1"/>
      <p:bldP spid="17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1385</Words>
  <Application>Microsoft Office PowerPoint</Application>
  <PresentationFormat>On-screen Show (4:3)</PresentationFormat>
  <Paragraphs>216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Visio</vt:lpstr>
      <vt:lpstr>Pressure Routing for Underwater Sensor Networks</vt:lpstr>
      <vt:lpstr>SEA-Swarm (Sensor Equipped Aquatic Swarm)</vt:lpstr>
      <vt:lpstr>Problems</vt:lpstr>
      <vt:lpstr>HydroCast: Underwater Pressure Routing</vt:lpstr>
      <vt:lpstr>Opportunistic Routing</vt:lpstr>
      <vt:lpstr>Geo-Opportunistic Routing (GOR) </vt:lpstr>
      <vt:lpstr>Geo-Opportunistic Routing (GOR)</vt:lpstr>
      <vt:lpstr>HydroCast: Forwarding Set Selection (Clustering)</vt:lpstr>
      <vt:lpstr>HydroCast: Recovery Mode</vt:lpstr>
      <vt:lpstr>HydroCast: Recovery Mode</vt:lpstr>
      <vt:lpstr>Simulations Setup</vt:lpstr>
      <vt:lpstr>Results: Forwarding Set Selection</vt:lpstr>
      <vt:lpstr>Results: HydroCast Performance</vt:lpstr>
      <vt:lpstr>Conclusion</vt:lpstr>
      <vt:lpstr>OptiMoS: Optimal Sensing for Mobile Sensors</vt:lpstr>
      <vt:lpstr>Introduction</vt:lpstr>
      <vt:lpstr>OpenSense</vt:lpstr>
      <vt:lpstr>OptiMoS</vt:lpstr>
      <vt:lpstr>Model-Driven Segmentation of Mobile Sensing</vt:lpstr>
      <vt:lpstr>Segmentation Strategies</vt:lpstr>
      <vt:lpstr>Near-Optimal Sampling for Individual Segments</vt:lpstr>
      <vt:lpstr>Sampling Strategies</vt:lpstr>
      <vt:lpstr>Algorithms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 Routing for Underwater Sensor Networks</dc:title>
  <dc:creator>Administrator</dc:creator>
  <cp:lastModifiedBy>Registered User</cp:lastModifiedBy>
  <cp:revision>115</cp:revision>
  <dcterms:created xsi:type="dcterms:W3CDTF">2006-08-16T00:00:00Z</dcterms:created>
  <dcterms:modified xsi:type="dcterms:W3CDTF">2014-06-25T12:34:39Z</dcterms:modified>
</cp:coreProperties>
</file>