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37"/>
  </p:notesMasterIdLst>
  <p:handoutMasterIdLst>
    <p:handoutMasterId r:id="rId38"/>
  </p:handoutMasterIdLst>
  <p:sldIdLst>
    <p:sldId id="256" r:id="rId2"/>
    <p:sldId id="416" r:id="rId3"/>
    <p:sldId id="443" r:id="rId4"/>
    <p:sldId id="444" r:id="rId5"/>
    <p:sldId id="341" r:id="rId6"/>
    <p:sldId id="344" r:id="rId7"/>
    <p:sldId id="410" r:id="rId8"/>
    <p:sldId id="411" r:id="rId9"/>
    <p:sldId id="412" r:id="rId10"/>
    <p:sldId id="417" r:id="rId11"/>
    <p:sldId id="418" r:id="rId12"/>
    <p:sldId id="419" r:id="rId13"/>
    <p:sldId id="421" r:id="rId14"/>
    <p:sldId id="420" r:id="rId15"/>
    <p:sldId id="422" r:id="rId16"/>
    <p:sldId id="423" r:id="rId17"/>
    <p:sldId id="424" r:id="rId18"/>
    <p:sldId id="425" r:id="rId19"/>
    <p:sldId id="426" r:id="rId20"/>
    <p:sldId id="445" r:id="rId21"/>
    <p:sldId id="446" r:id="rId22"/>
    <p:sldId id="447" r:id="rId23"/>
    <p:sldId id="427" r:id="rId24"/>
    <p:sldId id="428" r:id="rId25"/>
    <p:sldId id="429" r:id="rId26"/>
    <p:sldId id="430" r:id="rId27"/>
    <p:sldId id="431" r:id="rId28"/>
    <p:sldId id="432" r:id="rId29"/>
    <p:sldId id="433" r:id="rId30"/>
    <p:sldId id="434" r:id="rId31"/>
    <p:sldId id="435" r:id="rId32"/>
    <p:sldId id="437" r:id="rId33"/>
    <p:sldId id="436" r:id="rId34"/>
    <p:sldId id="439" r:id="rId35"/>
    <p:sldId id="43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Entropy revisited" id="{C927FF83-4DF5-3740-85F2-2A2B2DDA72AA}">
          <p14:sldIdLst>
            <p14:sldId id="416"/>
            <p14:sldId id="443"/>
            <p14:sldId id="444"/>
            <p14:sldId id="341"/>
            <p14:sldId id="344"/>
            <p14:sldId id="410"/>
            <p14:sldId id="411"/>
            <p14:sldId id="412"/>
          </p14:sldIdLst>
        </p14:section>
        <p14:section name="Machine Learning, Bayesian" id="{00F0251C-D552-2C44-84A6-B0E86B99749D}">
          <p14:sldIdLst>
            <p14:sldId id="417"/>
            <p14:sldId id="418"/>
            <p14:sldId id="419"/>
            <p14:sldId id="421"/>
            <p14:sldId id="420"/>
            <p14:sldId id="422"/>
            <p14:sldId id="423"/>
            <p14:sldId id="424"/>
            <p14:sldId id="425"/>
            <p14:sldId id="426"/>
            <p14:sldId id="445"/>
            <p14:sldId id="446"/>
            <p14:sldId id="447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7"/>
            <p14:sldId id="436"/>
            <p14:sldId id="439"/>
            <p14:sldId id="43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984" autoAdjust="0"/>
  </p:normalViewPr>
  <p:slideViewPr>
    <p:cSldViewPr snapToGrid="0" snapToObjects="1">
      <p:cViewPr>
        <p:scale>
          <a:sx n="105" d="100"/>
          <a:sy n="105" d="100"/>
        </p:scale>
        <p:origin x="-153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91CAB-E7B1-DD4A-9BF0-39BDFF62A5B4}" type="datetimeFigureOut">
              <a:rPr lang="en-US" smtClean="0"/>
              <a:t>10/18/12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7B85-ACA2-414E-B983-48DE5D12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02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C8EBB-70E5-FB41-9B12-9ABEDE429E29}" type="datetimeFigureOut">
              <a:rPr lang="en-US" smtClean="0"/>
              <a:t>10/18/12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F534C-A378-C74B-906F-8D4FE26F0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1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0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3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8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0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4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4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63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Relationship Id="rId3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4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emf"/><Relationship Id="rId3" Type="http://schemas.openxmlformats.org/officeDocument/2006/relationships/image" Target="../media/image21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emf"/><Relationship Id="rId3" Type="http://schemas.openxmlformats.org/officeDocument/2006/relationships/image" Target="../media/image23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emf"/><Relationship Id="rId3" Type="http://schemas.openxmlformats.org/officeDocument/2006/relationships/image" Target="../media/image2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emf"/><Relationship Id="rId3" Type="http://schemas.openxmlformats.org/officeDocument/2006/relationships/image" Target="../media/image28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emf"/><Relationship Id="rId3" Type="http://schemas.openxmlformats.org/officeDocument/2006/relationships/image" Target="../media/image3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9525"/>
            <a:ext cx="7772400" cy="239092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Activity Recognition 4</a:t>
            </a:r>
            <a:br>
              <a:rPr lang="en-US" sz="6000" dirty="0" smtClean="0"/>
            </a:br>
            <a:r>
              <a:rPr lang="en-US" sz="6000" dirty="0" smtClean="0"/>
              <a:t>Classification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7705"/>
          </a:xfrm>
        </p:spPr>
        <p:txBody>
          <a:bodyPr>
            <a:normAutofit/>
          </a:bodyPr>
          <a:lstStyle/>
          <a:p>
            <a:r>
              <a:rPr lang="en-US" dirty="0" smtClean="0"/>
              <a:t>Mobile Computing</a:t>
            </a:r>
            <a:endParaRPr lang="en-US" dirty="0" smtClean="0"/>
          </a:p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</a:t>
            </a:r>
            <a:endParaRPr lang="en-US" dirty="0"/>
          </a:p>
        </p:txBody>
      </p:sp>
      <p:pic>
        <p:nvPicPr>
          <p:cNvPr id="4" name="Picture 3" descr="machine-learning-250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35"/>
          <a:stretch/>
        </p:blipFill>
        <p:spPr>
          <a:xfrm>
            <a:off x="2645378" y="2032000"/>
            <a:ext cx="3901621" cy="369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059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and development of algorithms that allow computers to evolve behaviors based on empirical data</a:t>
            </a:r>
          </a:p>
          <a:p>
            <a:r>
              <a:rPr lang="en-US" dirty="0" smtClean="0"/>
              <a:t>A computer program is said to ‘learn’ if its performance in a task improves with experience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walle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057" y="4297994"/>
            <a:ext cx="35306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557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a given piece of data into one of given categories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classification_sorting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026" y="2858104"/>
            <a:ext cx="6352776" cy="399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0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Spam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72848"/>
          </a:xfrm>
        </p:spPr>
        <p:txBody>
          <a:bodyPr/>
          <a:lstStyle/>
          <a:p>
            <a:r>
              <a:rPr lang="en-US" dirty="0" smtClean="0"/>
              <a:t>Determine if an email is a spam or non-spam</a:t>
            </a:r>
            <a:endParaRPr lang="en-US" dirty="0"/>
          </a:p>
        </p:txBody>
      </p:sp>
      <p:pic>
        <p:nvPicPr>
          <p:cNvPr id="4" name="Picture 3" descr="email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85" y="3991427"/>
            <a:ext cx="1163233" cy="1049867"/>
          </a:xfrm>
          <a:prstGeom prst="rect">
            <a:avLst/>
          </a:prstGeom>
        </p:spPr>
      </p:pic>
      <p:pic>
        <p:nvPicPr>
          <p:cNvPr id="6" name="Picture 5" descr="spam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571" y="4922762"/>
            <a:ext cx="1878792" cy="1407280"/>
          </a:xfrm>
          <a:prstGeom prst="rect">
            <a:avLst/>
          </a:prstGeom>
        </p:spPr>
      </p:pic>
      <p:sp>
        <p:nvSpPr>
          <p:cNvPr id="5" name="8-Point Star 4"/>
          <p:cNvSpPr/>
          <p:nvPr/>
        </p:nvSpPr>
        <p:spPr>
          <a:xfrm>
            <a:off x="2503714" y="3773711"/>
            <a:ext cx="1487714" cy="1487714"/>
          </a:xfrm>
          <a:prstGeom prst="star8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Classifier</a:t>
            </a:r>
            <a:endParaRPr lang="en-US" dirty="0"/>
          </a:p>
        </p:txBody>
      </p:sp>
      <p:pic>
        <p:nvPicPr>
          <p:cNvPr id="8" name="Picture 7" descr="mailbox2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945" y="2798229"/>
            <a:ext cx="1891855" cy="146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24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046 C 0.17119 0.01042 0.34271 0.02153 0.4566 -0.00046 C 0.57049 -0.02222 0.62709 -0.07662 0.68403 -0.13055 " pathEditMode="relative" rAng="0" ptsTypes="a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1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pam1.jpe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140" y="3991427"/>
            <a:ext cx="953668" cy="9410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Spam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72848"/>
          </a:xfrm>
        </p:spPr>
        <p:txBody>
          <a:bodyPr/>
          <a:lstStyle/>
          <a:p>
            <a:r>
              <a:rPr lang="en-US" dirty="0" smtClean="0"/>
              <a:t>Determine if an email is a spam or non-spam</a:t>
            </a:r>
            <a:endParaRPr lang="en-US" dirty="0"/>
          </a:p>
        </p:txBody>
      </p:sp>
      <p:pic>
        <p:nvPicPr>
          <p:cNvPr id="4" name="Picture 3" descr="email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85" y="3991427"/>
            <a:ext cx="1163233" cy="1049867"/>
          </a:xfrm>
          <a:prstGeom prst="rect">
            <a:avLst/>
          </a:prstGeom>
        </p:spPr>
      </p:pic>
      <p:sp>
        <p:nvSpPr>
          <p:cNvPr id="5" name="8-Point Star 4"/>
          <p:cNvSpPr/>
          <p:nvPr/>
        </p:nvSpPr>
        <p:spPr>
          <a:xfrm>
            <a:off x="2503714" y="3773711"/>
            <a:ext cx="1487714" cy="1487714"/>
          </a:xfrm>
          <a:prstGeom prst="star8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/>
              <a:t>Classifier</a:t>
            </a:r>
            <a:endParaRPr lang="en-US" dirty="0"/>
          </a:p>
        </p:txBody>
      </p:sp>
      <p:pic>
        <p:nvPicPr>
          <p:cNvPr id="6" name="Picture 5" descr="spam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571" y="4922762"/>
            <a:ext cx="1878792" cy="1407280"/>
          </a:xfrm>
          <a:prstGeom prst="rect">
            <a:avLst/>
          </a:prstGeom>
        </p:spPr>
      </p:pic>
      <p:pic>
        <p:nvPicPr>
          <p:cNvPr id="8" name="Picture 7" descr="mailbox2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945" y="2798229"/>
            <a:ext cx="1891855" cy="146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302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2.59259E-6 L 0.21164 2.5925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1 0.0081 C 0.05452 -0.00718 0.13681 -0.02199 0.22049 0.0081 C 0.30417 0.03935 0.38941 0.11667 0.47501 0.19491 " pathEditMode="relative" rAng="0" ptsTypes="aaA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22" y="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spam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 a set of emails labeled with “spam” or “non-spam”</a:t>
            </a:r>
          </a:p>
          <a:p>
            <a:r>
              <a:rPr lang="en-US" dirty="0" smtClean="0"/>
              <a:t>Build a model for words used in each class of emails</a:t>
            </a:r>
          </a:p>
          <a:p>
            <a:r>
              <a:rPr lang="en-US" dirty="0" smtClean="0"/>
              <a:t>Given a new email, analyze words in it and determine whether it is a spam or 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0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i="1" dirty="0" smtClean="0"/>
              <a:t>Statistical Inference</a:t>
            </a:r>
            <a:r>
              <a:rPr lang="en-US" dirty="0" smtClean="0"/>
              <a:t> to find the best class for a given instance</a:t>
            </a:r>
          </a:p>
          <a:p>
            <a:r>
              <a:rPr lang="en-US" dirty="0" smtClean="0"/>
              <a:t>Output probabilities of the instance being a member of each class</a:t>
            </a:r>
          </a:p>
          <a:p>
            <a:endParaRPr lang="en-US" dirty="0" smtClean="0"/>
          </a:p>
          <a:p>
            <a:r>
              <a:rPr lang="en-US" dirty="0" smtClean="0"/>
              <a:t>Naïve Bayesian Classifier</a:t>
            </a:r>
          </a:p>
          <a:p>
            <a:r>
              <a:rPr lang="en-US" dirty="0" smtClean="0"/>
              <a:t>Logistic</a:t>
            </a:r>
          </a:p>
          <a:p>
            <a:r>
              <a:rPr lang="en-US" dirty="0" smtClean="0"/>
              <a:t>Gaussian Mixture Model classifier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66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Probability: two schools</a:t>
            </a:r>
            <a:endParaRPr lang="en-US" dirty="0"/>
          </a:p>
        </p:txBody>
      </p:sp>
      <p:pic>
        <p:nvPicPr>
          <p:cNvPr id="4" name="Picture 3" descr="dicered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372" y="4680857"/>
            <a:ext cx="2718721" cy="217714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Physical probability by </a:t>
            </a:r>
            <a:r>
              <a:rPr lang="en-US" i="1" dirty="0" err="1" smtClean="0"/>
              <a:t>Frequentists</a:t>
            </a:r>
            <a:endParaRPr lang="en-US" dirty="0" smtClean="0"/>
          </a:p>
          <a:p>
            <a:pPr lvl="1"/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Assigned to an event of random experiments</a:t>
            </a:r>
            <a:endParaRPr lang="en-US" i="1" dirty="0" smtClean="0"/>
          </a:p>
          <a:p>
            <a:pPr lvl="1"/>
            <a:r>
              <a:rPr lang="en-US" dirty="0" smtClean="0"/>
              <a:t>Relative frequency of an event occurring in a repeating experiment (in the long run)</a:t>
            </a:r>
          </a:p>
          <a:p>
            <a:pPr lvl="1"/>
            <a:r>
              <a:rPr lang="en-US" i="1" dirty="0" smtClean="0"/>
              <a:t>What is the probability of a dice showing six?</a:t>
            </a:r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886" y="5161642"/>
            <a:ext cx="3215882" cy="87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317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Probability: two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9670"/>
            <a:ext cx="8229600" cy="4525963"/>
          </a:xfrm>
        </p:spPr>
        <p:txBody>
          <a:bodyPr/>
          <a:lstStyle/>
          <a:p>
            <a:r>
              <a:rPr lang="en-US" dirty="0" smtClean="0"/>
              <a:t>Evidential probability by Bayesians</a:t>
            </a:r>
          </a:p>
          <a:p>
            <a:pPr lvl="1"/>
            <a:r>
              <a:rPr lang="en-US" dirty="0" smtClean="0"/>
              <a:t>Subjective</a:t>
            </a:r>
            <a:r>
              <a:rPr lang="ko-KR" altLang="en-US" dirty="0" smtClean="0"/>
              <a:t> </a:t>
            </a:r>
            <a:r>
              <a:rPr lang="en-US" altLang="ko-KR" dirty="0" smtClean="0"/>
              <a:t>probability, Epistemic probability</a:t>
            </a:r>
            <a:endParaRPr lang="en-US" dirty="0" smtClean="0"/>
          </a:p>
          <a:p>
            <a:pPr lvl="1"/>
            <a:r>
              <a:rPr lang="en-US" dirty="0" smtClean="0"/>
              <a:t>Assigned to any statement</a:t>
            </a:r>
          </a:p>
          <a:p>
            <a:pPr lvl="1"/>
            <a:r>
              <a:rPr lang="en-US" dirty="0" smtClean="0"/>
              <a:t>Subjective plausibility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dirty="0"/>
              <a:t>Degree of </a:t>
            </a:r>
            <a:r>
              <a:rPr lang="en-US" dirty="0" smtClean="0"/>
              <a:t>belief</a:t>
            </a:r>
          </a:p>
          <a:p>
            <a:pPr lvl="1"/>
            <a:r>
              <a:rPr lang="en-US" dirty="0" smtClean="0"/>
              <a:t>How much the statement is supported by available evidence</a:t>
            </a:r>
          </a:p>
          <a:p>
            <a:pPr lvl="1"/>
            <a:r>
              <a:rPr lang="en-US" i="1" dirty="0" smtClean="0"/>
              <a:t>How probably that a suspect is guilty based on the evidences presented?</a:t>
            </a:r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995" y="5485794"/>
            <a:ext cx="3819324" cy="90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67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Thomas Bayes (1701-1761)</a:t>
            </a:r>
          </a:p>
          <a:p>
            <a:r>
              <a:rPr lang="en-US" dirty="0" smtClean="0"/>
              <a:t>Conditional probability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Therefore</a:t>
            </a:r>
          </a:p>
          <a:p>
            <a:pPr lvl="1"/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412" y="2935212"/>
            <a:ext cx="2552700" cy="736600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943" y="3132667"/>
            <a:ext cx="3200400" cy="317500"/>
          </a:xfrm>
          <a:prstGeom prst="rect">
            <a:avLst/>
          </a:prstGeom>
        </p:spPr>
      </p:pic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951" y="4577140"/>
            <a:ext cx="4118381" cy="180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072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feature selection/extraction, classifiers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29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Monty Hall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are standing in front of three doors closed.</a:t>
            </a:r>
          </a:p>
          <a:p>
            <a:r>
              <a:rPr lang="en-US" dirty="0" smtClean="0"/>
              <a:t>A luxury car is behind one of the doors</a:t>
            </a:r>
          </a:p>
          <a:p>
            <a:r>
              <a:rPr lang="en-US" dirty="0" smtClean="0"/>
              <a:t>You pick a door that you think the car is behind</a:t>
            </a:r>
          </a:p>
          <a:p>
            <a:r>
              <a:rPr lang="en-US" dirty="0" smtClean="0"/>
              <a:t>Then, the host opens up a door other than the door you chose, and that doesn’t have car behind</a:t>
            </a:r>
          </a:p>
          <a:p>
            <a:r>
              <a:rPr lang="en-US" dirty="0" smtClean="0"/>
              <a:t>Now you are asked to decide: Would you change your choice of the door?</a:t>
            </a:r>
          </a:p>
          <a:p>
            <a:r>
              <a:rPr lang="en-US" dirty="0" smtClean="0"/>
              <a:t>What will be better choice? Move? Stay?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2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1904" y="1451429"/>
            <a:ext cx="1100667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31733" y="1451429"/>
            <a:ext cx="1100667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51562" y="1451429"/>
            <a:ext cx="1100667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portscar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200" y="96419"/>
            <a:ext cx="1931610" cy="135501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4196867" y="3929390"/>
            <a:ext cx="786552" cy="2059316"/>
            <a:chOff x="4184718" y="4036684"/>
            <a:chExt cx="786552" cy="2059316"/>
          </a:xfrm>
        </p:grpSpPr>
        <p:sp>
          <p:nvSpPr>
            <p:cNvPr id="9" name="Oval 8"/>
            <p:cNvSpPr/>
            <p:nvPr/>
          </p:nvSpPr>
          <p:spPr>
            <a:xfrm>
              <a:off x="4414762" y="4851400"/>
              <a:ext cx="350762" cy="615648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414762" y="4523619"/>
              <a:ext cx="350762" cy="350762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9" idx="4"/>
            </p:cNvCxnSpPr>
            <p:nvPr/>
          </p:nvCxnSpPr>
          <p:spPr>
            <a:xfrm flipH="1">
              <a:off x="4495800" y="5467048"/>
              <a:ext cx="94343" cy="628952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4"/>
            </p:cNvCxnSpPr>
            <p:nvPr/>
          </p:nvCxnSpPr>
          <p:spPr>
            <a:xfrm>
              <a:off x="4590143" y="5467048"/>
              <a:ext cx="134257" cy="628952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3" name="Freeform 22"/>
            <p:cNvSpPr/>
            <p:nvPr/>
          </p:nvSpPr>
          <p:spPr>
            <a:xfrm>
              <a:off x="4729238" y="4596190"/>
              <a:ext cx="242032" cy="362858"/>
            </a:xfrm>
            <a:custGeom>
              <a:avLst/>
              <a:gdLst>
                <a:gd name="connsiteX0" fmla="*/ 0 w 242032"/>
                <a:gd name="connsiteY0" fmla="*/ 362858 h 362858"/>
                <a:gd name="connsiteX1" fmla="*/ 241905 w 242032"/>
                <a:gd name="connsiteY1" fmla="*/ 205620 h 362858"/>
                <a:gd name="connsiteX2" fmla="*/ 36286 w 242032"/>
                <a:gd name="connsiteY2" fmla="*/ 0 h 3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2032" h="362858">
                  <a:moveTo>
                    <a:pt x="0" y="362858"/>
                  </a:moveTo>
                  <a:cubicBezTo>
                    <a:pt x="117928" y="314477"/>
                    <a:pt x="235857" y="266096"/>
                    <a:pt x="241905" y="205620"/>
                  </a:cubicBezTo>
                  <a:cubicBezTo>
                    <a:pt x="247953" y="145144"/>
                    <a:pt x="36286" y="0"/>
                    <a:pt x="36286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184718" y="4983238"/>
              <a:ext cx="254234" cy="338667"/>
            </a:xfrm>
            <a:custGeom>
              <a:avLst/>
              <a:gdLst>
                <a:gd name="connsiteX0" fmla="*/ 254234 w 254234"/>
                <a:gd name="connsiteY0" fmla="*/ 0 h 338667"/>
                <a:gd name="connsiteX1" fmla="*/ 234 w 254234"/>
                <a:gd name="connsiteY1" fmla="*/ 169333 h 338667"/>
                <a:gd name="connsiteX2" fmla="*/ 217948 w 254234"/>
                <a:gd name="connsiteY2" fmla="*/ 338667 h 33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4234" h="338667">
                  <a:moveTo>
                    <a:pt x="254234" y="0"/>
                  </a:moveTo>
                  <a:cubicBezTo>
                    <a:pt x="130258" y="56444"/>
                    <a:pt x="6282" y="112889"/>
                    <a:pt x="234" y="169333"/>
                  </a:cubicBezTo>
                  <a:cubicBezTo>
                    <a:pt x="-5814" y="225778"/>
                    <a:pt x="106067" y="282222"/>
                    <a:pt x="217948" y="338667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21727" y="4036684"/>
              <a:ext cx="3510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?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Oval 1"/>
          <p:cNvSpPr/>
          <p:nvPr/>
        </p:nvSpPr>
        <p:spPr>
          <a:xfrm>
            <a:off x="1596569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11569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855589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5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1904" y="1451429"/>
            <a:ext cx="1100667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31733" y="1451429"/>
            <a:ext cx="1100667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11143" y="1451429"/>
            <a:ext cx="341086" cy="18626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portscar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200" y="96419"/>
            <a:ext cx="1931610" cy="135501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603880" y="2444803"/>
            <a:ext cx="786552" cy="2059316"/>
            <a:chOff x="4184718" y="4036684"/>
            <a:chExt cx="786552" cy="2059316"/>
          </a:xfrm>
        </p:grpSpPr>
        <p:sp>
          <p:nvSpPr>
            <p:cNvPr id="9" name="Oval 8"/>
            <p:cNvSpPr/>
            <p:nvPr/>
          </p:nvSpPr>
          <p:spPr>
            <a:xfrm>
              <a:off x="4414762" y="4851400"/>
              <a:ext cx="350762" cy="615648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414762" y="4523619"/>
              <a:ext cx="350762" cy="350762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9" idx="4"/>
            </p:cNvCxnSpPr>
            <p:nvPr/>
          </p:nvCxnSpPr>
          <p:spPr>
            <a:xfrm flipH="1">
              <a:off x="4495800" y="5467048"/>
              <a:ext cx="94343" cy="628952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9" idx="4"/>
            </p:cNvCxnSpPr>
            <p:nvPr/>
          </p:nvCxnSpPr>
          <p:spPr>
            <a:xfrm>
              <a:off x="4590143" y="5467048"/>
              <a:ext cx="134257" cy="628952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3" name="Freeform 22"/>
            <p:cNvSpPr/>
            <p:nvPr/>
          </p:nvSpPr>
          <p:spPr>
            <a:xfrm>
              <a:off x="4729238" y="4596190"/>
              <a:ext cx="242032" cy="362858"/>
            </a:xfrm>
            <a:custGeom>
              <a:avLst/>
              <a:gdLst>
                <a:gd name="connsiteX0" fmla="*/ 0 w 242032"/>
                <a:gd name="connsiteY0" fmla="*/ 362858 h 362858"/>
                <a:gd name="connsiteX1" fmla="*/ 241905 w 242032"/>
                <a:gd name="connsiteY1" fmla="*/ 205620 h 362858"/>
                <a:gd name="connsiteX2" fmla="*/ 36286 w 242032"/>
                <a:gd name="connsiteY2" fmla="*/ 0 h 36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2032" h="362858">
                  <a:moveTo>
                    <a:pt x="0" y="362858"/>
                  </a:moveTo>
                  <a:cubicBezTo>
                    <a:pt x="117928" y="314477"/>
                    <a:pt x="235857" y="266096"/>
                    <a:pt x="241905" y="205620"/>
                  </a:cubicBezTo>
                  <a:cubicBezTo>
                    <a:pt x="247953" y="145144"/>
                    <a:pt x="36286" y="0"/>
                    <a:pt x="36286" y="0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184718" y="4983238"/>
              <a:ext cx="254234" cy="338667"/>
            </a:xfrm>
            <a:custGeom>
              <a:avLst/>
              <a:gdLst>
                <a:gd name="connsiteX0" fmla="*/ 254234 w 254234"/>
                <a:gd name="connsiteY0" fmla="*/ 0 h 338667"/>
                <a:gd name="connsiteX1" fmla="*/ 234 w 254234"/>
                <a:gd name="connsiteY1" fmla="*/ 169333 h 338667"/>
                <a:gd name="connsiteX2" fmla="*/ 217948 w 254234"/>
                <a:gd name="connsiteY2" fmla="*/ 338667 h 33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4234" h="338667">
                  <a:moveTo>
                    <a:pt x="254234" y="0"/>
                  </a:moveTo>
                  <a:cubicBezTo>
                    <a:pt x="130258" y="56444"/>
                    <a:pt x="6282" y="112889"/>
                    <a:pt x="234" y="169333"/>
                  </a:cubicBezTo>
                  <a:cubicBezTo>
                    <a:pt x="-5814" y="225778"/>
                    <a:pt x="106067" y="282222"/>
                    <a:pt x="217948" y="338667"/>
                  </a:cubicBezTo>
                </a:path>
              </a:pathLst>
            </a:cu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21727" y="4036684"/>
              <a:ext cx="3510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?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Oval 1"/>
          <p:cNvSpPr/>
          <p:nvPr/>
        </p:nvSpPr>
        <p:spPr>
          <a:xfrm>
            <a:off x="1596569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211569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511143" y="2334383"/>
            <a:ext cx="120953" cy="1209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982418" y="3572786"/>
            <a:ext cx="540404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s=1, c=2, h=3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P(c=1|h=3) = P(c=1)P(h=3|c=1) / P(h=3)</a:t>
            </a:r>
            <a:br>
              <a:rPr lang="en-US" sz="2400" dirty="0" smtClean="0"/>
            </a:br>
            <a:r>
              <a:rPr lang="en-US" sz="2400" dirty="0" smtClean="0"/>
              <a:t>                     =  (1/3)*(1/2) / P(h=3)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P(c</a:t>
            </a:r>
            <a:r>
              <a:rPr lang="en-US" sz="2400" dirty="0" smtClean="0"/>
              <a:t>=2|</a:t>
            </a:r>
            <a:r>
              <a:rPr lang="en-US" sz="2400" dirty="0"/>
              <a:t>h=3) = P(c</a:t>
            </a:r>
            <a:r>
              <a:rPr lang="en-US" sz="2400" dirty="0" smtClean="0"/>
              <a:t>=2)</a:t>
            </a:r>
            <a:r>
              <a:rPr lang="en-US" sz="2400" dirty="0"/>
              <a:t>P(h=3|c</a:t>
            </a:r>
            <a:r>
              <a:rPr lang="en-US" sz="2400" dirty="0" smtClean="0"/>
              <a:t>=2) </a:t>
            </a:r>
            <a:r>
              <a:rPr lang="en-US" sz="2400" dirty="0"/>
              <a:t>/ P(h=3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r>
              <a:rPr lang="en-US" sz="2400" dirty="0" smtClean="0"/>
              <a:t>                     = (1/3)*(1) / P(h=3)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P(c=2|h=3) &gt; P(c=1|h=3)</a:t>
            </a:r>
          </a:p>
          <a:p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So, you better change your choice!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0350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Gender 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2153"/>
            <a:ext cx="8229600" cy="4525963"/>
          </a:xfrm>
        </p:spPr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: Gender {male, female}, as statement</a:t>
            </a:r>
          </a:p>
          <a:p>
            <a:r>
              <a:rPr lang="en-US" dirty="0" smtClean="0"/>
              <a:t>H: height, as evidence</a:t>
            </a:r>
          </a:p>
          <a:p>
            <a:r>
              <a:rPr lang="en-US" dirty="0" smtClean="0"/>
              <a:t>Want to know:</a:t>
            </a:r>
          </a:p>
          <a:p>
            <a:pPr lvl="1"/>
            <a:r>
              <a:rPr lang="en-US" dirty="0" smtClean="0"/>
              <a:t>P(G|H): Guess gender given evidence of height</a:t>
            </a:r>
          </a:p>
          <a:p>
            <a:pPr lvl="1"/>
            <a:r>
              <a:rPr lang="en-US" dirty="0" smtClean="0"/>
              <a:t>P(G=</a:t>
            </a:r>
            <a:r>
              <a:rPr lang="en-US" dirty="0" err="1" smtClean="0"/>
              <a:t>m|H</a:t>
            </a:r>
            <a:r>
              <a:rPr lang="en-US" dirty="0" smtClean="0"/>
              <a:t>=165cm) = ?</a:t>
            </a:r>
          </a:p>
          <a:p>
            <a:r>
              <a:rPr lang="en-US" dirty="0" smtClean="0"/>
              <a:t>Classification</a:t>
            </a:r>
          </a:p>
          <a:p>
            <a:pPr lvl="1"/>
            <a:r>
              <a:rPr lang="en-US" dirty="0" smtClean="0"/>
              <a:t>Given feature set {height}, classify gender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82095" y="5696861"/>
            <a:ext cx="6616095" cy="513456"/>
            <a:chOff x="1282095" y="5696861"/>
            <a:chExt cx="6616095" cy="513456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1282095" y="6126163"/>
              <a:ext cx="6616095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6144381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837542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485846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04893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101198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749503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155371" y="6033059"/>
              <a:ext cx="177258" cy="17725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/>
            <p:cNvSpPr/>
            <p:nvPr/>
          </p:nvSpPr>
          <p:spPr>
            <a:xfrm>
              <a:off x="5450114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/>
            <p:cNvSpPr/>
            <p:nvPr/>
          </p:nvSpPr>
          <p:spPr>
            <a:xfrm>
              <a:off x="5655733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Isosceles Triangle 46"/>
            <p:cNvSpPr/>
            <p:nvPr/>
          </p:nvSpPr>
          <p:spPr>
            <a:xfrm>
              <a:off x="5034037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4302646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/>
            <p:cNvSpPr/>
            <p:nvPr/>
          </p:nvSpPr>
          <p:spPr>
            <a:xfrm>
              <a:off x="3228588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5938762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>
              <a:off x="6792686" y="6033059"/>
              <a:ext cx="205619" cy="177258"/>
            </a:xfrm>
            <a:prstGeom prst="triangl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548055" y="6026936"/>
              <a:ext cx="177258" cy="177258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487580" y="5696861"/>
              <a:ext cx="291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?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18930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P(G): prob. of gender (gender distribution)</a:t>
            </a:r>
          </a:p>
          <a:p>
            <a:r>
              <a:rPr lang="en-US" dirty="0" smtClean="0"/>
              <a:t>P(G=m) =</a:t>
            </a:r>
          </a:p>
          <a:p>
            <a:r>
              <a:rPr lang="en-US" dirty="0" smtClean="0"/>
              <a:t>P(G=f) =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Probability of gender before any evidence is given</a:t>
            </a:r>
          </a:p>
          <a:p>
            <a:pPr lvl="1"/>
            <a:r>
              <a:rPr lang="en-US" i="1" dirty="0" smtClean="0"/>
              <a:t>Prior probability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602466" y="2327380"/>
            <a:ext cx="3062720" cy="1837315"/>
            <a:chOff x="4952130" y="2364361"/>
            <a:chExt cx="3062720" cy="183731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508507" y="3814499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5508507" y="2364361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169840" y="3615008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952130" y="2390147"/>
              <a:ext cx="58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P(G)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07476" y="3832344"/>
              <a:ext cx="5885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male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37232" y="3211022"/>
              <a:ext cx="186926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668381" y="3615008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643635" y="3828894"/>
              <a:ext cx="832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female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5508507" y="3211022"/>
              <a:ext cx="2159874" cy="763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7019483" y="3218659"/>
              <a:ext cx="205619" cy="579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16640" y="2973518"/>
              <a:ext cx="356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.5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90305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P(H): Probability of height (Height distribution)</a:t>
            </a:r>
          </a:p>
          <a:p>
            <a:r>
              <a:rPr lang="en-US" dirty="0" smtClean="0"/>
              <a:t>P(H=165)=?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Probability of the evidence</a:t>
            </a:r>
          </a:p>
          <a:p>
            <a:pPr lvl="1"/>
            <a:r>
              <a:rPr lang="en-US" i="1" dirty="0" smtClean="0"/>
              <a:t>evidence probability</a:t>
            </a:r>
            <a:endParaRPr lang="en-US" i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3176256" y="2715369"/>
            <a:ext cx="3570720" cy="1733260"/>
            <a:chOff x="2537432" y="3121769"/>
            <a:chExt cx="3570720" cy="173326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093809" y="4571907"/>
              <a:ext cx="2578858" cy="1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3093809" y="3121769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7432" y="3147555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61683" y="4372416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3193143" y="3386653"/>
              <a:ext cx="2334381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9055" y="4651829"/>
              <a:ext cx="393700" cy="203200"/>
            </a:xfrm>
            <a:prstGeom prst="rect">
              <a:avLst/>
            </a:prstGeom>
          </p:spPr>
        </p:pic>
        <p:cxnSp>
          <p:nvCxnSpPr>
            <p:cNvPr id="21" name="Straight Connector 20"/>
            <p:cNvCxnSpPr/>
            <p:nvPr/>
          </p:nvCxnSpPr>
          <p:spPr>
            <a:xfrm>
              <a:off x="4305905" y="3121769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942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Likelihood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P(H|G): prob. of height given gender G</a:t>
            </a:r>
          </a:p>
          <a:p>
            <a:r>
              <a:rPr lang="en-US" dirty="0" smtClean="0"/>
              <a:t>P(H=182 | G=f)? and P(H=182 | G=m)?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How much likely </a:t>
            </a:r>
            <a:r>
              <a:rPr lang="en-US" dirty="0" smtClean="0"/>
              <a:t>to observe an evidence when the gender was </a:t>
            </a:r>
            <a:r>
              <a:rPr lang="en-US" i="1" dirty="0" smtClean="0"/>
              <a:t>g</a:t>
            </a:r>
            <a:r>
              <a:rPr lang="en-US" dirty="0" smtClean="0"/>
              <a:t>?</a:t>
            </a:r>
          </a:p>
          <a:p>
            <a:pPr lvl="1"/>
            <a:r>
              <a:rPr lang="en-US" i="1" dirty="0" smtClean="0"/>
              <a:t>Likelihood</a:t>
            </a:r>
            <a:endParaRPr lang="en-US" i="1" dirty="0"/>
          </a:p>
          <a:p>
            <a:endParaRPr lang="en-US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1120065" y="2839652"/>
            <a:ext cx="5721548" cy="1804010"/>
            <a:chOff x="902351" y="4467371"/>
            <a:chExt cx="5721548" cy="18040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458728" y="5917509"/>
              <a:ext cx="4867082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1458728" y="4467371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902351" y="4493157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77430" y="5704993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670824" y="4732255"/>
              <a:ext cx="3207462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227205" y="4467371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1710462" y="4732255"/>
              <a:ext cx="4150890" cy="1112942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3021005"/>
                <a:gd name="connsiteY0" fmla="*/ 1076491 h 1112868"/>
                <a:gd name="connsiteX1" fmla="*/ 447524 w 3021005"/>
                <a:gd name="connsiteY1" fmla="*/ 907158 h 1112868"/>
                <a:gd name="connsiteX2" fmla="*/ 725713 w 3021005"/>
                <a:gd name="connsiteY2" fmla="*/ 399158 h 1112868"/>
                <a:gd name="connsiteX3" fmla="*/ 1100667 w 3021005"/>
                <a:gd name="connsiteY3" fmla="*/ 15 h 1112868"/>
                <a:gd name="connsiteX4" fmla="*/ 1451428 w 3021005"/>
                <a:gd name="connsiteY4" fmla="*/ 338682 h 1112868"/>
                <a:gd name="connsiteX5" fmla="*/ 1741714 w 3021005"/>
                <a:gd name="connsiteY5" fmla="*/ 858776 h 1112868"/>
                <a:gd name="connsiteX6" fmla="*/ 3021005 w 3021005"/>
                <a:gd name="connsiteY6" fmla="*/ 1112776 h 1112868"/>
                <a:gd name="connsiteX0" fmla="*/ 0 w 3021005"/>
                <a:gd name="connsiteY0" fmla="*/ 1076491 h 1113089"/>
                <a:gd name="connsiteX1" fmla="*/ 447524 w 3021005"/>
                <a:gd name="connsiteY1" fmla="*/ 907158 h 1113089"/>
                <a:gd name="connsiteX2" fmla="*/ 725713 w 3021005"/>
                <a:gd name="connsiteY2" fmla="*/ 399158 h 1113089"/>
                <a:gd name="connsiteX3" fmla="*/ 1100667 w 3021005"/>
                <a:gd name="connsiteY3" fmla="*/ 15 h 1113089"/>
                <a:gd name="connsiteX4" fmla="*/ 1451428 w 3021005"/>
                <a:gd name="connsiteY4" fmla="*/ 338682 h 1113089"/>
                <a:gd name="connsiteX5" fmla="*/ 1741714 w 3021005"/>
                <a:gd name="connsiteY5" fmla="*/ 858776 h 1113089"/>
                <a:gd name="connsiteX6" fmla="*/ 3021005 w 3021005"/>
                <a:gd name="connsiteY6" fmla="*/ 1112776 h 1113089"/>
                <a:gd name="connsiteX0" fmla="*/ 0 w 3021005"/>
                <a:gd name="connsiteY0" fmla="*/ 1076491 h 1112942"/>
                <a:gd name="connsiteX1" fmla="*/ 447524 w 3021005"/>
                <a:gd name="connsiteY1" fmla="*/ 907158 h 1112942"/>
                <a:gd name="connsiteX2" fmla="*/ 725713 w 3021005"/>
                <a:gd name="connsiteY2" fmla="*/ 399158 h 1112942"/>
                <a:gd name="connsiteX3" fmla="*/ 1100667 w 3021005"/>
                <a:gd name="connsiteY3" fmla="*/ 15 h 1112942"/>
                <a:gd name="connsiteX4" fmla="*/ 1451428 w 3021005"/>
                <a:gd name="connsiteY4" fmla="*/ 338682 h 1112942"/>
                <a:gd name="connsiteX5" fmla="*/ 1741714 w 3021005"/>
                <a:gd name="connsiteY5" fmla="*/ 858776 h 1112942"/>
                <a:gd name="connsiteX6" fmla="*/ 3021005 w 3021005"/>
                <a:gd name="connsiteY6" fmla="*/ 1112776 h 111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1005" h="1112942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50541" y="669284"/>
                    <a:pt x="1741714" y="858776"/>
                  </a:cubicBezTo>
                  <a:cubicBezTo>
                    <a:pt x="1932887" y="1048268"/>
                    <a:pt x="2767005" y="1116808"/>
                    <a:pt x="3021005" y="1112776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0979" y="6017381"/>
              <a:ext cx="596900" cy="254000"/>
            </a:xfrm>
            <a:prstGeom prst="rect">
              <a:avLst/>
            </a:prstGeom>
          </p:spPr>
        </p:pic>
        <p:pic>
          <p:nvPicPr>
            <p:cNvPr id="15" name="Picture 14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5532" y="6017381"/>
              <a:ext cx="673100" cy="254000"/>
            </a:xfrm>
            <a:prstGeom prst="rect">
              <a:avLst/>
            </a:prstGeom>
          </p:spPr>
        </p:pic>
        <p:cxnSp>
          <p:nvCxnSpPr>
            <p:cNvPr id="16" name="Straight Connector 15"/>
            <p:cNvCxnSpPr/>
            <p:nvPr/>
          </p:nvCxnSpPr>
          <p:spPr>
            <a:xfrm>
              <a:off x="4202082" y="4467372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650296" y="5894005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182</a:t>
              </a:r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918120" y="4467371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187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Probability model: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124857" y="4197048"/>
            <a:ext cx="6640286" cy="1403047"/>
            <a:chOff x="1124857" y="4197048"/>
            <a:chExt cx="6640286" cy="1403047"/>
          </a:xfrm>
        </p:grpSpPr>
        <p:sp>
          <p:nvSpPr>
            <p:cNvPr id="7" name="Rounded Rectangle 6"/>
            <p:cNvSpPr/>
            <p:nvPr/>
          </p:nvSpPr>
          <p:spPr>
            <a:xfrm>
              <a:off x="1124857" y="4197048"/>
              <a:ext cx="6640286" cy="140304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351" y="4434264"/>
              <a:ext cx="6027213" cy="863449"/>
            </a:xfrm>
            <a:prstGeom prst="rect">
              <a:avLst/>
            </a:prstGeom>
          </p:spPr>
        </p:pic>
      </p:grpSp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37" y="2573541"/>
            <a:ext cx="4783667" cy="10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3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</a:t>
            </a:r>
            <a:r>
              <a:rPr lang="en-US" dirty="0" err="1" smtClean="0"/>
              <a:t>Classificaiton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91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evidences, we want to choose gender </a:t>
            </a:r>
            <a:r>
              <a:rPr lang="en-US" i="1" dirty="0" smtClean="0"/>
              <a:t>g</a:t>
            </a:r>
            <a:r>
              <a:rPr lang="en-US" dirty="0" smtClean="0"/>
              <a:t> that maximizes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Maximum A Posteriori (MAP) classification</a:t>
            </a:r>
            <a:endParaRPr lang="en-US" dirty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500" y="2724149"/>
            <a:ext cx="6059970" cy="129146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124857" y="4320724"/>
            <a:ext cx="6640286" cy="1257905"/>
            <a:chOff x="1124857" y="4320724"/>
            <a:chExt cx="6640286" cy="1257905"/>
          </a:xfrm>
        </p:grpSpPr>
        <p:sp>
          <p:nvSpPr>
            <p:cNvPr id="7" name="Rounded Rectangle 6"/>
            <p:cNvSpPr/>
            <p:nvPr/>
          </p:nvSpPr>
          <p:spPr>
            <a:xfrm>
              <a:off x="1124857" y="4320724"/>
              <a:ext cx="6640286" cy="125790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7834" y="4777621"/>
              <a:ext cx="5651902" cy="3199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451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Naïve Bayesian </a:t>
            </a:r>
            <a:r>
              <a:rPr lang="en-US" dirty="0" err="1" smtClean="0"/>
              <a:t>Class’ion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0763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Goal: Find gender </a:t>
            </a:r>
            <a:r>
              <a:rPr lang="en-US" sz="2400" i="1" dirty="0" smtClean="0"/>
              <a:t>g</a:t>
            </a:r>
            <a:r>
              <a:rPr lang="ko-KR" altLang="en-US" sz="2400" i="1" dirty="0" smtClean="0"/>
              <a:t> </a:t>
            </a:r>
            <a:r>
              <a:rPr lang="en-US" altLang="ko-KR" sz="2400" dirty="0" smtClean="0"/>
              <a:t>maximizing posterior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 smtClean="0"/>
              <a:t>P(G=m) = P(G=f) = 0.5</a:t>
            </a:r>
          </a:p>
          <a:p>
            <a:r>
              <a:rPr lang="en-US" sz="2400" dirty="0" smtClean="0"/>
              <a:t>P(H|G=m), P(H|G=f) is given by (obtained from training)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Classification when </a:t>
            </a:r>
            <a:r>
              <a:rPr lang="en-US" sz="2400" i="1" dirty="0" smtClean="0"/>
              <a:t>H=173:</a:t>
            </a:r>
          </a:p>
          <a:p>
            <a:pPr lvl="1"/>
            <a:r>
              <a:rPr lang="en-US" sz="2000" i="1" dirty="0" smtClean="0"/>
              <a:t>Posterior of male = 0.5 * M</a:t>
            </a:r>
          </a:p>
          <a:p>
            <a:pPr lvl="1"/>
            <a:r>
              <a:rPr lang="en-US" sz="2000" i="1" dirty="0" smtClean="0"/>
              <a:t>Posterior of female = 0.5 * F</a:t>
            </a:r>
          </a:p>
          <a:p>
            <a:pPr lvl="1"/>
            <a:r>
              <a:rPr lang="en-US" sz="2000" i="1" dirty="0" smtClean="0"/>
              <a:t>Posterior of male &gt; female, therefore, it’s a male!</a:t>
            </a:r>
            <a:endParaRPr lang="en-US" sz="2000" dirty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786" y="2139347"/>
            <a:ext cx="4838700" cy="31750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354595" y="3373874"/>
            <a:ext cx="5708392" cy="1954846"/>
            <a:chOff x="1672168" y="4138154"/>
            <a:chExt cx="5708392" cy="1954846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215389" y="5747172"/>
              <a:ext cx="4867082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2215389" y="4297034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672168" y="4138154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34091" y="5534656"/>
              <a:ext cx="3464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</a:t>
              </a:r>
              <a:endParaRPr lang="en-US" sz="20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427485" y="4561918"/>
              <a:ext cx="3207462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983866" y="4297034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Freeform 12"/>
            <p:cNvSpPr/>
            <p:nvPr/>
          </p:nvSpPr>
          <p:spPr>
            <a:xfrm>
              <a:off x="2467123" y="4561918"/>
              <a:ext cx="4150890" cy="1112942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3021005"/>
                <a:gd name="connsiteY0" fmla="*/ 1076491 h 1112868"/>
                <a:gd name="connsiteX1" fmla="*/ 447524 w 3021005"/>
                <a:gd name="connsiteY1" fmla="*/ 907158 h 1112868"/>
                <a:gd name="connsiteX2" fmla="*/ 725713 w 3021005"/>
                <a:gd name="connsiteY2" fmla="*/ 399158 h 1112868"/>
                <a:gd name="connsiteX3" fmla="*/ 1100667 w 3021005"/>
                <a:gd name="connsiteY3" fmla="*/ 15 h 1112868"/>
                <a:gd name="connsiteX4" fmla="*/ 1451428 w 3021005"/>
                <a:gd name="connsiteY4" fmla="*/ 338682 h 1112868"/>
                <a:gd name="connsiteX5" fmla="*/ 1741714 w 3021005"/>
                <a:gd name="connsiteY5" fmla="*/ 858776 h 1112868"/>
                <a:gd name="connsiteX6" fmla="*/ 3021005 w 3021005"/>
                <a:gd name="connsiteY6" fmla="*/ 1112776 h 1112868"/>
                <a:gd name="connsiteX0" fmla="*/ 0 w 3021005"/>
                <a:gd name="connsiteY0" fmla="*/ 1076491 h 1113089"/>
                <a:gd name="connsiteX1" fmla="*/ 447524 w 3021005"/>
                <a:gd name="connsiteY1" fmla="*/ 907158 h 1113089"/>
                <a:gd name="connsiteX2" fmla="*/ 725713 w 3021005"/>
                <a:gd name="connsiteY2" fmla="*/ 399158 h 1113089"/>
                <a:gd name="connsiteX3" fmla="*/ 1100667 w 3021005"/>
                <a:gd name="connsiteY3" fmla="*/ 15 h 1113089"/>
                <a:gd name="connsiteX4" fmla="*/ 1451428 w 3021005"/>
                <a:gd name="connsiteY4" fmla="*/ 338682 h 1113089"/>
                <a:gd name="connsiteX5" fmla="*/ 1741714 w 3021005"/>
                <a:gd name="connsiteY5" fmla="*/ 858776 h 1113089"/>
                <a:gd name="connsiteX6" fmla="*/ 3021005 w 3021005"/>
                <a:gd name="connsiteY6" fmla="*/ 1112776 h 1113089"/>
                <a:gd name="connsiteX0" fmla="*/ 0 w 3021005"/>
                <a:gd name="connsiteY0" fmla="*/ 1076491 h 1112942"/>
                <a:gd name="connsiteX1" fmla="*/ 447524 w 3021005"/>
                <a:gd name="connsiteY1" fmla="*/ 907158 h 1112942"/>
                <a:gd name="connsiteX2" fmla="*/ 725713 w 3021005"/>
                <a:gd name="connsiteY2" fmla="*/ 399158 h 1112942"/>
                <a:gd name="connsiteX3" fmla="*/ 1100667 w 3021005"/>
                <a:gd name="connsiteY3" fmla="*/ 15 h 1112942"/>
                <a:gd name="connsiteX4" fmla="*/ 1451428 w 3021005"/>
                <a:gd name="connsiteY4" fmla="*/ 338682 h 1112942"/>
                <a:gd name="connsiteX5" fmla="*/ 1741714 w 3021005"/>
                <a:gd name="connsiteY5" fmla="*/ 858776 h 1112942"/>
                <a:gd name="connsiteX6" fmla="*/ 3021005 w 3021005"/>
                <a:gd name="connsiteY6" fmla="*/ 1112776 h 111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1005" h="1112942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50541" y="669284"/>
                    <a:pt x="1741714" y="858776"/>
                  </a:cubicBezTo>
                  <a:cubicBezTo>
                    <a:pt x="1932887" y="1048268"/>
                    <a:pt x="2767005" y="1116808"/>
                    <a:pt x="3021005" y="1112776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958743" y="4297035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716042" y="5723668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165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90919" y="5723668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170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24160" y="4931250"/>
              <a:ext cx="10815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P(H|G=f)</a:t>
              </a:r>
              <a:endParaRPr lang="en-US" i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97603" y="5165324"/>
              <a:ext cx="11936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P(H|G=m)</a:t>
              </a:r>
              <a:endParaRPr lang="en-US" i="1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5330877" y="4297034"/>
              <a:ext cx="0" cy="1450138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5099338" y="5719740"/>
              <a:ext cx="5356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173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833366" y="4561918"/>
              <a:ext cx="3820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905936" y="5325550"/>
              <a:ext cx="2907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2215389" y="5534656"/>
              <a:ext cx="3115488" cy="0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24160" y="4755722"/>
              <a:ext cx="3115488" cy="0"/>
            </a:xfrm>
            <a:prstGeom prst="line">
              <a:avLst/>
            </a:prstGeom>
            <a:ln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708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Discarding features that are little helpful for classification</a:t>
            </a:r>
          </a:p>
          <a:p>
            <a:r>
              <a:rPr lang="en-US" dirty="0" smtClean="0"/>
              <a:t>But, finding the subset is exponentially expensive</a:t>
            </a:r>
          </a:p>
        </p:txBody>
      </p:sp>
    </p:spTree>
    <p:extLst>
      <p:ext uri="{BB962C8B-B14F-4D97-AF65-F5344CB8AC3E}">
        <p14:creationId xmlns:p14="http://schemas.microsoft.com/office/powerpoint/2010/main" val="2000283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Naïve Bayesian w/ multiple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G: Gender {male, female</a:t>
            </a:r>
            <a:r>
              <a:rPr lang="en-US" dirty="0" smtClean="0"/>
              <a:t>}, as classes</a:t>
            </a:r>
            <a:endParaRPr lang="en-US" dirty="0"/>
          </a:p>
          <a:p>
            <a:r>
              <a:rPr lang="en-US" dirty="0"/>
              <a:t>H: height, as </a:t>
            </a:r>
            <a:r>
              <a:rPr lang="en-US" dirty="0" smtClean="0"/>
              <a:t>an evidence</a:t>
            </a:r>
          </a:p>
          <a:p>
            <a:r>
              <a:rPr lang="en-US" dirty="0" smtClean="0"/>
              <a:t>W: weight, as an evidence</a:t>
            </a:r>
          </a:p>
          <a:p>
            <a:r>
              <a:rPr lang="en-US" dirty="0" smtClean="0"/>
              <a:t>F: foot size, as an evidence</a:t>
            </a:r>
            <a:endParaRPr lang="en-US" dirty="0"/>
          </a:p>
          <a:p>
            <a:r>
              <a:rPr lang="en-US" dirty="0" smtClean="0"/>
              <a:t>Classification</a:t>
            </a:r>
            <a:endParaRPr lang="en-US" dirty="0"/>
          </a:p>
          <a:p>
            <a:pPr lvl="1"/>
            <a:r>
              <a:rPr lang="en-US" dirty="0"/>
              <a:t>Given feature set {</a:t>
            </a:r>
            <a:r>
              <a:rPr lang="en-US" dirty="0" smtClean="0"/>
              <a:t>height, weight, foot-size}</a:t>
            </a:r>
            <a:r>
              <a:rPr lang="en-US" dirty="0"/>
              <a:t>, </a:t>
            </a:r>
            <a:r>
              <a:rPr lang="en-US" dirty="0" smtClean="0"/>
              <a:t>predict the gender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94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Naïve Bayesian w/ multiple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7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Posterior: probability of gender given height, weight, and foot size</a:t>
            </a:r>
          </a:p>
          <a:p>
            <a:endParaRPr lang="en-US" dirty="0"/>
          </a:p>
          <a:p>
            <a:r>
              <a:rPr lang="en-US" dirty="0" smtClean="0"/>
              <a:t>By Bayesian theorem,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i="1" dirty="0" smtClean="0"/>
              <a:t>Feature independence assumption!</a:t>
            </a:r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902" y="2712356"/>
            <a:ext cx="2404167" cy="420309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95" y="3797906"/>
            <a:ext cx="7874000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696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Features are independent</a:t>
            </a:r>
          </a:p>
          <a:p>
            <a:r>
              <a:rPr lang="en-US" dirty="0" smtClean="0"/>
              <a:t>Not always true, and mostly not true</a:t>
            </a:r>
          </a:p>
          <a:p>
            <a:r>
              <a:rPr lang="en-US" dirty="0" smtClean="0"/>
              <a:t>But this simplification works well in many cases</a:t>
            </a:r>
          </a:p>
          <a:p>
            <a:pPr lvl="1"/>
            <a:r>
              <a:rPr lang="en-US" dirty="0" smtClean="0"/>
              <a:t>Defeats curse of dimensionality</a:t>
            </a:r>
          </a:p>
          <a:p>
            <a:pPr lvl="1"/>
            <a:r>
              <a:rPr lang="en-US" dirty="0" smtClean="0"/>
              <a:t>What matters is the relative comparison between posteriors of classes, and feature independence simplification keeps the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8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Spam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S: class of a document {spam, email}</a:t>
            </a:r>
          </a:p>
          <a:p>
            <a:r>
              <a:rPr lang="en-US" dirty="0" smtClean="0"/>
              <a:t>D: feature of a document {w</a:t>
            </a:r>
            <a:r>
              <a:rPr lang="en-US" baseline="-25000" dirty="0" smtClean="0"/>
              <a:t>1</a:t>
            </a:r>
            <a:r>
              <a:rPr lang="en-US" dirty="0" smtClean="0"/>
              <a:t>, w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n</a:t>
            </a:r>
            <a:r>
              <a:rPr lang="en-US" dirty="0" smtClean="0"/>
              <a:t>}, a set of words appearing in the document</a:t>
            </a:r>
          </a:p>
          <a:p>
            <a:r>
              <a:rPr lang="en-US" dirty="0" smtClean="0"/>
              <a:t>Classify a document of {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 smtClean="0"/>
              <a:t>} into spam or email</a:t>
            </a:r>
          </a:p>
          <a:p>
            <a:r>
              <a:rPr lang="en-US" dirty="0" smtClean="0"/>
              <a:t>Posterior: </a:t>
            </a:r>
          </a:p>
          <a:p>
            <a:endParaRPr lang="en-US" dirty="0"/>
          </a:p>
          <a:p>
            <a:r>
              <a:rPr lang="en-US" dirty="0" smtClean="0"/>
              <a:t>Prior: P(S) is </a:t>
            </a:r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170" y="4426857"/>
            <a:ext cx="3194353" cy="32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96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Bayesian Spam Filter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Posterior: </a:t>
            </a:r>
          </a:p>
          <a:p>
            <a:endParaRPr lang="en-US" sz="2800" dirty="0"/>
          </a:p>
          <a:p>
            <a:r>
              <a:rPr lang="en-US" sz="2800" dirty="0" smtClean="0"/>
              <a:t>Prior: P(S) is </a:t>
            </a:r>
          </a:p>
          <a:p>
            <a:r>
              <a:rPr lang="en-US" sz="2800" dirty="0" smtClean="0"/>
              <a:t>Likelihood:</a:t>
            </a:r>
          </a:p>
          <a:p>
            <a:pPr lvl="1"/>
            <a:r>
              <a:rPr lang="en-US" sz="2400" dirty="0" smtClean="0"/>
              <a:t>Distribution of words</a:t>
            </a:r>
            <a:endParaRPr lang="en-US" sz="2400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170" y="2086069"/>
            <a:ext cx="3194353" cy="32729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5049988" y="2649586"/>
            <a:ext cx="3018763" cy="1931763"/>
            <a:chOff x="4952130" y="2269913"/>
            <a:chExt cx="3018763" cy="1931763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508507" y="3814499"/>
              <a:ext cx="2159874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5508507" y="2364361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5169840" y="3615008"/>
              <a:ext cx="303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52130" y="2269913"/>
              <a:ext cx="5499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P(S)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07476" y="3832344"/>
              <a:ext cx="691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spam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37232" y="3490802"/>
              <a:ext cx="186926" cy="29950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68381" y="3615008"/>
              <a:ext cx="3025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</a:t>
              </a:r>
              <a:endParaRPr lang="en-US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643635" y="3828894"/>
              <a:ext cx="700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email</a:t>
              </a:r>
              <a:endParaRPr lang="en-US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508507" y="2896552"/>
              <a:ext cx="2159874" cy="763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7019483" y="2896551"/>
              <a:ext cx="205619" cy="90139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13141C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16640" y="2659048"/>
              <a:ext cx="359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.7</a:t>
              </a:r>
              <a:endParaRPr lang="en-US" dirty="0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508507" y="3483165"/>
              <a:ext cx="2159874" cy="763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116640" y="3245661"/>
              <a:ext cx="359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.3</a:t>
              </a:r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13624" y="4269483"/>
            <a:ext cx="6089356" cy="2422202"/>
            <a:chOff x="1672168" y="4138154"/>
            <a:chExt cx="6089356" cy="2422202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2215389" y="5747172"/>
              <a:ext cx="4867082" cy="0"/>
            </a:xfrm>
            <a:prstGeom prst="line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2215389" y="4297034"/>
              <a:ext cx="0" cy="14501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1672168" y="4138154"/>
              <a:ext cx="551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PDF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034091" y="5534656"/>
              <a:ext cx="7274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word</a:t>
              </a:r>
              <a:endParaRPr lang="en-US" sz="2000" dirty="0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427485" y="4561918"/>
              <a:ext cx="3207462" cy="1100780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4381" h="1100780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94555" y="731776"/>
                    <a:pt x="1741714" y="858776"/>
                  </a:cubicBezTo>
                  <a:cubicBezTo>
                    <a:pt x="1888873" y="985776"/>
                    <a:pt x="2080381" y="1104713"/>
                    <a:pt x="2334381" y="1100681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2467123" y="4561918"/>
              <a:ext cx="4150890" cy="1112942"/>
            </a:xfrm>
            <a:custGeom>
              <a:avLst/>
              <a:gdLst>
                <a:gd name="connsiteX0" fmla="*/ 0 w 2334381"/>
                <a:gd name="connsiteY0" fmla="*/ 1076588 h 1102250"/>
                <a:gd name="connsiteX1" fmla="*/ 459619 w 2334381"/>
                <a:gd name="connsiteY1" fmla="*/ 1004016 h 1102250"/>
                <a:gd name="connsiteX2" fmla="*/ 786190 w 2334381"/>
                <a:gd name="connsiteY2" fmla="*/ 435540 h 1102250"/>
                <a:gd name="connsiteX3" fmla="*/ 1100667 w 2334381"/>
                <a:gd name="connsiteY3" fmla="*/ 112 h 1102250"/>
                <a:gd name="connsiteX4" fmla="*/ 1390952 w 2334381"/>
                <a:gd name="connsiteY4" fmla="*/ 399255 h 1102250"/>
                <a:gd name="connsiteX5" fmla="*/ 1669143 w 2334381"/>
                <a:gd name="connsiteY5" fmla="*/ 991921 h 1102250"/>
                <a:gd name="connsiteX6" fmla="*/ 2334381 w 2334381"/>
                <a:gd name="connsiteY6" fmla="*/ 1100778 h 1102250"/>
                <a:gd name="connsiteX0" fmla="*/ 0 w 2334381"/>
                <a:gd name="connsiteY0" fmla="*/ 1077438 h 1104183"/>
                <a:gd name="connsiteX1" fmla="*/ 459619 w 2334381"/>
                <a:gd name="connsiteY1" fmla="*/ 1004866 h 1104183"/>
                <a:gd name="connsiteX2" fmla="*/ 786190 w 2334381"/>
                <a:gd name="connsiteY2" fmla="*/ 436390 h 1104183"/>
                <a:gd name="connsiteX3" fmla="*/ 1100667 w 2334381"/>
                <a:gd name="connsiteY3" fmla="*/ 962 h 1104183"/>
                <a:gd name="connsiteX4" fmla="*/ 1451428 w 2334381"/>
                <a:gd name="connsiteY4" fmla="*/ 339629 h 1104183"/>
                <a:gd name="connsiteX5" fmla="*/ 1669143 w 2334381"/>
                <a:gd name="connsiteY5" fmla="*/ 992771 h 1104183"/>
                <a:gd name="connsiteX6" fmla="*/ 2334381 w 2334381"/>
                <a:gd name="connsiteY6" fmla="*/ 1101628 h 1104183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59619 w 2334381"/>
                <a:gd name="connsiteY1" fmla="*/ 1004302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74 h 1103619"/>
                <a:gd name="connsiteX1" fmla="*/ 447524 w 2334381"/>
                <a:gd name="connsiteY1" fmla="*/ 907541 h 1103619"/>
                <a:gd name="connsiteX2" fmla="*/ 725713 w 2334381"/>
                <a:gd name="connsiteY2" fmla="*/ 399541 h 1103619"/>
                <a:gd name="connsiteX3" fmla="*/ 1100667 w 2334381"/>
                <a:gd name="connsiteY3" fmla="*/ 398 h 1103619"/>
                <a:gd name="connsiteX4" fmla="*/ 1451428 w 2334381"/>
                <a:gd name="connsiteY4" fmla="*/ 339065 h 1103619"/>
                <a:gd name="connsiteX5" fmla="*/ 1669143 w 2334381"/>
                <a:gd name="connsiteY5" fmla="*/ 992207 h 1103619"/>
                <a:gd name="connsiteX6" fmla="*/ 2334381 w 2334381"/>
                <a:gd name="connsiteY6" fmla="*/ 1101064 h 1103619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7023 h 1101376"/>
                <a:gd name="connsiteX1" fmla="*/ 447524 w 2334381"/>
                <a:gd name="connsiteY1" fmla="*/ 907690 h 1101376"/>
                <a:gd name="connsiteX2" fmla="*/ 725713 w 2334381"/>
                <a:gd name="connsiteY2" fmla="*/ 399690 h 1101376"/>
                <a:gd name="connsiteX3" fmla="*/ 1100667 w 2334381"/>
                <a:gd name="connsiteY3" fmla="*/ 547 h 1101376"/>
                <a:gd name="connsiteX4" fmla="*/ 1451428 w 2334381"/>
                <a:gd name="connsiteY4" fmla="*/ 339214 h 1101376"/>
                <a:gd name="connsiteX5" fmla="*/ 1741714 w 2334381"/>
                <a:gd name="connsiteY5" fmla="*/ 907689 h 1101376"/>
                <a:gd name="connsiteX6" fmla="*/ 2334381 w 2334381"/>
                <a:gd name="connsiteY6" fmla="*/ 1101213 h 1101376"/>
                <a:gd name="connsiteX0" fmla="*/ 0 w 2334381"/>
                <a:gd name="connsiteY0" fmla="*/ 1076847 h 1101200"/>
                <a:gd name="connsiteX1" fmla="*/ 447524 w 2334381"/>
                <a:gd name="connsiteY1" fmla="*/ 907514 h 1101200"/>
                <a:gd name="connsiteX2" fmla="*/ 725713 w 2334381"/>
                <a:gd name="connsiteY2" fmla="*/ 399514 h 1101200"/>
                <a:gd name="connsiteX3" fmla="*/ 1100667 w 2334381"/>
                <a:gd name="connsiteY3" fmla="*/ 371 h 1101200"/>
                <a:gd name="connsiteX4" fmla="*/ 1451428 w 2334381"/>
                <a:gd name="connsiteY4" fmla="*/ 339038 h 1101200"/>
                <a:gd name="connsiteX5" fmla="*/ 1741714 w 2334381"/>
                <a:gd name="connsiteY5" fmla="*/ 907513 h 1101200"/>
                <a:gd name="connsiteX6" fmla="*/ 2334381 w 2334381"/>
                <a:gd name="connsiteY6" fmla="*/ 1101037 h 1101200"/>
                <a:gd name="connsiteX0" fmla="*/ 0 w 2334381"/>
                <a:gd name="connsiteY0" fmla="*/ 1076489 h 1100842"/>
                <a:gd name="connsiteX1" fmla="*/ 447524 w 2334381"/>
                <a:gd name="connsiteY1" fmla="*/ 907156 h 1100842"/>
                <a:gd name="connsiteX2" fmla="*/ 725713 w 2334381"/>
                <a:gd name="connsiteY2" fmla="*/ 399156 h 1100842"/>
                <a:gd name="connsiteX3" fmla="*/ 1100667 w 2334381"/>
                <a:gd name="connsiteY3" fmla="*/ 13 h 1100842"/>
                <a:gd name="connsiteX4" fmla="*/ 1451428 w 2334381"/>
                <a:gd name="connsiteY4" fmla="*/ 338680 h 1100842"/>
                <a:gd name="connsiteX5" fmla="*/ 1741714 w 2334381"/>
                <a:gd name="connsiteY5" fmla="*/ 907155 h 1100842"/>
                <a:gd name="connsiteX6" fmla="*/ 2334381 w 2334381"/>
                <a:gd name="connsiteY6" fmla="*/ 1100679 h 1100842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89 h 1100778"/>
                <a:gd name="connsiteX1" fmla="*/ 447524 w 2334381"/>
                <a:gd name="connsiteY1" fmla="*/ 907156 h 1100778"/>
                <a:gd name="connsiteX2" fmla="*/ 725713 w 2334381"/>
                <a:gd name="connsiteY2" fmla="*/ 399156 h 1100778"/>
                <a:gd name="connsiteX3" fmla="*/ 1100667 w 2334381"/>
                <a:gd name="connsiteY3" fmla="*/ 13 h 1100778"/>
                <a:gd name="connsiteX4" fmla="*/ 1451428 w 2334381"/>
                <a:gd name="connsiteY4" fmla="*/ 338680 h 1100778"/>
                <a:gd name="connsiteX5" fmla="*/ 1741714 w 2334381"/>
                <a:gd name="connsiteY5" fmla="*/ 858774 h 1100778"/>
                <a:gd name="connsiteX6" fmla="*/ 2334381 w 2334381"/>
                <a:gd name="connsiteY6" fmla="*/ 1100679 h 1100778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2334381"/>
                <a:gd name="connsiteY0" fmla="*/ 1076491 h 1100780"/>
                <a:gd name="connsiteX1" fmla="*/ 447524 w 2334381"/>
                <a:gd name="connsiteY1" fmla="*/ 907158 h 1100780"/>
                <a:gd name="connsiteX2" fmla="*/ 725713 w 2334381"/>
                <a:gd name="connsiteY2" fmla="*/ 399158 h 1100780"/>
                <a:gd name="connsiteX3" fmla="*/ 1100667 w 2334381"/>
                <a:gd name="connsiteY3" fmla="*/ 15 h 1100780"/>
                <a:gd name="connsiteX4" fmla="*/ 1451428 w 2334381"/>
                <a:gd name="connsiteY4" fmla="*/ 338682 h 1100780"/>
                <a:gd name="connsiteX5" fmla="*/ 1741714 w 2334381"/>
                <a:gd name="connsiteY5" fmla="*/ 858776 h 1100780"/>
                <a:gd name="connsiteX6" fmla="*/ 2334381 w 2334381"/>
                <a:gd name="connsiteY6" fmla="*/ 1100681 h 1100780"/>
                <a:gd name="connsiteX0" fmla="*/ 0 w 3021005"/>
                <a:gd name="connsiteY0" fmla="*/ 1076491 h 1112868"/>
                <a:gd name="connsiteX1" fmla="*/ 447524 w 3021005"/>
                <a:gd name="connsiteY1" fmla="*/ 907158 h 1112868"/>
                <a:gd name="connsiteX2" fmla="*/ 725713 w 3021005"/>
                <a:gd name="connsiteY2" fmla="*/ 399158 h 1112868"/>
                <a:gd name="connsiteX3" fmla="*/ 1100667 w 3021005"/>
                <a:gd name="connsiteY3" fmla="*/ 15 h 1112868"/>
                <a:gd name="connsiteX4" fmla="*/ 1451428 w 3021005"/>
                <a:gd name="connsiteY4" fmla="*/ 338682 h 1112868"/>
                <a:gd name="connsiteX5" fmla="*/ 1741714 w 3021005"/>
                <a:gd name="connsiteY5" fmla="*/ 858776 h 1112868"/>
                <a:gd name="connsiteX6" fmla="*/ 3021005 w 3021005"/>
                <a:gd name="connsiteY6" fmla="*/ 1112776 h 1112868"/>
                <a:gd name="connsiteX0" fmla="*/ 0 w 3021005"/>
                <a:gd name="connsiteY0" fmla="*/ 1076491 h 1113089"/>
                <a:gd name="connsiteX1" fmla="*/ 447524 w 3021005"/>
                <a:gd name="connsiteY1" fmla="*/ 907158 h 1113089"/>
                <a:gd name="connsiteX2" fmla="*/ 725713 w 3021005"/>
                <a:gd name="connsiteY2" fmla="*/ 399158 h 1113089"/>
                <a:gd name="connsiteX3" fmla="*/ 1100667 w 3021005"/>
                <a:gd name="connsiteY3" fmla="*/ 15 h 1113089"/>
                <a:gd name="connsiteX4" fmla="*/ 1451428 w 3021005"/>
                <a:gd name="connsiteY4" fmla="*/ 338682 h 1113089"/>
                <a:gd name="connsiteX5" fmla="*/ 1741714 w 3021005"/>
                <a:gd name="connsiteY5" fmla="*/ 858776 h 1113089"/>
                <a:gd name="connsiteX6" fmla="*/ 3021005 w 3021005"/>
                <a:gd name="connsiteY6" fmla="*/ 1112776 h 1113089"/>
                <a:gd name="connsiteX0" fmla="*/ 0 w 3021005"/>
                <a:gd name="connsiteY0" fmla="*/ 1076491 h 1112942"/>
                <a:gd name="connsiteX1" fmla="*/ 447524 w 3021005"/>
                <a:gd name="connsiteY1" fmla="*/ 907158 h 1112942"/>
                <a:gd name="connsiteX2" fmla="*/ 725713 w 3021005"/>
                <a:gd name="connsiteY2" fmla="*/ 399158 h 1112942"/>
                <a:gd name="connsiteX3" fmla="*/ 1100667 w 3021005"/>
                <a:gd name="connsiteY3" fmla="*/ 15 h 1112942"/>
                <a:gd name="connsiteX4" fmla="*/ 1451428 w 3021005"/>
                <a:gd name="connsiteY4" fmla="*/ 338682 h 1112942"/>
                <a:gd name="connsiteX5" fmla="*/ 1741714 w 3021005"/>
                <a:gd name="connsiteY5" fmla="*/ 858776 h 1112942"/>
                <a:gd name="connsiteX6" fmla="*/ 3021005 w 3021005"/>
                <a:gd name="connsiteY6" fmla="*/ 1112776 h 1112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1005" h="1112942">
                  <a:moveTo>
                    <a:pt x="0" y="1076491"/>
                  </a:moveTo>
                  <a:cubicBezTo>
                    <a:pt x="164293" y="1093625"/>
                    <a:pt x="326572" y="1020047"/>
                    <a:pt x="447524" y="907158"/>
                  </a:cubicBezTo>
                  <a:cubicBezTo>
                    <a:pt x="568476" y="794269"/>
                    <a:pt x="604761" y="610825"/>
                    <a:pt x="725713" y="399158"/>
                  </a:cubicBezTo>
                  <a:cubicBezTo>
                    <a:pt x="846665" y="187491"/>
                    <a:pt x="955524" y="-2001"/>
                    <a:pt x="1100667" y="15"/>
                  </a:cubicBezTo>
                  <a:cubicBezTo>
                    <a:pt x="1245810" y="2031"/>
                    <a:pt x="1332492" y="135079"/>
                    <a:pt x="1451428" y="338682"/>
                  </a:cubicBezTo>
                  <a:cubicBezTo>
                    <a:pt x="1570364" y="542285"/>
                    <a:pt x="1550541" y="669284"/>
                    <a:pt x="1741714" y="858776"/>
                  </a:cubicBezTo>
                  <a:cubicBezTo>
                    <a:pt x="1932887" y="1048268"/>
                    <a:pt x="2767005" y="1116808"/>
                    <a:pt x="3021005" y="1112776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 rot="16200000">
              <a:off x="4803667" y="5912159"/>
              <a:ext cx="6993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study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3414679" y="5959989"/>
              <a:ext cx="8314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money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224160" y="4931250"/>
              <a:ext cx="12584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</a:t>
              </a:r>
              <a:r>
                <a:rPr lang="en-US" i="1" dirty="0" err="1"/>
                <a:t>D</a:t>
              </a:r>
              <a:r>
                <a:rPr lang="en-US" i="1" dirty="0" err="1" smtClean="0"/>
                <a:t>|spam</a:t>
              </a:r>
              <a:r>
                <a:rPr lang="en-US" i="1" dirty="0" smtClean="0"/>
                <a:t>)</a:t>
              </a:r>
              <a:endParaRPr lang="en-US" i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797603" y="5165324"/>
              <a:ext cx="1526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P(D|G=email)</a:t>
              </a:r>
              <a:endParaRPr lang="en-US" i="1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6200000">
              <a:off x="4159009" y="5864036"/>
              <a:ext cx="6484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hello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30949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Bayesian Spam Filter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9191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Likelihood P(D|S)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multiplication of prob. of each word showing in a spam email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multiplication </a:t>
            </a:r>
            <a:r>
              <a:rPr lang="en-US" dirty="0"/>
              <a:t>of prob. of each word showing in a </a:t>
            </a:r>
            <a:r>
              <a:rPr lang="en-US" dirty="0" smtClean="0"/>
              <a:t>non-spam email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2307771"/>
            <a:ext cx="8166100" cy="1117600"/>
          </a:xfrm>
          <a:prstGeom prst="rect">
            <a:avLst/>
          </a:prstGeom>
        </p:spPr>
      </p:pic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4497010"/>
            <a:ext cx="82042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7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37705"/>
          </a:xfrm>
        </p:spPr>
        <p:txBody>
          <a:bodyPr>
            <a:normAutofit/>
          </a:bodyPr>
          <a:lstStyle/>
          <a:p>
            <a:r>
              <a:rPr lang="en-US" dirty="0" smtClean="0"/>
              <a:t>Idea: another data representation can be constructed in a subspace (less dimension) while keeping discriminative capability</a:t>
            </a:r>
          </a:p>
          <a:p>
            <a:r>
              <a:rPr lang="en-US" dirty="0" smtClean="0"/>
              <a:t>Example algorithms</a:t>
            </a:r>
          </a:p>
          <a:p>
            <a:pPr lvl="1"/>
            <a:r>
              <a:rPr lang="en-US" dirty="0" smtClean="0"/>
              <a:t>PCA (Principle Component Analysis): transform features into small number of uncorrelated variables</a:t>
            </a:r>
          </a:p>
          <a:p>
            <a:pPr lvl="1"/>
            <a:r>
              <a:rPr lang="en-US" dirty="0" smtClean="0"/>
              <a:t>ICA (Independent </a:t>
            </a:r>
            <a:r>
              <a:rPr lang="en-US" dirty="0"/>
              <a:t>C</a:t>
            </a:r>
            <a:r>
              <a:rPr lang="en-US" dirty="0" smtClean="0"/>
              <a:t>omponent Analysis)</a:t>
            </a:r>
          </a:p>
        </p:txBody>
      </p:sp>
    </p:spTree>
    <p:extLst>
      <p:ext uri="{BB962C8B-B14F-4D97-AF65-F5344CB8AC3E}">
        <p14:creationId xmlns:p14="http://schemas.microsoft.com/office/powerpoint/2010/main" val="1760265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Classifiers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Supervised &amp; Unsupervised</a:t>
            </a:r>
          </a:p>
          <a:p>
            <a:r>
              <a:rPr lang="en-US" dirty="0" smtClean="0"/>
              <a:t>Single-frame &amp; Sequential</a:t>
            </a:r>
          </a:p>
          <a:p>
            <a:pPr lvl="1"/>
            <a:r>
              <a:rPr lang="en-US" dirty="0" smtClean="0"/>
              <a:t>Single-frame: Each frame is classified regardless of previous frames</a:t>
            </a:r>
          </a:p>
          <a:p>
            <a:pPr lvl="1"/>
            <a:r>
              <a:rPr lang="en-US" dirty="0" smtClean="0"/>
              <a:t>Sequential: Each frame is classified in consideration of previous frames</a:t>
            </a:r>
          </a:p>
        </p:txBody>
      </p:sp>
    </p:spTree>
    <p:extLst>
      <p:ext uri="{BB962C8B-B14F-4D97-AF65-F5344CB8AC3E}">
        <p14:creationId xmlns:p14="http://schemas.microsoft.com/office/powerpoint/2010/main" val="4229691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of Classifiers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706"/>
          </a:xfrm>
        </p:spPr>
        <p:txBody>
          <a:bodyPr>
            <a:noAutofit/>
          </a:bodyPr>
          <a:lstStyle/>
          <a:p>
            <a:r>
              <a:rPr lang="en-US" sz="2200" dirty="0" smtClean="0"/>
              <a:t>Template matching</a:t>
            </a:r>
          </a:p>
          <a:p>
            <a:pPr lvl="1"/>
            <a:r>
              <a:rPr lang="en-US" sz="2200" dirty="0" smtClean="0"/>
              <a:t>Based on similarity between data and </a:t>
            </a:r>
          </a:p>
          <a:p>
            <a:r>
              <a:rPr lang="en-US" sz="2600" dirty="0" smtClean="0"/>
              <a:t>Binary classifier</a:t>
            </a:r>
          </a:p>
          <a:p>
            <a:pPr lvl="1"/>
            <a:r>
              <a:rPr lang="en-US" sz="2200" dirty="0" smtClean="0"/>
              <a:t>binary decision tree from root to leaves refining classification</a:t>
            </a:r>
          </a:p>
          <a:p>
            <a:r>
              <a:rPr lang="en-US" sz="2200" dirty="0"/>
              <a:t>Geometric: Construct decision </a:t>
            </a:r>
            <a:r>
              <a:rPr lang="en-US" sz="2200" dirty="0" smtClean="0"/>
              <a:t>boundaries</a:t>
            </a:r>
            <a:endParaRPr lang="en-US" sz="2200" dirty="0"/>
          </a:p>
          <a:p>
            <a:pPr lvl="1"/>
            <a:r>
              <a:rPr lang="en-US" sz="2200" dirty="0"/>
              <a:t>k-NN/ Nearest Mean (NM</a:t>
            </a:r>
            <a:r>
              <a:rPr lang="en-US" sz="2200" dirty="0" smtClean="0"/>
              <a:t>), Support </a:t>
            </a:r>
            <a:r>
              <a:rPr lang="en-US" sz="2200" dirty="0"/>
              <a:t>Vector Machine (SVM</a:t>
            </a:r>
            <a:r>
              <a:rPr lang="en-US" sz="2200" dirty="0" smtClean="0"/>
              <a:t>)</a:t>
            </a:r>
          </a:p>
          <a:p>
            <a:r>
              <a:rPr lang="en-US" sz="2200" dirty="0" smtClean="0"/>
              <a:t>Probabilistic</a:t>
            </a:r>
          </a:p>
          <a:p>
            <a:pPr lvl="1"/>
            <a:r>
              <a:rPr lang="en-US" sz="2200" dirty="0" smtClean="0"/>
              <a:t>feature </a:t>
            </a:r>
            <a:r>
              <a:rPr lang="en-US" sz="2200" dirty="0"/>
              <a:t>vector </a:t>
            </a:r>
            <a:r>
              <a:rPr lang="en-US" sz="2200" b="1" i="1" dirty="0"/>
              <a:t>x</a:t>
            </a:r>
            <a:r>
              <a:rPr lang="en-US" sz="2200" dirty="0"/>
              <a:t> is classified to class </a:t>
            </a:r>
            <a:r>
              <a:rPr lang="en-US" sz="2200" i="1" dirty="0" err="1"/>
              <a:t>C</a:t>
            </a:r>
            <a:r>
              <a:rPr lang="en-US" sz="2200" i="1" baseline="-25000" dirty="0" err="1"/>
              <a:t>i</a:t>
            </a:r>
            <a:r>
              <a:rPr lang="en-US" sz="2200" i="1" baseline="-25000" dirty="0"/>
              <a:t>*</a:t>
            </a:r>
            <a:r>
              <a:rPr lang="en-US" sz="2200" i="1" dirty="0"/>
              <a:t> </a:t>
            </a:r>
            <a:r>
              <a:rPr lang="en-US" sz="2200" dirty="0"/>
              <a:t>if class-conditional PDF </a:t>
            </a:r>
            <a:r>
              <a:rPr lang="en-US" sz="2200" i="1" dirty="0"/>
              <a:t>p(</a:t>
            </a:r>
            <a:r>
              <a:rPr lang="en-US" sz="2200" b="1" i="1" dirty="0" err="1"/>
              <a:t>x</a:t>
            </a:r>
            <a:r>
              <a:rPr lang="en-US" sz="2200" i="1" dirty="0" err="1"/>
              <a:t>|C</a:t>
            </a:r>
            <a:r>
              <a:rPr lang="en-US" sz="2200" i="1" baseline="-25000" dirty="0" err="1"/>
              <a:t>i</a:t>
            </a:r>
            <a:r>
              <a:rPr lang="en-US" sz="2200" i="1" dirty="0"/>
              <a:t>) </a:t>
            </a:r>
            <a:r>
              <a:rPr lang="en-US" sz="2200" dirty="0"/>
              <a:t>is maximized for</a:t>
            </a:r>
            <a:r>
              <a:rPr lang="en-US" sz="2200" i="1" dirty="0"/>
              <a:t> </a:t>
            </a:r>
            <a:r>
              <a:rPr lang="en-US" sz="2200" i="1" dirty="0" err="1"/>
              <a:t>i</a:t>
            </a:r>
            <a:r>
              <a:rPr lang="en-US" sz="2200" i="1" dirty="0"/>
              <a:t>=1, …, C</a:t>
            </a:r>
          </a:p>
          <a:p>
            <a:pPr lvl="1"/>
            <a:r>
              <a:rPr lang="en-US" sz="2200" dirty="0" smtClean="0"/>
              <a:t>naïve </a:t>
            </a:r>
            <a:r>
              <a:rPr lang="en-US" sz="2200" dirty="0"/>
              <a:t>Bayesian, Logistic, </a:t>
            </a:r>
            <a:r>
              <a:rPr lang="en-US" sz="2200" dirty="0" err="1"/>
              <a:t>Parzen</a:t>
            </a:r>
            <a:r>
              <a:rPr lang="en-US" sz="2200" dirty="0"/>
              <a:t>, Gaussian Mixture Model (GMM</a:t>
            </a:r>
            <a:r>
              <a:rPr lang="en-US" sz="2200" dirty="0" smtClean="0"/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298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30086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“If it walks like a duck, quacks like a duck, and looks like a duck, then it’s probably a duck”</a:t>
            </a:r>
            <a:endParaRPr lang="en-US" sz="2400" dirty="0" smtClean="0"/>
          </a:p>
        </p:txBody>
      </p:sp>
      <p:pic>
        <p:nvPicPr>
          <p:cNvPr id="4" name="Picture 3" descr="kn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914" y="2830287"/>
            <a:ext cx="3560955" cy="3689046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083077"/>
            <a:ext cx="4582314" cy="2843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Plot each training data in space</a:t>
            </a:r>
          </a:p>
          <a:p>
            <a:r>
              <a:rPr lang="en-US" sz="2400" dirty="0" smtClean="0"/>
              <a:t>Given test data, compute the k nearest training data</a:t>
            </a:r>
          </a:p>
          <a:p>
            <a:r>
              <a:rPr lang="en-US" sz="2400" dirty="0" smtClean="0"/>
              <a:t>Test data is classified to the same class of majority of k-NN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2503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kNN</a:t>
            </a:r>
            <a:r>
              <a:rPr lang="en-US" dirty="0" smtClean="0"/>
              <a:t>: Choosing 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too small, not too large</a:t>
            </a:r>
            <a:endParaRPr lang="en-US" dirty="0"/>
          </a:p>
        </p:txBody>
      </p:sp>
      <p:pic>
        <p:nvPicPr>
          <p:cNvPr id="5" name="Picture 4" descr="select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43" y="2494643"/>
            <a:ext cx="3767062" cy="3055262"/>
          </a:xfrm>
          <a:prstGeom prst="rect">
            <a:avLst/>
          </a:prstGeom>
        </p:spPr>
      </p:pic>
      <p:pic>
        <p:nvPicPr>
          <p:cNvPr id="6" name="Picture 5" descr="220px-KnnClassificat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352" y="3218517"/>
            <a:ext cx="3228410" cy="29202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50784" y="5549905"/>
            <a:ext cx="52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0784" y="6065688"/>
            <a:ext cx="521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k=5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122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SVM(Support Vector Machine)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07171"/>
          </a:xfrm>
        </p:spPr>
        <p:txBody>
          <a:bodyPr>
            <a:normAutofit/>
          </a:bodyPr>
          <a:lstStyle/>
          <a:p>
            <a:r>
              <a:rPr lang="en-US" dirty="0" smtClean="0"/>
              <a:t>Binary classification</a:t>
            </a:r>
            <a:endParaRPr lang="en-US" dirty="0"/>
          </a:p>
        </p:txBody>
      </p:sp>
      <p:pic>
        <p:nvPicPr>
          <p:cNvPr id="4" name="Picture 3" descr="628px-Svm_separating_hyperplan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900" y="2607371"/>
            <a:ext cx="3993243" cy="38152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607371"/>
            <a:ext cx="4076700" cy="3500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Find a </a:t>
            </a:r>
            <a:r>
              <a:rPr lang="en-US" sz="2800" dirty="0" err="1" smtClean="0"/>
              <a:t>hyperplane</a:t>
            </a:r>
            <a:r>
              <a:rPr lang="en-US" sz="2800" dirty="0" smtClean="0"/>
              <a:t> that separates two classes</a:t>
            </a:r>
          </a:p>
          <a:p>
            <a:r>
              <a:rPr lang="en-US" sz="2800" dirty="0" smtClean="0"/>
              <a:t>(evenly) maximize the distance to the nearest training data of any class (margin)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6555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15786</TotalTime>
  <Words>1294</Words>
  <Application>Microsoft Macintosh PowerPoint</Application>
  <PresentationFormat>On-screen Show (4:3)</PresentationFormat>
  <Paragraphs>236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Activity Recognition 4 Classification</vt:lpstr>
      <vt:lpstr>review: feature selection/extraction, classifiers</vt:lpstr>
      <vt:lpstr>Feature selection</vt:lpstr>
      <vt:lpstr>Feature Extraction</vt:lpstr>
      <vt:lpstr>Type of Classifiers</vt:lpstr>
      <vt:lpstr>Type of Classifiers</vt:lpstr>
      <vt:lpstr>k-NN</vt:lpstr>
      <vt:lpstr>kNN: Choosing K</vt:lpstr>
      <vt:lpstr>SVM(Support Vector Machine)</vt:lpstr>
      <vt:lpstr>Machine Learning</vt:lpstr>
      <vt:lpstr>Machine Learning </vt:lpstr>
      <vt:lpstr>Classification</vt:lpstr>
      <vt:lpstr>Example: Spam Filter</vt:lpstr>
      <vt:lpstr>Example: Spam Filter</vt:lpstr>
      <vt:lpstr>Classification of spam</vt:lpstr>
      <vt:lpstr>Probabilistic Classification</vt:lpstr>
      <vt:lpstr>Probability: two schools</vt:lpstr>
      <vt:lpstr>Probability: two schools</vt:lpstr>
      <vt:lpstr>Bayesian Theorem</vt:lpstr>
      <vt:lpstr>Monty Hall Paradox</vt:lpstr>
      <vt:lpstr>PowerPoint Presentation</vt:lpstr>
      <vt:lpstr>PowerPoint Presentation</vt:lpstr>
      <vt:lpstr>Example: Gender classification </vt:lpstr>
      <vt:lpstr>Prior probability</vt:lpstr>
      <vt:lpstr>Evidence</vt:lpstr>
      <vt:lpstr>Likelihood</vt:lpstr>
      <vt:lpstr>Bayesian Theorem</vt:lpstr>
      <vt:lpstr>Naïve Bayesian Classificaiton</vt:lpstr>
      <vt:lpstr>Example Naïve Bayesian Class’ion</vt:lpstr>
      <vt:lpstr>Naïve Bayesian w/ multiple features</vt:lpstr>
      <vt:lpstr>Naïve Bayesian w/ multiple features</vt:lpstr>
      <vt:lpstr>Naïve Bayesian Assumption</vt:lpstr>
      <vt:lpstr>Naïve Bayesian Spam Filter</vt:lpstr>
      <vt:lpstr>Naïve Bayesian Spam Filter</vt:lpstr>
      <vt:lpstr>Naïve Bayesian Spam Filter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1044</cp:revision>
  <dcterms:created xsi:type="dcterms:W3CDTF">2011-09-12T13:39:30Z</dcterms:created>
  <dcterms:modified xsi:type="dcterms:W3CDTF">2012-10-17T18:48:23Z</dcterms:modified>
</cp:coreProperties>
</file>