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2"/>
  </p:notesMasterIdLst>
  <p:handoutMasterIdLst>
    <p:handoutMasterId r:id="rId23"/>
  </p:handoutMasterIdLst>
  <p:sldIdLst>
    <p:sldId id="453" r:id="rId2"/>
    <p:sldId id="491" r:id="rId3"/>
    <p:sldId id="485" r:id="rId4"/>
    <p:sldId id="493" r:id="rId5"/>
    <p:sldId id="505" r:id="rId6"/>
    <p:sldId id="507" r:id="rId7"/>
    <p:sldId id="495" r:id="rId8"/>
    <p:sldId id="496" r:id="rId9"/>
    <p:sldId id="497" r:id="rId10"/>
    <p:sldId id="498" r:id="rId11"/>
    <p:sldId id="499" r:id="rId12"/>
    <p:sldId id="500" r:id="rId13"/>
    <p:sldId id="501" r:id="rId14"/>
    <p:sldId id="502" r:id="rId15"/>
    <p:sldId id="509" r:id="rId16"/>
    <p:sldId id="510" r:id="rId17"/>
    <p:sldId id="511" r:id="rId18"/>
    <p:sldId id="512" r:id="rId19"/>
    <p:sldId id="513" r:id="rId20"/>
    <p:sldId id="508" r:id="rId21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664" y="8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DD52DBC-4C68-DB49-9802-DFE0BB2DBA96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18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8EB096-4F2B-3040-88D9-F7151741C1DD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19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D97FB12-2CA8-4E5A-81BF-708155EBB3CE}" type="slidenum">
              <a:rPr lang="en-US" altLang="ko-KR">
                <a:latin typeface="Times New Roman" charset="0"/>
              </a:rPr>
              <a:pPr/>
              <a:t>20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1B9F021-A573-4698-B5DF-85446B247F84}" type="slidenum">
              <a:rPr lang="en-US" altLang="ko-KR">
                <a:latin typeface="Times New Roman" charset="0"/>
              </a:rPr>
              <a:pPr/>
              <a:t>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797F4BE-164B-454C-886A-39D9CC8AE23D}" type="slidenum">
              <a:rPr lang="en-US" altLang="ko-KR">
                <a:latin typeface="Times New Roman" charset="0"/>
              </a:rPr>
              <a:pPr/>
              <a:t>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B32E290-AC0D-4B0C-9BCD-B81A0B50025C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CB11D4-609A-4955-945C-86AF9E7FEDAB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AD3A30-7DFC-4420-AE97-A86BBA739737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3FD9210-5559-4693-ADAC-DAD30C729C00}" type="slidenum">
              <a:rPr lang="en-US" altLang="ko-KR">
                <a:latin typeface="Times New Roman" charset="0"/>
              </a:rPr>
              <a:pPr/>
              <a:t>14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BA9F49F-F0F4-F546-94AC-F99A0BE8B1FA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17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Writer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Writer’s algorithm</a:t>
            </a:r>
          </a:p>
          <a:p>
            <a:pPr lvl="1"/>
            <a:r>
              <a:rPr lang="en-US" altLang="ko-KR" dirty="0" smtClean="0"/>
              <a:t>if another writer is writing or readers are reading (lock is held)</a:t>
            </a:r>
          </a:p>
          <a:p>
            <a:pPr lvl="2"/>
            <a:r>
              <a:rPr lang="en-US" altLang="ko-KR" dirty="0" smtClean="0"/>
              <a:t>then wait</a:t>
            </a:r>
          </a:p>
          <a:p>
            <a:pPr lvl="1"/>
            <a:r>
              <a:rPr lang="en-US" altLang="ko-KR" dirty="0" smtClean="0"/>
              <a:t>otherwise, lock and write</a:t>
            </a:r>
          </a:p>
          <a:p>
            <a:pPr lvl="1"/>
            <a:r>
              <a:rPr lang="en-US" altLang="ko-KR" dirty="0" smtClean="0"/>
              <a:t>release lock and notify when done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8412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0986" y="277416"/>
            <a:ext cx="8299714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Writer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2"/>
            <a:ext cx="8502650" cy="4876800"/>
          </a:xfrm>
        </p:spPr>
        <p:txBody>
          <a:bodyPr/>
          <a:lstStyle/>
          <a:p>
            <a:r>
              <a:rPr lang="en-US" altLang="ko-KR" dirty="0" smtClean="0"/>
              <a:t>The structure of a writer process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 do {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           wait (</a:t>
            </a:r>
            <a:r>
              <a:rPr lang="en-US" altLang="ko-KR" dirty="0" err="1">
                <a:solidFill>
                  <a:srgbClr val="0000FF"/>
                </a:solidFill>
              </a:rPr>
              <a:t>wrt</a:t>
            </a:r>
            <a:r>
              <a:rPr lang="en-US" altLang="ko-KR" dirty="0">
                <a:solidFill>
                  <a:srgbClr val="0000FF"/>
                </a:solidFill>
              </a:rPr>
              <a:t>) 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  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                //    writing is performed</a:t>
            </a:r>
          </a:p>
          <a:p>
            <a:pPr>
              <a:buFont typeface="Monotype Sorts" charset="2"/>
              <a:buNone/>
            </a:pP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           signal (</a:t>
            </a:r>
            <a:r>
              <a:rPr lang="en-US" altLang="ko-KR" dirty="0" err="1">
                <a:solidFill>
                  <a:srgbClr val="0000FF"/>
                </a:solidFill>
              </a:rPr>
              <a:t>wrt</a:t>
            </a:r>
            <a:r>
              <a:rPr lang="en-US" altLang="ko-KR" dirty="0">
                <a:solidFill>
                  <a:srgbClr val="0000FF"/>
                </a:solidFill>
              </a:rPr>
              <a:t>) 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     } while (TRUE);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54291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Reader’s algorithm</a:t>
            </a:r>
          </a:p>
          <a:p>
            <a:pPr lvl="1"/>
            <a:r>
              <a:rPr lang="en-US" altLang="ko-KR" dirty="0" smtClean="0"/>
              <a:t>If I am the first reader</a:t>
            </a:r>
          </a:p>
          <a:p>
            <a:pPr lvl="2"/>
            <a:r>
              <a:rPr lang="en-US" altLang="ko-KR" dirty="0" smtClean="0"/>
              <a:t>if a writer is writing, wait</a:t>
            </a:r>
          </a:p>
          <a:p>
            <a:pPr lvl="2"/>
            <a:r>
              <a:rPr lang="en-US" altLang="ko-KR" dirty="0" smtClean="0"/>
              <a:t>or hold writing lock</a:t>
            </a:r>
          </a:p>
          <a:p>
            <a:pPr lvl="1"/>
            <a:r>
              <a:rPr lang="en-US" altLang="ko-KR" dirty="0" smtClean="0"/>
              <a:t>read data</a:t>
            </a:r>
          </a:p>
          <a:p>
            <a:pPr lvl="1"/>
            <a:r>
              <a:rPr lang="en-US" altLang="ko-KR" dirty="0" smtClean="0"/>
              <a:t>If I am the last reader</a:t>
            </a:r>
          </a:p>
          <a:p>
            <a:pPr lvl="2"/>
            <a:r>
              <a:rPr lang="en-US" altLang="ko-KR" dirty="0" smtClean="0"/>
              <a:t>release writing lock</a:t>
            </a:r>
          </a:p>
          <a:p>
            <a:pPr lvl="1"/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72718" y="1469571"/>
            <a:ext cx="4329454" cy="297619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if (I am the first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wait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ko-KR" sz="2100" dirty="0">
                <a:solidFill>
                  <a:srgbClr val="0000FF"/>
                </a:solidFill>
              </a:rPr>
              <a:t>	if (I am the last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signal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  <a:p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596813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Decide if I am the first/last reader</a:t>
            </a:r>
          </a:p>
          <a:p>
            <a:r>
              <a:rPr lang="en-US" altLang="ko-KR" dirty="0" smtClean="0"/>
              <a:t>Count the number of readers in database</a:t>
            </a:r>
          </a:p>
          <a:p>
            <a:r>
              <a:rPr lang="en-US" altLang="ko-KR" dirty="0" smtClean="0"/>
              <a:t>Share the counting variable</a:t>
            </a:r>
          </a:p>
          <a:p>
            <a:r>
              <a:rPr lang="en-US" altLang="ko-KR" dirty="0" err="1" smtClean="0"/>
              <a:t>Mutex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885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304" y="277416"/>
            <a:ext cx="8289396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8852" y="1279923"/>
            <a:ext cx="8392583" cy="5064919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	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++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	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== 1)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 		wait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- - ;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 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== 0)  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} while (TRUE);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729113" y="1279922"/>
            <a:ext cx="333145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altLang="ko-KR" dirty="0" smtClean="0">
                <a:solidFill>
                  <a:srgbClr val="0000FF"/>
                </a:solidFill>
              </a:rPr>
              <a:t>//WRITER</a:t>
            </a:r>
          </a:p>
          <a:p>
            <a:endParaRPr lang="en-US" altLang="ko-KR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do {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wait (</a:t>
            </a:r>
            <a:r>
              <a:rPr lang="en-US" altLang="ko-KR" dirty="0" err="1" smtClean="0">
                <a:solidFill>
                  <a:srgbClr val="0000FF"/>
                </a:solidFill>
              </a:rPr>
              <a:t>wrt</a:t>
            </a:r>
            <a:r>
              <a:rPr lang="en-US" altLang="ko-KR" dirty="0" smtClean="0">
                <a:solidFill>
                  <a:srgbClr val="0000FF"/>
                </a:solidFill>
              </a:rPr>
              <a:t>) ;          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//    writing is performed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signal (</a:t>
            </a:r>
            <a:r>
              <a:rPr lang="en-US" altLang="ko-KR" dirty="0" err="1" smtClean="0">
                <a:solidFill>
                  <a:srgbClr val="0000FF"/>
                </a:solidFill>
              </a:rPr>
              <a:t>wrt</a:t>
            </a:r>
            <a:r>
              <a:rPr lang="en-US" altLang="ko-KR" dirty="0" smtClean="0">
                <a:solidFill>
                  <a:srgbClr val="0000FF"/>
                </a:solidFill>
              </a:rPr>
              <a:t>) 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} while (TRUE);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</a:t>
            </a:r>
            <a:endParaRPr lang="en-US" altLang="ko-KR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79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Writer Starvation?</a:t>
            </a:r>
          </a:p>
          <a:p>
            <a:endParaRPr lang="en-US" dirty="0"/>
          </a:p>
          <a:p>
            <a:r>
              <a:rPr lang="en-US" dirty="0" smtClean="0"/>
              <a:t>No Writer Starvation code?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882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Readers/Writers/No starvation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-48852" y="1279923"/>
            <a:ext cx="8392583" cy="506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	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</a:t>
            </a:r>
            <a:r>
              <a:rPr lang="en-US" altLang="ko-KR" sz="1700" dirty="0" smtClean="0">
                <a:solidFill>
                  <a:srgbClr val="0000FF"/>
                </a:solidFill>
              </a:rPr>
              <a:t>	       wait(r);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mutex</a:t>
            </a:r>
            <a:r>
              <a:rPr lang="en-US" altLang="ko-KR" sz="1700" dirty="0" smtClean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	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readcount</a:t>
            </a:r>
            <a:r>
              <a:rPr lang="en-US" altLang="ko-KR" sz="1700" dirty="0" smtClean="0">
                <a:solidFill>
                  <a:srgbClr val="0000FF"/>
                </a:solidFill>
              </a:rPr>
              <a:t> ++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	if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readcount</a:t>
            </a:r>
            <a:r>
              <a:rPr lang="en-US" altLang="ko-KR" sz="1700" dirty="0" smtClean="0">
                <a:solidFill>
                  <a:srgbClr val="0000FF"/>
                </a:solidFill>
              </a:rPr>
              <a:t> == 1)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			          wait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wrt</a:t>
            </a:r>
            <a:r>
              <a:rPr lang="en-US" altLang="ko-KR" sz="1700" dirty="0" smtClean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mutex</a:t>
            </a:r>
            <a:r>
              <a:rPr lang="en-US" altLang="ko-KR" sz="1700" dirty="0" smtClean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signal(r);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	</a:t>
            </a:r>
            <a:r>
              <a:rPr lang="en-US" altLang="ko-KR" sz="1700" dirty="0">
                <a:solidFill>
                  <a:srgbClr val="0000FF"/>
                </a:solidFill>
              </a:rPr>
              <a:t>	</a:t>
            </a:r>
            <a:r>
              <a:rPr lang="en-US" altLang="ko-KR" sz="1700" dirty="0" smtClean="0">
                <a:solidFill>
                  <a:srgbClr val="0000FF"/>
                </a:solidFill>
              </a:rPr>
              <a:t>        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mutex</a:t>
            </a:r>
            <a:r>
              <a:rPr lang="en-US" altLang="ko-KR" sz="1700" dirty="0" smtClean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			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readcount</a:t>
            </a:r>
            <a:r>
              <a:rPr lang="en-US" altLang="ko-KR" sz="1700" dirty="0" smtClean="0">
                <a:solidFill>
                  <a:srgbClr val="0000FF"/>
                </a:solidFill>
              </a:rPr>
              <a:t>  - - ;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if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readcount</a:t>
            </a:r>
            <a:r>
              <a:rPr lang="en-US" altLang="ko-KR" sz="1700" dirty="0" smtClean="0">
                <a:solidFill>
                  <a:srgbClr val="0000FF"/>
                </a:solidFill>
              </a:rPr>
              <a:t>  == 0)  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			         signal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wrt</a:t>
            </a:r>
            <a:r>
              <a:rPr lang="en-US" altLang="ko-KR" sz="1700" dirty="0" smtClean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 smtClean="0">
                <a:solidFill>
                  <a:srgbClr val="0000FF"/>
                </a:solidFill>
              </a:rPr>
              <a:t>mutex</a:t>
            </a:r>
            <a:r>
              <a:rPr lang="en-US" altLang="ko-KR" sz="1700" dirty="0" smtClean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       } while (TRUE);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 smtClean="0">
                <a:solidFill>
                  <a:srgbClr val="0000FF"/>
                </a:solidFill>
              </a:rPr>
              <a:t>       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113" y="1279922"/>
            <a:ext cx="333145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altLang="ko-KR" dirty="0" smtClean="0">
                <a:solidFill>
                  <a:srgbClr val="0000FF"/>
                </a:solidFill>
              </a:rPr>
              <a:t>//WRITER</a:t>
            </a:r>
          </a:p>
          <a:p>
            <a:endParaRPr lang="en-US" altLang="ko-KR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do {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0000FF"/>
                </a:solidFill>
              </a:rPr>
              <a:t>    wait(r)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wait (</a:t>
            </a:r>
            <a:r>
              <a:rPr lang="en-US" altLang="ko-KR" dirty="0" err="1" smtClean="0">
                <a:solidFill>
                  <a:srgbClr val="0000FF"/>
                </a:solidFill>
              </a:rPr>
              <a:t>wrt</a:t>
            </a:r>
            <a:r>
              <a:rPr lang="en-US" altLang="ko-KR" dirty="0" smtClean="0">
                <a:solidFill>
                  <a:srgbClr val="0000FF"/>
                </a:solidFill>
              </a:rPr>
              <a:t>) ;          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//    writing is performed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signal (</a:t>
            </a:r>
            <a:r>
              <a:rPr lang="en-US" altLang="ko-KR" dirty="0" err="1" smtClean="0">
                <a:solidFill>
                  <a:srgbClr val="0000FF"/>
                </a:solidFill>
              </a:rPr>
              <a:t>wrt</a:t>
            </a:r>
            <a:r>
              <a:rPr lang="en-US" altLang="ko-KR" dirty="0" smtClean="0">
                <a:solidFill>
                  <a:srgbClr val="0000FF"/>
                </a:solidFill>
              </a:rPr>
              <a:t>) 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signal(r);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} while (TRUE);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</a:t>
            </a:r>
            <a:endParaRPr lang="en-US" altLang="ko-KR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4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86201F-C485-BE4C-BAC0-54300AB5E09D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17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88169" y="0"/>
            <a:ext cx="8420100" cy="66322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Sleeping Barber Problem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4" t="36014" r="16373" b="26724"/>
          <a:stretch>
            <a:fillRect/>
          </a:stretch>
        </p:blipFill>
        <p:spPr bwMode="auto">
          <a:xfrm>
            <a:off x="412750" y="2133601"/>
            <a:ext cx="3515254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4094825" y="1095375"/>
            <a:ext cx="5644356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/>
              <a:t> </a:t>
            </a:r>
            <a:r>
              <a:rPr lang="en-US" sz="2400"/>
              <a:t>There is one barber, and n chairs for waiting customers</a:t>
            </a:r>
          </a:p>
          <a:p>
            <a:pPr eaLnBrk="1" hangingPunct="1">
              <a:buFontTx/>
              <a:buChar char="•"/>
            </a:pPr>
            <a:r>
              <a:rPr lang="en-US" sz="2400"/>
              <a:t>If there are no customers, then the barber sits in his chair and sleeps</a:t>
            </a:r>
          </a:p>
          <a:p>
            <a:pPr eaLnBrk="1" hangingPunct="1">
              <a:buFontTx/>
              <a:buChar char="•"/>
            </a:pPr>
            <a:r>
              <a:rPr lang="en-US" sz="2400"/>
              <a:t>When a new customer arrives and the barber is sleeping, then he will wakeup the barber</a:t>
            </a:r>
          </a:p>
          <a:p>
            <a:pPr eaLnBrk="1" hangingPunct="1">
              <a:buFontTx/>
              <a:buChar char="•"/>
            </a:pPr>
            <a:r>
              <a:rPr lang="en-US" sz="2400"/>
              <a:t>When a new customer arrives, and the barber is busy, then he will sit on the chairs if there is any available, otherwise (when all the chairs are full) he will leave.</a:t>
            </a:r>
          </a:p>
        </p:txBody>
      </p:sp>
    </p:spTree>
    <p:extLst>
      <p:ext uri="{BB962C8B-B14F-4D97-AF65-F5344CB8AC3E}">
        <p14:creationId xmlns:p14="http://schemas.microsoft.com/office/powerpoint/2010/main" val="3526512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85C90C5-8D6A-9842-A1F3-DB6597BD1FBE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18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Barber Shop Hints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231" y="1484314"/>
            <a:ext cx="9164769" cy="477678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</a:rPr>
              <a:t>Consider the following: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Customer threads should invoke a function named </a:t>
            </a:r>
            <a:r>
              <a:rPr lang="en-US">
                <a:latin typeface="Courier New" charset="0"/>
                <a:cs typeface="Courier New" charset="0"/>
              </a:rPr>
              <a:t>getHairCut</a:t>
            </a:r>
            <a:r>
              <a:rPr lang="en-US">
                <a:latin typeface="Calibri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If a customer thread arrives when the shop is full, it can invoke </a:t>
            </a:r>
            <a:r>
              <a:rPr lang="en-US">
                <a:latin typeface="Courier New" charset="0"/>
                <a:cs typeface="Courier New" charset="0"/>
              </a:rPr>
              <a:t>balk</a:t>
            </a:r>
            <a:r>
              <a:rPr lang="en-US">
                <a:latin typeface="Calibri" charset="0"/>
              </a:rPr>
              <a:t>, which exits.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Barber threads should invoke </a:t>
            </a:r>
            <a:r>
              <a:rPr lang="en-US">
                <a:latin typeface="Courier New" charset="0"/>
                <a:cs typeface="Courier New" charset="0"/>
              </a:rPr>
              <a:t>cutHair</a:t>
            </a:r>
            <a:r>
              <a:rPr lang="en-US">
                <a:latin typeface="Calibri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When the barber invokes </a:t>
            </a:r>
            <a:r>
              <a:rPr lang="en-US">
                <a:latin typeface="Courier New" charset="0"/>
                <a:cs typeface="Courier New" charset="0"/>
              </a:rPr>
              <a:t>cutHair</a:t>
            </a:r>
            <a:r>
              <a:rPr lang="en-US">
                <a:latin typeface="Calibri" charset="0"/>
              </a:rPr>
              <a:t> there should be exactly one thread invoking </a:t>
            </a:r>
            <a:r>
              <a:rPr lang="en-US">
                <a:latin typeface="Courier New" charset="0"/>
                <a:cs typeface="Courier New" charset="0"/>
              </a:rPr>
              <a:t>getHairCut </a:t>
            </a:r>
            <a:r>
              <a:rPr lang="en-US">
                <a:latin typeface="Calibri" charset="0"/>
              </a:rPr>
              <a:t>concurrently.</a:t>
            </a:r>
          </a:p>
        </p:txBody>
      </p:sp>
    </p:spTree>
    <p:extLst>
      <p:ext uri="{BB962C8B-B14F-4D97-AF65-F5344CB8AC3E}">
        <p14:creationId xmlns:p14="http://schemas.microsoft.com/office/powerpoint/2010/main" val="2453557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fld id="{586D4F56-3710-524C-8AE7-770F176AFA40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algn="l" eaLnBrk="1" hangingPunct="1"/>
              <a:t>19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014" y="0"/>
            <a:ext cx="8420100" cy="6921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/>
            <a:r>
              <a:rPr sz="320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Sleeping Barber Solution</a:t>
            </a:r>
          </a:p>
        </p:txBody>
      </p:sp>
      <p:sp>
        <p:nvSpPr>
          <p:cNvPr id="512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41231" y="1412875"/>
            <a:ext cx="4363111" cy="4776788"/>
          </a:xfrm>
          <a:ln>
            <a:solidFill>
              <a:srgbClr val="6076B4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void </a:t>
            </a:r>
            <a:r>
              <a:rPr lang="en-US" sz="1800" b="1" dirty="0">
                <a:latin typeface="Calibri" charset="0"/>
              </a:rPr>
              <a:t>customer</a:t>
            </a:r>
            <a:r>
              <a:rPr lang="en-US" sz="1800" dirty="0">
                <a:latin typeface="Calibri" charset="0"/>
              </a:rPr>
              <a:t> (void){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semWait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mutex</a:t>
            </a:r>
            <a:r>
              <a:rPr lang="en-US" sz="1800" dirty="0">
                <a:latin typeface="Calibri" charset="0"/>
              </a:rPr>
              <a:t>);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if (customers==n+1) 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		</a:t>
            </a:r>
            <a:r>
              <a:rPr lang="en-US" sz="1800" dirty="0" err="1">
                <a:latin typeface="Calibri" charset="0"/>
              </a:rPr>
              <a:t>semSignal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mutex</a:t>
            </a:r>
            <a:r>
              <a:rPr lang="en-US" sz="1800" dirty="0">
                <a:latin typeface="Calibri" charset="0"/>
              </a:rPr>
              <a:t>);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		balk();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}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customers +=1;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semSignal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mutex</a:t>
            </a:r>
            <a:r>
              <a:rPr lang="en-US" sz="1800" dirty="0">
                <a:latin typeface="Calibri" charset="0"/>
              </a:rPr>
              <a:t>);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000" dirty="0">
              <a:latin typeface="Calibri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semSignal</a:t>
            </a:r>
            <a:r>
              <a:rPr lang="en-US" sz="1800" dirty="0">
                <a:latin typeface="Calibri" charset="0"/>
              </a:rPr>
              <a:t>(customer);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semWait</a:t>
            </a:r>
            <a:r>
              <a:rPr lang="en-US" sz="1800" dirty="0">
                <a:latin typeface="Calibri" charset="0"/>
              </a:rPr>
              <a:t>(barber);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getHairCut</a:t>
            </a:r>
            <a:r>
              <a:rPr lang="en-US" sz="1800" dirty="0">
                <a:latin typeface="Calibri" charset="0"/>
              </a:rPr>
              <a:t>();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100" dirty="0">
              <a:latin typeface="Calibri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semWait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mutex</a:t>
            </a:r>
            <a:r>
              <a:rPr lang="en-US" sz="1800" dirty="0">
                <a:latin typeface="Calibri" charset="0"/>
              </a:rPr>
              <a:t>);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customers -=1;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dirty="0" err="1">
                <a:latin typeface="Calibri" charset="0"/>
              </a:rPr>
              <a:t>semSignal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mutex</a:t>
            </a:r>
            <a:r>
              <a:rPr lang="en-US" sz="1800" dirty="0">
                <a:latin typeface="Calibri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dirty="0">
                <a:latin typeface="Calibri" charset="0"/>
              </a:rPr>
              <a:t>}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69442" y="1412875"/>
            <a:ext cx="4364831" cy="4776788"/>
          </a:xfrm>
          <a:ln>
            <a:solidFill>
              <a:srgbClr val="6076B4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200">
                <a:latin typeface="Calibri" charset="0"/>
              </a:rPr>
              <a:t>void </a:t>
            </a:r>
            <a:r>
              <a:rPr lang="en-US" sz="2200" b="1">
                <a:latin typeface="Calibri" charset="0"/>
              </a:rPr>
              <a:t>barber</a:t>
            </a:r>
            <a:r>
              <a:rPr lang="en-US" sz="2200">
                <a:latin typeface="Calibri" charset="0"/>
              </a:rPr>
              <a:t> (void){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200">
                <a:latin typeface="Calibri" charset="0"/>
              </a:rPr>
              <a:t>	semWait(customer);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200">
                <a:latin typeface="Calibri" charset="0"/>
              </a:rPr>
              <a:t>	semSignal(barber);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200">
                <a:latin typeface="Calibri" charset="0"/>
              </a:rPr>
              <a:t>	cutHair();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200">
                <a:latin typeface="Calibri" charset="0"/>
              </a:rPr>
              <a:t>}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6131676" y="4281136"/>
            <a:ext cx="2927658" cy="14773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/>
              <a:t>int</a:t>
            </a:r>
            <a:r>
              <a:rPr lang="en-US" dirty="0"/>
              <a:t> customers = 0;  </a:t>
            </a:r>
          </a:p>
          <a:p>
            <a:pPr eaLnBrk="1" hangingPunct="1"/>
            <a:r>
              <a:rPr lang="en-US" dirty="0" err="1"/>
              <a:t>mutex</a:t>
            </a:r>
            <a:r>
              <a:rPr lang="en-US" dirty="0"/>
              <a:t> = Semaphore(1); </a:t>
            </a:r>
          </a:p>
          <a:p>
            <a:pPr eaLnBrk="1" hangingPunct="1"/>
            <a:r>
              <a:rPr lang="en-US" dirty="0"/>
              <a:t>customer = Semaphore(0); </a:t>
            </a:r>
          </a:p>
          <a:p>
            <a:pPr eaLnBrk="1" hangingPunct="1"/>
            <a:r>
              <a:rPr lang="en-US" dirty="0"/>
              <a:t>barber = Semaphore(0);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Semaphore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581761" cy="525422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/>
              <a:t>Synchronization tool that does not require busy waiting </a:t>
            </a:r>
            <a:endParaRPr lang="en-US" altLang="ko-KR" sz="1700" i="1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Semaphore </a:t>
            </a:r>
            <a:r>
              <a:rPr lang="en-US" altLang="ko-KR" sz="1700" i="1"/>
              <a:t>S</a:t>
            </a:r>
            <a:r>
              <a:rPr lang="en-US" altLang="ko-KR" sz="1700"/>
              <a:t> – integer variable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Two standard operations modify </a:t>
            </a:r>
            <a:r>
              <a:rPr lang="en-US" altLang="ko-KR" sz="1700">
                <a:solidFill>
                  <a:srgbClr val="0000FF"/>
                </a:solidFill>
              </a:rPr>
              <a:t>S: wait()</a:t>
            </a:r>
            <a:r>
              <a:rPr lang="en-US" altLang="ko-KR" sz="1700"/>
              <a:t> and </a:t>
            </a:r>
            <a:r>
              <a:rPr lang="en-US" altLang="ko-KR" sz="1700">
                <a:solidFill>
                  <a:srgbClr val="0000FF"/>
                </a:solidFill>
              </a:rPr>
              <a:t>signal()</a:t>
            </a:r>
          </a:p>
          <a:p>
            <a:pPr lvl="1">
              <a:lnSpc>
                <a:spcPct val="90000"/>
              </a:lnSpc>
            </a:pPr>
            <a:r>
              <a:rPr lang="en-US" altLang="ko-KR" smtClean="0"/>
              <a:t>Originally called </a:t>
            </a:r>
            <a:r>
              <a:rPr lang="en-US" altLang="ko-KR" smtClean="0">
                <a:solidFill>
                  <a:srgbClr val="3366FF"/>
                </a:solidFill>
              </a:rPr>
              <a:t>P() </a:t>
            </a:r>
            <a:r>
              <a:rPr lang="en-US" altLang="ko-KR" smtClean="0"/>
              <a:t>and</a:t>
            </a:r>
            <a:r>
              <a:rPr lang="en-US" altLang="ko-KR" i="1" smtClean="0"/>
              <a:t> </a:t>
            </a:r>
            <a:r>
              <a:rPr lang="en-US" altLang="ko-KR" smtClean="0">
                <a:solidFill>
                  <a:srgbClr val="3366FF"/>
                </a:solidFill>
              </a:rPr>
              <a:t>V()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Less complicated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Can only be accessed via two indivisible (atomic) operations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wait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while S &lt;= 0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		          ; // no-op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   S--;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}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signal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S++;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222125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667" y="277416"/>
            <a:ext cx="831003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Dining-Philosophers Problem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378" y="1120378"/>
            <a:ext cx="7615238" cy="1604963"/>
          </a:xfrm>
        </p:spPr>
        <p:txBody>
          <a:bodyPr/>
          <a:lstStyle/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Philosophers spend their lives thinking and eating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Don’t interact with their neighbors, occasionally try to pick up 2 chopsticks (one at a time) to eat from bowl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Need both to eat, then release both when done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In the case of 5 philosophers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Shared data 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Bowl of rice (data set)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Semaphore </a:t>
            </a:r>
            <a:r>
              <a:rPr lang="en-US" altLang="ko-KR" dirty="0" smtClean="0">
                <a:solidFill>
                  <a:srgbClr val="FF0000"/>
                </a:solidFill>
              </a:rPr>
              <a:t>chopstick [5]</a:t>
            </a:r>
            <a:r>
              <a:rPr lang="en-US" altLang="ko-KR" dirty="0" smtClean="0"/>
              <a:t> initialized to 1</a:t>
            </a:r>
          </a:p>
        </p:txBody>
      </p:sp>
      <p:pic>
        <p:nvPicPr>
          <p:cNvPr id="36868" name="Picture 5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277" y="3543080"/>
            <a:ext cx="3005049" cy="266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110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807" y="433388"/>
            <a:ext cx="924560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as </a:t>
            </a:r>
            <a:br>
              <a:rPr lang="en-US" altLang="ko-KR" sz="2900"/>
            </a:br>
            <a:r>
              <a:rPr lang="en-US" altLang="ko-KR" sz="2900"/>
              <a:t>General Synchronization Tool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Counting</a:t>
            </a:r>
            <a:r>
              <a:rPr lang="en-US" altLang="ko-KR" sz="1700">
                <a:solidFill>
                  <a:srgbClr val="3366FF"/>
                </a:solidFill>
              </a:rPr>
              <a:t> </a:t>
            </a:r>
            <a:r>
              <a:rPr lang="en-US" altLang="ko-KR" sz="1700"/>
              <a:t>semaphore – integer value can range over an unrestricted domain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Binary </a:t>
            </a:r>
            <a:r>
              <a:rPr lang="en-US" altLang="ko-KR" sz="1700"/>
              <a:t>semaphore – integer value can range only between 0 </a:t>
            </a:r>
            <a:br>
              <a:rPr lang="en-US" altLang="ko-KR" sz="1700"/>
            </a:br>
            <a:r>
              <a:rPr lang="en-US" altLang="ko-KR" sz="1700"/>
              <a:t>and 1; can be simpler to implement</a:t>
            </a:r>
          </a:p>
          <a:p>
            <a:pPr lvl="1"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Also known as </a:t>
            </a:r>
            <a:r>
              <a:rPr lang="en-US" altLang="ko-KR" sz="1700" b="1">
                <a:solidFill>
                  <a:srgbClr val="3366FF"/>
                </a:solidFill>
                <a:sym typeface="MT Extra" charset="0"/>
              </a:rPr>
              <a:t>mutex locks</a:t>
            </a:r>
            <a:endParaRPr lang="en-US" altLang="ko-KR" sz="1700" b="1">
              <a:solidFill>
                <a:srgbClr val="3366FF"/>
              </a:solidFill>
            </a:endParaRP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/>
              <a:t>Can implement a counting semaphore </a:t>
            </a:r>
            <a:r>
              <a:rPr lang="en-US" altLang="ko-KR" sz="1700">
                <a:solidFill>
                  <a:srgbClr val="0000FF"/>
                </a:solidFill>
              </a:rPr>
              <a:t>S</a:t>
            </a:r>
            <a:r>
              <a:rPr lang="en-US" altLang="ko-KR" sz="1700"/>
              <a:t> as a binary semaphore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Provides mutual exclusion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Semaphore mutex;    //  initialized to 1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do {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wait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    // Critical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signal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	// remainder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} while (TRUE);</a:t>
            </a:r>
          </a:p>
          <a:p>
            <a:pPr>
              <a:buNone/>
              <a:tabLst>
                <a:tab pos="2098897" algn="ctr"/>
                <a:tab pos="4730958" algn="ctr"/>
              </a:tabLst>
            </a:pPr>
            <a:endParaRPr lang="en-US" altLang="ko-KR" sz="1500">
              <a:solidFill>
                <a:srgbClr val="0000FF"/>
              </a:solidFill>
              <a:sym typeface="MT Ext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6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Bounded Buffer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Producer cannot write when full, but wait until not full</a:t>
            </a:r>
          </a:p>
          <a:p>
            <a:r>
              <a:rPr lang="en-US" altLang="ko-KR" dirty="0" smtClean="0"/>
              <a:t>Consumer cannot read when empty, but wait until not empty</a:t>
            </a:r>
          </a:p>
          <a:p>
            <a:r>
              <a:rPr lang="en-US" altLang="ko-KR" dirty="0" smtClean="0"/>
              <a:t>Producer and Consumer cannot write/read simultaneously</a:t>
            </a:r>
            <a:endParaRPr lang="ko-KR" altLang="en-US" dirty="0"/>
          </a:p>
        </p:txBody>
      </p:sp>
      <p:sp>
        <p:nvSpPr>
          <p:cNvPr id="4" name="7-Point Star 3"/>
          <p:cNvSpPr/>
          <p:nvPr/>
        </p:nvSpPr>
        <p:spPr bwMode="auto">
          <a:xfrm>
            <a:off x="2148920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Producer</a:t>
            </a:r>
            <a:endParaRPr lang="ko-KR" altLang="en-US" sz="1300" dirty="0"/>
          </a:p>
        </p:txBody>
      </p:sp>
      <p:sp>
        <p:nvSpPr>
          <p:cNvPr id="5" name="7-Point Star 4"/>
          <p:cNvSpPr/>
          <p:nvPr/>
        </p:nvSpPr>
        <p:spPr bwMode="auto">
          <a:xfrm>
            <a:off x="6818892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Consumer</a:t>
            </a:r>
            <a:endParaRPr lang="ko-KR" altLang="en-US" sz="13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937275" y="2999016"/>
            <a:ext cx="639435" cy="2819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937275" y="3358245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937275" y="371203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937275" y="4065818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937275" y="544286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738125" y="3042563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0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32886" y="3385458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7647" y="3728354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2408" y="5475518"/>
            <a:ext cx="308089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8" name="Right Arrow 17"/>
          <p:cNvSpPr/>
          <p:nvPr/>
        </p:nvSpPr>
        <p:spPr bwMode="auto">
          <a:xfrm>
            <a:off x="3679370" y="4065817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write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5885945" y="4071259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read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4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v3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produce an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signal 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  <a:r>
              <a:rPr lang="en-US" altLang="ko-KR" sz="2100" dirty="0">
                <a:solidFill>
                  <a:srgbClr val="FF0000"/>
                </a:solidFill>
              </a:rPr>
              <a:t>wait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remove an item from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signal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consume the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mtClean="0"/>
              <a:t>Classical Problems of Synchronization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Classical problems used to test newly-proposed synchronization schemes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Bounded-Buffer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Readers and Writers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Dining-Philosophers Problem</a:t>
            </a:r>
          </a:p>
        </p:txBody>
      </p:sp>
    </p:spTree>
    <p:extLst>
      <p:ext uri="{BB962C8B-B14F-4D97-AF65-F5344CB8AC3E}">
        <p14:creationId xmlns:p14="http://schemas.microsoft.com/office/powerpoint/2010/main" val="428893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174" y="277416"/>
            <a:ext cx="819652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303154" cy="4758928"/>
          </a:xfrm>
        </p:spPr>
        <p:txBody>
          <a:bodyPr/>
          <a:lstStyle/>
          <a:p>
            <a:r>
              <a:rPr lang="en-US" altLang="ko-KR" dirty="0"/>
              <a:t>A data set is shared among a number of concurrent processes</a:t>
            </a:r>
          </a:p>
          <a:p>
            <a:pPr lvl="1"/>
            <a:r>
              <a:rPr lang="en-US" altLang="ko-KR" dirty="0"/>
              <a:t>Readers – only read the data set; they do </a:t>
            </a:r>
            <a:r>
              <a:rPr lang="en-US" altLang="ko-KR" b="1" dirty="0"/>
              <a:t>not </a:t>
            </a:r>
            <a:r>
              <a:rPr lang="en-US" altLang="ko-KR" dirty="0"/>
              <a:t>perform any updates</a:t>
            </a:r>
          </a:p>
          <a:p>
            <a:pPr lvl="1"/>
            <a:r>
              <a:rPr lang="en-US" altLang="ko-KR" dirty="0"/>
              <a:t>Writers   – can both read and write</a:t>
            </a:r>
          </a:p>
          <a:p>
            <a:r>
              <a:rPr lang="en-US" altLang="ko-KR" dirty="0"/>
              <a:t>Concurrency</a:t>
            </a:r>
          </a:p>
          <a:p>
            <a:pPr lvl="1"/>
            <a:r>
              <a:rPr lang="en-US" altLang="ko-KR" dirty="0"/>
              <a:t>Allow multiple readers to read at the same time</a:t>
            </a:r>
          </a:p>
          <a:p>
            <a:pPr lvl="1"/>
            <a:r>
              <a:rPr lang="en-US" altLang="ko-KR" dirty="0"/>
              <a:t>Only one single writer can access the shared data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211910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1238570" y="1741717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5" name="Oval 4"/>
          <p:cNvSpPr/>
          <p:nvPr/>
        </p:nvSpPr>
        <p:spPr bwMode="auto">
          <a:xfrm>
            <a:off x="1726008" y="1736273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6" name="Oval 5"/>
          <p:cNvSpPr/>
          <p:nvPr/>
        </p:nvSpPr>
        <p:spPr bwMode="auto">
          <a:xfrm>
            <a:off x="2213446" y="17308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7" name="Oval 6"/>
          <p:cNvSpPr/>
          <p:nvPr/>
        </p:nvSpPr>
        <p:spPr bwMode="auto">
          <a:xfrm>
            <a:off x="2700884" y="1725386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8" name="Oval 7"/>
          <p:cNvSpPr/>
          <p:nvPr/>
        </p:nvSpPr>
        <p:spPr bwMode="auto">
          <a:xfrm>
            <a:off x="3188322" y="1719943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9" name="Oval 8"/>
          <p:cNvSpPr/>
          <p:nvPr/>
        </p:nvSpPr>
        <p:spPr bwMode="auto">
          <a:xfrm>
            <a:off x="3675760" y="171449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0" name="Oval 9"/>
          <p:cNvSpPr/>
          <p:nvPr/>
        </p:nvSpPr>
        <p:spPr bwMode="auto">
          <a:xfrm>
            <a:off x="4163197" y="1709056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11" name="Oval 10"/>
          <p:cNvSpPr/>
          <p:nvPr/>
        </p:nvSpPr>
        <p:spPr bwMode="auto">
          <a:xfrm>
            <a:off x="4650635" y="1703612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5185244" y="191044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Can 13"/>
          <p:cNvSpPr/>
          <p:nvPr/>
        </p:nvSpPr>
        <p:spPr bwMode="auto">
          <a:xfrm>
            <a:off x="5850888" y="1491345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5" name="Can 14"/>
          <p:cNvSpPr/>
          <p:nvPr/>
        </p:nvSpPr>
        <p:spPr bwMode="auto">
          <a:xfrm>
            <a:off x="6967278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6" name="Oval 15"/>
          <p:cNvSpPr/>
          <p:nvPr/>
        </p:nvSpPr>
        <p:spPr bwMode="auto">
          <a:xfrm>
            <a:off x="7239823" y="2922815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sp>
        <p:nvSpPr>
          <p:cNvPr id="17" name="Can 16"/>
          <p:cNvSpPr/>
          <p:nvPr/>
        </p:nvSpPr>
        <p:spPr bwMode="auto">
          <a:xfrm>
            <a:off x="5850887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8" name="Oval 17"/>
          <p:cNvSpPr/>
          <p:nvPr/>
        </p:nvSpPr>
        <p:spPr bwMode="auto">
          <a:xfrm>
            <a:off x="5992401" y="28901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9" name="Oval 18"/>
          <p:cNvSpPr/>
          <p:nvPr/>
        </p:nvSpPr>
        <p:spPr bwMode="auto">
          <a:xfrm>
            <a:off x="6076261" y="2939144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0" name="Oval 19"/>
          <p:cNvSpPr/>
          <p:nvPr/>
        </p:nvSpPr>
        <p:spPr bwMode="auto">
          <a:xfrm>
            <a:off x="6160121" y="29881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1" name="Oval 20"/>
          <p:cNvSpPr/>
          <p:nvPr/>
        </p:nvSpPr>
        <p:spPr bwMode="auto">
          <a:xfrm>
            <a:off x="6243981" y="3037115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2" name="Can 21"/>
          <p:cNvSpPr/>
          <p:nvPr/>
        </p:nvSpPr>
        <p:spPr bwMode="auto">
          <a:xfrm>
            <a:off x="5850887" y="36739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3" name="Oval 22"/>
          <p:cNvSpPr/>
          <p:nvPr/>
        </p:nvSpPr>
        <p:spPr bwMode="auto">
          <a:xfrm>
            <a:off x="5025386" y="3951521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5533789" y="415835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04171" y="4016837"/>
            <a:ext cx="1533234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First Reader</a:t>
            </a:r>
            <a:endParaRPr lang="ko-KR" altLang="en-US" dirty="0"/>
          </a:p>
        </p:txBody>
      </p:sp>
      <p:sp>
        <p:nvSpPr>
          <p:cNvPr id="26" name="Can 25"/>
          <p:cNvSpPr/>
          <p:nvPr/>
        </p:nvSpPr>
        <p:spPr bwMode="auto">
          <a:xfrm>
            <a:off x="5850885" y="4648202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7" name="Oval 26"/>
          <p:cNvSpPr/>
          <p:nvPr/>
        </p:nvSpPr>
        <p:spPr bwMode="auto">
          <a:xfrm>
            <a:off x="7051137" y="48713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8" name="Straight Arrow Connector 27"/>
          <p:cNvCxnSpPr>
            <a:endCxn id="27" idx="2"/>
          </p:cNvCxnSpPr>
          <p:nvPr/>
        </p:nvCxnSpPr>
        <p:spPr bwMode="auto">
          <a:xfrm flipV="1">
            <a:off x="6490320" y="5078188"/>
            <a:ext cx="560817" cy="544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75678" y="4942409"/>
            <a:ext cx="150758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smtClean="0"/>
              <a:t>Last </a:t>
            </a:r>
            <a:r>
              <a:rPr lang="en-US" altLang="ko-KR" dirty="0" smtClean="0"/>
              <a:t>Reader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388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What are shared resources?</a:t>
            </a:r>
          </a:p>
          <a:p>
            <a:pPr lvl="1"/>
            <a:r>
              <a:rPr lang="en-US" altLang="ko-KR" dirty="0" smtClean="0"/>
              <a:t>What shared variable is needed?</a:t>
            </a:r>
          </a:p>
          <a:p>
            <a:r>
              <a:rPr lang="en-US" altLang="ko-KR" dirty="0" smtClean="0"/>
              <a:t>Who are competing for which resources?</a:t>
            </a:r>
          </a:p>
          <a:p>
            <a:pPr lvl="1"/>
            <a:r>
              <a:rPr lang="en-US" altLang="ko-KR" dirty="0" smtClean="0"/>
              <a:t>Binary semaphore for mutual exclusion</a:t>
            </a:r>
          </a:p>
          <a:p>
            <a:r>
              <a:rPr lang="en-US" altLang="ko-KR" dirty="0" smtClean="0"/>
              <a:t>How can we decide if I am the first reader or the last reader?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414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19079</TotalTime>
  <Words>742</Words>
  <Application>Microsoft Macintosh PowerPoint</Application>
  <PresentationFormat>A4 Paper (210x297 mm)</PresentationFormat>
  <Paragraphs>266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1_os-8</vt:lpstr>
      <vt:lpstr>Chapter 6:  Process Synchronization</vt:lpstr>
      <vt:lpstr>Semaphore</vt:lpstr>
      <vt:lpstr>Semaphore as  General Synchronization Tool</vt:lpstr>
      <vt:lpstr>Bounded Buffer Problem</vt:lpstr>
      <vt:lpstr>BBP v3</vt:lpstr>
      <vt:lpstr>Classical Problems of Synchronization</vt:lpstr>
      <vt:lpstr>Readers-Writers Problem</vt:lpstr>
      <vt:lpstr>First Reader-Writer problem</vt:lpstr>
      <vt:lpstr>First Reader-Writer problem</vt:lpstr>
      <vt:lpstr>Writer</vt:lpstr>
      <vt:lpstr>Writer</vt:lpstr>
      <vt:lpstr>Reader</vt:lpstr>
      <vt:lpstr>Reader</vt:lpstr>
      <vt:lpstr>Readers-Writers Problem (Cont.)</vt:lpstr>
      <vt:lpstr>PowerPoint Presentation</vt:lpstr>
      <vt:lpstr>Readers/Writers/No starvation</vt:lpstr>
      <vt:lpstr>Sleeping Barber Problem</vt:lpstr>
      <vt:lpstr>Barber Shop Hints</vt:lpstr>
      <vt:lpstr>Sleeping Barber Solution</vt:lpstr>
      <vt:lpstr>Dining-Philosophers Problem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346</cp:revision>
  <cp:lastPrinted>2014-05-08T00:54:57Z</cp:lastPrinted>
  <dcterms:created xsi:type="dcterms:W3CDTF">2011-01-14T20:24:54Z</dcterms:created>
  <dcterms:modified xsi:type="dcterms:W3CDTF">2015-05-03T20:34:05Z</dcterms:modified>
</cp:coreProperties>
</file>