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453" r:id="rId2"/>
    <p:sldId id="491" r:id="rId3"/>
    <p:sldId id="485" r:id="rId4"/>
    <p:sldId id="493" r:id="rId5"/>
    <p:sldId id="505" r:id="rId6"/>
    <p:sldId id="507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9" r:id="rId16"/>
    <p:sldId id="510" r:id="rId17"/>
    <p:sldId id="511" r:id="rId18"/>
    <p:sldId id="512" r:id="rId19"/>
    <p:sldId id="513" r:id="rId20"/>
    <p:sldId id="508" r:id="rId21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451" indent="-1431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902" indent="-2863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6516" indent="-4307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967" indent="-5739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6324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1589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853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2118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  <a:srgbClr val="6194FB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76" autoAdjust="0"/>
  </p:normalViewPr>
  <p:slideViewPr>
    <p:cSldViewPr snapToGrid="0">
      <p:cViewPr>
        <p:scale>
          <a:sx n="90" d="100"/>
          <a:sy n="90" d="100"/>
        </p:scale>
        <p:origin x="-664" y="8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9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65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9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4629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480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406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C1E891B-7470-413B-8C1A-85A829625B5D}" type="slidenum">
              <a:rPr lang="en-US" altLang="ko-KR">
                <a:latin typeface="Times New Roman" charset="0"/>
              </a:rPr>
              <a:pPr/>
              <a:t>1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D52DBC-4C68-DB49-9802-DFE0BB2DBA96}" type="slidenum">
              <a:rPr lang="zh-TW" altLang="en-US">
                <a:latin typeface="Calibri" charset="0"/>
                <a:ea typeface="新細明體" charset="0"/>
                <a:cs typeface="新細明體" charset="0"/>
              </a:rPr>
              <a:pPr eaLnBrk="1" hangingPunct="1"/>
              <a:t>18</a:t>
            </a:fld>
            <a:endParaRPr lang="en-US" altLang="zh-TW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8EB096-4F2B-3040-88D9-F7151741C1DD}" type="slidenum">
              <a:rPr lang="zh-TW" altLang="en-US">
                <a:latin typeface="Calibri" charset="0"/>
                <a:ea typeface="新細明體" charset="0"/>
                <a:cs typeface="新細明體" charset="0"/>
              </a:rPr>
              <a:pPr eaLnBrk="1" hangingPunct="1"/>
              <a:t>19</a:t>
            </a:fld>
            <a:endParaRPr lang="en-US" altLang="zh-TW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D97FB12-2CA8-4E5A-81BF-708155EBB3CE}" type="slidenum">
              <a:rPr lang="en-US" altLang="ko-KR">
                <a:latin typeface="Times New Roman" charset="0"/>
              </a:rPr>
              <a:pPr/>
              <a:t>20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1B9F021-A573-4698-B5DF-85446B247F84}" type="slidenum">
              <a:rPr lang="en-US" altLang="ko-KR">
                <a:latin typeface="Times New Roman" charset="0"/>
              </a:rPr>
              <a:pPr/>
              <a:t>2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797F4BE-164B-454C-886A-39D9CC8AE23D}" type="slidenum">
              <a:rPr lang="en-US" altLang="ko-KR">
                <a:latin typeface="Times New Roman" charset="0"/>
              </a:rPr>
              <a:pPr/>
              <a:t>3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8410F26-B72A-4AC9-911B-87F41066A876}" type="slidenum">
              <a:rPr lang="en-US" altLang="ko-KR">
                <a:latin typeface="Times New Roman" charset="0"/>
              </a:rPr>
              <a:pPr/>
              <a:t>5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DB32E290-AC0D-4B0C-9BCD-B81A0B50025C}" type="slidenum">
              <a:rPr lang="en-US" altLang="ko-KR">
                <a:latin typeface="Times New Roman" charset="0"/>
              </a:rPr>
              <a:pPr/>
              <a:t>6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3CB11D4-609A-4955-945C-86AF9E7FEDAB}" type="slidenum">
              <a:rPr lang="en-US" altLang="ko-KR">
                <a:latin typeface="Times New Roman" charset="0"/>
              </a:rPr>
              <a:pPr/>
              <a:t>7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3AD3A30-7DFC-4420-AE97-A86BBA739737}" type="slidenum">
              <a:rPr lang="en-US" altLang="ko-KR">
                <a:latin typeface="Times New Roman" charset="0"/>
              </a:rPr>
              <a:pPr/>
              <a:t>11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A3FD9210-5559-4693-ADAC-DAD30C729C00}" type="slidenum">
              <a:rPr lang="en-US" altLang="ko-KR">
                <a:latin typeface="Times New Roman" charset="0"/>
              </a:rPr>
              <a:pPr/>
              <a:t>14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A9F49F-F0F4-F546-94AC-F99A0BE8B1FA}" type="slidenum">
              <a:rPr lang="zh-TW" altLang="en-US">
                <a:latin typeface="Calibri" charset="0"/>
                <a:ea typeface="新細明體" charset="0"/>
                <a:cs typeface="新細明體" charset="0"/>
              </a:rPr>
              <a:pPr eaLnBrk="1" hangingPunct="1"/>
              <a:t>17</a:t>
            </a:fld>
            <a:endParaRPr lang="en-US" altLang="zh-TW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85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2"/>
            <a:ext cx="269778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3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3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26" indent="0">
              <a:buNone/>
              <a:defRPr sz="1900"/>
            </a:lvl2pPr>
            <a:lvl3pPr marL="957851" indent="0">
              <a:buNone/>
              <a:defRPr sz="1700"/>
            </a:lvl3pPr>
            <a:lvl4pPr marL="1436777" indent="0">
              <a:buNone/>
              <a:defRPr sz="1500"/>
            </a:lvl4pPr>
            <a:lvl5pPr marL="1915703" indent="0">
              <a:buNone/>
              <a:defRPr sz="1500"/>
            </a:lvl5pPr>
            <a:lvl6pPr marL="2394629" indent="0">
              <a:buNone/>
              <a:defRPr sz="1500"/>
            </a:lvl6pPr>
            <a:lvl7pPr marL="2873554" indent="0">
              <a:buNone/>
              <a:defRPr sz="1500"/>
            </a:lvl7pPr>
            <a:lvl8pPr marL="3352480" indent="0">
              <a:buNone/>
              <a:defRPr sz="1500"/>
            </a:lvl8pPr>
            <a:lvl9pPr marL="38314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6" indent="0">
              <a:buNone/>
              <a:defRPr sz="2900"/>
            </a:lvl2pPr>
            <a:lvl3pPr marL="957851" indent="0">
              <a:buNone/>
              <a:defRPr sz="2500"/>
            </a:lvl3pPr>
            <a:lvl4pPr marL="1436777" indent="0">
              <a:buNone/>
              <a:defRPr sz="2100"/>
            </a:lvl4pPr>
            <a:lvl5pPr marL="1915703" indent="0">
              <a:buNone/>
              <a:defRPr sz="2100"/>
            </a:lvl5pPr>
            <a:lvl6pPr marL="2394629" indent="0">
              <a:buNone/>
              <a:defRPr sz="2100"/>
            </a:lvl6pPr>
            <a:lvl7pPr marL="2873554" indent="0">
              <a:buNone/>
              <a:defRPr sz="2100"/>
            </a:lvl7pPr>
            <a:lvl8pPr marL="3352480" indent="0">
              <a:buNone/>
              <a:defRPr sz="2100"/>
            </a:lvl8pPr>
            <a:lvl9pPr marL="383140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16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87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85" tIns="47893" rIns="95785" bIns="47893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3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6"/>
            <a:ext cx="266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3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92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851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777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70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547" indent="-35854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628" indent="-29917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7340" indent="-238644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887" indent="-238644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5597" indent="-238644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4763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3688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2615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1540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1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7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03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29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54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8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0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6:  Process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61081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Writer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Writer’s algorithm</a:t>
            </a:r>
          </a:p>
          <a:p>
            <a:pPr lvl="1"/>
            <a:r>
              <a:rPr lang="en-US" altLang="ko-KR" dirty="0" smtClean="0"/>
              <a:t>if another writer is writing or readers are reading (lock is held)</a:t>
            </a:r>
          </a:p>
          <a:p>
            <a:pPr lvl="2"/>
            <a:r>
              <a:rPr lang="en-US" altLang="ko-KR" dirty="0" smtClean="0"/>
              <a:t>then wait</a:t>
            </a:r>
          </a:p>
          <a:p>
            <a:pPr lvl="1"/>
            <a:r>
              <a:rPr lang="en-US" altLang="ko-KR" dirty="0" smtClean="0"/>
              <a:t>otherwise, lock and write</a:t>
            </a:r>
          </a:p>
          <a:p>
            <a:pPr lvl="1"/>
            <a:r>
              <a:rPr lang="en-US" altLang="ko-KR" dirty="0" smtClean="0"/>
              <a:t>release lock and notify when done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841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986" y="277416"/>
            <a:ext cx="8299714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Writer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2"/>
            <a:ext cx="8502650" cy="4876800"/>
          </a:xfrm>
        </p:spPr>
        <p:txBody>
          <a:bodyPr/>
          <a:lstStyle/>
          <a:p>
            <a:r>
              <a:rPr lang="en-US" altLang="ko-KR" dirty="0" smtClean="0"/>
              <a:t>The structure of a writer process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    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              do {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                        wait (</a:t>
            </a:r>
            <a:r>
              <a:rPr lang="en-US" altLang="ko-KR" dirty="0" err="1">
                <a:solidFill>
                  <a:srgbClr val="0000FF"/>
                </a:solidFill>
              </a:rPr>
              <a:t>wrt</a:t>
            </a:r>
            <a:r>
              <a:rPr lang="en-US" altLang="ko-KR" dirty="0">
                <a:solidFill>
                  <a:srgbClr val="0000FF"/>
                </a:solidFill>
              </a:rPr>
              <a:t>) ;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                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                             //    writing is performed</a:t>
            </a:r>
          </a:p>
          <a:p>
            <a:pPr>
              <a:buFont typeface="Monotype Sorts" charset="2"/>
              <a:buNone/>
            </a:pPr>
            <a:endParaRPr lang="en-US" altLang="ko-KR" dirty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                        signal (</a:t>
            </a:r>
            <a:r>
              <a:rPr lang="en-US" altLang="ko-KR" dirty="0" err="1">
                <a:solidFill>
                  <a:srgbClr val="0000FF"/>
                </a:solidFill>
              </a:rPr>
              <a:t>wrt</a:t>
            </a:r>
            <a:r>
              <a:rPr lang="en-US" altLang="ko-KR" dirty="0">
                <a:solidFill>
                  <a:srgbClr val="0000FF"/>
                </a:solidFill>
              </a:rPr>
              <a:t>) ;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             } while (TRUE);</a:t>
            </a: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54291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Reader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Reader’s algorithm</a:t>
            </a:r>
          </a:p>
          <a:p>
            <a:pPr lvl="1"/>
            <a:r>
              <a:rPr lang="en-US" altLang="ko-KR" dirty="0" smtClean="0"/>
              <a:t>If I am the first reader</a:t>
            </a:r>
          </a:p>
          <a:p>
            <a:pPr lvl="2"/>
            <a:r>
              <a:rPr lang="en-US" altLang="ko-KR" dirty="0" smtClean="0"/>
              <a:t>if a writer is writing, wait</a:t>
            </a:r>
          </a:p>
          <a:p>
            <a:pPr lvl="2"/>
            <a:r>
              <a:rPr lang="en-US" altLang="ko-KR" dirty="0" smtClean="0"/>
              <a:t>or hold writing lock</a:t>
            </a:r>
          </a:p>
          <a:p>
            <a:pPr lvl="1"/>
            <a:r>
              <a:rPr lang="en-US" altLang="ko-KR" dirty="0" smtClean="0"/>
              <a:t>read data</a:t>
            </a:r>
          </a:p>
          <a:p>
            <a:pPr lvl="1"/>
            <a:r>
              <a:rPr lang="en-US" altLang="ko-KR" dirty="0" smtClean="0"/>
              <a:t>If I am the last reader</a:t>
            </a:r>
          </a:p>
          <a:p>
            <a:pPr lvl="2"/>
            <a:r>
              <a:rPr lang="en-US" altLang="ko-KR" dirty="0" smtClean="0"/>
              <a:t>release writing lock</a:t>
            </a:r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72718" y="1469571"/>
            <a:ext cx="4329454" cy="297619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if (I am the first reader)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	wait (</a:t>
            </a:r>
            <a:r>
              <a:rPr lang="en-US" altLang="ko-KR" sz="2100" dirty="0" err="1">
                <a:solidFill>
                  <a:srgbClr val="0000FF"/>
                </a:solidFill>
              </a:rPr>
              <a:t>wrt</a:t>
            </a:r>
            <a:r>
              <a:rPr lang="en-US" altLang="ko-KR" sz="21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          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read data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21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ko-KR" sz="2100" dirty="0">
                <a:solidFill>
                  <a:srgbClr val="0000FF"/>
                </a:solidFill>
              </a:rPr>
              <a:t>	if (I am the last reader)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	signal (</a:t>
            </a:r>
            <a:r>
              <a:rPr lang="en-US" altLang="ko-KR" sz="2100" dirty="0" err="1">
                <a:solidFill>
                  <a:srgbClr val="0000FF"/>
                </a:solidFill>
              </a:rPr>
              <a:t>wrt</a:t>
            </a:r>
            <a:r>
              <a:rPr lang="en-US" altLang="ko-KR" sz="21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21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while (TRUE);</a:t>
            </a:r>
          </a:p>
          <a:p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val="59681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Reader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Decide if I am the first/last reader</a:t>
            </a:r>
          </a:p>
          <a:p>
            <a:r>
              <a:rPr lang="en-US" altLang="ko-KR" dirty="0" smtClean="0"/>
              <a:t>Count the number of readers in database</a:t>
            </a:r>
          </a:p>
          <a:p>
            <a:r>
              <a:rPr lang="en-US" altLang="ko-KR" dirty="0" smtClean="0"/>
              <a:t>Share the counting variable</a:t>
            </a:r>
          </a:p>
          <a:p>
            <a:r>
              <a:rPr lang="en-US" altLang="ko-KR" dirty="0" err="1" smtClean="0"/>
              <a:t>Mutex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488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1304" y="277416"/>
            <a:ext cx="8289396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Readers-Writers Problem 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8852" y="1279923"/>
            <a:ext cx="8392583" cy="5064919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	do 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wait (</a:t>
            </a:r>
            <a:r>
              <a:rPr lang="en-US" altLang="ko-KR" sz="1700" dirty="0" err="1">
                <a:solidFill>
                  <a:srgbClr val="0000FF"/>
                </a:solidFill>
              </a:rPr>
              <a:t>mutex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	</a:t>
            </a:r>
            <a:r>
              <a:rPr lang="en-US" altLang="ko-KR" sz="1700" dirty="0" err="1">
                <a:solidFill>
                  <a:srgbClr val="0000FF"/>
                </a:solidFill>
              </a:rPr>
              <a:t>readcount</a:t>
            </a:r>
            <a:r>
              <a:rPr lang="en-US" altLang="ko-KR" sz="1700" dirty="0">
                <a:solidFill>
                  <a:srgbClr val="0000FF"/>
                </a:solidFill>
              </a:rPr>
              <a:t> ++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		if (</a:t>
            </a:r>
            <a:r>
              <a:rPr lang="en-US" altLang="ko-KR" sz="1700" dirty="0" err="1">
                <a:solidFill>
                  <a:srgbClr val="0000FF"/>
                </a:solidFill>
              </a:rPr>
              <a:t>readcount</a:t>
            </a:r>
            <a:r>
              <a:rPr lang="en-US" altLang="ko-KR" sz="1700" dirty="0">
                <a:solidFill>
                  <a:srgbClr val="0000FF"/>
                </a:solidFill>
              </a:rPr>
              <a:t> == 1) 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			          		wait (</a:t>
            </a:r>
            <a:r>
              <a:rPr lang="en-US" altLang="ko-KR" sz="1700" dirty="0" err="1">
                <a:solidFill>
                  <a:srgbClr val="0000FF"/>
                </a:solidFill>
              </a:rPr>
              <a:t>wrt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signal (</a:t>
            </a:r>
            <a:r>
              <a:rPr lang="en-US" altLang="ko-KR" sz="1700" dirty="0" err="1">
                <a:solidFill>
                  <a:srgbClr val="0000FF"/>
                </a:solidFill>
              </a:rPr>
              <a:t>mutex</a:t>
            </a:r>
            <a:r>
              <a:rPr lang="en-US" altLang="ko-KR" sz="17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			// Read data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wait (</a:t>
            </a:r>
            <a:r>
              <a:rPr lang="en-US" altLang="ko-KR" sz="1700" dirty="0" err="1">
                <a:solidFill>
                  <a:srgbClr val="0000FF"/>
                </a:solidFill>
              </a:rPr>
              <a:t>mutex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				</a:t>
            </a:r>
            <a:r>
              <a:rPr lang="en-US" altLang="ko-KR" sz="1700" dirty="0" err="1">
                <a:solidFill>
                  <a:srgbClr val="0000FF"/>
                </a:solidFill>
              </a:rPr>
              <a:t>readcount</a:t>
            </a:r>
            <a:r>
              <a:rPr lang="en-US" altLang="ko-KR" sz="1700" dirty="0">
                <a:solidFill>
                  <a:srgbClr val="0000FF"/>
                </a:solidFill>
              </a:rPr>
              <a:t>  - - ;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 	if (</a:t>
            </a:r>
            <a:r>
              <a:rPr lang="en-US" altLang="ko-KR" sz="1700" dirty="0" err="1">
                <a:solidFill>
                  <a:srgbClr val="0000FF"/>
                </a:solidFill>
              </a:rPr>
              <a:t>readcount</a:t>
            </a:r>
            <a:r>
              <a:rPr lang="en-US" altLang="ko-KR" sz="1700" dirty="0">
                <a:solidFill>
                  <a:srgbClr val="0000FF"/>
                </a:solidFill>
              </a:rPr>
              <a:t>  == 0)  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			         signal (</a:t>
            </a:r>
            <a:r>
              <a:rPr lang="en-US" altLang="ko-KR" sz="1700" dirty="0" err="1">
                <a:solidFill>
                  <a:srgbClr val="0000FF"/>
                </a:solidFill>
              </a:rPr>
              <a:t>wrt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signal (</a:t>
            </a:r>
            <a:r>
              <a:rPr lang="en-US" altLang="ko-KR" sz="1700" dirty="0" err="1">
                <a:solidFill>
                  <a:srgbClr val="0000FF"/>
                </a:solidFill>
              </a:rPr>
              <a:t>mutex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} while (TRUE);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29113" y="1279922"/>
            <a:ext cx="333145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ko-KR" dirty="0" smtClean="0">
                <a:solidFill>
                  <a:srgbClr val="0000FF"/>
                </a:solidFill>
              </a:rPr>
              <a:t>//WRITER</a:t>
            </a:r>
          </a:p>
          <a:p>
            <a:endParaRPr lang="en-US" altLang="ko-K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do {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 wait (</a:t>
            </a:r>
            <a:r>
              <a:rPr lang="en-US" altLang="ko-KR" dirty="0" err="1" smtClean="0">
                <a:solidFill>
                  <a:srgbClr val="0000FF"/>
                </a:solidFill>
              </a:rPr>
              <a:t>wrt</a:t>
            </a:r>
            <a:r>
              <a:rPr lang="en-US" altLang="ko-KR" dirty="0" smtClean="0">
                <a:solidFill>
                  <a:srgbClr val="0000FF"/>
                </a:solidFill>
              </a:rPr>
              <a:t>) ;          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//    writing is performed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signal (</a:t>
            </a:r>
            <a:r>
              <a:rPr lang="en-US" altLang="ko-KR" dirty="0" err="1" smtClean="0">
                <a:solidFill>
                  <a:srgbClr val="0000FF"/>
                </a:solidFill>
              </a:rPr>
              <a:t>wrt</a:t>
            </a:r>
            <a:r>
              <a:rPr lang="en-US" altLang="ko-KR" dirty="0" smtClean="0">
                <a:solidFill>
                  <a:srgbClr val="0000FF"/>
                </a:solidFill>
              </a:rPr>
              <a:t>) 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} while (TRUE);</a:t>
            </a: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   </a:t>
            </a:r>
            <a:endParaRPr lang="en-US" altLang="ko-KR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7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Writer Starvation?</a:t>
            </a:r>
          </a:p>
          <a:p>
            <a:endParaRPr lang="en-US" dirty="0"/>
          </a:p>
          <a:p>
            <a:r>
              <a:rPr lang="en-US" dirty="0" smtClean="0"/>
              <a:t>No Writer Starvation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8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Readers/Writers/No starvation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48852" y="1279923"/>
            <a:ext cx="8392583" cy="506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        	do 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	</a:t>
            </a:r>
            <a:r>
              <a:rPr lang="en-US" altLang="ko-KR" sz="1700" dirty="0" smtClean="0">
                <a:solidFill>
                  <a:srgbClr val="0000FF"/>
                </a:solidFill>
              </a:rPr>
              <a:t>	       wait(r);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                       wait (</a:t>
            </a:r>
            <a:r>
              <a:rPr lang="en-US" altLang="ko-KR" sz="1700" dirty="0" err="1" smtClean="0">
                <a:solidFill>
                  <a:srgbClr val="0000FF"/>
                </a:solidFill>
              </a:rPr>
              <a:t>mutex</a:t>
            </a:r>
            <a:r>
              <a:rPr lang="en-US" altLang="ko-KR" sz="1700" dirty="0" smtClean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                       	</a:t>
            </a:r>
            <a:r>
              <a:rPr lang="en-US" altLang="ko-KR" sz="1700" dirty="0" err="1" smtClean="0">
                <a:solidFill>
                  <a:srgbClr val="0000FF"/>
                </a:solidFill>
              </a:rPr>
              <a:t>readcount</a:t>
            </a:r>
            <a:r>
              <a:rPr lang="en-US" altLang="ko-KR" sz="1700" dirty="0" smtClean="0">
                <a:solidFill>
                  <a:srgbClr val="0000FF"/>
                </a:solidFill>
              </a:rPr>
              <a:t> ++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                      	if (</a:t>
            </a:r>
            <a:r>
              <a:rPr lang="en-US" altLang="ko-KR" sz="1700" dirty="0" err="1" smtClean="0">
                <a:solidFill>
                  <a:srgbClr val="0000FF"/>
                </a:solidFill>
              </a:rPr>
              <a:t>readcount</a:t>
            </a:r>
            <a:r>
              <a:rPr lang="en-US" altLang="ko-KR" sz="1700" dirty="0" smtClean="0">
                <a:solidFill>
                  <a:srgbClr val="0000FF"/>
                </a:solidFill>
              </a:rPr>
              <a:t> == 1) 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			          wait (</a:t>
            </a:r>
            <a:r>
              <a:rPr lang="en-US" altLang="ko-KR" sz="1700" dirty="0" err="1" smtClean="0">
                <a:solidFill>
                  <a:srgbClr val="0000FF"/>
                </a:solidFill>
              </a:rPr>
              <a:t>wrt</a:t>
            </a:r>
            <a:r>
              <a:rPr lang="en-US" altLang="ko-KR" sz="1700" dirty="0" smtClean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                       signal (</a:t>
            </a:r>
            <a:r>
              <a:rPr lang="en-US" altLang="ko-KR" sz="1700" dirty="0" err="1" smtClean="0">
                <a:solidFill>
                  <a:srgbClr val="0000FF"/>
                </a:solidFill>
              </a:rPr>
              <a:t>mutex</a:t>
            </a:r>
            <a:r>
              <a:rPr lang="en-US" altLang="ko-KR" sz="17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                       signal(r);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	</a:t>
            </a:r>
            <a:r>
              <a:rPr lang="en-US" altLang="ko-KR" sz="1700" dirty="0">
                <a:solidFill>
                  <a:srgbClr val="0000FF"/>
                </a:solidFill>
              </a:rPr>
              <a:t>	</a:t>
            </a:r>
            <a:r>
              <a:rPr lang="en-US" altLang="ko-KR" sz="1700" dirty="0" smtClean="0">
                <a:solidFill>
                  <a:srgbClr val="0000FF"/>
                </a:solidFill>
              </a:rPr>
              <a:t>        // Read data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                       wait (</a:t>
            </a:r>
            <a:r>
              <a:rPr lang="en-US" altLang="ko-KR" sz="1700" dirty="0" err="1" smtClean="0">
                <a:solidFill>
                  <a:srgbClr val="0000FF"/>
                </a:solidFill>
              </a:rPr>
              <a:t>mutex</a:t>
            </a:r>
            <a:r>
              <a:rPr lang="en-US" altLang="ko-KR" sz="1700" dirty="0" smtClean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			</a:t>
            </a:r>
            <a:r>
              <a:rPr lang="en-US" altLang="ko-KR" sz="1700" dirty="0" err="1" smtClean="0">
                <a:solidFill>
                  <a:srgbClr val="0000FF"/>
                </a:solidFill>
              </a:rPr>
              <a:t>readcount</a:t>
            </a:r>
            <a:r>
              <a:rPr lang="en-US" altLang="ko-KR" sz="1700" dirty="0" smtClean="0">
                <a:solidFill>
                  <a:srgbClr val="0000FF"/>
                </a:solidFill>
              </a:rPr>
              <a:t>  - - ;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                       if (</a:t>
            </a:r>
            <a:r>
              <a:rPr lang="en-US" altLang="ko-KR" sz="1700" dirty="0" err="1" smtClean="0">
                <a:solidFill>
                  <a:srgbClr val="0000FF"/>
                </a:solidFill>
              </a:rPr>
              <a:t>readcount</a:t>
            </a:r>
            <a:r>
              <a:rPr lang="en-US" altLang="ko-KR" sz="1700" dirty="0" smtClean="0">
                <a:solidFill>
                  <a:srgbClr val="0000FF"/>
                </a:solidFill>
              </a:rPr>
              <a:t>  == 0)  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			         signal (</a:t>
            </a:r>
            <a:r>
              <a:rPr lang="en-US" altLang="ko-KR" sz="1700" dirty="0" err="1" smtClean="0">
                <a:solidFill>
                  <a:srgbClr val="0000FF"/>
                </a:solidFill>
              </a:rPr>
              <a:t>wrt</a:t>
            </a:r>
            <a:r>
              <a:rPr lang="en-US" altLang="ko-KR" sz="1700" dirty="0" smtClean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                       signal (</a:t>
            </a:r>
            <a:r>
              <a:rPr lang="en-US" altLang="ko-KR" sz="1700" dirty="0" err="1" smtClean="0">
                <a:solidFill>
                  <a:srgbClr val="0000FF"/>
                </a:solidFill>
              </a:rPr>
              <a:t>mutex</a:t>
            </a:r>
            <a:r>
              <a:rPr lang="en-US" altLang="ko-KR" sz="1700" dirty="0" smtClean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              } while (TRUE);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 smtClean="0">
                <a:solidFill>
                  <a:srgbClr val="0000FF"/>
                </a:solidFill>
              </a:rPr>
              <a:t>       </a:t>
            </a: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29113" y="1279922"/>
            <a:ext cx="333145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ko-KR" dirty="0" smtClean="0">
                <a:solidFill>
                  <a:srgbClr val="0000FF"/>
                </a:solidFill>
              </a:rPr>
              <a:t>//WRITER</a:t>
            </a:r>
          </a:p>
          <a:p>
            <a:endParaRPr lang="en-US" altLang="ko-K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do {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    wait(r)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 wait (</a:t>
            </a:r>
            <a:r>
              <a:rPr lang="en-US" altLang="ko-KR" dirty="0" err="1" smtClean="0">
                <a:solidFill>
                  <a:srgbClr val="0000FF"/>
                </a:solidFill>
              </a:rPr>
              <a:t>wrt</a:t>
            </a:r>
            <a:r>
              <a:rPr lang="en-US" altLang="ko-KR" dirty="0" smtClean="0">
                <a:solidFill>
                  <a:srgbClr val="0000FF"/>
                </a:solidFill>
              </a:rPr>
              <a:t>) ;          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//    writing is performed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signal (</a:t>
            </a:r>
            <a:r>
              <a:rPr lang="en-US" altLang="ko-KR" dirty="0" err="1" smtClean="0">
                <a:solidFill>
                  <a:srgbClr val="0000FF"/>
                </a:solidFill>
              </a:rPr>
              <a:t>wrt</a:t>
            </a:r>
            <a:r>
              <a:rPr lang="en-US" altLang="ko-KR" dirty="0" smtClean="0">
                <a:solidFill>
                  <a:srgbClr val="0000FF"/>
                </a:solidFill>
              </a:rPr>
              <a:t>) ;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signal(r);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} while (TRUE);</a:t>
            </a: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   </a:t>
            </a:r>
            <a:endParaRPr lang="en-US" altLang="ko-KR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64400" y="6477000"/>
            <a:ext cx="2063750" cy="1524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86201F-C485-BE4C-BAC0-54300AB5E09D}" type="slidenum">
              <a:rPr lang="zh-TW" altLang="en-US">
                <a:solidFill>
                  <a:srgbClr val="898989"/>
                </a:solidFill>
                <a:latin typeface="Calibri" charset="0"/>
                <a:ea typeface="新細明體" charset="0"/>
                <a:cs typeface="新細明體" charset="0"/>
              </a:rPr>
              <a:pPr eaLnBrk="1" hangingPunct="1"/>
              <a:t>17</a:t>
            </a:fld>
            <a:endParaRPr lang="en-US" altLang="zh-TW">
              <a:solidFill>
                <a:srgbClr val="898989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88169" y="0"/>
            <a:ext cx="8420100" cy="66322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dirty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Sleeping Barber Problem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4" t="36014" r="16373" b="26724"/>
          <a:stretch>
            <a:fillRect/>
          </a:stretch>
        </p:blipFill>
        <p:spPr bwMode="auto">
          <a:xfrm>
            <a:off x="412750" y="2133601"/>
            <a:ext cx="3515254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094825" y="1095375"/>
            <a:ext cx="5644356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/>
              <a:t> </a:t>
            </a:r>
            <a:r>
              <a:rPr lang="en-US" sz="2400"/>
              <a:t>There is one barber, and n chairs for waiting customers</a:t>
            </a:r>
          </a:p>
          <a:p>
            <a:pPr eaLnBrk="1" hangingPunct="1">
              <a:buFontTx/>
              <a:buChar char="•"/>
            </a:pPr>
            <a:r>
              <a:rPr lang="en-US" sz="2400"/>
              <a:t>If there are no customers, then the barber sits in his chair and sleeps</a:t>
            </a:r>
          </a:p>
          <a:p>
            <a:pPr eaLnBrk="1" hangingPunct="1">
              <a:buFontTx/>
              <a:buChar char="•"/>
            </a:pPr>
            <a:r>
              <a:rPr lang="en-US" sz="2400"/>
              <a:t>When a new customer arrives and the barber is sleeping, then he will wakeup the barber</a:t>
            </a:r>
          </a:p>
          <a:p>
            <a:pPr eaLnBrk="1" hangingPunct="1">
              <a:buFontTx/>
              <a:buChar char="•"/>
            </a:pPr>
            <a:r>
              <a:rPr lang="en-US" sz="2400"/>
              <a:t>When a new customer arrives, and the barber is busy, then he will sit on the chairs if there is any available, otherwise (when all the chairs are full) he will leave.</a:t>
            </a:r>
          </a:p>
        </p:txBody>
      </p:sp>
    </p:spTree>
    <p:extLst>
      <p:ext uri="{BB962C8B-B14F-4D97-AF65-F5344CB8AC3E}">
        <p14:creationId xmlns:p14="http://schemas.microsoft.com/office/powerpoint/2010/main" val="352651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64400" y="6477000"/>
            <a:ext cx="2063750" cy="1524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5C90C5-8D6A-9842-A1F3-DB6597BD1FBE}" type="slidenum">
              <a:rPr lang="zh-TW" altLang="en-US">
                <a:solidFill>
                  <a:srgbClr val="898989"/>
                </a:solidFill>
                <a:latin typeface="Calibri" charset="0"/>
                <a:ea typeface="新細明體" charset="0"/>
                <a:cs typeface="新細明體" charset="0"/>
              </a:rPr>
              <a:pPr eaLnBrk="1" hangingPunct="1"/>
              <a:t>18</a:t>
            </a:fld>
            <a:endParaRPr lang="en-US" altLang="zh-TW">
              <a:solidFill>
                <a:srgbClr val="898989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Barber Shop Hints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231" y="1484314"/>
            <a:ext cx="9164769" cy="47767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</a:rPr>
              <a:t>Consider the following: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Customer threads should invoke a function named </a:t>
            </a:r>
            <a:r>
              <a:rPr lang="en-US">
                <a:latin typeface="Courier New" charset="0"/>
                <a:cs typeface="Courier New" charset="0"/>
              </a:rPr>
              <a:t>getHairCut</a:t>
            </a:r>
            <a:r>
              <a:rPr lang="en-US">
                <a:latin typeface="Calibri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If a customer thread arrives when the shop is full, it can invoke </a:t>
            </a:r>
            <a:r>
              <a:rPr lang="en-US">
                <a:latin typeface="Courier New" charset="0"/>
                <a:cs typeface="Courier New" charset="0"/>
              </a:rPr>
              <a:t>balk</a:t>
            </a:r>
            <a:r>
              <a:rPr lang="en-US">
                <a:latin typeface="Calibri" charset="0"/>
              </a:rPr>
              <a:t>, which exits.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Barber threads should invoke </a:t>
            </a:r>
            <a:r>
              <a:rPr lang="en-US">
                <a:latin typeface="Courier New" charset="0"/>
                <a:cs typeface="Courier New" charset="0"/>
              </a:rPr>
              <a:t>cutHair</a:t>
            </a:r>
            <a:r>
              <a:rPr lang="en-US">
                <a:latin typeface="Calibri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When the barber invokes </a:t>
            </a:r>
            <a:r>
              <a:rPr lang="en-US">
                <a:latin typeface="Courier New" charset="0"/>
                <a:cs typeface="Courier New" charset="0"/>
              </a:rPr>
              <a:t>cutHair</a:t>
            </a:r>
            <a:r>
              <a:rPr lang="en-US">
                <a:latin typeface="Calibri" charset="0"/>
              </a:rPr>
              <a:t> there should be exactly one thread invoking </a:t>
            </a:r>
            <a:r>
              <a:rPr lang="en-US">
                <a:latin typeface="Courier New" charset="0"/>
                <a:cs typeface="Courier New" charset="0"/>
              </a:rPr>
              <a:t>getHairCut </a:t>
            </a:r>
            <a:r>
              <a:rPr lang="en-US">
                <a:latin typeface="Calibri" charset="0"/>
              </a:rPr>
              <a:t>concurrently.</a:t>
            </a:r>
          </a:p>
        </p:txBody>
      </p:sp>
    </p:spTree>
    <p:extLst>
      <p:ext uri="{BB962C8B-B14F-4D97-AF65-F5344CB8AC3E}">
        <p14:creationId xmlns:p14="http://schemas.microsoft.com/office/powerpoint/2010/main" val="245355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586D4F56-3710-524C-8AE7-770F176AFA40}" type="slidenum">
              <a:rPr lang="zh-TW" altLang="en-US">
                <a:solidFill>
                  <a:srgbClr val="898989"/>
                </a:solidFill>
                <a:latin typeface="Calibri" charset="0"/>
                <a:ea typeface="新細明體" charset="0"/>
                <a:cs typeface="新細明體" charset="0"/>
              </a:rPr>
              <a:pPr algn="l" eaLnBrk="1" hangingPunct="1"/>
              <a:t>19</a:t>
            </a:fld>
            <a:endParaRPr lang="en-US" altLang="zh-TW">
              <a:solidFill>
                <a:srgbClr val="898989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014" y="0"/>
            <a:ext cx="8420100" cy="6921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sz="320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Sleeping Barber Solution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41231" y="1412875"/>
            <a:ext cx="4363111" cy="4776788"/>
          </a:xfrm>
          <a:ln>
            <a:solidFill>
              <a:srgbClr val="6076B4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void </a:t>
            </a:r>
            <a:r>
              <a:rPr lang="en-US" sz="1800" b="1" dirty="0">
                <a:latin typeface="Calibri" charset="0"/>
              </a:rPr>
              <a:t>customer</a:t>
            </a:r>
            <a:r>
              <a:rPr lang="en-US" sz="1800" dirty="0">
                <a:latin typeface="Calibri" charset="0"/>
              </a:rPr>
              <a:t> (void){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err="1">
                <a:latin typeface="Calibri" charset="0"/>
              </a:rPr>
              <a:t>semWait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mutex</a:t>
            </a:r>
            <a:r>
              <a:rPr lang="en-US" sz="1800" dirty="0">
                <a:latin typeface="Calibri" charset="0"/>
              </a:rPr>
              <a:t>);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if (customers==n+1)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		</a:t>
            </a:r>
            <a:r>
              <a:rPr lang="en-US" sz="1800" dirty="0" err="1">
                <a:latin typeface="Calibri" charset="0"/>
              </a:rPr>
              <a:t>semSignal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mutex</a:t>
            </a:r>
            <a:r>
              <a:rPr lang="en-US" sz="1800" dirty="0">
                <a:latin typeface="Calibri" charset="0"/>
              </a:rPr>
              <a:t>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		balk();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customers +=1;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err="1">
                <a:latin typeface="Calibri" charset="0"/>
              </a:rPr>
              <a:t>semSignal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mutex</a:t>
            </a:r>
            <a:r>
              <a:rPr lang="en-US" sz="1800" dirty="0">
                <a:latin typeface="Calibri" charset="0"/>
              </a:rPr>
              <a:t>);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Calibri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err="1">
                <a:latin typeface="Calibri" charset="0"/>
              </a:rPr>
              <a:t>semSignal</a:t>
            </a:r>
            <a:r>
              <a:rPr lang="en-US" sz="1800" dirty="0">
                <a:latin typeface="Calibri" charset="0"/>
              </a:rPr>
              <a:t>(customer);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err="1">
                <a:latin typeface="Calibri" charset="0"/>
              </a:rPr>
              <a:t>semWait</a:t>
            </a:r>
            <a:r>
              <a:rPr lang="en-US" sz="1800" dirty="0">
                <a:latin typeface="Calibri" charset="0"/>
              </a:rPr>
              <a:t>(barber);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err="1">
                <a:latin typeface="Calibri" charset="0"/>
              </a:rPr>
              <a:t>getHairCut</a:t>
            </a:r>
            <a:r>
              <a:rPr lang="en-US" sz="1800" dirty="0">
                <a:latin typeface="Calibri" charset="0"/>
              </a:rPr>
              <a:t>();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100" dirty="0">
              <a:latin typeface="Calibri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err="1">
                <a:latin typeface="Calibri" charset="0"/>
              </a:rPr>
              <a:t>semWait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mutex</a:t>
            </a:r>
            <a:r>
              <a:rPr lang="en-US" sz="1800" dirty="0">
                <a:latin typeface="Calibri" charset="0"/>
              </a:rPr>
              <a:t>);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customers -=1;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 err="1">
                <a:latin typeface="Calibri" charset="0"/>
              </a:rPr>
              <a:t>semSignal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mutex</a:t>
            </a:r>
            <a:r>
              <a:rPr lang="en-US" sz="1800" dirty="0">
                <a:latin typeface="Calibri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}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69442" y="1412875"/>
            <a:ext cx="4364831" cy="4776788"/>
          </a:xfrm>
          <a:ln>
            <a:solidFill>
              <a:srgbClr val="6076B4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latin typeface="Calibri" charset="0"/>
              </a:rPr>
              <a:t>void </a:t>
            </a:r>
            <a:r>
              <a:rPr lang="en-US" sz="2200" b="1">
                <a:latin typeface="Calibri" charset="0"/>
              </a:rPr>
              <a:t>barber</a:t>
            </a:r>
            <a:r>
              <a:rPr lang="en-US" sz="2200">
                <a:latin typeface="Calibri" charset="0"/>
              </a:rPr>
              <a:t> (void){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latin typeface="Calibri" charset="0"/>
              </a:rPr>
              <a:t>	semWait(customer);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latin typeface="Calibri" charset="0"/>
              </a:rPr>
              <a:t>	semSignal(barber);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latin typeface="Calibri" charset="0"/>
              </a:rPr>
              <a:t>	cutHair();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latin typeface="Calibri" charset="0"/>
              </a:rPr>
              <a:t>}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131676" y="4281136"/>
            <a:ext cx="2927658" cy="1477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/>
              <a:t>int</a:t>
            </a:r>
            <a:r>
              <a:rPr lang="en-US" dirty="0"/>
              <a:t> customers = 0;  </a:t>
            </a:r>
          </a:p>
          <a:p>
            <a:pPr eaLnBrk="1" hangingPunct="1"/>
            <a:r>
              <a:rPr lang="en-US" dirty="0" err="1"/>
              <a:t>mutex</a:t>
            </a:r>
            <a:r>
              <a:rPr lang="en-US" dirty="0"/>
              <a:t> = Semaphore(1); </a:t>
            </a:r>
          </a:p>
          <a:p>
            <a:pPr eaLnBrk="1" hangingPunct="1"/>
            <a:r>
              <a:rPr lang="en-US" dirty="0"/>
              <a:t>customer = Semaphore(0); </a:t>
            </a:r>
          </a:p>
          <a:p>
            <a:pPr eaLnBrk="1" hangingPunct="1"/>
            <a:r>
              <a:rPr lang="en-US" dirty="0"/>
              <a:t>barber = Semaphore(0);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Semaphore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3"/>
            <a:ext cx="8581761" cy="52542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700"/>
              <a:t>Synchronization tool that does not require busy waiting </a:t>
            </a:r>
            <a:endParaRPr lang="en-US" altLang="ko-KR" sz="1700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1700"/>
              <a:t>Semaphore </a:t>
            </a:r>
            <a:r>
              <a:rPr lang="en-US" altLang="ko-KR" sz="1700" i="1"/>
              <a:t>S</a:t>
            </a:r>
            <a:r>
              <a:rPr lang="en-US" altLang="ko-KR" sz="1700"/>
              <a:t> – integer variable</a:t>
            </a:r>
          </a:p>
          <a:p>
            <a:pPr>
              <a:lnSpc>
                <a:spcPct val="90000"/>
              </a:lnSpc>
            </a:pPr>
            <a:r>
              <a:rPr lang="en-US" altLang="ko-KR" sz="1700"/>
              <a:t>Two standard operations modify </a:t>
            </a:r>
            <a:r>
              <a:rPr lang="en-US" altLang="ko-KR" sz="1700">
                <a:solidFill>
                  <a:srgbClr val="0000FF"/>
                </a:solidFill>
              </a:rPr>
              <a:t>S: wait()</a:t>
            </a:r>
            <a:r>
              <a:rPr lang="en-US" altLang="ko-KR" sz="1700"/>
              <a:t> and </a:t>
            </a:r>
            <a:r>
              <a:rPr lang="en-US" altLang="ko-KR" sz="1700">
                <a:solidFill>
                  <a:srgbClr val="0000FF"/>
                </a:solidFill>
              </a:rPr>
              <a:t>signal()</a:t>
            </a:r>
          </a:p>
          <a:p>
            <a:pPr lvl="1">
              <a:lnSpc>
                <a:spcPct val="90000"/>
              </a:lnSpc>
            </a:pPr>
            <a:r>
              <a:rPr lang="en-US" altLang="ko-KR" smtClean="0"/>
              <a:t>Originally called </a:t>
            </a:r>
            <a:r>
              <a:rPr lang="en-US" altLang="ko-KR" smtClean="0">
                <a:solidFill>
                  <a:srgbClr val="3366FF"/>
                </a:solidFill>
              </a:rPr>
              <a:t>P() </a:t>
            </a:r>
            <a:r>
              <a:rPr lang="en-US" altLang="ko-KR" smtClean="0"/>
              <a:t>and</a:t>
            </a:r>
            <a:r>
              <a:rPr lang="en-US" altLang="ko-KR" i="1" smtClean="0"/>
              <a:t> </a:t>
            </a:r>
            <a:r>
              <a:rPr lang="en-US" altLang="ko-KR" smtClean="0">
                <a:solidFill>
                  <a:srgbClr val="3366FF"/>
                </a:solidFill>
              </a:rPr>
              <a:t>V()</a:t>
            </a:r>
          </a:p>
          <a:p>
            <a:pPr>
              <a:lnSpc>
                <a:spcPct val="90000"/>
              </a:lnSpc>
            </a:pPr>
            <a:r>
              <a:rPr lang="en-US" altLang="ko-KR" sz="1700"/>
              <a:t>Less complicated</a:t>
            </a:r>
          </a:p>
          <a:p>
            <a:pPr>
              <a:lnSpc>
                <a:spcPct val="90000"/>
              </a:lnSpc>
            </a:pPr>
            <a:r>
              <a:rPr lang="en-US" altLang="ko-KR" sz="1700"/>
              <a:t>Can only be accessed via two indivisible (atomic) operations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wait (S) {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     while S &lt;= 0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		          ; // no-op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        S--;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}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signal (S) {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  S++;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222125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667" y="277416"/>
            <a:ext cx="8310033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Dining-Philosophers Problem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78" y="1120378"/>
            <a:ext cx="7615238" cy="1604963"/>
          </a:xfrm>
        </p:spPr>
        <p:txBody>
          <a:bodyPr/>
          <a:lstStyle/>
          <a:p>
            <a:pPr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Philosophers spend their lives thinking and eating</a:t>
            </a:r>
          </a:p>
          <a:p>
            <a:pPr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Don’t interact with their neighbors, occasionally try to pick up 2 chopsticks (one at a time) to eat from bowl</a:t>
            </a:r>
          </a:p>
          <a:p>
            <a:pPr lvl="1"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Need both to eat, then release both when done</a:t>
            </a:r>
          </a:p>
          <a:p>
            <a:pPr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In the case of 5 philosophers</a:t>
            </a:r>
          </a:p>
          <a:p>
            <a:pPr lvl="1"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Shared data </a:t>
            </a:r>
          </a:p>
          <a:p>
            <a:pPr lvl="2"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Bowl of rice (data set)</a:t>
            </a:r>
          </a:p>
          <a:p>
            <a:pPr lvl="2"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Semaphore </a:t>
            </a:r>
            <a:r>
              <a:rPr lang="en-US" altLang="ko-KR" dirty="0" smtClean="0">
                <a:solidFill>
                  <a:srgbClr val="FF0000"/>
                </a:solidFill>
              </a:rPr>
              <a:t>chopstick [5]</a:t>
            </a:r>
            <a:r>
              <a:rPr lang="en-US" altLang="ko-KR" dirty="0" smtClean="0"/>
              <a:t> initialized to 1</a:t>
            </a:r>
          </a:p>
        </p:txBody>
      </p:sp>
      <p:pic>
        <p:nvPicPr>
          <p:cNvPr id="36868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77" y="3543080"/>
            <a:ext cx="3005049" cy="266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1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807" y="433388"/>
            <a:ext cx="9245600" cy="457200"/>
          </a:xfrm>
        </p:spPr>
        <p:txBody>
          <a:bodyPr/>
          <a:lstStyle/>
          <a:p>
            <a:pPr eaLnBrk="1" hangingPunct="1"/>
            <a:r>
              <a:rPr lang="en-US" altLang="ko-KR" sz="2900"/>
              <a:t>Semaphore as </a:t>
            </a:r>
            <a:br>
              <a:rPr lang="en-US" altLang="ko-KR" sz="2900"/>
            </a:br>
            <a:r>
              <a:rPr lang="en-US" altLang="ko-KR" sz="2900"/>
              <a:t>General Synchronization Tool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 b="1">
                <a:solidFill>
                  <a:srgbClr val="3366FF"/>
                </a:solidFill>
              </a:rPr>
              <a:t>Counting</a:t>
            </a:r>
            <a:r>
              <a:rPr lang="en-US" altLang="ko-KR" sz="1700">
                <a:solidFill>
                  <a:srgbClr val="3366FF"/>
                </a:solidFill>
              </a:rPr>
              <a:t> </a:t>
            </a:r>
            <a:r>
              <a:rPr lang="en-US" altLang="ko-KR" sz="1700"/>
              <a:t>semaphore – integer value can range over an unrestricted domain</a:t>
            </a:r>
          </a:p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 b="1">
                <a:solidFill>
                  <a:srgbClr val="3366FF"/>
                </a:solidFill>
              </a:rPr>
              <a:t>Binary </a:t>
            </a:r>
            <a:r>
              <a:rPr lang="en-US" altLang="ko-KR" sz="1700"/>
              <a:t>semaphore – integer value can range only between 0 </a:t>
            </a:r>
            <a:br>
              <a:rPr lang="en-US" altLang="ko-KR" sz="1700"/>
            </a:br>
            <a:r>
              <a:rPr lang="en-US" altLang="ko-KR" sz="1700"/>
              <a:t>and 1; can be simpler to implement</a:t>
            </a:r>
          </a:p>
          <a:p>
            <a:pPr lvl="1">
              <a:tabLst>
                <a:tab pos="2098897" algn="ctr"/>
                <a:tab pos="4730958" algn="ctr"/>
              </a:tabLst>
            </a:pPr>
            <a:r>
              <a:rPr lang="en-US" altLang="ko-KR" sz="1700">
                <a:sym typeface="MT Extra" charset="0"/>
              </a:rPr>
              <a:t>Also known as </a:t>
            </a:r>
            <a:r>
              <a:rPr lang="en-US" altLang="ko-KR" sz="1700" b="1">
                <a:solidFill>
                  <a:srgbClr val="3366FF"/>
                </a:solidFill>
                <a:sym typeface="MT Extra" charset="0"/>
              </a:rPr>
              <a:t>mutex locks</a:t>
            </a:r>
            <a:endParaRPr lang="en-US" altLang="ko-KR" sz="1700" b="1">
              <a:solidFill>
                <a:srgbClr val="3366FF"/>
              </a:solidFill>
            </a:endParaRPr>
          </a:p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/>
              <a:t>Can implement a counting semaphore </a:t>
            </a:r>
            <a:r>
              <a:rPr lang="en-US" altLang="ko-KR" sz="1700">
                <a:solidFill>
                  <a:srgbClr val="0000FF"/>
                </a:solidFill>
              </a:rPr>
              <a:t>S</a:t>
            </a:r>
            <a:r>
              <a:rPr lang="en-US" altLang="ko-KR" sz="1700"/>
              <a:t> as a binary semaphore</a:t>
            </a:r>
          </a:p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>
                <a:sym typeface="MT Extra" charset="0"/>
              </a:rPr>
              <a:t>Provides mutual exclusion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Semaphore mutex;    //  initialized to 1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do {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	wait (mutex);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         // Critical Section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     signal (mutex);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		// remainder section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} while (TRUE);</a:t>
            </a:r>
          </a:p>
          <a:p>
            <a:pPr>
              <a:buNone/>
              <a:tabLst>
                <a:tab pos="2098897" algn="ctr"/>
                <a:tab pos="4730958" algn="ctr"/>
              </a:tabLst>
            </a:pPr>
            <a:endParaRPr lang="en-US" altLang="ko-KR" sz="1500">
              <a:solidFill>
                <a:srgbClr val="0000FF"/>
              </a:solidFill>
              <a:sym typeface="MT Ext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6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Bounded Buffer Problem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Producer cannot write when full, but wait until not full</a:t>
            </a:r>
          </a:p>
          <a:p>
            <a:r>
              <a:rPr lang="en-US" altLang="ko-KR" dirty="0" smtClean="0"/>
              <a:t>Consumer cannot read when empty, but wait until not empty</a:t>
            </a:r>
          </a:p>
          <a:p>
            <a:r>
              <a:rPr lang="en-US" altLang="ko-KR" dirty="0" smtClean="0"/>
              <a:t>Producer and Consumer cannot write/read simultaneously</a:t>
            </a:r>
            <a:endParaRPr lang="ko-KR" altLang="en-US" dirty="0"/>
          </a:p>
        </p:txBody>
      </p:sp>
      <p:sp>
        <p:nvSpPr>
          <p:cNvPr id="4" name="7-Point Star 3"/>
          <p:cNvSpPr/>
          <p:nvPr/>
        </p:nvSpPr>
        <p:spPr bwMode="auto">
          <a:xfrm>
            <a:off x="2148920" y="3706583"/>
            <a:ext cx="1257905" cy="1208314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Producer</a:t>
            </a:r>
            <a:endParaRPr lang="ko-KR" altLang="en-US" sz="1300" dirty="0"/>
          </a:p>
        </p:txBody>
      </p:sp>
      <p:sp>
        <p:nvSpPr>
          <p:cNvPr id="5" name="7-Point Star 4"/>
          <p:cNvSpPr/>
          <p:nvPr/>
        </p:nvSpPr>
        <p:spPr bwMode="auto">
          <a:xfrm>
            <a:off x="6818892" y="3706583"/>
            <a:ext cx="1257905" cy="1208314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Consumer</a:t>
            </a:r>
            <a:endParaRPr lang="ko-KR" altLang="en-US" sz="13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937275" y="2999016"/>
            <a:ext cx="639435" cy="2819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>
              <a:solidFill>
                <a:schemeClr val="tx1"/>
              </a:solidFill>
              <a:latin typeface="Verdana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937275" y="3358245"/>
            <a:ext cx="639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937275" y="3712031"/>
            <a:ext cx="639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937275" y="4065818"/>
            <a:ext cx="639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937275" y="5442861"/>
            <a:ext cx="639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738125" y="3042563"/>
            <a:ext cx="28216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32886" y="3385458"/>
            <a:ext cx="28216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27647" y="3728354"/>
            <a:ext cx="28216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2408" y="5475518"/>
            <a:ext cx="308089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/>
              <a:t>N</a:t>
            </a:r>
            <a:endParaRPr lang="ko-KR" altLang="en-US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3679370" y="4065817"/>
            <a:ext cx="744261" cy="50074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>
                <a:solidFill>
                  <a:schemeClr val="tx1"/>
                </a:solidFill>
                <a:latin typeface="Verdana" charset="0"/>
              </a:rPr>
              <a:t>write</a:t>
            </a:r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885945" y="4071259"/>
            <a:ext cx="744261" cy="50074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>
                <a:solidFill>
                  <a:schemeClr val="tx1"/>
                </a:solidFill>
                <a:latin typeface="Verdana" charset="0"/>
              </a:rPr>
              <a:t>read</a:t>
            </a:r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4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BBP v3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783" y="1045256"/>
            <a:ext cx="4376870" cy="639762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Producer</a:t>
            </a: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5300" y="1687286"/>
            <a:ext cx="4376870" cy="4438877"/>
          </a:xfrm>
        </p:spPr>
        <p:txBody>
          <a:bodyPr/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 {</a:t>
            </a:r>
            <a:br>
              <a:rPr lang="en-US" altLang="ko-KR" sz="2100" dirty="0">
                <a:solidFill>
                  <a:srgbClr val="0000FF"/>
                </a:solidFill>
              </a:rPr>
            </a:br>
            <a:r>
              <a:rPr lang="en-US" altLang="ko-KR" sz="2100" dirty="0">
                <a:solidFill>
                  <a:srgbClr val="0000FF"/>
                </a:solidFill>
              </a:rPr>
              <a:t>//   produce an item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wait 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wait (</a:t>
            </a:r>
            <a:r>
              <a:rPr lang="en-US" altLang="ko-KR" sz="2100" dirty="0" err="1">
                <a:solidFill>
                  <a:srgbClr val="FF0000"/>
                </a:solidFill>
              </a:rPr>
              <a:t>mutex</a:t>
            </a:r>
            <a:r>
              <a:rPr lang="en-US" altLang="ko-KR" sz="2100" dirty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add the item to the  buffer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signal (</a:t>
            </a:r>
            <a:r>
              <a:rPr lang="en-US" altLang="ko-KR" sz="2100" dirty="0" err="1">
                <a:solidFill>
                  <a:srgbClr val="FF0000"/>
                </a:solidFill>
              </a:rPr>
              <a:t>mutex</a:t>
            </a:r>
            <a:r>
              <a:rPr lang="en-US" altLang="ko-KR" sz="2100" dirty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signal (full);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while (TRUE);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042596" y="1045256"/>
            <a:ext cx="4378590" cy="639762"/>
          </a:xfrm>
        </p:spPr>
        <p:txBody>
          <a:bodyPr/>
          <a:lstStyle/>
          <a:p>
            <a:r>
              <a:rPr lang="en-US" altLang="ko-KR" dirty="0" smtClean="0"/>
              <a:t>Consumer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032113" y="1687286"/>
            <a:ext cx="4378590" cy="4438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{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wait (full);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</a:t>
            </a:r>
            <a:r>
              <a:rPr lang="en-US" altLang="ko-KR" sz="2100" dirty="0">
                <a:solidFill>
                  <a:srgbClr val="FF0000"/>
                </a:solidFill>
              </a:rPr>
              <a:t>wait (</a:t>
            </a:r>
            <a:r>
              <a:rPr lang="en-US" altLang="ko-KR" sz="2100" dirty="0" err="1">
                <a:solidFill>
                  <a:srgbClr val="FF0000"/>
                </a:solidFill>
              </a:rPr>
              <a:t>mutex</a:t>
            </a:r>
            <a:r>
              <a:rPr lang="en-US" altLang="ko-KR" sz="2100" dirty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remove an item from  buffer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signal (</a:t>
            </a:r>
            <a:r>
              <a:rPr lang="en-US" altLang="ko-KR" sz="2100" dirty="0" err="1">
                <a:solidFill>
                  <a:srgbClr val="FF0000"/>
                </a:solidFill>
              </a:rPr>
              <a:t>mutex</a:t>
            </a:r>
            <a:r>
              <a:rPr lang="en-US" altLang="ko-KR" sz="2100" dirty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signal 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consume the item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while (TRUE);</a:t>
            </a:r>
            <a:endParaRPr lang="ko-KR" altLang="en-US" sz="2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750300" cy="609600"/>
          </a:xfrm>
        </p:spPr>
        <p:txBody>
          <a:bodyPr/>
          <a:lstStyle/>
          <a:p>
            <a:pPr eaLnBrk="1" hangingPunct="1"/>
            <a:r>
              <a:rPr lang="en-US" altLang="ko-KR" smtClean="0"/>
              <a:t>Classical Problems of Synchronization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Classical problems used to test newly-proposed synchronization schemes</a:t>
            </a:r>
          </a:p>
          <a:p>
            <a:endParaRPr lang="en-US" altLang="ko-KR" smtClean="0"/>
          </a:p>
          <a:p>
            <a:pPr lvl="1"/>
            <a:r>
              <a:rPr lang="en-US" altLang="ko-KR" smtClean="0"/>
              <a:t>Bounded-Buffer Problem</a:t>
            </a:r>
          </a:p>
          <a:p>
            <a:endParaRPr lang="en-US" altLang="ko-KR" smtClean="0"/>
          </a:p>
          <a:p>
            <a:pPr lvl="1"/>
            <a:r>
              <a:rPr lang="en-US" altLang="ko-KR" smtClean="0"/>
              <a:t>Readers and Writers Problem</a:t>
            </a:r>
          </a:p>
          <a:p>
            <a:endParaRPr lang="en-US" altLang="ko-KR" smtClean="0"/>
          </a:p>
          <a:p>
            <a:pPr lvl="1"/>
            <a:r>
              <a:rPr lang="en-US" altLang="ko-KR" smtClean="0"/>
              <a:t>Dining-Philosophers Problem</a:t>
            </a:r>
          </a:p>
        </p:txBody>
      </p:sp>
    </p:spTree>
    <p:extLst>
      <p:ext uri="{BB962C8B-B14F-4D97-AF65-F5344CB8AC3E}">
        <p14:creationId xmlns:p14="http://schemas.microsoft.com/office/powerpoint/2010/main" val="428893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174" y="277416"/>
            <a:ext cx="8196527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Readers-Writers Problem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3"/>
            <a:ext cx="8303154" cy="4758928"/>
          </a:xfrm>
        </p:spPr>
        <p:txBody>
          <a:bodyPr/>
          <a:lstStyle/>
          <a:p>
            <a:r>
              <a:rPr lang="en-US" altLang="ko-KR" dirty="0"/>
              <a:t>A data set is shared among a number of concurrent processes</a:t>
            </a:r>
          </a:p>
          <a:p>
            <a:pPr lvl="1"/>
            <a:r>
              <a:rPr lang="en-US" altLang="ko-KR" dirty="0"/>
              <a:t>Readers – only read the data set; they do </a:t>
            </a:r>
            <a:r>
              <a:rPr lang="en-US" altLang="ko-KR" b="1" dirty="0"/>
              <a:t>not </a:t>
            </a:r>
            <a:r>
              <a:rPr lang="en-US" altLang="ko-KR" dirty="0"/>
              <a:t>perform any updates</a:t>
            </a:r>
          </a:p>
          <a:p>
            <a:pPr lvl="1"/>
            <a:r>
              <a:rPr lang="en-US" altLang="ko-KR" dirty="0"/>
              <a:t>Writers   – can both read and write</a:t>
            </a:r>
          </a:p>
          <a:p>
            <a:r>
              <a:rPr lang="en-US" altLang="ko-KR" dirty="0"/>
              <a:t>Concurrency</a:t>
            </a:r>
          </a:p>
          <a:p>
            <a:pPr lvl="1"/>
            <a:r>
              <a:rPr lang="en-US" altLang="ko-KR" dirty="0"/>
              <a:t>Allow multiple readers to read at the same time</a:t>
            </a:r>
          </a:p>
          <a:p>
            <a:pPr lvl="1"/>
            <a:r>
              <a:rPr lang="en-US" altLang="ko-KR" dirty="0"/>
              <a:t>Only one single writer can access the shared data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211910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First Reader-Writer problem</a:t>
            </a:r>
            <a:endParaRPr lang="ko-KR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238570" y="1741717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5" name="Oval 4"/>
          <p:cNvSpPr/>
          <p:nvPr/>
        </p:nvSpPr>
        <p:spPr bwMode="auto">
          <a:xfrm>
            <a:off x="1726008" y="1736273"/>
            <a:ext cx="377371" cy="413657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W</a:t>
            </a:r>
            <a:endParaRPr lang="ko-KR" altLang="en-US" sz="1300" dirty="0"/>
          </a:p>
        </p:txBody>
      </p:sp>
      <p:sp>
        <p:nvSpPr>
          <p:cNvPr id="6" name="Oval 5"/>
          <p:cNvSpPr/>
          <p:nvPr/>
        </p:nvSpPr>
        <p:spPr bwMode="auto">
          <a:xfrm>
            <a:off x="2213446" y="1730830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7" name="Oval 6"/>
          <p:cNvSpPr/>
          <p:nvPr/>
        </p:nvSpPr>
        <p:spPr bwMode="auto">
          <a:xfrm>
            <a:off x="2700884" y="1725386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8" name="Oval 7"/>
          <p:cNvSpPr/>
          <p:nvPr/>
        </p:nvSpPr>
        <p:spPr bwMode="auto">
          <a:xfrm>
            <a:off x="3188322" y="1719943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9" name="Oval 8"/>
          <p:cNvSpPr/>
          <p:nvPr/>
        </p:nvSpPr>
        <p:spPr bwMode="auto">
          <a:xfrm>
            <a:off x="3675760" y="1714499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10" name="Oval 9"/>
          <p:cNvSpPr/>
          <p:nvPr/>
        </p:nvSpPr>
        <p:spPr bwMode="auto">
          <a:xfrm>
            <a:off x="4163197" y="1709056"/>
            <a:ext cx="377371" cy="413657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W</a:t>
            </a:r>
            <a:endParaRPr lang="ko-KR" altLang="en-US" sz="1300" dirty="0"/>
          </a:p>
        </p:txBody>
      </p:sp>
      <p:sp>
        <p:nvSpPr>
          <p:cNvPr id="11" name="Oval 10"/>
          <p:cNvSpPr/>
          <p:nvPr/>
        </p:nvSpPr>
        <p:spPr bwMode="auto">
          <a:xfrm>
            <a:off x="4650635" y="1703612"/>
            <a:ext cx="377371" cy="413657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dirty="0"/>
              <a:t>W</a:t>
            </a:r>
            <a:endParaRPr lang="ko-KR" altLang="en-US" sz="13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185244" y="1910440"/>
            <a:ext cx="476957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 bwMode="auto">
          <a:xfrm>
            <a:off x="5850888" y="1491345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5" name="Can 14"/>
          <p:cNvSpPr/>
          <p:nvPr/>
        </p:nvSpPr>
        <p:spPr bwMode="auto">
          <a:xfrm>
            <a:off x="6967278" y="2645231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6" name="Oval 15"/>
          <p:cNvSpPr/>
          <p:nvPr/>
        </p:nvSpPr>
        <p:spPr bwMode="auto">
          <a:xfrm>
            <a:off x="7239823" y="2922815"/>
            <a:ext cx="377371" cy="413657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dirty="0"/>
              <a:t>W</a:t>
            </a:r>
            <a:endParaRPr lang="ko-KR" altLang="en-US" sz="1300" dirty="0"/>
          </a:p>
        </p:txBody>
      </p:sp>
      <p:sp>
        <p:nvSpPr>
          <p:cNvPr id="17" name="Can 16"/>
          <p:cNvSpPr/>
          <p:nvPr/>
        </p:nvSpPr>
        <p:spPr bwMode="auto">
          <a:xfrm>
            <a:off x="5850887" y="2645231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8" name="Oval 17"/>
          <p:cNvSpPr/>
          <p:nvPr/>
        </p:nvSpPr>
        <p:spPr bwMode="auto">
          <a:xfrm>
            <a:off x="5992401" y="2890159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19" name="Oval 18"/>
          <p:cNvSpPr/>
          <p:nvPr/>
        </p:nvSpPr>
        <p:spPr bwMode="auto">
          <a:xfrm>
            <a:off x="6076261" y="2939144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20" name="Oval 19"/>
          <p:cNvSpPr/>
          <p:nvPr/>
        </p:nvSpPr>
        <p:spPr bwMode="auto">
          <a:xfrm>
            <a:off x="6160121" y="2988130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21" name="Oval 20"/>
          <p:cNvSpPr/>
          <p:nvPr/>
        </p:nvSpPr>
        <p:spPr bwMode="auto">
          <a:xfrm>
            <a:off x="6243981" y="3037115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22" name="Can 21"/>
          <p:cNvSpPr/>
          <p:nvPr/>
        </p:nvSpPr>
        <p:spPr bwMode="auto">
          <a:xfrm>
            <a:off x="5850887" y="3673931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23" name="Oval 22"/>
          <p:cNvSpPr/>
          <p:nvPr/>
        </p:nvSpPr>
        <p:spPr bwMode="auto">
          <a:xfrm>
            <a:off x="5025386" y="3951521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533789" y="4158350"/>
            <a:ext cx="476957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04171" y="4016837"/>
            <a:ext cx="1533234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 smtClean="0"/>
              <a:t>First Reader</a:t>
            </a:r>
            <a:endParaRPr lang="ko-KR" altLang="en-US" dirty="0"/>
          </a:p>
        </p:txBody>
      </p:sp>
      <p:sp>
        <p:nvSpPr>
          <p:cNvPr id="26" name="Can 25"/>
          <p:cNvSpPr/>
          <p:nvPr/>
        </p:nvSpPr>
        <p:spPr bwMode="auto">
          <a:xfrm>
            <a:off x="5850885" y="4648202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27" name="Oval 26"/>
          <p:cNvSpPr/>
          <p:nvPr/>
        </p:nvSpPr>
        <p:spPr bwMode="auto">
          <a:xfrm>
            <a:off x="7051137" y="4871359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cxnSp>
        <p:nvCxnSpPr>
          <p:cNvPr id="28" name="Straight Arrow Connector 27"/>
          <p:cNvCxnSpPr>
            <a:endCxn id="27" idx="2"/>
          </p:cNvCxnSpPr>
          <p:nvPr/>
        </p:nvCxnSpPr>
        <p:spPr bwMode="auto">
          <a:xfrm flipV="1">
            <a:off x="6490320" y="5078188"/>
            <a:ext cx="560817" cy="54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75678" y="4942409"/>
            <a:ext cx="150758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smtClean="0"/>
              <a:t>Last </a:t>
            </a:r>
            <a:r>
              <a:rPr lang="en-US" altLang="ko-KR" dirty="0" smtClean="0"/>
              <a:t>Reader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38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First Reader-Writer problem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are shared resources?</a:t>
            </a:r>
          </a:p>
          <a:p>
            <a:pPr lvl="1"/>
            <a:r>
              <a:rPr lang="en-US" altLang="ko-KR" dirty="0" smtClean="0"/>
              <a:t>What shared variable is needed?</a:t>
            </a:r>
          </a:p>
          <a:p>
            <a:r>
              <a:rPr lang="en-US" altLang="ko-KR" dirty="0" smtClean="0"/>
              <a:t>Who are competing for which resources?</a:t>
            </a:r>
          </a:p>
          <a:p>
            <a:pPr lvl="1"/>
            <a:r>
              <a:rPr lang="en-US" altLang="ko-KR" dirty="0" smtClean="0"/>
              <a:t>Binary semaphore for mutual exclusion</a:t>
            </a:r>
          </a:p>
          <a:p>
            <a:r>
              <a:rPr lang="en-US" altLang="ko-KR" dirty="0" smtClean="0"/>
              <a:t>How can we decide if I am the first reader or the last reader?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14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19079</TotalTime>
  <Words>742</Words>
  <Application>Microsoft Macintosh PowerPoint</Application>
  <PresentationFormat>A4 Paper (210x297 mm)</PresentationFormat>
  <Paragraphs>266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1_os-8</vt:lpstr>
      <vt:lpstr>Chapter 6:  Process Synchronization</vt:lpstr>
      <vt:lpstr>Semaphore</vt:lpstr>
      <vt:lpstr>Semaphore as  General Synchronization Tool</vt:lpstr>
      <vt:lpstr>Bounded Buffer Problem</vt:lpstr>
      <vt:lpstr>BBP v3</vt:lpstr>
      <vt:lpstr>Classical Problems of Synchronization</vt:lpstr>
      <vt:lpstr>Readers-Writers Problem</vt:lpstr>
      <vt:lpstr>First Reader-Writer problem</vt:lpstr>
      <vt:lpstr>First Reader-Writer problem</vt:lpstr>
      <vt:lpstr>Writer</vt:lpstr>
      <vt:lpstr>Writer</vt:lpstr>
      <vt:lpstr>Reader</vt:lpstr>
      <vt:lpstr>Reader</vt:lpstr>
      <vt:lpstr>Readers-Writers Problem (Cont.)</vt:lpstr>
      <vt:lpstr>PowerPoint Presentation</vt:lpstr>
      <vt:lpstr>Readers/Writers/No starvation</vt:lpstr>
      <vt:lpstr>Sleeping Barber Problem</vt:lpstr>
      <vt:lpstr>Barber Shop Hints</vt:lpstr>
      <vt:lpstr>Sleeping Barber Solution</vt:lpstr>
      <vt:lpstr>Dining-Philosophers Problem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346</cp:revision>
  <cp:lastPrinted>2014-05-08T00:54:57Z</cp:lastPrinted>
  <dcterms:created xsi:type="dcterms:W3CDTF">2011-01-14T20:24:54Z</dcterms:created>
  <dcterms:modified xsi:type="dcterms:W3CDTF">2015-05-03T20:34:05Z</dcterms:modified>
</cp:coreProperties>
</file>