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2"/>
  </p:notesMasterIdLst>
  <p:sldIdLst>
    <p:sldId id="256" r:id="rId2"/>
    <p:sldId id="266" r:id="rId3"/>
    <p:sldId id="267" r:id="rId4"/>
    <p:sldId id="269" r:id="rId5"/>
    <p:sldId id="270" r:id="rId6"/>
    <p:sldId id="268" r:id="rId7"/>
    <p:sldId id="271" r:id="rId8"/>
    <p:sldId id="272" r:id="rId9"/>
    <p:sldId id="273" r:id="rId10"/>
    <p:sldId id="275" r:id="rId11"/>
    <p:sldId id="274" r:id="rId12"/>
    <p:sldId id="276" r:id="rId13"/>
    <p:sldId id="277" r:id="rId14"/>
    <p:sldId id="278" r:id="rId15"/>
    <p:sldId id="279" r:id="rId16"/>
    <p:sldId id="285" r:id="rId17"/>
    <p:sldId id="280" r:id="rId18"/>
    <p:sldId id="281" r:id="rId19"/>
    <p:sldId id="282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5" autoAdjust="0"/>
    <p:restoredTop sz="77778" autoAdjust="0"/>
  </p:normalViewPr>
  <p:slideViewPr>
    <p:cSldViewPr snapToGrid="0">
      <p:cViewPr varScale="1">
        <p:scale>
          <a:sx n="99" d="100"/>
          <a:sy n="99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9D02A-906B-418A-B40A-CE46DD835CA0}" type="datetimeFigureOut">
              <a:rPr lang="en-US" smtClean="0"/>
              <a:t>9/8/16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072E5-9264-4DA7-994B-719CEB86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72E5-9264-4DA7-994B-719CEB86AF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4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7439584" cy="236219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4213008"/>
            <a:ext cx="3733800" cy="1166220"/>
          </a:xfrm>
        </p:spPr>
        <p:txBody>
          <a:bodyPr anchor="t"/>
          <a:lstStyle>
            <a:lvl1pPr marL="0" indent="0" algn="l">
              <a:buNone/>
              <a:defRPr cap="none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EAE9-001B-4219-9A6B-77DBFE3094D9}" type="datetime1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2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7348-8F08-46F0-8D79-19DB526ABD8C}" type="datetime1">
              <a:rPr lang="en-US" smtClean="0"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8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44B0-FCDE-4684-9AB8-D3A688BD5D7E}" type="datetime1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62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5870-1319-4E88-9E26-C40DEDDE0781}" type="datetime1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738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99B5-39CE-473E-8C21-DCD9E7AA000C}" type="datetime1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7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6C05-09DF-4A42-B73D-C015E812D0CF}" type="datetime1">
              <a:rPr lang="en-US" smtClean="0"/>
              <a:t>9/8/16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63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B14C-C410-4194-989D-22F5EEB32BE1}" type="datetime1">
              <a:rPr lang="en-US" smtClean="0"/>
              <a:t>9/8/16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9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BA15-BBB8-48EE-A7F2-F5D5449ED639}" type="datetime1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51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3"/>
            <a:ext cx="131445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B525-56C1-4F45-9A48-AE0598B75570}" type="datetime1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7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2922-FFB6-48A8-9402-F1BB0B9A16E7}" type="datetime1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4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74CC-FCAE-42FE-A4FF-C2AA3ED371CB}" type="datetime1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4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2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2F87-D12D-4D8F-B821-08F489D791E4}" type="datetime1">
              <a:rPr lang="en-US" smtClean="0"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9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646F-456B-4883-B63A-9DFB84B34E7B}" type="datetime1">
              <a:rPr lang="en-US" smtClean="0"/>
              <a:t>9/8/16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1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4DB4-4947-41E1-8798-A258F16B4B20}" type="datetime1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7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4637-2914-43B2-AA07-AF64094ECBED}" type="datetime1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9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9656-ACCC-4042-AB75-AC0257A24F12}" type="datetime1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1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8B8F-E1B7-46D4-85D3-30846994C03A}" type="datetime1">
              <a:rPr lang="en-US" smtClean="0"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4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0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Flowchart: Off-page Connector 13"/>
          <p:cNvSpPr/>
          <p:nvPr/>
        </p:nvSpPr>
        <p:spPr>
          <a:xfrm>
            <a:off x="7924800" y="-2"/>
            <a:ext cx="401241" cy="1141407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440216" cy="688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8382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1" y="6553200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08022E-0B35-4867-9537-6F1C1D52AF78}" type="datetime1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53200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811095" y="22860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9466F-7E8C-4B24-85AC-3829925E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91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4000" dirty="0" smtClean="0"/>
              <a:t>Intro. to Kernel Hacking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1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105400" y="4953000"/>
            <a:ext cx="3567953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en-US" sz="1600" dirty="0" smtClean="0"/>
              <a:t>Minho Shin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4599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58" y="0"/>
            <a:ext cx="92108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8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2346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One way an attacker can reach super-user</a:t>
            </a:r>
          </a:p>
          <a:p>
            <a:r>
              <a:rPr lang="en-US" dirty="0" err="1" smtClean="0"/>
              <a:t>Def</a:t>
            </a:r>
            <a:r>
              <a:rPr lang="en-US" dirty="0" smtClean="0"/>
              <a:t>: treating someone unfairly to benefit from their work</a:t>
            </a:r>
          </a:p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Software has bugs</a:t>
            </a:r>
          </a:p>
          <a:p>
            <a:pPr lvl="1"/>
            <a:r>
              <a:rPr lang="en-US" dirty="0" smtClean="0"/>
              <a:t>Bugs make SW misbehave</a:t>
            </a:r>
          </a:p>
          <a:p>
            <a:pPr lvl="1"/>
            <a:r>
              <a:rPr lang="en-US" dirty="0" smtClean="0"/>
              <a:t>Turn this misbehavior into attacker’s advantage</a:t>
            </a:r>
          </a:p>
          <a:p>
            <a:pPr lvl="1"/>
            <a:r>
              <a:rPr lang="en-US" dirty="0" smtClean="0"/>
              <a:t>Such a bug is </a:t>
            </a:r>
            <a:r>
              <a:rPr lang="en-US" i="1" dirty="0" smtClean="0">
                <a:solidFill>
                  <a:srgbClr val="FFFF00"/>
                </a:solidFill>
              </a:rPr>
              <a:t>vulnerability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Auditing (finding vulnerabilities)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Source analysis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Reverse engineering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Fuzzing with inputs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Buffer overflow, Integer overflow, Format strings, Race conditions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273469" y="4104858"/>
            <a:ext cx="2283594" cy="1308424"/>
            <a:chOff x="5811619" y="2527053"/>
            <a:chExt cx="2283594" cy="1308424"/>
          </a:xfrm>
        </p:grpSpPr>
        <p:sp>
          <p:nvSpPr>
            <p:cNvPr id="5" name="Oval 4"/>
            <p:cNvSpPr/>
            <p:nvPr/>
          </p:nvSpPr>
          <p:spPr>
            <a:xfrm>
              <a:off x="5811619" y="2527053"/>
              <a:ext cx="2283594" cy="130842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0" bIns="46800" rtlCol="0" anchor="t"/>
            <a:lstStyle/>
            <a:p>
              <a:pPr algn="ctr"/>
              <a:r>
                <a:rPr lang="en-US" sz="1600" dirty="0" smtClean="0"/>
                <a:t>Bugs</a:t>
              </a:r>
              <a:endParaRPr lang="en-US" sz="16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337616" y="3078644"/>
              <a:ext cx="1424040" cy="61572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/>
                <a:t>Vulnerabilities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076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Reliable</a:t>
            </a:r>
          </a:p>
          <a:p>
            <a:pPr lvl="1"/>
            <a:r>
              <a:rPr lang="en-US" dirty="0" smtClean="0"/>
              <a:t>can apply to a wide range of targets and scenarios</a:t>
            </a:r>
          </a:p>
          <a:p>
            <a:pPr lvl="1"/>
            <a:r>
              <a:rPr lang="en-US" dirty="0" smtClean="0"/>
              <a:t>An exploit that works for only one scenario: </a:t>
            </a:r>
            <a:r>
              <a:rPr lang="en-US" dirty="0" err="1" smtClean="0"/>
              <a:t>PoC</a:t>
            </a:r>
            <a:endParaRPr lang="en-US" dirty="0" smtClean="0"/>
          </a:p>
          <a:p>
            <a:r>
              <a:rPr lang="en-US" dirty="0" smtClean="0"/>
              <a:t>Efficient</a:t>
            </a:r>
          </a:p>
          <a:p>
            <a:pPr lvl="1"/>
            <a:r>
              <a:rPr lang="en-US" dirty="0" smtClean="0"/>
              <a:t>More clever than </a:t>
            </a:r>
            <a:r>
              <a:rPr lang="en-US" i="1" dirty="0" smtClean="0">
                <a:solidFill>
                  <a:srgbClr val="FFFF00"/>
                </a:solidFill>
              </a:rPr>
              <a:t>brute force</a:t>
            </a:r>
            <a:r>
              <a:rPr lang="en-US" i="1" dirty="0" smtClean="0"/>
              <a:t> </a:t>
            </a:r>
            <a:r>
              <a:rPr lang="en-US" dirty="0" smtClean="0"/>
              <a:t>attack (try all)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0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exploitation</a:t>
            </a:r>
          </a:p>
          <a:p>
            <a:pPr lvl="1"/>
            <a:r>
              <a:rPr lang="en-US" dirty="0" smtClean="0"/>
              <a:t>attacker has access to the machine</a:t>
            </a:r>
          </a:p>
          <a:p>
            <a:r>
              <a:rPr lang="en-US" dirty="0" smtClean="0"/>
              <a:t>Remote exploitation</a:t>
            </a:r>
          </a:p>
          <a:p>
            <a:pPr lvl="1"/>
            <a:r>
              <a:rPr lang="en-US" dirty="0" smtClean="0"/>
              <a:t>Attacker can reach the target thru the network</a:t>
            </a:r>
          </a:p>
          <a:p>
            <a:pPr lvl="1"/>
            <a:r>
              <a:rPr lang="en-US" dirty="0" smtClean="0"/>
              <a:t>Goal: obtain access to the machine (with high privilege)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68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</a:p>
          <a:p>
            <a:pPr lvl="1"/>
            <a:r>
              <a:rPr lang="en-US" dirty="0" smtClean="0"/>
              <a:t>gather information about the victim</a:t>
            </a:r>
          </a:p>
          <a:p>
            <a:r>
              <a:rPr lang="en-US" dirty="0" smtClean="0"/>
              <a:t>Make </a:t>
            </a:r>
            <a:r>
              <a:rPr lang="en-US" dirty="0" err="1" smtClean="0"/>
              <a:t>shellcode</a:t>
            </a:r>
            <a:endParaRPr lang="en-US" dirty="0" smtClean="0"/>
          </a:p>
          <a:p>
            <a:pPr lvl="1"/>
            <a:r>
              <a:rPr lang="en-US" dirty="0" smtClean="0"/>
              <a:t>machine-level instructions that leads to </a:t>
            </a:r>
          </a:p>
          <a:p>
            <a:pPr lvl="2"/>
            <a:r>
              <a:rPr lang="en-US" dirty="0" smtClean="0"/>
              <a:t>elevation of privilege</a:t>
            </a:r>
          </a:p>
          <a:p>
            <a:pPr lvl="2"/>
            <a:r>
              <a:rPr lang="en-US" dirty="0" smtClean="0"/>
              <a:t>execution of command</a:t>
            </a:r>
          </a:p>
          <a:p>
            <a:r>
              <a:rPr lang="en-US" dirty="0" smtClean="0"/>
              <a:t>Triggering</a:t>
            </a:r>
          </a:p>
          <a:p>
            <a:pPr lvl="1"/>
            <a:r>
              <a:rPr lang="en-US" dirty="0" smtClean="0"/>
              <a:t>Put </a:t>
            </a:r>
            <a:r>
              <a:rPr lang="en-US" dirty="0" err="1" smtClean="0"/>
              <a:t>shellcode</a:t>
            </a:r>
            <a:r>
              <a:rPr lang="en-US" dirty="0" smtClean="0"/>
              <a:t> in memory</a:t>
            </a:r>
          </a:p>
          <a:p>
            <a:pPr lvl="1"/>
            <a:r>
              <a:rPr lang="en-US" dirty="0" smtClean="0"/>
              <a:t>Trigger vulnerability</a:t>
            </a:r>
          </a:p>
          <a:p>
            <a:pPr lvl="1"/>
            <a:r>
              <a:rPr lang="en-US" dirty="0" smtClean="0"/>
              <a:t>Redirect the execution to </a:t>
            </a:r>
            <a:r>
              <a:rPr lang="en-US" dirty="0" err="1" smtClean="0"/>
              <a:t>shellcode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0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locate the </a:t>
            </a:r>
            <a:r>
              <a:rPr lang="en-US" dirty="0" err="1" smtClean="0"/>
              <a:t>shellcode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Brute forcing</a:t>
            </a:r>
          </a:p>
          <a:p>
            <a:r>
              <a:rPr lang="en-US" dirty="0" smtClean="0"/>
              <a:t>NOP method</a:t>
            </a:r>
          </a:p>
          <a:p>
            <a:pPr lvl="1"/>
            <a:r>
              <a:rPr lang="en-US" dirty="0" smtClean="0"/>
              <a:t>Use NOP or NOP-like code for better chance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86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44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27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70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67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1"/>
            <a:ext cx="9144000" cy="6837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3934" y="3514794"/>
            <a:ext cx="664605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Ins="0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%</a:t>
            </a:r>
            <a:r>
              <a:rPr lang="en-US" sz="1600" dirty="0" err="1" smtClean="0">
                <a:solidFill>
                  <a:srgbClr val="FF0000"/>
                </a:solidFill>
              </a:rPr>
              <a:t>ebp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0613" y="3526086"/>
            <a:ext cx="565720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Ins="0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%</a:t>
            </a:r>
            <a:r>
              <a:rPr lang="en-US" sz="1600" dirty="0" err="1" smtClean="0">
                <a:solidFill>
                  <a:srgbClr val="FF0000"/>
                </a:solidFill>
              </a:rPr>
              <a:t>eip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9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Understand Kernel-land exploitation</a:t>
            </a:r>
          </a:p>
          <a:p>
            <a:r>
              <a:rPr lang="en-US" dirty="0" smtClean="0"/>
              <a:t>Cast studies</a:t>
            </a:r>
          </a:p>
          <a:p>
            <a:pPr lvl="1"/>
            <a:r>
              <a:rPr lang="en-US" dirty="0" smtClean="0"/>
              <a:t>Unix</a:t>
            </a:r>
          </a:p>
          <a:p>
            <a:pPr lvl="1"/>
            <a:r>
              <a:rPr lang="en-US" dirty="0" smtClean="0"/>
              <a:t>Mac</a:t>
            </a:r>
          </a:p>
          <a:p>
            <a:pPr lvl="1"/>
            <a:r>
              <a:rPr lang="en-US" dirty="0" smtClean="0"/>
              <a:t>Windows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741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33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93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58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24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94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79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71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85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9 at 4.46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4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9 at 4.46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2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class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Textbook</a:t>
            </a:r>
          </a:p>
          <a:p>
            <a:pPr lvl="1"/>
            <a:r>
              <a:rPr lang="en-US" dirty="0" smtClean="0"/>
              <a:t>“A Guide to Kernel Exploitation” by </a:t>
            </a:r>
            <a:r>
              <a:rPr lang="en-US" dirty="0" err="1" smtClean="0"/>
              <a:t>Perla</a:t>
            </a:r>
            <a:r>
              <a:rPr lang="en-US" dirty="0" smtClean="0"/>
              <a:t> &amp; </a:t>
            </a:r>
            <a:r>
              <a:rPr lang="en-US" dirty="0" err="1" smtClean="0"/>
              <a:t>Oldani</a:t>
            </a:r>
            <a:r>
              <a:rPr lang="en-US" dirty="0" smtClean="0"/>
              <a:t>, 2011</a:t>
            </a:r>
          </a:p>
          <a:p>
            <a:r>
              <a:rPr lang="en-US" dirty="0" smtClean="0"/>
              <a:t>Class type</a:t>
            </a:r>
          </a:p>
          <a:p>
            <a:pPr lvl="1"/>
            <a:r>
              <a:rPr lang="en-US" dirty="0" smtClean="0"/>
              <a:t>Lecture &amp; student presentations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Mid-term exam, Final exam</a:t>
            </a:r>
          </a:p>
          <a:p>
            <a:pPr lvl="1"/>
            <a:r>
              <a:rPr lang="en-US" dirty="0" smtClean="0"/>
              <a:t>Presentation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35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9 at 4.5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21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9 at 4.53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9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9 at 4.5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03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9 at 4.5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02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User-land Exploit is challenging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protection mechanism has been designed</a:t>
            </a:r>
          </a:p>
          <a:p>
            <a:r>
              <a:rPr lang="en-US" dirty="0" smtClean="0"/>
              <a:t>Example: Web server</a:t>
            </a:r>
          </a:p>
          <a:p>
            <a:pPr lvl="1"/>
            <a:r>
              <a:rPr lang="en-US" dirty="0" smtClean="0"/>
              <a:t>Web server needs super-user privilege to listen on TCP port</a:t>
            </a:r>
          </a:p>
          <a:p>
            <a:pPr lvl="1"/>
            <a:r>
              <a:rPr lang="en-US" dirty="0" smtClean="0"/>
              <a:t>Drop the super-user privilege after opening the socket</a:t>
            </a:r>
          </a:p>
          <a:p>
            <a:pPr lvl="2"/>
            <a:r>
              <a:rPr lang="en-US" dirty="0" err="1" smtClean="0"/>
              <a:t>privilige</a:t>
            </a:r>
            <a:r>
              <a:rPr lang="en-US" dirty="0" smtClean="0"/>
              <a:t> separation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sshd</a:t>
            </a:r>
            <a:endParaRPr lang="en-US" dirty="0" smtClean="0"/>
          </a:p>
          <a:p>
            <a:pPr lvl="1"/>
            <a:r>
              <a:rPr lang="en-US" dirty="0" smtClean="0"/>
              <a:t>Divide the server into smaller parts</a:t>
            </a:r>
          </a:p>
          <a:p>
            <a:pPr lvl="2"/>
            <a:r>
              <a:rPr lang="en-US" dirty="0" smtClean="0"/>
              <a:t>Minimize the part with super-user privilege</a:t>
            </a:r>
          </a:p>
          <a:p>
            <a:pPr lvl="2"/>
            <a:r>
              <a:rPr lang="en-US" dirty="0" smtClean="0"/>
              <a:t>Use IPC to communicate between parts</a:t>
            </a:r>
          </a:p>
          <a:p>
            <a:r>
              <a:rPr lang="en-US" dirty="0" smtClean="0"/>
              <a:t>System-wide protection</a:t>
            </a:r>
          </a:p>
          <a:p>
            <a:pPr lvl="1"/>
            <a:r>
              <a:rPr lang="en-US" dirty="0" smtClean="0"/>
              <a:t>MAC, ACL, RBAC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More difficult to succeed on user-land exploitation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54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Kernel-land exploits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attackers turned to kernel exploits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Brute force doesn’t work</a:t>
            </a:r>
          </a:p>
          <a:p>
            <a:pPr lvl="2"/>
            <a:r>
              <a:rPr lang="en-US" dirty="0" smtClean="0"/>
              <a:t>Failed exploit makes the machine panic, unrecoverable</a:t>
            </a:r>
          </a:p>
          <a:p>
            <a:pPr lvl="1"/>
            <a:r>
              <a:rPr lang="en-US" dirty="0" smtClean="0"/>
              <a:t>Many uncontrollable variables on kernel </a:t>
            </a:r>
            <a:r>
              <a:rPr lang="en-US" dirty="0" err="1" smtClean="0"/>
              <a:t>satus</a:t>
            </a:r>
            <a:r>
              <a:rPr lang="en-US" dirty="0" smtClean="0"/>
              <a:t> exist</a:t>
            </a:r>
          </a:p>
          <a:p>
            <a:pPr lvl="2"/>
            <a:r>
              <a:rPr lang="en-US" dirty="0" smtClean="0"/>
              <a:t>Each process affects the kernel state</a:t>
            </a:r>
          </a:p>
          <a:p>
            <a:pPr lvl="1"/>
            <a:r>
              <a:rPr lang="en-US" dirty="0" smtClean="0"/>
              <a:t>Large and complex system to understand</a:t>
            </a:r>
          </a:p>
          <a:p>
            <a:pPr lvl="2"/>
            <a:r>
              <a:rPr lang="en-US" dirty="0" smtClean="0"/>
              <a:t>good news: more bugs</a:t>
            </a:r>
          </a:p>
          <a:p>
            <a:r>
              <a:rPr lang="en-US" dirty="0" smtClean="0"/>
              <a:t>Protecting kernel is very difficult</a:t>
            </a:r>
          </a:p>
          <a:p>
            <a:pPr lvl="1"/>
            <a:r>
              <a:rPr lang="en-US" dirty="0" smtClean="0"/>
              <a:t>No other reliable entity except HW</a:t>
            </a:r>
          </a:p>
          <a:p>
            <a:pPr lvl="1"/>
            <a:r>
              <a:rPr lang="en-US" dirty="0" smtClean="0"/>
              <a:t>Protection imposes performance penalty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Unlimited number of possible tricks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5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in a nut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&amp; Scheduler</a:t>
            </a:r>
          </a:p>
          <a:p>
            <a:pPr lvl="1"/>
            <a:r>
              <a:rPr lang="en-US" dirty="0" smtClean="0"/>
              <a:t>Multitasking, context switching, PCB</a:t>
            </a:r>
          </a:p>
          <a:p>
            <a:pPr lvl="1"/>
            <a:r>
              <a:rPr lang="en-US" dirty="0" smtClean="0"/>
              <a:t>Scheduler, </a:t>
            </a:r>
            <a:r>
              <a:rPr lang="en-US" i="1" dirty="0" smtClean="0">
                <a:solidFill>
                  <a:srgbClr val="FFFF00"/>
                </a:solidFill>
              </a:rPr>
              <a:t>race condition</a:t>
            </a:r>
          </a:p>
          <a:p>
            <a:r>
              <a:rPr lang="en-US" dirty="0" smtClean="0"/>
              <a:t>Virtual Memory</a:t>
            </a:r>
          </a:p>
          <a:p>
            <a:pPr lvl="1"/>
            <a:r>
              <a:rPr lang="en-US" dirty="0" smtClean="0"/>
              <a:t>physical memory </a:t>
            </a:r>
            <a:r>
              <a:rPr lang="en-US" dirty="0" err="1" smtClean="0"/>
              <a:t>vs</a:t>
            </a:r>
            <a:r>
              <a:rPr lang="en-US" dirty="0" smtClean="0"/>
              <a:t> virtual memory</a:t>
            </a:r>
          </a:p>
          <a:p>
            <a:pPr lvl="1"/>
            <a:r>
              <a:rPr lang="en-US" dirty="0" smtClean="0"/>
              <a:t>Paging &amp; swapping, demand paging</a:t>
            </a:r>
          </a:p>
          <a:p>
            <a:pPr lvl="1"/>
            <a:r>
              <a:rPr lang="en-US" dirty="0" smtClean="0"/>
              <a:t>page table for mapping from virtual to physical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proc</a:t>
            </a:r>
            <a:r>
              <a:rPr lang="en-US" dirty="0" smtClean="0"/>
              <a:t> for </a:t>
            </a:r>
            <a:r>
              <a:rPr lang="en-US" dirty="0" err="1" smtClean="0"/>
              <a:t>unix</a:t>
            </a:r>
            <a:r>
              <a:rPr lang="en-US" dirty="0" smtClean="0"/>
              <a:t>, </a:t>
            </a:r>
            <a:r>
              <a:rPr lang="en-US" dirty="0" err="1" smtClean="0"/>
              <a:t>vmmap</a:t>
            </a:r>
            <a:r>
              <a:rPr lang="en-US" dirty="0" smtClean="0"/>
              <a:t> for Mac, </a:t>
            </a:r>
            <a:r>
              <a:rPr lang="en-US" dirty="0" err="1" smtClean="0"/>
              <a:t>sysinternals</a:t>
            </a:r>
            <a:r>
              <a:rPr lang="en-US" dirty="0" smtClean="0"/>
              <a:t> for Windows)</a:t>
            </a:r>
          </a:p>
          <a:p>
            <a:pPr lvl="1"/>
            <a:r>
              <a:rPr lang="en-US" dirty="0" smtClean="0"/>
              <a:t>Protecting kernel pages from user processes</a:t>
            </a:r>
          </a:p>
          <a:p>
            <a:pPr lvl="2"/>
            <a:r>
              <a:rPr lang="en-US" dirty="0" smtClean="0"/>
              <a:t>Kernel space for user space</a:t>
            </a:r>
          </a:p>
          <a:p>
            <a:pPr lvl="2"/>
            <a:r>
              <a:rPr lang="en-US" dirty="0" err="1" smtClean="0"/>
              <a:t>Seprated</a:t>
            </a:r>
            <a:r>
              <a:rPr lang="en-US" dirty="0" smtClean="0"/>
              <a:t> address spaces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7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memory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space on behalf of user space</a:t>
            </a:r>
          </a:p>
          <a:p>
            <a:pPr lvl="1"/>
            <a:r>
              <a:rPr lang="en-US" dirty="0" smtClean="0"/>
              <a:t>Virtual address space divided into two</a:t>
            </a:r>
          </a:p>
          <a:p>
            <a:pPr lvl="2"/>
            <a:r>
              <a:rPr lang="en-US" dirty="0" smtClean="0"/>
              <a:t>private to kernel (duplicated), available to user app</a:t>
            </a:r>
          </a:p>
          <a:p>
            <a:pPr lvl="1"/>
            <a:r>
              <a:rPr lang="en-US" dirty="0" smtClean="0"/>
              <a:t>ex:[32bit x86] first 1G for kernel, remaining 3G for user process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Attacker has more advantage on this type</a:t>
            </a:r>
          </a:p>
          <a:p>
            <a:r>
              <a:rPr lang="en-US" dirty="0" smtClean="0"/>
              <a:t>Separated kernel/process address space</a:t>
            </a:r>
          </a:p>
          <a:p>
            <a:pPr lvl="1"/>
            <a:r>
              <a:rPr lang="en-US" dirty="0" smtClean="0"/>
              <a:t>Kernel uses whole virtual memory</a:t>
            </a:r>
          </a:p>
          <a:p>
            <a:pPr lvl="1"/>
            <a:r>
              <a:rPr lang="en-US" dirty="0" smtClean="0"/>
              <a:t>User process also uses whole virtual memory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5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path in two contexts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Interrupt context</a:t>
            </a:r>
          </a:p>
          <a:p>
            <a:pPr lvl="1"/>
            <a:r>
              <a:rPr lang="en-US" dirty="0" smtClean="0"/>
              <a:t>No backing process associated</a:t>
            </a:r>
          </a:p>
          <a:p>
            <a:pPr lvl="1"/>
            <a:r>
              <a:rPr lang="en-US" dirty="0" smtClean="0"/>
              <a:t>EX: HW interrupt handler</a:t>
            </a:r>
          </a:p>
          <a:p>
            <a:pPr lvl="1"/>
            <a:r>
              <a:rPr lang="en-US" dirty="0" smtClean="0"/>
              <a:t>Preemptive, no blocking, no sleeping allowed</a:t>
            </a:r>
          </a:p>
          <a:p>
            <a:r>
              <a:rPr lang="en-US" dirty="0" smtClean="0"/>
              <a:t>Process context</a:t>
            </a:r>
          </a:p>
          <a:p>
            <a:pPr lvl="1"/>
            <a:r>
              <a:rPr lang="en-US" dirty="0" smtClean="0"/>
              <a:t>Backing process exists (ex. system call)</a:t>
            </a:r>
          </a:p>
          <a:p>
            <a:pPr lvl="1"/>
            <a:r>
              <a:rPr lang="en-US" dirty="0" smtClean="0"/>
              <a:t>most common mode</a:t>
            </a:r>
          </a:p>
          <a:p>
            <a:pPr lvl="1"/>
            <a:r>
              <a:rPr lang="en-US" dirty="0" smtClean="0"/>
              <a:t>no limitation of interrupt context applies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90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Attacker’s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Under Kernel + User virtual memory layout</a:t>
            </a:r>
          </a:p>
          <a:p>
            <a:r>
              <a:rPr lang="en-US" dirty="0" smtClean="0"/>
              <a:t>Attacker can </a:t>
            </a:r>
          </a:p>
          <a:p>
            <a:pPr lvl="1"/>
            <a:r>
              <a:rPr lang="en-US" dirty="0" smtClean="0"/>
              <a:t>Create its own user-land process</a:t>
            </a:r>
          </a:p>
          <a:p>
            <a:pPr lvl="1"/>
            <a:r>
              <a:rPr lang="en-US" dirty="0" smtClean="0"/>
              <a:t>Put </a:t>
            </a:r>
            <a:r>
              <a:rPr lang="en-US" dirty="0" err="1" smtClean="0"/>
              <a:t>shellcode</a:t>
            </a:r>
            <a:r>
              <a:rPr lang="en-US" dirty="0" smtClean="0"/>
              <a:t> somewhere in its address space</a:t>
            </a:r>
          </a:p>
          <a:p>
            <a:pPr lvl="1"/>
            <a:r>
              <a:rPr lang="en-US" dirty="0" smtClean="0"/>
              <a:t>It makes a vulnerable system call</a:t>
            </a:r>
          </a:p>
          <a:p>
            <a:pPr lvl="1"/>
            <a:r>
              <a:rPr lang="en-US" dirty="0" smtClean="0"/>
              <a:t>redirects the system call’s execution to its </a:t>
            </a:r>
            <a:r>
              <a:rPr lang="en-US" dirty="0" err="1" smtClean="0"/>
              <a:t>shellcode</a:t>
            </a:r>
            <a:endParaRPr lang="en-US" dirty="0" smtClean="0"/>
          </a:p>
          <a:p>
            <a:r>
              <a:rPr lang="en-US" dirty="0" smtClean="0"/>
              <a:t>Advantage</a:t>
            </a:r>
          </a:p>
          <a:p>
            <a:pPr lvl="1"/>
            <a:r>
              <a:rPr lang="en-US" dirty="0" smtClean="0"/>
              <a:t>You can write </a:t>
            </a:r>
            <a:r>
              <a:rPr lang="en-US" dirty="0" err="1" smtClean="0"/>
              <a:t>shellcode</a:t>
            </a:r>
            <a:r>
              <a:rPr lang="en-US" dirty="0" smtClean="0"/>
              <a:t> in C</a:t>
            </a:r>
          </a:p>
          <a:p>
            <a:pPr lvl="1"/>
            <a:r>
              <a:rPr lang="en-US" dirty="0" smtClean="0"/>
              <a:t>Huge space to put </a:t>
            </a:r>
            <a:r>
              <a:rPr lang="en-US" dirty="0" err="1" smtClean="0"/>
              <a:t>shellcode</a:t>
            </a:r>
            <a:endParaRPr lang="en-US" dirty="0" smtClean="0"/>
          </a:p>
          <a:p>
            <a:pPr lvl="1"/>
            <a:r>
              <a:rPr lang="en-US" dirty="0" smtClean="0"/>
              <a:t>No worry about no-exec page</a:t>
            </a:r>
          </a:p>
          <a:p>
            <a:pPr lvl="1"/>
            <a:r>
              <a:rPr lang="en-US" dirty="0" smtClean="0"/>
              <a:t>Large NOP-sleds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60641" y="4053548"/>
            <a:ext cx="1552331" cy="25142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7812" y="4066375"/>
            <a:ext cx="1565160" cy="833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dirty="0" smtClean="0"/>
              <a:t>Kernel</a:t>
            </a:r>
          </a:p>
          <a:p>
            <a:pPr algn="ctr"/>
            <a:endParaRPr lang="en-US" sz="1200" dirty="0"/>
          </a:p>
          <a:p>
            <a:r>
              <a:rPr lang="en-US" sz="1200" dirty="0" err="1" smtClean="0"/>
              <a:t>ioctl</a:t>
            </a:r>
            <a:r>
              <a:rPr lang="en-US" sz="1200" dirty="0" smtClean="0"/>
              <a:t>() {</a:t>
            </a:r>
            <a:r>
              <a:rPr lang="is-IS" sz="1200" dirty="0" smtClean="0"/>
              <a:t>…}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273471" y="4925830"/>
            <a:ext cx="1526672" cy="162911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 smtClean="0"/>
              <a:t>User process</a:t>
            </a:r>
          </a:p>
          <a:p>
            <a:pPr algn="ctr"/>
            <a:endParaRPr lang="en-US" sz="1200" dirty="0"/>
          </a:p>
          <a:p>
            <a:r>
              <a:rPr lang="en-US" sz="1200" dirty="0" smtClean="0"/>
              <a:t>call </a:t>
            </a:r>
            <a:r>
              <a:rPr lang="en-US" sz="1200" dirty="0" err="1" smtClean="0"/>
              <a:t>ioctl</a:t>
            </a:r>
            <a:r>
              <a:rPr lang="en-US" sz="1200" dirty="0" smtClean="0"/>
              <a:t>()</a:t>
            </a:r>
          </a:p>
          <a:p>
            <a:endParaRPr lang="en-US" sz="1200" dirty="0"/>
          </a:p>
          <a:p>
            <a:r>
              <a:rPr lang="en-US" sz="1200" dirty="0" smtClean="0"/>
              <a:t>NOP</a:t>
            </a:r>
          </a:p>
          <a:p>
            <a:r>
              <a:rPr lang="is-IS" sz="1200" dirty="0" smtClean="0"/>
              <a:t>…</a:t>
            </a:r>
            <a:endParaRPr lang="en-US" sz="1200" dirty="0" smtClean="0"/>
          </a:p>
          <a:p>
            <a:r>
              <a:rPr lang="en-US" sz="1200" dirty="0" smtClean="0"/>
              <a:t>NOP</a:t>
            </a:r>
          </a:p>
          <a:p>
            <a:r>
              <a:rPr lang="en-US" sz="1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shellcode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3" name="Elbow Connector 12"/>
          <p:cNvCxnSpPr>
            <a:stCxn id="10" idx="1"/>
            <a:endCxn id="11" idx="1"/>
          </p:cNvCxnSpPr>
          <p:nvPr/>
        </p:nvCxnSpPr>
        <p:spPr>
          <a:xfrm rot="10800000">
            <a:off x="6297579" y="4577952"/>
            <a:ext cx="27209" cy="860987"/>
          </a:xfrm>
          <a:prstGeom prst="bentConnector3">
            <a:avLst>
              <a:gd name="adj1" fmla="val 1128763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297578" y="4449674"/>
            <a:ext cx="846726" cy="256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787" y="5310661"/>
            <a:ext cx="846726" cy="256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10408" y="5629820"/>
            <a:ext cx="578863" cy="2837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/>
          <p:cNvCxnSpPr>
            <a:stCxn id="11" idx="3"/>
            <a:endCxn id="18" idx="3"/>
          </p:cNvCxnSpPr>
          <p:nvPr/>
        </p:nvCxnSpPr>
        <p:spPr>
          <a:xfrm flipH="1">
            <a:off x="6889271" y="4577951"/>
            <a:ext cx="255033" cy="1193740"/>
          </a:xfrm>
          <a:prstGeom prst="bentConnector3">
            <a:avLst>
              <a:gd name="adj1" fmla="val -371337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3"/>
          </p:cNvCxnSpPr>
          <p:nvPr/>
        </p:nvCxnSpPr>
        <p:spPr>
          <a:xfrm flipH="1">
            <a:off x="6876442" y="5771691"/>
            <a:ext cx="12829" cy="475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75430" y="4733415"/>
            <a:ext cx="683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system</a:t>
            </a:r>
          </a:p>
          <a:p>
            <a:pPr algn="r"/>
            <a:r>
              <a:rPr lang="en-US" sz="1200" dirty="0" smtClean="0"/>
              <a:t>call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8042350" y="4770364"/>
            <a:ext cx="989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exploited</a:t>
            </a:r>
          </a:p>
          <a:p>
            <a:r>
              <a:rPr lang="en-US" sz="1200" dirty="0" smtClean="0"/>
              <a:t>redirection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106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User-land to Kernel-land attacks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</a:t>
            </a:r>
            <a:r>
              <a:rPr lang="en-US" dirty="0" err="1" smtClean="0"/>
              <a:t>vs</a:t>
            </a:r>
            <a:r>
              <a:rPr lang="en-US" dirty="0" smtClean="0"/>
              <a:t> Closed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</a:p>
          <a:p>
            <a:pPr lvl="1"/>
            <a:r>
              <a:rPr lang="en-US" dirty="0" smtClean="0"/>
              <a:t>Linux, FreeBSD, </a:t>
            </a:r>
            <a:r>
              <a:rPr lang="en-US" dirty="0" err="1" smtClean="0"/>
              <a:t>OpenBSD</a:t>
            </a:r>
            <a:r>
              <a:rPr lang="en-US" dirty="0" smtClean="0"/>
              <a:t>, </a:t>
            </a:r>
            <a:r>
              <a:rPr lang="en-US" dirty="0" err="1" smtClean="0"/>
              <a:t>netBSD</a:t>
            </a:r>
            <a:r>
              <a:rPr lang="en-US" dirty="0" smtClean="0"/>
              <a:t>, Mac OS X</a:t>
            </a:r>
          </a:p>
          <a:p>
            <a:pPr lvl="1"/>
            <a:r>
              <a:rPr lang="en-US" dirty="0"/>
              <a:t>Easier for auditing</a:t>
            </a:r>
          </a:p>
          <a:p>
            <a:pPr lvl="1"/>
            <a:r>
              <a:rPr lang="en-US" dirty="0"/>
              <a:t>Robust due to verification/fix by many </a:t>
            </a:r>
            <a:r>
              <a:rPr lang="en-US" dirty="0" smtClean="0"/>
              <a:t>people</a:t>
            </a:r>
          </a:p>
          <a:p>
            <a:r>
              <a:rPr lang="en-US" dirty="0" smtClean="0"/>
              <a:t>Closed source</a:t>
            </a:r>
          </a:p>
          <a:p>
            <a:pPr lvl="1"/>
            <a:r>
              <a:rPr lang="en-US" dirty="0" smtClean="0"/>
              <a:t>Windows, IBM AIX, HP-UX</a:t>
            </a:r>
          </a:p>
          <a:p>
            <a:pPr lvl="1"/>
            <a:r>
              <a:rPr lang="en-US" dirty="0" smtClean="0"/>
              <a:t>Difficult to auditing</a:t>
            </a:r>
          </a:p>
          <a:p>
            <a:pPr lvl="1"/>
            <a:r>
              <a:rPr lang="en-US" dirty="0" smtClean="0"/>
              <a:t>Vulnerabilities can survive for a long time</a:t>
            </a:r>
          </a:p>
          <a:p>
            <a:r>
              <a:rPr lang="en-US" dirty="0" smtClean="0"/>
              <a:t>Security of a system depends on the quality of design and engineering and testing</a:t>
            </a:r>
          </a:p>
          <a:p>
            <a:pPr lvl="1"/>
            <a:r>
              <a:rPr lang="en-US" dirty="0" smtClean="0"/>
              <a:t>not whether open source or closed.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0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534"/>
          <a:stretch/>
        </p:blipFill>
        <p:spPr>
          <a:xfrm>
            <a:off x="-12741" y="0"/>
            <a:ext cx="9156741" cy="686130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67794" y="2026775"/>
            <a:ext cx="2835249" cy="1680425"/>
            <a:chOff x="1667794" y="2026775"/>
            <a:chExt cx="2835249" cy="1680425"/>
          </a:xfrm>
        </p:grpSpPr>
        <p:sp>
          <p:nvSpPr>
            <p:cNvPr id="4" name="TextBox 3"/>
            <p:cNvSpPr txBox="1"/>
            <p:nvPr/>
          </p:nvSpPr>
          <p:spPr>
            <a:xfrm>
              <a:off x="1667794" y="2026775"/>
              <a:ext cx="148314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rgbClr val="FFFF00"/>
                  </a:solidFill>
                </a:rPr>
                <a:t>Kernel</a:t>
              </a:r>
              <a:endParaRPr lang="en-US" sz="3200" i="1" dirty="0">
                <a:solidFill>
                  <a:srgbClr val="FFFF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758274" y="2604020"/>
              <a:ext cx="1744769" cy="110318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566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User-land to kernel-land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kernel?</a:t>
            </a:r>
          </a:p>
          <a:p>
            <a:r>
              <a:rPr lang="en-US" dirty="0" smtClean="0"/>
              <a:t>What kernel does?</a:t>
            </a:r>
          </a:p>
          <a:p>
            <a:r>
              <a:rPr lang="en-US" dirty="0" smtClean="0"/>
              <a:t>How kernel is made?</a:t>
            </a:r>
          </a:p>
          <a:p>
            <a:pPr lvl="1"/>
            <a:r>
              <a:rPr lang="en-US" dirty="0" smtClean="0"/>
              <a:t>Machine-code</a:t>
            </a:r>
          </a:p>
          <a:p>
            <a:pPr lvl="1"/>
            <a:r>
              <a:rPr lang="en-US" dirty="0" smtClean="0"/>
              <a:t>Assembly</a:t>
            </a:r>
          </a:p>
          <a:p>
            <a:pPr lvl="1"/>
            <a:r>
              <a:rPr lang="en-US" dirty="0" smtClean="0"/>
              <a:t>C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79" y="2790659"/>
            <a:ext cx="4770630" cy="376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3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&amp; User processes co-exist in the memory</a:t>
            </a:r>
          </a:p>
          <a:p>
            <a:r>
              <a:rPr lang="en-US" dirty="0" smtClean="0"/>
              <a:t>How to protect kernel from user-land?</a:t>
            </a:r>
          </a:p>
          <a:p>
            <a:r>
              <a:rPr lang="en-US" dirty="0" smtClean="0"/>
              <a:t>How to protect b/w user-lands?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Screen Shot 2016-09-08 at 12.33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35" y="2296155"/>
            <a:ext cx="2862843" cy="43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5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hardware</a:t>
            </a:r>
          </a:p>
          <a:p>
            <a:pPr lvl="1"/>
            <a:r>
              <a:rPr lang="en-US" dirty="0" smtClean="0"/>
              <a:t>Processes are run in two modes</a:t>
            </a:r>
          </a:p>
          <a:p>
            <a:pPr lvl="2"/>
            <a:r>
              <a:rPr lang="en-US" dirty="0" smtClean="0"/>
              <a:t>privileged mode: access all instructions</a:t>
            </a:r>
          </a:p>
          <a:p>
            <a:pPr lvl="3"/>
            <a:r>
              <a:rPr lang="en-US" dirty="0" smtClean="0"/>
              <a:t>kernel process</a:t>
            </a:r>
          </a:p>
          <a:p>
            <a:pPr lvl="2"/>
            <a:r>
              <a:rPr lang="en-US" dirty="0" smtClean="0"/>
              <a:t>unprivileged mode: access only subset of instructions</a:t>
            </a:r>
          </a:p>
          <a:p>
            <a:pPr lvl="3"/>
            <a:r>
              <a:rPr lang="en-US" dirty="0" smtClean="0"/>
              <a:t>user process</a:t>
            </a:r>
          </a:p>
          <a:p>
            <a:r>
              <a:rPr lang="en-US" dirty="0" smtClean="0"/>
              <a:t>By software (OS)</a:t>
            </a:r>
          </a:p>
          <a:p>
            <a:pPr lvl="1"/>
            <a:r>
              <a:rPr lang="en-US" dirty="0" smtClean="0"/>
              <a:t>Kernel can access all the memory of any process</a:t>
            </a:r>
          </a:p>
          <a:p>
            <a:pPr lvl="1"/>
            <a:r>
              <a:rPr lang="en-US" dirty="0" smtClean="0"/>
              <a:t>User process can access only its own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6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User-land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 application is given limited resources</a:t>
            </a:r>
          </a:p>
          <a:p>
            <a:pPr lvl="1"/>
            <a:r>
              <a:rPr lang="en-US" dirty="0" smtClean="0"/>
              <a:t>disk/files</a:t>
            </a:r>
          </a:p>
          <a:p>
            <a:pPr lvl="1"/>
            <a:r>
              <a:rPr lang="en-US" dirty="0" smtClean="0"/>
              <a:t>memory</a:t>
            </a:r>
          </a:p>
          <a:p>
            <a:r>
              <a:rPr lang="en-US" dirty="0" smtClean="0"/>
              <a:t>A user is given limited resources</a:t>
            </a:r>
          </a:p>
          <a:p>
            <a:pPr lvl="1"/>
            <a:r>
              <a:rPr lang="en-US" dirty="0" smtClean="0"/>
              <a:t>disk/files</a:t>
            </a:r>
          </a:p>
          <a:p>
            <a:pPr lvl="1"/>
            <a:r>
              <a:rPr lang="en-US" dirty="0" smtClean="0"/>
              <a:t>applications to run</a:t>
            </a:r>
          </a:p>
          <a:p>
            <a:r>
              <a:rPr lang="en-US" dirty="0" smtClean="0"/>
              <a:t>Super user</a:t>
            </a:r>
          </a:p>
          <a:p>
            <a:pPr lvl="1"/>
            <a:r>
              <a:rPr lang="en-US" dirty="0" smtClean="0"/>
              <a:t>Administrator(</a:t>
            </a:r>
            <a:r>
              <a:rPr lang="en-US" dirty="0" err="1" smtClean="0"/>
              <a:t>Windwos</a:t>
            </a:r>
            <a:r>
              <a:rPr lang="en-US" dirty="0" smtClean="0"/>
              <a:t>), root(Unix)</a:t>
            </a:r>
          </a:p>
          <a:p>
            <a:pPr lvl="1"/>
            <a:r>
              <a:rPr lang="en-US" dirty="0" smtClean="0"/>
              <a:t>can manage other users</a:t>
            </a:r>
          </a:p>
          <a:p>
            <a:pPr lvl="1"/>
            <a:r>
              <a:rPr lang="en-US" dirty="0" smtClean="0"/>
              <a:t>can configure system</a:t>
            </a:r>
          </a:p>
          <a:p>
            <a:pPr lvl="1"/>
            <a:r>
              <a:rPr lang="en-US" dirty="0" smtClean="0"/>
              <a:t>can modify kernel</a:t>
            </a:r>
          </a:p>
          <a:p>
            <a:pPr lvl="1"/>
            <a:r>
              <a:rPr lang="en-US" i="1" dirty="0" smtClean="0">
                <a:solidFill>
                  <a:srgbClr val="FFFF00"/>
                </a:solidFill>
              </a:rPr>
              <a:t>Attacker’s goal is to become the super user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66F-7E8C-4B24-85AC-3829925E12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21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0BF0C3D2-E469-46B7-A75A-48EDC8413FE1}" vid="{98DF03A1-96DC-4D0A-AE84-D14FC89184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1331</TotalTime>
  <Words>921</Words>
  <Application>Microsoft Macintosh PowerPoint</Application>
  <PresentationFormat>On-screen Show (4:3)</PresentationFormat>
  <Paragraphs>214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Theme1</vt:lpstr>
      <vt:lpstr>Intro. to Kernel Hacking</vt:lpstr>
      <vt:lpstr>Class Goal</vt:lpstr>
      <vt:lpstr>How the class works</vt:lpstr>
      <vt:lpstr>From User-land to Kernel-land attacks</vt:lpstr>
      <vt:lpstr>PowerPoint Presentation</vt:lpstr>
      <vt:lpstr>User-land to kernel-land attacks</vt:lpstr>
      <vt:lpstr>Memory Layout</vt:lpstr>
      <vt:lpstr>Kernel protection</vt:lpstr>
      <vt:lpstr>User-land protection</vt:lpstr>
      <vt:lpstr>PowerPoint Presentation</vt:lpstr>
      <vt:lpstr>Exploitation</vt:lpstr>
      <vt:lpstr>Good exploitation</vt:lpstr>
      <vt:lpstr>By location</vt:lpstr>
      <vt:lpstr>Steps of exploitation</vt:lpstr>
      <vt:lpstr>How to locate the shellcode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User-land Exploit is challenging</vt:lpstr>
      <vt:lpstr>Why Kernel-land exploits</vt:lpstr>
      <vt:lpstr>Operating System in a nut shell</vt:lpstr>
      <vt:lpstr>Kernel memory protection</vt:lpstr>
      <vt:lpstr>Kernel path in two contexts</vt:lpstr>
      <vt:lpstr>Attacker’s Opportunity</vt:lpstr>
      <vt:lpstr>Open source vs Closed source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Ecient Runtime Monitoring with Metric Temporal Logic: A Case Study in the Android Operating System</dc:title>
  <dc:creator>Nha Nguyen</dc:creator>
  <cp:lastModifiedBy>Minho Shin</cp:lastModifiedBy>
  <cp:revision>67</cp:revision>
  <dcterms:created xsi:type="dcterms:W3CDTF">2016-05-04T05:48:58Z</dcterms:created>
  <dcterms:modified xsi:type="dcterms:W3CDTF">2016-09-07T18:58:50Z</dcterms:modified>
</cp:coreProperties>
</file>