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9"/>
  </p:handoutMasterIdLst>
  <p:sldIdLst>
    <p:sldId id="256" r:id="rId2"/>
    <p:sldId id="261" r:id="rId3"/>
    <p:sldId id="257" r:id="rId4"/>
    <p:sldId id="258" r:id="rId5"/>
    <p:sldId id="262" r:id="rId6"/>
    <p:sldId id="259" r:id="rId7"/>
    <p:sldId id="260" r:id="rId8"/>
    <p:sldId id="263" r:id="rId9"/>
    <p:sldId id="264" r:id="rId10"/>
    <p:sldId id="265" r:id="rId11"/>
    <p:sldId id="267" r:id="rId12"/>
    <p:sldId id="268" r:id="rId13"/>
    <p:sldId id="269" r:id="rId14"/>
    <p:sldId id="270" r:id="rId15"/>
    <p:sldId id="272" r:id="rId16"/>
    <p:sldId id="274" r:id="rId17"/>
    <p:sldId id="275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38DE00-9DF8-4574-8963-482F7214B1B7}" type="datetimeFigureOut">
              <a:rPr lang="ko-KR" altLang="en-US" smtClean="0"/>
              <a:pPr/>
              <a:t>1/30/2015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FA4795-2C4C-4C40-8536-F70AE0CEDD1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w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 smtClean="0"/>
              <a:t>How to minimize energy consumption of Sensors in WSN</a:t>
            </a:r>
            <a:endParaRPr lang="ko-KR" alt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dirty="0" err="1" smtClean="0"/>
              <a:t>Dileep</a:t>
            </a:r>
            <a:r>
              <a:rPr lang="en-US" altLang="ko-KR" dirty="0" smtClean="0"/>
              <a:t> Kumar</a:t>
            </a:r>
          </a:p>
          <a:p>
            <a:r>
              <a:rPr lang="en-US" altLang="ko-KR" dirty="0" smtClean="0"/>
              <a:t>HMCL</a:t>
            </a:r>
          </a:p>
          <a:p>
            <a:r>
              <a:rPr lang="en-US" altLang="ko-KR" dirty="0" smtClean="0"/>
              <a:t>30</a:t>
            </a:r>
            <a:r>
              <a:rPr lang="en-US" altLang="ko-KR" baseline="30000" dirty="0" smtClean="0"/>
              <a:t>th</a:t>
            </a:r>
            <a:r>
              <a:rPr lang="en-US" altLang="ko-KR" dirty="0" smtClean="0"/>
              <a:t> Jan, 2015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3400" y="1295400"/>
            <a:ext cx="7772400" cy="24468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00" indent="-381000">
              <a:buFont typeface="Wingdings" pitchFamily="2" charset="2"/>
              <a:buNone/>
            </a:pPr>
            <a:r>
              <a:rPr lang="tr-TR" altLang="ko-KR" sz="1700" b="1" dirty="0" smtClean="0">
                <a:solidFill>
                  <a:srgbClr val="FF0000"/>
                </a:solidFill>
                <a:latin typeface="Trebuchet MS" pitchFamily="34" charset="0"/>
              </a:rPr>
              <a:t> </a:t>
            </a:r>
            <a:r>
              <a:rPr lang="tr-TR" altLang="ko-KR" sz="17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How To Prolong Network Lifetime ?</a:t>
            </a:r>
          </a:p>
          <a:p>
            <a:pPr marL="381000" indent="-381000"/>
            <a:endParaRPr lang="tr-TR" altLang="ko-KR" sz="1700" b="1" u="sng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  <a:p>
            <a:pPr marL="800100" lvl="1" indent="-342900">
              <a:buClr>
                <a:srgbClr val="0000FF"/>
              </a:buClr>
              <a:buFont typeface="Wingdings" pitchFamily="2" charset="2"/>
              <a:buAutoNum type="arabicPeriod"/>
            </a:pPr>
            <a:r>
              <a:rPr lang="tr-TR" altLang="ko-KR" sz="1700" b="1" dirty="0" smtClean="0">
                <a:latin typeface="Trebuchet MS" pitchFamily="34" charset="0"/>
              </a:rPr>
              <a:t>Reducing the number of nodes contending for channel access,</a:t>
            </a:r>
          </a:p>
          <a:p>
            <a:pPr marL="800100" lvl="1" indent="-342900">
              <a:buClr>
                <a:srgbClr val="0000FF"/>
              </a:buClr>
              <a:buFont typeface="Wingdings" pitchFamily="2" charset="2"/>
              <a:buAutoNum type="arabicPeriod"/>
            </a:pPr>
            <a:endParaRPr lang="tr-TR" altLang="ko-KR" sz="1700" b="1" dirty="0" smtClean="0">
              <a:latin typeface="Trebuchet MS" pitchFamily="34" charset="0"/>
            </a:endParaRPr>
          </a:p>
          <a:p>
            <a:pPr marL="800100" lvl="1" indent="-342900">
              <a:buClr>
                <a:srgbClr val="0000FF"/>
              </a:buClr>
              <a:buFont typeface="Wingdings" pitchFamily="2" charset="2"/>
              <a:buAutoNum type="arabicPeriod"/>
            </a:pPr>
            <a:r>
              <a:rPr lang="tr-TR" altLang="ko-KR" sz="1700" b="1" dirty="0" smtClean="0">
                <a:latin typeface="Trebuchet MS" pitchFamily="34" charset="0"/>
              </a:rPr>
              <a:t>Summarizing network state information and updates at the cluster heads through intra-cluster coordination,</a:t>
            </a:r>
          </a:p>
          <a:p>
            <a:pPr marL="800100" lvl="1" indent="-342900">
              <a:buClr>
                <a:srgbClr val="0000FF"/>
              </a:buClr>
              <a:buFont typeface="Wingdings" pitchFamily="2" charset="2"/>
              <a:buAutoNum type="arabicPeriod"/>
            </a:pPr>
            <a:endParaRPr lang="tr-TR" altLang="ko-KR" sz="1700" b="1" dirty="0" smtClean="0">
              <a:latin typeface="Trebuchet MS" pitchFamily="34" charset="0"/>
            </a:endParaRPr>
          </a:p>
          <a:p>
            <a:pPr marL="800100" lvl="1" indent="-342900">
              <a:buClr>
                <a:srgbClr val="0000FF"/>
              </a:buClr>
              <a:buFont typeface="Wingdings" pitchFamily="2" charset="2"/>
              <a:buAutoNum type="arabicPeriod"/>
            </a:pPr>
            <a:r>
              <a:rPr lang="tr-TR" altLang="ko-KR" sz="1700" b="1" dirty="0" smtClean="0">
                <a:latin typeface="Trebuchet MS" pitchFamily="34" charset="0"/>
              </a:rPr>
              <a:t>Routing among cluster heads, which has a relatively small network diameter.</a:t>
            </a:r>
            <a:endParaRPr lang="ko-KR" alt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altLang="ko-KR" dirty="0" smtClean="0"/>
              <a:t>Related Work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</p:spPr>
        <p:txBody>
          <a:bodyPr>
            <a:normAutofit/>
          </a:bodyPr>
          <a:lstStyle/>
          <a:p>
            <a:pPr algn="just"/>
            <a:r>
              <a:rPr lang="en-US" altLang="ko-KR" sz="2400" b="1" dirty="0" smtClean="0">
                <a:latin typeface="Trebuchet MS" pitchFamily="34" charset="0"/>
              </a:rPr>
              <a:t>LEACH</a:t>
            </a:r>
            <a:r>
              <a:rPr lang="en-US" altLang="ko-KR" sz="1700" b="1" dirty="0" smtClean="0">
                <a:latin typeface="Trebuchet MS" pitchFamily="34" charset="0"/>
              </a:rPr>
              <a:t> (Low-Energy Adaptive Clustering Hierarchy) is a clustering-based protocol that utilizes the randomized rotation of local cluster base stations to evenly distribute the energy load within the network of sensors</a:t>
            </a:r>
          </a:p>
          <a:p>
            <a:pPr marL="457200" indent="-457200">
              <a:lnSpc>
                <a:spcPct val="120000"/>
              </a:lnSpc>
              <a:buClr>
                <a:schemeClr val="accent1"/>
              </a:buClr>
              <a:buFontTx/>
              <a:buChar char="–"/>
            </a:pPr>
            <a:r>
              <a:rPr lang="en-US" altLang="ko-KR" sz="18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굴림" charset="-127"/>
              </a:rPr>
              <a:t>Communication between sensor nodes and the base station is expensive and no high energy nodes exist to achieve communication</a:t>
            </a:r>
          </a:p>
          <a:p>
            <a:pPr marL="457200" indent="-457200">
              <a:lnSpc>
                <a:spcPct val="120000"/>
              </a:lnSpc>
              <a:buClr>
                <a:schemeClr val="accent1"/>
              </a:buClr>
              <a:buFontTx/>
              <a:buChar char="–"/>
            </a:pPr>
            <a:r>
              <a:rPr lang="en-US" altLang="ko-KR" sz="18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굴림" charset="-127"/>
              </a:rPr>
              <a:t>By using clusters to transmit data to the BS, only few nodes need to transmit for larger distances to the BS while other nodes in each cluster use small transmit distances</a:t>
            </a:r>
          </a:p>
          <a:p>
            <a:pPr marL="457200" indent="-457200">
              <a:lnSpc>
                <a:spcPct val="120000"/>
              </a:lnSpc>
              <a:buClr>
                <a:schemeClr val="accent1"/>
              </a:buClr>
              <a:buFontTx/>
              <a:buChar char="–"/>
            </a:pPr>
            <a:endParaRPr lang="en-US" altLang="ko-KR" sz="1800" dirty="0" smtClean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ea typeface="굴림" charset="-127"/>
            </a:endParaRPr>
          </a:p>
          <a:p>
            <a:pPr marL="457200" indent="-457200">
              <a:lnSpc>
                <a:spcPct val="120000"/>
              </a:lnSpc>
              <a:buClr>
                <a:schemeClr val="accent1"/>
              </a:buClr>
              <a:buFontTx/>
              <a:buChar char="–"/>
            </a:pPr>
            <a:endParaRPr lang="en-US" altLang="ko-KR" sz="1800" dirty="0" smtClean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ea typeface="굴림" charset="-127"/>
            </a:endParaRPr>
          </a:p>
          <a:p>
            <a:pPr marL="457200" indent="-457200">
              <a:lnSpc>
                <a:spcPct val="120000"/>
              </a:lnSpc>
              <a:buClr>
                <a:schemeClr val="accent1"/>
              </a:buClr>
              <a:buFontTx/>
              <a:buChar char="–"/>
            </a:pPr>
            <a:endParaRPr lang="en-US" altLang="ko-KR" sz="1800" dirty="0" smtClean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ea typeface="굴림" charset="-127"/>
            </a:endParaRPr>
          </a:p>
          <a:p>
            <a:pPr marL="457200" indent="-457200">
              <a:lnSpc>
                <a:spcPct val="120000"/>
              </a:lnSpc>
              <a:buClr>
                <a:schemeClr val="accent1"/>
              </a:buClr>
              <a:buFontTx/>
              <a:buChar char="–"/>
            </a:pPr>
            <a:endParaRPr lang="en-US" altLang="ko-KR" sz="1800" dirty="0" smtClean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ea typeface="굴림" charset="-127"/>
            </a:endParaRPr>
          </a:p>
          <a:p>
            <a:pPr algn="just"/>
            <a:endParaRPr lang="en-US" altLang="ko-KR" sz="1700" b="1" dirty="0" smtClean="0">
              <a:latin typeface="Trebuchet MS" pitchFamily="34" charset="0"/>
            </a:endParaRPr>
          </a:p>
          <a:p>
            <a:endParaRPr lang="ko-KR" altLang="en-US" dirty="0"/>
          </a:p>
        </p:txBody>
      </p:sp>
      <p:pic>
        <p:nvPicPr>
          <p:cNvPr id="5" name="Picture 4" descr="Arc-Cl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191000" y="3748087"/>
            <a:ext cx="3962400" cy="2957513"/>
          </a:xfrm>
          <a:prstGeom prst="rect">
            <a:avLst/>
          </a:prstGeom>
          <a:noFill/>
          <a:ln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4200" dirty="0" smtClean="0"/>
              <a:t>LEACH Algorithm Overview</a:t>
            </a:r>
            <a:endParaRPr lang="ko-KR" altLang="en-US" sz="42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457200" indent="-457200">
              <a:lnSpc>
                <a:spcPct val="120000"/>
              </a:lnSpc>
              <a:buClr>
                <a:schemeClr val="accent1"/>
              </a:buClr>
            </a:pPr>
            <a:endParaRPr lang="en-US" altLang="ko-KR" sz="1600" dirty="0" smtClean="0">
              <a:solidFill>
                <a:srgbClr val="A5002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ea typeface="굴림" charset="-127"/>
            </a:endParaRPr>
          </a:p>
          <a:p>
            <a:pPr marL="457200" indent="-457200">
              <a:lnSpc>
                <a:spcPct val="120000"/>
              </a:lnSpc>
              <a:buClr>
                <a:schemeClr val="accent1"/>
              </a:buClr>
              <a:buFontTx/>
              <a:buChar char="–"/>
            </a:pPr>
            <a:r>
              <a:rPr lang="en-US" altLang="ko-K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굴림" charset="-127"/>
              </a:rPr>
              <a:t>The nodes are grouped into local clusters with one node acting as the local base station (BS) or </a:t>
            </a:r>
            <a:r>
              <a:rPr lang="en-US" altLang="ko-KR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굴림" charset="-127"/>
              </a:rPr>
              <a:t>clusterhead</a:t>
            </a:r>
            <a:r>
              <a:rPr lang="en-US" altLang="ko-K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굴림" charset="-127"/>
              </a:rPr>
              <a:t> (CH)</a:t>
            </a:r>
          </a:p>
          <a:p>
            <a:pPr marL="457200" indent="-457200">
              <a:lnSpc>
                <a:spcPct val="120000"/>
              </a:lnSpc>
              <a:buClr>
                <a:schemeClr val="accent1"/>
              </a:buClr>
              <a:buFontTx/>
              <a:buChar char="–"/>
            </a:pPr>
            <a:r>
              <a:rPr lang="en-US" altLang="ko-K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굴림" charset="-127"/>
              </a:rPr>
              <a:t>The CHs are rotated in random fashion among the various sensors</a:t>
            </a:r>
          </a:p>
          <a:p>
            <a:pPr marL="457200" indent="-457200">
              <a:lnSpc>
                <a:spcPct val="120000"/>
              </a:lnSpc>
              <a:buClr>
                <a:schemeClr val="accent1"/>
              </a:buClr>
              <a:buFontTx/>
              <a:buChar char="–"/>
            </a:pPr>
            <a:r>
              <a:rPr lang="en-US" altLang="ko-K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굴림" charset="-127"/>
              </a:rPr>
              <a:t>The transmission between CH and BS requires high energy transmission</a:t>
            </a:r>
          </a:p>
          <a:p>
            <a:pPr marL="457200" indent="-457200">
              <a:lnSpc>
                <a:spcPct val="120000"/>
              </a:lnSpc>
              <a:buClr>
                <a:schemeClr val="accent1"/>
              </a:buClr>
              <a:buFontTx/>
              <a:buChar char="–"/>
            </a:pPr>
            <a:r>
              <a:rPr lang="en-US" altLang="ko-K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굴림" charset="-127"/>
              </a:rPr>
              <a:t>It has been observed that nodes die in a random fashion</a:t>
            </a:r>
          </a:p>
          <a:p>
            <a:pPr marL="457200" indent="-457200">
              <a:lnSpc>
                <a:spcPct val="120000"/>
              </a:lnSpc>
              <a:buClr>
                <a:schemeClr val="accent1"/>
              </a:buClr>
              <a:buFontTx/>
              <a:buChar char="–"/>
            </a:pPr>
            <a:r>
              <a:rPr lang="en-US" altLang="ko-K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굴림" charset="-127"/>
              </a:rPr>
              <a:t>No communication exists between CHs</a:t>
            </a:r>
          </a:p>
          <a:p>
            <a:pPr marL="457200" indent="-457200">
              <a:lnSpc>
                <a:spcPct val="120000"/>
              </a:lnSpc>
              <a:buClr>
                <a:schemeClr val="accent1"/>
              </a:buClr>
              <a:buFontTx/>
              <a:buChar char="–"/>
            </a:pPr>
            <a:r>
              <a:rPr lang="en-US" altLang="ko-K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굴림" charset="-127"/>
              </a:rPr>
              <a:t>Each node has same probability to become a CH</a:t>
            </a:r>
          </a:p>
          <a:p>
            <a:endParaRPr lang="ko-KR" alt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4200" dirty="0" smtClean="0"/>
              <a:t>Algorithm Details</a:t>
            </a:r>
            <a:endParaRPr lang="ko-KR" altLang="en-US" sz="4200" dirty="0" smtClean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796925" y="1147763"/>
            <a:ext cx="8213725" cy="4049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200" indent="-457200">
              <a:lnSpc>
                <a:spcPct val="120000"/>
              </a:lnSpc>
              <a:spcBef>
                <a:spcPct val="20000"/>
              </a:spcBef>
              <a:buClr>
                <a:schemeClr val="accent1"/>
              </a:buClr>
            </a:pPr>
            <a:endParaRPr lang="en-US" altLang="ko-KR" sz="1000" dirty="0">
              <a:solidFill>
                <a:srgbClr val="A5002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ea typeface="굴림" charset="-127"/>
            </a:endParaRPr>
          </a:p>
          <a:p>
            <a:pPr marL="457200" indent="-457200">
              <a:lnSpc>
                <a:spcPct val="120000"/>
              </a:lnSpc>
              <a:spcBef>
                <a:spcPct val="20000"/>
              </a:spcBef>
              <a:buClr>
                <a:schemeClr val="accent1"/>
              </a:buClr>
              <a:buFontTx/>
              <a:buChar char="–"/>
            </a:pPr>
            <a:r>
              <a:rPr lang="en-US" altLang="ko-KR" sz="1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굴림" charset="-127"/>
              </a:rPr>
              <a:t>The operation of LEACH is achieved by </a:t>
            </a:r>
            <a:r>
              <a:rPr lang="en-US" altLang="ko-KR" sz="1600" i="1" dirty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굴림" charset="-127"/>
              </a:rPr>
              <a:t>rounds</a:t>
            </a:r>
            <a:r>
              <a:rPr lang="en-US" altLang="ko-KR" sz="1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굴림" charset="-127"/>
              </a:rPr>
              <a:t> </a:t>
            </a:r>
          </a:p>
          <a:p>
            <a:pPr marL="457200" indent="-457200">
              <a:lnSpc>
                <a:spcPct val="120000"/>
              </a:lnSpc>
              <a:spcBef>
                <a:spcPct val="20000"/>
              </a:spcBef>
              <a:buClr>
                <a:schemeClr val="accent1"/>
              </a:buClr>
              <a:buFontTx/>
              <a:buChar char="–"/>
            </a:pPr>
            <a:r>
              <a:rPr lang="en-US" altLang="ko-KR" sz="1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굴림" charset="-127"/>
              </a:rPr>
              <a:t>Each round begins with a set-up phase (</a:t>
            </a:r>
            <a:r>
              <a:rPr lang="en-US" altLang="ko-KR" sz="1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굴림" charset="-127"/>
              </a:rPr>
              <a:t>clusters and CHs </a:t>
            </a:r>
            <a:r>
              <a:rPr lang="en-US" altLang="ko-KR" sz="1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굴림" charset="-127"/>
              </a:rPr>
              <a:t>are </a:t>
            </a:r>
            <a:r>
              <a:rPr lang="en-US" altLang="ko-KR" sz="1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굴림" charset="-127"/>
              </a:rPr>
              <a:t>selected) </a:t>
            </a:r>
            <a:r>
              <a:rPr lang="en-US" altLang="ko-KR" sz="1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굴림" charset="-127"/>
              </a:rPr>
              <a:t>followed by steady-state phase (data transmission to BS occurs)</a:t>
            </a:r>
          </a:p>
          <a:p>
            <a:pPr marL="457200" indent="-457200">
              <a:lnSpc>
                <a:spcPct val="120000"/>
              </a:lnSpc>
              <a:spcBef>
                <a:spcPct val="20000"/>
              </a:spcBef>
              <a:buClr>
                <a:schemeClr val="accent1"/>
              </a:buClr>
            </a:pPr>
            <a:endParaRPr lang="en-US" altLang="ko-KR" sz="1000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ea typeface="굴림" charset="-127"/>
            </a:endParaRPr>
          </a:p>
          <a:p>
            <a:pPr marL="457200" indent="-457200">
              <a:lnSpc>
                <a:spcPct val="120000"/>
              </a:lnSpc>
              <a:spcBef>
                <a:spcPct val="20000"/>
              </a:spcBef>
              <a:buClr>
                <a:schemeClr val="accent1"/>
              </a:buClr>
              <a:buFontTx/>
              <a:buAutoNum type="arabicPeriod"/>
            </a:pPr>
            <a:r>
              <a:rPr lang="en-US" altLang="ko-KR" sz="16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굴림" charset="-127"/>
              </a:rPr>
              <a:t>Set-up </a:t>
            </a:r>
            <a:r>
              <a:rPr lang="en-US" altLang="ko-KR" sz="1600" dirty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굴림" charset="-127"/>
              </a:rPr>
              <a:t>Phase: </a:t>
            </a:r>
          </a:p>
          <a:p>
            <a:pPr marL="914400" lvl="1" indent="-457200">
              <a:lnSpc>
                <a:spcPct val="120000"/>
              </a:lnSpc>
              <a:spcBef>
                <a:spcPct val="20000"/>
              </a:spcBef>
              <a:buClr>
                <a:schemeClr val="accent1"/>
              </a:buClr>
              <a:buFontTx/>
              <a:buChar char="–"/>
            </a:pPr>
            <a:r>
              <a:rPr lang="en-US" altLang="ko-KR" sz="1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굴림" charset="-127"/>
              </a:rPr>
              <a:t>Initially, each node need to decide to become a CH for the current round based on the suggested percentage of CHs for the network (set prior to this phase) and the number times the node has acted as a CH</a:t>
            </a:r>
          </a:p>
          <a:p>
            <a:pPr marL="914400" lvl="1" indent="-457200">
              <a:lnSpc>
                <a:spcPct val="120000"/>
              </a:lnSpc>
              <a:spcBef>
                <a:spcPct val="20000"/>
              </a:spcBef>
              <a:buClr>
                <a:schemeClr val="accent1"/>
              </a:buClr>
              <a:buFontTx/>
              <a:buChar char="–"/>
            </a:pPr>
            <a:r>
              <a:rPr lang="en-US" altLang="ko-KR" sz="1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굴림" charset="-127"/>
              </a:rPr>
              <a:t>The node (n) decides by choosing a random number between 0 and 1</a:t>
            </a:r>
          </a:p>
          <a:p>
            <a:pPr marL="914400" lvl="1" indent="-457200">
              <a:lnSpc>
                <a:spcPct val="120000"/>
              </a:lnSpc>
              <a:spcBef>
                <a:spcPct val="20000"/>
              </a:spcBef>
              <a:buClr>
                <a:schemeClr val="accent1"/>
              </a:buClr>
              <a:buFontTx/>
              <a:buChar char="–"/>
            </a:pPr>
            <a:r>
              <a:rPr lang="en-US" altLang="ko-KR" sz="1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굴림" charset="-127"/>
              </a:rPr>
              <a:t>If this random number is less than T(n), the nodes become a CH for this round</a:t>
            </a:r>
          </a:p>
          <a:p>
            <a:pPr marL="914400" lvl="1" indent="-457200">
              <a:lnSpc>
                <a:spcPct val="120000"/>
              </a:lnSpc>
              <a:spcBef>
                <a:spcPct val="20000"/>
              </a:spcBef>
              <a:buClr>
                <a:schemeClr val="accent1"/>
              </a:buClr>
              <a:buFontTx/>
              <a:buChar char="–"/>
            </a:pPr>
            <a:r>
              <a:rPr lang="en-US" altLang="ko-KR" sz="1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굴림" charset="-127"/>
              </a:rPr>
              <a:t>The threshold is set as follows:	</a:t>
            </a:r>
          </a:p>
        </p:txBody>
      </p:sp>
      <p:grpSp>
        <p:nvGrpSpPr>
          <p:cNvPr id="5" name="Group 18"/>
          <p:cNvGrpSpPr>
            <a:grpSpLocks/>
          </p:cNvGrpSpPr>
          <p:nvPr/>
        </p:nvGrpSpPr>
        <p:grpSpPr bwMode="auto">
          <a:xfrm>
            <a:off x="1066800" y="5267325"/>
            <a:ext cx="4448175" cy="1128713"/>
            <a:chOff x="992" y="3318"/>
            <a:chExt cx="2802" cy="711"/>
          </a:xfrm>
        </p:grpSpPr>
        <p:sp>
          <p:nvSpPr>
            <p:cNvPr id="6" name="Line 8"/>
            <p:cNvSpPr>
              <a:spLocks noChangeShapeType="1"/>
            </p:cNvSpPr>
            <p:nvPr/>
          </p:nvSpPr>
          <p:spPr bwMode="auto">
            <a:xfrm>
              <a:off x="2514" y="3666"/>
              <a:ext cx="17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7" name="Text Box 9"/>
            <p:cNvSpPr txBox="1">
              <a:spLocks noChangeArrowheads="1"/>
            </p:cNvSpPr>
            <p:nvPr/>
          </p:nvSpPr>
          <p:spPr bwMode="auto">
            <a:xfrm>
              <a:off x="2528" y="3511"/>
              <a:ext cx="17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1400">
                  <a:ea typeface="굴림" charset="-127"/>
                </a:rPr>
                <a:t>1</a:t>
              </a:r>
            </a:p>
          </p:txBody>
        </p:sp>
        <p:sp>
          <p:nvSpPr>
            <p:cNvPr id="8" name="Text Box 10"/>
            <p:cNvSpPr txBox="1">
              <a:spLocks noChangeArrowheads="1"/>
            </p:cNvSpPr>
            <p:nvPr/>
          </p:nvSpPr>
          <p:spPr bwMode="auto">
            <a:xfrm>
              <a:off x="2534" y="3619"/>
              <a:ext cx="17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1400">
                  <a:ea typeface="굴림" charset="-127"/>
                </a:rPr>
                <a:t>P</a:t>
              </a:r>
            </a:p>
          </p:txBody>
        </p:sp>
        <p:sp>
          <p:nvSpPr>
            <p:cNvPr id="9" name="Line 13"/>
            <p:cNvSpPr>
              <a:spLocks noChangeShapeType="1"/>
            </p:cNvSpPr>
            <p:nvPr/>
          </p:nvSpPr>
          <p:spPr bwMode="auto">
            <a:xfrm>
              <a:off x="3354" y="3540"/>
              <a:ext cx="6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0" name="AutoShape 4"/>
            <p:cNvSpPr>
              <a:spLocks/>
            </p:cNvSpPr>
            <p:nvPr/>
          </p:nvSpPr>
          <p:spPr bwMode="auto">
            <a:xfrm>
              <a:off x="1570" y="3378"/>
              <a:ext cx="104" cy="618"/>
            </a:xfrm>
            <a:prstGeom prst="leftBrace">
              <a:avLst>
                <a:gd name="adj1" fmla="val 49519"/>
                <a:gd name="adj2" fmla="val 50000"/>
              </a:avLst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1" name="Line 5"/>
            <p:cNvSpPr>
              <a:spLocks noChangeShapeType="1"/>
            </p:cNvSpPr>
            <p:nvPr/>
          </p:nvSpPr>
          <p:spPr bwMode="auto">
            <a:xfrm>
              <a:off x="1776" y="3540"/>
              <a:ext cx="100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2" name="Text Box 6"/>
            <p:cNvSpPr txBox="1">
              <a:spLocks noChangeArrowheads="1"/>
            </p:cNvSpPr>
            <p:nvPr/>
          </p:nvSpPr>
          <p:spPr bwMode="auto">
            <a:xfrm>
              <a:off x="2138" y="3318"/>
              <a:ext cx="19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1800">
                  <a:ea typeface="굴림" charset="-127"/>
                </a:rPr>
                <a:t>P</a:t>
              </a:r>
            </a:p>
          </p:txBody>
        </p:sp>
        <p:sp>
          <p:nvSpPr>
            <p:cNvPr id="13" name="Text Box 7"/>
            <p:cNvSpPr txBox="1">
              <a:spLocks noChangeArrowheads="1"/>
            </p:cNvSpPr>
            <p:nvPr/>
          </p:nvSpPr>
          <p:spPr bwMode="auto">
            <a:xfrm>
              <a:off x="1754" y="3543"/>
              <a:ext cx="1088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1600" dirty="0">
                  <a:ea typeface="굴림" charset="-127"/>
                </a:rPr>
                <a:t>1 – P * (</a:t>
              </a:r>
              <a:r>
                <a:rPr lang="en-US" altLang="ko-KR" sz="1600" dirty="0" smtClean="0">
                  <a:ea typeface="굴림" charset="-127"/>
                </a:rPr>
                <a:t>r mod       </a:t>
              </a:r>
              <a:r>
                <a:rPr lang="en-US" altLang="ko-KR" sz="1600" dirty="0">
                  <a:ea typeface="굴림" charset="-127"/>
                </a:rPr>
                <a:t>)</a:t>
              </a:r>
            </a:p>
          </p:txBody>
        </p:sp>
        <p:sp>
          <p:nvSpPr>
            <p:cNvPr id="14" name="Text Box 11"/>
            <p:cNvSpPr txBox="1">
              <a:spLocks noChangeArrowheads="1"/>
            </p:cNvSpPr>
            <p:nvPr/>
          </p:nvSpPr>
          <p:spPr bwMode="auto">
            <a:xfrm>
              <a:off x="1862" y="3798"/>
              <a:ext cx="1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1800">
                  <a:ea typeface="굴림" charset="-127"/>
                </a:rPr>
                <a:t>0</a:t>
              </a:r>
            </a:p>
          </p:txBody>
        </p:sp>
        <p:sp>
          <p:nvSpPr>
            <p:cNvPr id="15" name="Text Box 14"/>
            <p:cNvSpPr txBox="1">
              <a:spLocks noChangeArrowheads="1"/>
            </p:cNvSpPr>
            <p:nvPr/>
          </p:nvSpPr>
          <p:spPr bwMode="auto">
            <a:xfrm>
              <a:off x="3050" y="3744"/>
              <a:ext cx="74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1800">
                  <a:ea typeface="굴림" charset="-127"/>
                </a:rPr>
                <a:t>Otherwise </a:t>
              </a:r>
            </a:p>
          </p:txBody>
        </p:sp>
        <p:sp>
          <p:nvSpPr>
            <p:cNvPr id="16" name="Text Box 15"/>
            <p:cNvSpPr txBox="1">
              <a:spLocks noChangeArrowheads="1"/>
            </p:cNvSpPr>
            <p:nvPr/>
          </p:nvSpPr>
          <p:spPr bwMode="auto">
            <a:xfrm>
              <a:off x="992" y="3557"/>
              <a:ext cx="5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1800">
                  <a:latin typeface="Arial" charset="0"/>
                  <a:ea typeface="굴림" charset="-127"/>
                </a:rPr>
                <a:t>T(n) =</a:t>
              </a:r>
              <a:r>
                <a:rPr lang="en-US" altLang="ko-KR" sz="1800">
                  <a:ea typeface="굴림" charset="-127"/>
                </a:rPr>
                <a:t> </a:t>
              </a:r>
            </a:p>
          </p:txBody>
        </p:sp>
        <p:sp>
          <p:nvSpPr>
            <p:cNvPr id="17" name="Text Box 17"/>
            <p:cNvSpPr txBox="1">
              <a:spLocks noChangeArrowheads="1"/>
            </p:cNvSpPr>
            <p:nvPr/>
          </p:nvSpPr>
          <p:spPr bwMode="auto">
            <a:xfrm>
              <a:off x="3044" y="3420"/>
              <a:ext cx="5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1800" dirty="0">
                  <a:ea typeface="굴림" charset="-127"/>
                </a:rPr>
                <a:t>If n C </a:t>
              </a:r>
              <a:r>
                <a:rPr lang="en-US" altLang="ko-KR" sz="1800" dirty="0" smtClean="0">
                  <a:ea typeface="굴림" charset="-127"/>
                </a:rPr>
                <a:t> G</a:t>
              </a:r>
              <a:endParaRPr lang="en-US" altLang="ko-KR" sz="1800" dirty="0">
                <a:ea typeface="굴림" charset="-127"/>
              </a:endParaRPr>
            </a:p>
          </p:txBody>
        </p:sp>
      </p:grpSp>
      <p:sp>
        <p:nvSpPr>
          <p:cNvPr id="18" name="Text Box 19"/>
          <p:cNvSpPr txBox="1">
            <a:spLocks noChangeArrowheads="1"/>
          </p:cNvSpPr>
          <p:nvPr/>
        </p:nvSpPr>
        <p:spPr bwMode="auto">
          <a:xfrm>
            <a:off x="6400800" y="5468938"/>
            <a:ext cx="272732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altLang="ko-KR" sz="1200" dirty="0">
                <a:ea typeface="굴림" charset="-127"/>
              </a:rPr>
              <a:t>P = desired percentage of CHs</a:t>
            </a:r>
          </a:p>
          <a:p>
            <a:r>
              <a:rPr lang="en-US" altLang="ko-KR" sz="1200" dirty="0">
                <a:ea typeface="굴림" charset="-127"/>
              </a:rPr>
              <a:t>r  = current round</a:t>
            </a:r>
          </a:p>
          <a:p>
            <a:r>
              <a:rPr lang="en-US" altLang="ko-KR" sz="1200" dirty="0">
                <a:ea typeface="굴림" charset="-127"/>
              </a:rPr>
              <a:t>G = set of nodes that have not </a:t>
            </a:r>
          </a:p>
          <a:p>
            <a:r>
              <a:rPr lang="en-US" altLang="ko-KR" sz="1200" dirty="0">
                <a:ea typeface="굴림" charset="-127"/>
              </a:rPr>
              <a:t>       been CHs in the last 1/P rounds 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400800" y="5209401"/>
            <a:ext cx="174393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dirty="0" smtClean="0">
                <a:ea typeface="굴림" charset="-127"/>
              </a:rPr>
              <a:t>T(n) = Decision threshold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LEACH Limitations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 algn="just">
              <a:lnSpc>
                <a:spcPct val="120000"/>
              </a:lnSpc>
              <a:buClr>
                <a:schemeClr val="accent1"/>
              </a:buClr>
              <a:buFontTx/>
              <a:buChar char="–"/>
            </a:pPr>
            <a:r>
              <a:rPr lang="en-US" altLang="ko-KR" sz="17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굴림" charset="-127"/>
              </a:rPr>
              <a:t>The CHs far away from the base station will use higher power and die more quickly than the nearby ones</a:t>
            </a:r>
          </a:p>
          <a:p>
            <a:pPr marL="457200" indent="-457200" algn="just">
              <a:lnSpc>
                <a:spcPct val="120000"/>
              </a:lnSpc>
              <a:buClr>
                <a:schemeClr val="accent1"/>
              </a:buClr>
              <a:buFontTx/>
              <a:buChar char="–"/>
            </a:pPr>
            <a:r>
              <a:rPr lang="en-GB" altLang="ko-KR" sz="17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굴림" charset="-127"/>
              </a:rPr>
              <a:t>Fault-tolerance issues – when nodes fail or behave unexpectedly </a:t>
            </a:r>
          </a:p>
          <a:p>
            <a:pPr marL="457200" indent="-457200" algn="just">
              <a:lnSpc>
                <a:spcPct val="120000"/>
              </a:lnSpc>
              <a:buClr>
                <a:schemeClr val="accent1"/>
              </a:buClr>
              <a:buFontTx/>
              <a:buChar char="–"/>
            </a:pPr>
            <a:r>
              <a:rPr lang="en-GB" altLang="ko-KR" sz="17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굴림" charset="-127"/>
              </a:rPr>
              <a:t>LEACH assumes all the nodes begin with same energy – this assumption may not be realistic</a:t>
            </a:r>
          </a:p>
          <a:p>
            <a:pPr marL="457200" indent="-457200" algn="just">
              <a:lnSpc>
                <a:spcPct val="120000"/>
              </a:lnSpc>
              <a:buClr>
                <a:schemeClr val="accent1"/>
              </a:buClr>
              <a:buFontTx/>
              <a:buChar char="–"/>
            </a:pPr>
            <a:r>
              <a:rPr lang="en-US" altLang="ko-KR" sz="17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굴림" charset="-127"/>
              </a:rPr>
              <a:t>How to decide the percentage of cluster heads for a network? The topology, density and number of nodes of a network could be different from other networks</a:t>
            </a:r>
          </a:p>
          <a:p>
            <a:pPr marL="457200" indent="-457200" algn="just">
              <a:lnSpc>
                <a:spcPct val="120000"/>
              </a:lnSpc>
              <a:buClr>
                <a:schemeClr val="accent1"/>
              </a:buClr>
              <a:buFontTx/>
              <a:buChar char="–"/>
            </a:pPr>
            <a:r>
              <a:rPr lang="en-US" altLang="ko-KR" sz="17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굴림" charset="-127"/>
              </a:rPr>
              <a:t>No suggestions about when the re-election needs to be invoked</a:t>
            </a:r>
          </a:p>
          <a:p>
            <a:pPr marL="457200" indent="-457200" algn="just">
              <a:lnSpc>
                <a:spcPct val="120000"/>
              </a:lnSpc>
              <a:buClr>
                <a:schemeClr val="accent1"/>
              </a:buClr>
              <a:buFontTx/>
              <a:buChar char="–"/>
            </a:pPr>
            <a:endParaRPr lang="en-US" altLang="ko-KR" sz="1700" dirty="0" smtClean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ea typeface="굴림" charset="-127"/>
            </a:endParaRPr>
          </a:p>
          <a:p>
            <a:pPr marL="457200" indent="-457200" algn="just">
              <a:lnSpc>
                <a:spcPct val="120000"/>
              </a:lnSpc>
              <a:buClr>
                <a:schemeClr val="accent1"/>
              </a:buClr>
              <a:buFontTx/>
              <a:buChar char="–"/>
            </a:pPr>
            <a:endParaRPr lang="en-US" altLang="ko-KR" sz="1700" dirty="0" smtClean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ea typeface="굴림" charset="-127"/>
            </a:endParaRPr>
          </a:p>
          <a:p>
            <a:pPr marL="457200" indent="-457200" algn="just">
              <a:lnSpc>
                <a:spcPct val="120000"/>
              </a:lnSpc>
              <a:buClr>
                <a:schemeClr val="accent1"/>
              </a:buClr>
              <a:buFontTx/>
              <a:buChar char="–"/>
            </a:pPr>
            <a:endParaRPr lang="en-US" altLang="ko-KR" sz="1700" dirty="0" smtClean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ea typeface="굴림" charset="-127"/>
            </a:endParaRPr>
          </a:p>
          <a:p>
            <a:pPr algn="just"/>
            <a:endParaRPr lang="ko-KR" alt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altLang="ko-KR" dirty="0" smtClean="0"/>
              <a:t>Proposed Method</a:t>
            </a:r>
            <a:endParaRPr lang="ko-KR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3326289"/>
            <a:ext cx="6514690" cy="3455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381000" y="1295400"/>
            <a:ext cx="8382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20000"/>
              </a:lnSpc>
              <a:buClr>
                <a:schemeClr val="accent1"/>
              </a:buClr>
              <a:buFontTx/>
              <a:buChar char="–"/>
            </a:pPr>
            <a:r>
              <a:rPr lang="en-US" altLang="ko-K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굴림" charset="-127"/>
              </a:rPr>
              <a:t>Cluster Heads also interact with other clusters’ CHs</a:t>
            </a:r>
          </a:p>
          <a:p>
            <a:pPr marL="457200" indent="-457200" algn="just">
              <a:lnSpc>
                <a:spcPct val="120000"/>
              </a:lnSpc>
              <a:buClr>
                <a:schemeClr val="accent1"/>
              </a:buClr>
              <a:buFontTx/>
              <a:buChar char="–"/>
            </a:pPr>
            <a:r>
              <a:rPr lang="en-US" altLang="ko-K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굴림" charset="-127"/>
              </a:rPr>
              <a:t>Heterogeneous sensor network </a:t>
            </a:r>
          </a:p>
          <a:p>
            <a:pPr marL="457200" indent="-457200" algn="just">
              <a:lnSpc>
                <a:spcPct val="120000"/>
              </a:lnSpc>
              <a:buClr>
                <a:schemeClr val="accent1"/>
              </a:buClr>
              <a:buFontTx/>
              <a:buChar char="–"/>
            </a:pPr>
            <a:r>
              <a:rPr lang="en-US" altLang="ko-K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굴림" charset="-127"/>
              </a:rPr>
              <a:t>Clusters will be dynamically update</a:t>
            </a:r>
          </a:p>
          <a:p>
            <a:pPr marL="457200" indent="-457200" algn="just">
              <a:lnSpc>
                <a:spcPct val="120000"/>
              </a:lnSpc>
              <a:buClr>
                <a:schemeClr val="accent1"/>
              </a:buClr>
              <a:buFontTx/>
              <a:buChar char="–"/>
            </a:pPr>
            <a:r>
              <a:rPr lang="en-US" altLang="ko-K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굴림" charset="-127"/>
              </a:rPr>
              <a:t>Assigning and selection of clusters and CHs will be based on individual sensors’ energy, processing and transmission range capabilities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Energy Terms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570037"/>
            <a:ext cx="8229600" cy="4525963"/>
          </a:xfrm>
        </p:spPr>
        <p:txBody>
          <a:bodyPr/>
          <a:lstStyle/>
          <a:p>
            <a:pPr lvl="4"/>
            <a:r>
              <a:rPr lang="en-US" altLang="ko-KR" b="1" dirty="0" err="1" smtClean="0"/>
              <a:t>E</a:t>
            </a:r>
            <a:r>
              <a:rPr lang="en-US" altLang="ko-KR" b="1" baseline="-25000" dirty="0" err="1" smtClean="0"/>
              <a:t>start</a:t>
            </a:r>
            <a:r>
              <a:rPr lang="en-US" altLang="ko-KR" b="1" dirty="0" smtClean="0"/>
              <a:t>   : initial energy of the sensor nodes.</a:t>
            </a:r>
          </a:p>
          <a:p>
            <a:pPr lvl="4"/>
            <a:r>
              <a:rPr lang="en-US" altLang="ko-KR" b="1" dirty="0" smtClean="0"/>
              <a:t>E</a:t>
            </a:r>
            <a:r>
              <a:rPr lang="en-US" altLang="ko-KR" b="1" baseline="-25000" dirty="0" smtClean="0"/>
              <a:t>DA</a:t>
            </a:r>
            <a:r>
              <a:rPr lang="en-US" altLang="ko-KR" b="1" dirty="0" smtClean="0"/>
              <a:t> :  energy dissipation per bit for data aggregation.</a:t>
            </a:r>
          </a:p>
          <a:p>
            <a:pPr lvl="4"/>
            <a:r>
              <a:rPr lang="en-US" altLang="ko-KR" b="1" dirty="0" smtClean="0"/>
              <a:t>E</a:t>
            </a:r>
            <a:r>
              <a:rPr lang="en-US" altLang="ko-KR" b="1" baseline="-25000" dirty="0" smtClean="0"/>
              <a:t>TX</a:t>
            </a:r>
            <a:r>
              <a:rPr lang="en-US" altLang="ko-KR" b="1" dirty="0" smtClean="0"/>
              <a:t> :   energy dissipation per bit to transmit to BS.</a:t>
            </a:r>
          </a:p>
          <a:p>
            <a:endParaRPr lang="ko-KR" altLang="en-US" dirty="0"/>
          </a:p>
        </p:txBody>
      </p:sp>
      <p:grpSp>
        <p:nvGrpSpPr>
          <p:cNvPr id="20" name="Group 18"/>
          <p:cNvGrpSpPr>
            <a:grpSpLocks/>
          </p:cNvGrpSpPr>
          <p:nvPr/>
        </p:nvGrpSpPr>
        <p:grpSpPr bwMode="auto">
          <a:xfrm>
            <a:off x="1447800" y="3276600"/>
            <a:ext cx="5372100" cy="1128713"/>
            <a:chOff x="992" y="3318"/>
            <a:chExt cx="3384" cy="711"/>
          </a:xfrm>
        </p:grpSpPr>
        <p:sp>
          <p:nvSpPr>
            <p:cNvPr id="21" name="Line 8"/>
            <p:cNvSpPr>
              <a:spLocks noChangeShapeType="1"/>
            </p:cNvSpPr>
            <p:nvPr/>
          </p:nvSpPr>
          <p:spPr bwMode="auto">
            <a:xfrm>
              <a:off x="2514" y="3666"/>
              <a:ext cx="17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2" name="Text Box 9"/>
            <p:cNvSpPr txBox="1">
              <a:spLocks noChangeArrowheads="1"/>
            </p:cNvSpPr>
            <p:nvPr/>
          </p:nvSpPr>
          <p:spPr bwMode="auto">
            <a:xfrm>
              <a:off x="2528" y="3511"/>
              <a:ext cx="17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1400">
                  <a:ea typeface="굴림" charset="-127"/>
                </a:rPr>
                <a:t>1</a:t>
              </a:r>
            </a:p>
          </p:txBody>
        </p:sp>
        <p:sp>
          <p:nvSpPr>
            <p:cNvPr id="23" name="Text Box 10"/>
            <p:cNvSpPr txBox="1">
              <a:spLocks noChangeArrowheads="1"/>
            </p:cNvSpPr>
            <p:nvPr/>
          </p:nvSpPr>
          <p:spPr bwMode="auto">
            <a:xfrm>
              <a:off x="2534" y="3619"/>
              <a:ext cx="17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1400">
                  <a:ea typeface="굴림" charset="-127"/>
                </a:rPr>
                <a:t>P</a:t>
              </a:r>
            </a:p>
          </p:txBody>
        </p:sp>
        <p:sp>
          <p:nvSpPr>
            <p:cNvPr id="24" name="Line 13"/>
            <p:cNvSpPr>
              <a:spLocks noChangeShapeType="1"/>
            </p:cNvSpPr>
            <p:nvPr/>
          </p:nvSpPr>
          <p:spPr bwMode="auto">
            <a:xfrm>
              <a:off x="3920" y="3540"/>
              <a:ext cx="6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5" name="AutoShape 4"/>
            <p:cNvSpPr>
              <a:spLocks/>
            </p:cNvSpPr>
            <p:nvPr/>
          </p:nvSpPr>
          <p:spPr bwMode="auto">
            <a:xfrm>
              <a:off x="1570" y="3378"/>
              <a:ext cx="104" cy="618"/>
            </a:xfrm>
            <a:prstGeom prst="leftBrace">
              <a:avLst>
                <a:gd name="adj1" fmla="val 49519"/>
                <a:gd name="adj2" fmla="val 50000"/>
              </a:avLst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26" name="Line 5"/>
            <p:cNvSpPr>
              <a:spLocks noChangeShapeType="1"/>
            </p:cNvSpPr>
            <p:nvPr/>
          </p:nvSpPr>
          <p:spPr bwMode="auto">
            <a:xfrm>
              <a:off x="1776" y="3540"/>
              <a:ext cx="100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7" name="Text Box 6"/>
            <p:cNvSpPr txBox="1">
              <a:spLocks noChangeArrowheads="1"/>
            </p:cNvSpPr>
            <p:nvPr/>
          </p:nvSpPr>
          <p:spPr bwMode="auto">
            <a:xfrm>
              <a:off x="2138" y="3318"/>
              <a:ext cx="19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1800" dirty="0">
                  <a:ea typeface="굴림" charset="-127"/>
                </a:rPr>
                <a:t>P</a:t>
              </a:r>
            </a:p>
          </p:txBody>
        </p:sp>
        <p:sp>
          <p:nvSpPr>
            <p:cNvPr id="28" name="Text Box 7"/>
            <p:cNvSpPr txBox="1">
              <a:spLocks noChangeArrowheads="1"/>
            </p:cNvSpPr>
            <p:nvPr/>
          </p:nvSpPr>
          <p:spPr bwMode="auto">
            <a:xfrm>
              <a:off x="1754" y="3543"/>
              <a:ext cx="1088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1600" dirty="0">
                  <a:ea typeface="굴림" charset="-127"/>
                </a:rPr>
                <a:t>1 – P * (</a:t>
              </a:r>
              <a:r>
                <a:rPr lang="en-US" altLang="ko-KR" sz="1600" dirty="0" smtClean="0">
                  <a:ea typeface="굴림" charset="-127"/>
                </a:rPr>
                <a:t>r mod       </a:t>
              </a:r>
              <a:r>
                <a:rPr lang="en-US" altLang="ko-KR" sz="1600" dirty="0">
                  <a:ea typeface="굴림" charset="-127"/>
                </a:rPr>
                <a:t>)</a:t>
              </a:r>
            </a:p>
          </p:txBody>
        </p:sp>
        <p:sp>
          <p:nvSpPr>
            <p:cNvPr id="29" name="Text Box 11"/>
            <p:cNvSpPr txBox="1">
              <a:spLocks noChangeArrowheads="1"/>
            </p:cNvSpPr>
            <p:nvPr/>
          </p:nvSpPr>
          <p:spPr bwMode="auto">
            <a:xfrm>
              <a:off x="1862" y="3798"/>
              <a:ext cx="1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1800">
                  <a:ea typeface="굴림" charset="-127"/>
                </a:rPr>
                <a:t>0</a:t>
              </a:r>
            </a:p>
          </p:txBody>
        </p:sp>
        <p:sp>
          <p:nvSpPr>
            <p:cNvPr id="30" name="Text Box 14"/>
            <p:cNvSpPr txBox="1">
              <a:spLocks noChangeArrowheads="1"/>
            </p:cNvSpPr>
            <p:nvPr/>
          </p:nvSpPr>
          <p:spPr bwMode="auto">
            <a:xfrm>
              <a:off x="3632" y="3744"/>
              <a:ext cx="74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1800" dirty="0">
                  <a:ea typeface="굴림" charset="-127"/>
                </a:rPr>
                <a:t>Otherwise </a:t>
              </a:r>
            </a:p>
          </p:txBody>
        </p:sp>
        <p:sp>
          <p:nvSpPr>
            <p:cNvPr id="31" name="Text Box 15"/>
            <p:cNvSpPr txBox="1">
              <a:spLocks noChangeArrowheads="1"/>
            </p:cNvSpPr>
            <p:nvPr/>
          </p:nvSpPr>
          <p:spPr bwMode="auto">
            <a:xfrm>
              <a:off x="992" y="3557"/>
              <a:ext cx="5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1800" dirty="0">
                  <a:latin typeface="Arial" charset="0"/>
                  <a:ea typeface="굴림" charset="-127"/>
                </a:rPr>
                <a:t>T(n) =</a:t>
              </a:r>
              <a:r>
                <a:rPr lang="en-US" altLang="ko-KR" sz="1800" dirty="0">
                  <a:ea typeface="굴림" charset="-127"/>
                </a:rPr>
                <a:t> </a:t>
              </a:r>
            </a:p>
          </p:txBody>
        </p:sp>
        <p:sp>
          <p:nvSpPr>
            <p:cNvPr id="32" name="Text Box 17"/>
            <p:cNvSpPr txBox="1">
              <a:spLocks noChangeArrowheads="1"/>
            </p:cNvSpPr>
            <p:nvPr/>
          </p:nvSpPr>
          <p:spPr bwMode="auto">
            <a:xfrm>
              <a:off x="3640" y="3420"/>
              <a:ext cx="5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1800" dirty="0">
                  <a:ea typeface="굴림" charset="-127"/>
                </a:rPr>
                <a:t>If n C </a:t>
              </a:r>
              <a:r>
                <a:rPr lang="en-US" altLang="ko-KR" sz="1800" dirty="0" smtClean="0">
                  <a:ea typeface="굴림" charset="-127"/>
                </a:rPr>
                <a:t> G</a:t>
              </a:r>
              <a:endParaRPr lang="en-US" altLang="ko-KR" sz="1800" dirty="0">
                <a:ea typeface="굴림" charset="-127"/>
              </a:endParaRPr>
            </a:p>
          </p:txBody>
        </p:sp>
      </p:grpSp>
      <p:sp>
        <p:nvSpPr>
          <p:cNvPr id="33" name="Rectangle 32"/>
          <p:cNvSpPr/>
          <p:nvPr/>
        </p:nvSpPr>
        <p:spPr>
          <a:xfrm>
            <a:off x="4286574" y="3200400"/>
            <a:ext cx="5902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 err="1" smtClean="0"/>
              <a:t>E</a:t>
            </a:r>
            <a:r>
              <a:rPr lang="en-US" altLang="ko-KR" b="1" baseline="-25000" dirty="0" err="1" smtClean="0"/>
              <a:t>start</a:t>
            </a:r>
            <a:endParaRPr lang="ko-KR" altLang="en-US" dirty="0"/>
          </a:p>
        </p:txBody>
      </p:sp>
      <p:sp>
        <p:nvSpPr>
          <p:cNvPr id="34" name="Rectangle 33"/>
          <p:cNvSpPr/>
          <p:nvPr/>
        </p:nvSpPr>
        <p:spPr>
          <a:xfrm>
            <a:off x="4251293" y="3657600"/>
            <a:ext cx="11589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 smtClean="0"/>
              <a:t>(E</a:t>
            </a:r>
            <a:r>
              <a:rPr lang="en-US" altLang="ko-KR" b="1" baseline="-25000" dirty="0" smtClean="0"/>
              <a:t>DA</a:t>
            </a:r>
            <a:r>
              <a:rPr lang="en-US" altLang="ko-KR" b="1" dirty="0" smtClean="0"/>
              <a:t> + E</a:t>
            </a:r>
            <a:r>
              <a:rPr lang="en-US" altLang="ko-KR" b="1" baseline="-25000" dirty="0" smtClean="0"/>
              <a:t>TX </a:t>
            </a:r>
            <a:r>
              <a:rPr lang="en-US" altLang="ko-KR" b="1" dirty="0" smtClean="0"/>
              <a:t>)</a:t>
            </a:r>
            <a:endParaRPr lang="ko-KR" altLang="en-US" b="1" dirty="0" smtClean="0"/>
          </a:p>
        </p:txBody>
      </p:sp>
      <p:sp>
        <p:nvSpPr>
          <p:cNvPr id="36" name="Rectangle 35"/>
          <p:cNvSpPr/>
          <p:nvPr/>
        </p:nvSpPr>
        <p:spPr>
          <a:xfrm>
            <a:off x="4572000" y="3352800"/>
            <a:ext cx="6992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 smtClean="0"/>
              <a:t>____ </a:t>
            </a:r>
            <a:endParaRPr lang="ko-KR" altLang="en-US" dirty="0"/>
          </a:p>
        </p:txBody>
      </p:sp>
      <p:sp>
        <p:nvSpPr>
          <p:cNvPr id="37" name="Rectangle 36"/>
          <p:cNvSpPr/>
          <p:nvPr/>
        </p:nvSpPr>
        <p:spPr>
          <a:xfrm>
            <a:off x="4191000" y="3352800"/>
            <a:ext cx="6992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 smtClean="0"/>
              <a:t>____ </a:t>
            </a:r>
            <a:endParaRPr lang="ko-KR" alt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43000" y="4812268"/>
            <a:ext cx="7010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 smtClean="0"/>
              <a:t>Cluster heads (CHs) selection based on sensor having highest </a:t>
            </a:r>
            <a:r>
              <a:rPr lang="en-US" altLang="ko-KR" dirty="0" smtClean="0"/>
              <a:t>energy.</a:t>
            </a:r>
          </a:p>
          <a:p>
            <a:r>
              <a:rPr lang="en-US" altLang="ko-KR" dirty="0" smtClean="0"/>
              <a:t>If  n&lt;T(n) then node will be come CH</a:t>
            </a:r>
            <a:endParaRPr lang="ko-KR" altLang="en-US" dirty="0"/>
          </a:p>
        </p:txBody>
      </p:sp>
      <p:sp>
        <p:nvSpPr>
          <p:cNvPr id="40" name="Text Box 19"/>
          <p:cNvSpPr txBox="1">
            <a:spLocks noChangeArrowheads="1"/>
          </p:cNvSpPr>
          <p:nvPr/>
        </p:nvSpPr>
        <p:spPr bwMode="auto">
          <a:xfrm>
            <a:off x="6858000" y="3612337"/>
            <a:ext cx="272732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altLang="ko-KR" sz="1200" dirty="0">
                <a:ea typeface="굴림" charset="-127"/>
              </a:rPr>
              <a:t>P = desired percentage of CHs</a:t>
            </a:r>
          </a:p>
          <a:p>
            <a:r>
              <a:rPr lang="en-US" altLang="ko-KR" sz="1200" dirty="0">
                <a:ea typeface="굴림" charset="-127"/>
              </a:rPr>
              <a:t>r  = current round</a:t>
            </a:r>
          </a:p>
          <a:p>
            <a:r>
              <a:rPr lang="en-US" altLang="ko-KR" sz="1200" dirty="0">
                <a:ea typeface="굴림" charset="-127"/>
              </a:rPr>
              <a:t>G = set of nodes that have not </a:t>
            </a:r>
          </a:p>
          <a:p>
            <a:r>
              <a:rPr lang="en-US" altLang="ko-KR" sz="1200" dirty="0">
                <a:ea typeface="굴림" charset="-127"/>
              </a:rPr>
              <a:t>       been CHs in the last 1/P rounds  </a:t>
            </a:r>
          </a:p>
        </p:txBody>
      </p:sp>
      <p:sp>
        <p:nvSpPr>
          <p:cNvPr id="41" name="Rectangle 40"/>
          <p:cNvSpPr/>
          <p:nvPr/>
        </p:nvSpPr>
        <p:spPr>
          <a:xfrm>
            <a:off x="6866661" y="3352800"/>
            <a:ext cx="174393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dirty="0" smtClean="0">
                <a:ea typeface="굴림" charset="-127"/>
              </a:rPr>
              <a:t>T(n) = Decision threshold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819400"/>
            <a:ext cx="8229600" cy="1143000"/>
          </a:xfrm>
        </p:spPr>
        <p:txBody>
          <a:bodyPr/>
          <a:lstStyle/>
          <a:p>
            <a:r>
              <a:rPr lang="en-US" altLang="ko-KR" dirty="0" smtClean="0"/>
              <a:t>DEACH</a:t>
            </a:r>
            <a:endParaRPr lang="ko-KR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930275" y="1166813"/>
            <a:ext cx="7673975" cy="4795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1" hangingPunct="1">
              <a:lnSpc>
                <a:spcPct val="11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altLang="ko-KR" sz="19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굴림" charset="-127"/>
              </a:rPr>
              <a:t>Wireless sensor networks</a:t>
            </a:r>
            <a:r>
              <a:rPr lang="en-US" altLang="ko-KR" sz="19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굴림" charset="-127"/>
              </a:rPr>
              <a:t> consists of group of sensor nodes</a:t>
            </a:r>
          </a:p>
          <a:p>
            <a:pPr marL="342900" indent="-342900" eaLnBrk="1" hangingPunct="1">
              <a:lnSpc>
                <a:spcPct val="11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altLang="ko-KR" sz="19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굴림" charset="-127"/>
              </a:rPr>
              <a:t>to perform distributed sensing task using wireless medium.</a:t>
            </a:r>
          </a:p>
          <a:p>
            <a:pPr marL="342900" indent="-342900" eaLnBrk="1" hangingPunct="1">
              <a:lnSpc>
                <a:spcPct val="110000"/>
              </a:lnSpc>
              <a:spcBef>
                <a:spcPct val="20000"/>
              </a:spcBef>
              <a:buFont typeface="Wingdings" pitchFamily="2" charset="2"/>
              <a:buNone/>
            </a:pPr>
            <a:endParaRPr lang="en-US" altLang="ko-KR" sz="1900" b="1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ea typeface="굴림" charset="-127"/>
            </a:endParaRPr>
          </a:p>
          <a:p>
            <a:pPr marL="342900" indent="-342900" eaLnBrk="1" hangingPunct="1">
              <a:lnSpc>
                <a:spcPct val="11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altLang="ko-KR" sz="19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굴림" charset="-127"/>
              </a:rPr>
              <a:t>Characteristics</a:t>
            </a:r>
            <a:br>
              <a:rPr lang="en-US" altLang="ko-KR" sz="19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굴림" charset="-127"/>
              </a:rPr>
            </a:br>
            <a:r>
              <a:rPr lang="en-US" altLang="ko-KR" sz="18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굴림" charset="-127"/>
              </a:rPr>
              <a:t>- low-cost, low-power, lightweight</a:t>
            </a:r>
          </a:p>
          <a:p>
            <a:pPr marL="342900" indent="-342900" eaLnBrk="1" hangingPunct="1">
              <a:lnSpc>
                <a:spcPct val="11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altLang="ko-KR" sz="18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굴림" charset="-127"/>
              </a:rPr>
              <a:t>	- densely deployed</a:t>
            </a:r>
          </a:p>
          <a:p>
            <a:pPr marL="342900" indent="-342900" eaLnBrk="1" hangingPunct="1">
              <a:lnSpc>
                <a:spcPct val="11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altLang="ko-KR" sz="18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굴림" charset="-127"/>
              </a:rPr>
              <a:t>     - prone to failures</a:t>
            </a:r>
          </a:p>
          <a:p>
            <a:pPr marL="342900" indent="-342900" eaLnBrk="1" hangingPunct="1">
              <a:lnSpc>
                <a:spcPct val="110000"/>
              </a:lnSpc>
              <a:spcBef>
                <a:spcPct val="20000"/>
              </a:spcBef>
              <a:buFont typeface="Wingdings" pitchFamily="2" charset="2"/>
              <a:buNone/>
            </a:pPr>
            <a:r>
              <a:rPr lang="en-US" altLang="ko-KR" sz="18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굴림" charset="-127"/>
              </a:rPr>
              <a:t>	- two ways of </a:t>
            </a:r>
            <a:r>
              <a:rPr lang="en-US" altLang="ko-KR" sz="1800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굴림" charset="-127"/>
              </a:rPr>
              <a:t>deployment</a:t>
            </a:r>
            <a:r>
              <a:rPr lang="en-US" altLang="ko-KR" sz="18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굴림" charset="-127"/>
              </a:rPr>
              <a:t>: randomly, pre-determined or engineered</a:t>
            </a:r>
          </a:p>
          <a:p>
            <a:pPr marL="342900" indent="-342900" eaLnBrk="1" hangingPunct="1">
              <a:spcBef>
                <a:spcPct val="20000"/>
              </a:spcBef>
              <a:buFont typeface="Wingdings" pitchFamily="2" charset="2"/>
              <a:buNone/>
            </a:pPr>
            <a:r>
              <a:rPr lang="en-US" altLang="ko-KR" sz="18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굴림" charset="-127"/>
              </a:rPr>
              <a:t>     </a:t>
            </a:r>
            <a:endParaRPr kumimoji="1" lang="en-US" altLang="ko-KR" sz="1200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ea typeface="굴림" charset="-127"/>
            </a:endParaRPr>
          </a:p>
          <a:p>
            <a:pPr marL="342900" indent="-342900" eaLnBrk="1" hangingPunct="1">
              <a:lnSpc>
                <a:spcPct val="110000"/>
              </a:lnSpc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None/>
            </a:pPr>
            <a:r>
              <a:rPr kumimoji="1" lang="en-US" altLang="ko-KR" sz="19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굴림" charset="-127"/>
              </a:rPr>
              <a:t>Objectives</a:t>
            </a:r>
            <a:br>
              <a:rPr kumimoji="1" lang="en-US" altLang="ko-KR" sz="19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굴림" charset="-127"/>
              </a:rPr>
            </a:br>
            <a:r>
              <a:rPr kumimoji="1" lang="en-US" altLang="ko-KR" sz="18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굴림" charset="-127"/>
              </a:rPr>
              <a:t>-</a:t>
            </a:r>
            <a:r>
              <a:rPr kumimoji="1" lang="en-US" altLang="ko-KR" sz="1800" dirty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굴림" charset="-127"/>
              </a:rPr>
              <a:t> </a:t>
            </a:r>
            <a:r>
              <a:rPr kumimoji="1" lang="en-US" altLang="ko-KR" sz="18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굴림" charset="-127"/>
              </a:rPr>
              <a:t>Monitor activities</a:t>
            </a:r>
            <a:br>
              <a:rPr kumimoji="1" lang="en-US" altLang="ko-KR" sz="18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굴림" charset="-127"/>
              </a:rPr>
            </a:br>
            <a:r>
              <a:rPr kumimoji="1" lang="en-US" altLang="ko-KR" sz="18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굴림" charset="-127"/>
              </a:rPr>
              <a:t>- Gather and fuse information</a:t>
            </a:r>
          </a:p>
          <a:p>
            <a:pPr marL="342900" indent="-342900" eaLnBrk="1" hangingPunct="1">
              <a:lnSpc>
                <a:spcPct val="110000"/>
              </a:lnSpc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None/>
            </a:pPr>
            <a:r>
              <a:rPr lang="en-US" altLang="ko-KR" sz="1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굴림" charset="-127"/>
              </a:rPr>
              <a:t>      </a:t>
            </a:r>
            <a:r>
              <a:rPr lang="en-US" altLang="ko-KR" sz="18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굴림" charset="-127"/>
              </a:rPr>
              <a:t>- </a:t>
            </a:r>
            <a:r>
              <a:rPr kumimoji="1" lang="en-US" altLang="ko-KR" sz="18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굴림" charset="-127"/>
              </a:rPr>
              <a:t>Communicate with global data processing unit</a:t>
            </a:r>
            <a:endParaRPr lang="en-US" altLang="ko-KR" sz="1800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ea typeface="굴림" charset="-127"/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Ø"/>
            </a:pPr>
            <a:endParaRPr kumimoji="1" lang="en-US" altLang="ko-KR" sz="1800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ea typeface="굴림" charset="-127"/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title"/>
          </p:nvPr>
        </p:nvSpPr>
        <p:spPr>
          <a:xfrm>
            <a:off x="1033463" y="377825"/>
            <a:ext cx="7127875" cy="620713"/>
          </a:xfrm>
          <a:noFill/>
        </p:spPr>
        <p:txBody>
          <a:bodyPr/>
          <a:lstStyle/>
          <a:p>
            <a:pPr algn="ctr"/>
            <a:r>
              <a:rPr kumimoji="0" lang="en-US" altLang="ko-KR" sz="3200" b="1" smtClean="0">
                <a:solidFill>
                  <a:srgbClr val="000099"/>
                </a:solidFill>
                <a:latin typeface="Comic Sans MS" pitchFamily="66" charset="0"/>
                <a:ea typeface="굴림" charset="-127"/>
              </a:rPr>
              <a:t>Sensor Networks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3537" y="304800"/>
            <a:ext cx="8461863" cy="62859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228600"/>
            <a:ext cx="88392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990600" y="5638800"/>
            <a:ext cx="7696200" cy="11430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5000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C00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Power Consumption</a:t>
            </a:r>
            <a:endParaRPr kumimoji="0" lang="en-US" altLang="zh-CN" sz="3200" b="0" i="0" u="none" strike="noStrike" kern="1200" cap="none" spc="0" normalizeH="0" baseline="0" noProof="0" dirty="0" smtClean="0">
              <a:ln>
                <a:noFill/>
              </a:ln>
              <a:solidFill>
                <a:srgbClr val="CC00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Sensing, Communication, Data processing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altLang="zh-CN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04813"/>
            <a:ext cx="8229600" cy="1008062"/>
          </a:xfrm>
        </p:spPr>
        <p:txBody>
          <a:bodyPr/>
          <a:lstStyle/>
          <a:p>
            <a:r>
              <a:rPr lang="tr-TR" altLang="ko-KR" sz="3000" b="1">
                <a:solidFill>
                  <a:srgbClr val="FF0000"/>
                </a:solidFill>
                <a:latin typeface="Trebuchet MS" pitchFamily="34" charset="0"/>
              </a:rPr>
              <a:t>Reasons Of Energy Consumption 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468313" y="1484313"/>
            <a:ext cx="8218487" cy="4537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tr-TR" altLang="ko-KR" sz="1700" b="1" i="0" u="none" strike="noStrike" kern="1200" cap="none" spc="0" normalizeH="0" baseline="0" noProof="0" smtClean="0">
                <a:ln>
                  <a:noFill/>
                </a:ln>
                <a:solidFill>
                  <a:srgbClr val="8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rebuchet MS" pitchFamily="34" charset="0"/>
                <a:ea typeface="+mn-ea"/>
                <a:cs typeface="+mn-cs"/>
              </a:rPr>
              <a:t>Energy consumption in a sensor node can be due to either 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tr-TR" altLang="ko-KR" sz="17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rebuchet MS" pitchFamily="34" charset="0"/>
                <a:ea typeface="+mn-ea"/>
                <a:cs typeface="+mn-cs"/>
              </a:rPr>
              <a:t>“useful”</a:t>
            </a:r>
            <a:r>
              <a:rPr kumimoji="0" lang="tr-TR" altLang="ko-KR" sz="1700" b="1" i="0" u="none" strike="noStrike" kern="1200" cap="none" spc="0" normalizeH="0" baseline="0" noProof="0" smtClean="0">
                <a:ln>
                  <a:noFill/>
                </a:ln>
                <a:solidFill>
                  <a:srgbClr val="8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rebuchet MS" pitchFamily="34" charset="0"/>
                <a:ea typeface="+mn-ea"/>
                <a:cs typeface="+mn-cs"/>
              </a:rPr>
              <a:t> or </a:t>
            </a:r>
            <a:r>
              <a:rPr kumimoji="0" lang="tr-TR" altLang="ko-KR" sz="17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rebuchet MS" pitchFamily="34" charset="0"/>
                <a:ea typeface="+mn-ea"/>
                <a:cs typeface="+mn-cs"/>
              </a:rPr>
              <a:t>“wasteful”</a:t>
            </a:r>
            <a:r>
              <a:rPr kumimoji="0" lang="tr-TR" altLang="ko-KR" sz="1700" b="1" i="0" u="none" strike="noStrike" kern="1200" cap="none" spc="0" normalizeH="0" baseline="0" noProof="0" smtClean="0">
                <a:ln>
                  <a:noFill/>
                </a:ln>
                <a:solidFill>
                  <a:srgbClr val="8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rebuchet MS" pitchFamily="34" charset="0"/>
                <a:ea typeface="+mn-ea"/>
                <a:cs typeface="+mn-cs"/>
              </a:rPr>
              <a:t> sources.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tr-TR" altLang="ko-KR" sz="1700" b="1" i="0" u="none" strike="noStrike" kern="1200" cap="none" spc="0" normalizeH="0" baseline="0" noProof="0" smtClean="0">
              <a:ln>
                <a:noFill/>
              </a:ln>
              <a:solidFill>
                <a:srgbClr val="80008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Blip>
                <a:blip r:embed="rId2"/>
              </a:buBlip>
              <a:tabLst/>
              <a:defRPr/>
            </a:pPr>
            <a:r>
              <a:rPr kumimoji="0" lang="tr-TR" altLang="ko-KR" sz="1700" b="1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Useful energy consumption can be due to</a:t>
            </a:r>
            <a:r>
              <a:rPr kumimoji="0" lang="tr-TR" altLang="ko-KR" sz="17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</a:p>
          <a:p>
            <a:pPr marL="1143000" marR="0" lvl="2" indent="-22860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altLang="ko-KR" sz="17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Transmitting/ receiving data, processing query requests, and forwarding queries/data to neighboring nodes.</a:t>
            </a:r>
          </a:p>
          <a:p>
            <a:pPr marL="1143000" marR="0" lvl="2" indent="-22860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tr-TR" altLang="ko-KR" sz="17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Blip>
                <a:blip r:embed="rId2"/>
              </a:buBlip>
              <a:tabLst/>
              <a:defRPr/>
            </a:pPr>
            <a:r>
              <a:rPr kumimoji="0" lang="tr-TR" altLang="ko-KR" sz="1700" b="1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Wasteful energy consumption can be due to</a:t>
            </a:r>
            <a:r>
              <a:rPr kumimoji="0" lang="tr-TR" altLang="ko-KR" sz="17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</a:p>
          <a:p>
            <a:pPr marL="1143000" marR="0" lvl="2" indent="-22860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tr-TR" altLang="ko-KR" sz="17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Idle listening to the media, retransmitting due to packet collisions, overhearing, and generating/handling control packets.</a:t>
            </a:r>
          </a:p>
          <a:p>
            <a:pPr marL="342900" marR="0" lvl="0" indent="-34290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tr-TR" altLang="ko-KR" sz="17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pPr eaLnBrk="1" hangingPunct="1"/>
            <a:r>
              <a:rPr lang="en-US" altLang="ko-KR" dirty="0" smtClean="0">
                <a:ea typeface="굴림" charset="-127"/>
              </a:rPr>
              <a:t>Energy Efficiency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457200" y="1295400"/>
            <a:ext cx="4038600" cy="4724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altLang="ko-KR" sz="2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99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Need</a:t>
            </a:r>
            <a:endParaRPr kumimoji="0" lang="en-US" altLang="ko-KR" sz="2100" b="0" i="0" u="none" strike="noStrike" kern="1200" cap="none" spc="0" normalizeH="0" baseline="0" noProof="0" dirty="0" smtClean="0">
              <a:ln>
                <a:noFill/>
              </a:ln>
              <a:solidFill>
                <a:srgbClr val="006699"/>
              </a:solidFill>
              <a:effectLst/>
              <a:uLnTx/>
              <a:uFillTx/>
              <a:latin typeface="+mn-lt"/>
              <a:ea typeface="굴림" charset="-127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altLang="ko-KR" sz="2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Sensors have very small battery source.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altLang="ko-KR" sz="2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Sensors need to be active for long time durations.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altLang="ko-KR" sz="2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For implantable sensors, it is not possible to replace battery at short intervals.</a:t>
            </a:r>
          </a:p>
          <a:p>
            <a:pPr marL="742950" marR="0" lvl="1" indent="-28575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kumimoji="0" lang="en-US" altLang="ko-KR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굴림" charset="-127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altLang="ko-KR" sz="2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99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Challenge</a:t>
            </a:r>
            <a:endParaRPr kumimoji="0" lang="en-US" altLang="ko-KR" sz="21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굴림" charset="-127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altLang="ko-KR" sz="2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Battery power not increasing at same rate as processing power.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altLang="ko-KR" sz="2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Small size (hence less energy) of the batteries in sensors.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5105400" y="1219200"/>
            <a:ext cx="1616075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sz="2200" b="1">
                <a:solidFill>
                  <a:srgbClr val="006699"/>
                </a:solidFill>
                <a:ea typeface="굴림" charset="-127"/>
              </a:rPr>
              <a:t>Solutions</a:t>
            </a:r>
            <a:endParaRPr lang="en-US" altLang="ko-KR" b="1">
              <a:ea typeface="굴림" charset="-127"/>
            </a:endParaRPr>
          </a:p>
        </p:txBody>
      </p:sp>
      <p:pic>
        <p:nvPicPr>
          <p:cNvPr id="7" name="Picture 5" descr="MCj03682200000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9000" y="2133600"/>
            <a:ext cx="1444625" cy="139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 descr="MCj0096167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10200" y="4419600"/>
            <a:ext cx="56197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 descr="MCj01049700000[1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76800" y="2133600"/>
            <a:ext cx="1519238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4876800" y="1905000"/>
            <a:ext cx="1504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>
                <a:ea typeface="굴림" charset="-127"/>
              </a:rPr>
              <a:t>Solar Energy</a:t>
            </a: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7239000" y="1901825"/>
            <a:ext cx="158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>
                <a:ea typeface="굴림" charset="-127"/>
              </a:rPr>
              <a:t>Better Battery</a:t>
            </a: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5105400" y="5638800"/>
            <a:ext cx="1149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>
                <a:ea typeface="굴림" charset="-127"/>
              </a:rPr>
              <a:t>Vibration </a:t>
            </a:r>
          </a:p>
        </p:txBody>
      </p:sp>
      <p:sp>
        <p:nvSpPr>
          <p:cNvPr id="13" name="Text Box 11"/>
          <p:cNvSpPr txBox="1">
            <a:spLocks noChangeArrowheads="1"/>
          </p:cNvSpPr>
          <p:nvPr/>
        </p:nvSpPr>
        <p:spPr bwMode="auto">
          <a:xfrm>
            <a:off x="6629400" y="5791200"/>
            <a:ext cx="23622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sz="1600">
                <a:ea typeface="굴림" charset="-127"/>
              </a:rPr>
              <a:t>Body Thermal Power</a:t>
            </a:r>
          </a:p>
        </p:txBody>
      </p:sp>
      <p:sp>
        <p:nvSpPr>
          <p:cNvPr id="14" name="Oval 12"/>
          <p:cNvSpPr>
            <a:spLocks noChangeArrowheads="1"/>
          </p:cNvSpPr>
          <p:nvPr/>
        </p:nvSpPr>
        <p:spPr bwMode="auto">
          <a:xfrm>
            <a:off x="7696200" y="4038600"/>
            <a:ext cx="381000" cy="3048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ko-KR"/>
          </a:p>
        </p:txBody>
      </p:sp>
      <p:sp>
        <p:nvSpPr>
          <p:cNvPr id="15" name="AutoShape 13"/>
          <p:cNvSpPr>
            <a:spLocks noChangeArrowheads="1"/>
          </p:cNvSpPr>
          <p:nvPr/>
        </p:nvSpPr>
        <p:spPr bwMode="auto">
          <a:xfrm>
            <a:off x="7696200" y="4343400"/>
            <a:ext cx="381000" cy="6096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76762F"/>
              </a:gs>
              <a:gs pos="100000">
                <a:srgbClr val="FFFF66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ko-KR"/>
          </a:p>
        </p:txBody>
      </p:sp>
      <p:sp>
        <p:nvSpPr>
          <p:cNvPr id="16" name="AutoShape 14"/>
          <p:cNvSpPr>
            <a:spLocks noChangeArrowheads="1"/>
          </p:cNvSpPr>
          <p:nvPr/>
        </p:nvSpPr>
        <p:spPr bwMode="auto">
          <a:xfrm>
            <a:off x="7772400" y="4953000"/>
            <a:ext cx="107950" cy="838200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ko-KR"/>
          </a:p>
        </p:txBody>
      </p:sp>
      <p:sp>
        <p:nvSpPr>
          <p:cNvPr id="17" name="AutoShape 15"/>
          <p:cNvSpPr>
            <a:spLocks noChangeArrowheads="1"/>
          </p:cNvSpPr>
          <p:nvPr/>
        </p:nvSpPr>
        <p:spPr bwMode="auto">
          <a:xfrm>
            <a:off x="7908925" y="4953000"/>
            <a:ext cx="107950" cy="838200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ko-KR"/>
          </a:p>
        </p:txBody>
      </p:sp>
      <p:sp>
        <p:nvSpPr>
          <p:cNvPr id="18" name="AutoShape 16"/>
          <p:cNvSpPr>
            <a:spLocks noChangeArrowheads="1"/>
          </p:cNvSpPr>
          <p:nvPr/>
        </p:nvSpPr>
        <p:spPr bwMode="auto">
          <a:xfrm>
            <a:off x="7620000" y="4343400"/>
            <a:ext cx="76200" cy="6858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ko-KR"/>
          </a:p>
        </p:txBody>
      </p:sp>
      <p:sp>
        <p:nvSpPr>
          <p:cNvPr id="19" name="AutoShape 17"/>
          <p:cNvSpPr>
            <a:spLocks noChangeArrowheads="1"/>
          </p:cNvSpPr>
          <p:nvPr/>
        </p:nvSpPr>
        <p:spPr bwMode="auto">
          <a:xfrm>
            <a:off x="8077200" y="4343400"/>
            <a:ext cx="76200" cy="6858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ko-KR"/>
          </a:p>
        </p:txBody>
      </p:sp>
      <p:sp>
        <p:nvSpPr>
          <p:cNvPr id="20" name="Freeform 18"/>
          <p:cNvSpPr>
            <a:spLocks/>
          </p:cNvSpPr>
          <p:nvPr/>
        </p:nvSpPr>
        <p:spPr bwMode="auto">
          <a:xfrm>
            <a:off x="8229600" y="4114800"/>
            <a:ext cx="228600" cy="76200"/>
          </a:xfrm>
          <a:custGeom>
            <a:avLst/>
            <a:gdLst>
              <a:gd name="T0" fmla="*/ 0 w 144"/>
              <a:gd name="T1" fmla="*/ 120967511 h 48"/>
              <a:gd name="T2" fmla="*/ 120967498 w 144"/>
              <a:gd name="T3" fmla="*/ 0 h 48"/>
              <a:gd name="T4" fmla="*/ 241934997 w 144"/>
              <a:gd name="T5" fmla="*/ 120967511 h 48"/>
              <a:gd name="T6" fmla="*/ 362902445 w 144"/>
              <a:gd name="T7" fmla="*/ 0 h 48"/>
              <a:gd name="T8" fmla="*/ 0 60000 65536"/>
              <a:gd name="T9" fmla="*/ 0 60000 65536"/>
              <a:gd name="T10" fmla="*/ 0 60000 65536"/>
              <a:gd name="T11" fmla="*/ 0 60000 65536"/>
              <a:gd name="T12" fmla="*/ 0 w 144"/>
              <a:gd name="T13" fmla="*/ 0 h 48"/>
              <a:gd name="T14" fmla="*/ 144 w 144"/>
              <a:gd name="T15" fmla="*/ 48 h 4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44" h="48">
                <a:moveTo>
                  <a:pt x="0" y="48"/>
                </a:moveTo>
                <a:cubicBezTo>
                  <a:pt x="16" y="24"/>
                  <a:pt x="32" y="0"/>
                  <a:pt x="48" y="0"/>
                </a:cubicBezTo>
                <a:cubicBezTo>
                  <a:pt x="64" y="0"/>
                  <a:pt x="80" y="48"/>
                  <a:pt x="96" y="48"/>
                </a:cubicBezTo>
                <a:cubicBezTo>
                  <a:pt x="112" y="48"/>
                  <a:pt x="136" y="8"/>
                  <a:pt x="144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ko-KR" altLang="ko-KR"/>
          </a:p>
        </p:txBody>
      </p:sp>
      <p:sp>
        <p:nvSpPr>
          <p:cNvPr id="21" name="Freeform 19"/>
          <p:cNvSpPr>
            <a:spLocks/>
          </p:cNvSpPr>
          <p:nvPr/>
        </p:nvSpPr>
        <p:spPr bwMode="auto">
          <a:xfrm>
            <a:off x="7239000" y="4495800"/>
            <a:ext cx="228600" cy="76200"/>
          </a:xfrm>
          <a:custGeom>
            <a:avLst/>
            <a:gdLst>
              <a:gd name="T0" fmla="*/ 0 w 144"/>
              <a:gd name="T1" fmla="*/ 120967511 h 48"/>
              <a:gd name="T2" fmla="*/ 120967498 w 144"/>
              <a:gd name="T3" fmla="*/ 0 h 48"/>
              <a:gd name="T4" fmla="*/ 241934997 w 144"/>
              <a:gd name="T5" fmla="*/ 120967511 h 48"/>
              <a:gd name="T6" fmla="*/ 362902445 w 144"/>
              <a:gd name="T7" fmla="*/ 0 h 48"/>
              <a:gd name="T8" fmla="*/ 0 60000 65536"/>
              <a:gd name="T9" fmla="*/ 0 60000 65536"/>
              <a:gd name="T10" fmla="*/ 0 60000 65536"/>
              <a:gd name="T11" fmla="*/ 0 60000 65536"/>
              <a:gd name="T12" fmla="*/ 0 w 144"/>
              <a:gd name="T13" fmla="*/ 0 h 48"/>
              <a:gd name="T14" fmla="*/ 144 w 144"/>
              <a:gd name="T15" fmla="*/ 48 h 4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44" h="48">
                <a:moveTo>
                  <a:pt x="0" y="48"/>
                </a:moveTo>
                <a:cubicBezTo>
                  <a:pt x="16" y="24"/>
                  <a:pt x="32" y="0"/>
                  <a:pt x="48" y="0"/>
                </a:cubicBezTo>
                <a:cubicBezTo>
                  <a:pt x="64" y="0"/>
                  <a:pt x="80" y="48"/>
                  <a:pt x="96" y="48"/>
                </a:cubicBezTo>
                <a:cubicBezTo>
                  <a:pt x="112" y="48"/>
                  <a:pt x="136" y="8"/>
                  <a:pt x="144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ko-KR" altLang="ko-KR"/>
          </a:p>
        </p:txBody>
      </p:sp>
      <p:sp>
        <p:nvSpPr>
          <p:cNvPr id="22" name="Freeform 20"/>
          <p:cNvSpPr>
            <a:spLocks/>
          </p:cNvSpPr>
          <p:nvPr/>
        </p:nvSpPr>
        <p:spPr bwMode="auto">
          <a:xfrm>
            <a:off x="8305800" y="4419600"/>
            <a:ext cx="228600" cy="76200"/>
          </a:xfrm>
          <a:custGeom>
            <a:avLst/>
            <a:gdLst>
              <a:gd name="T0" fmla="*/ 0 w 144"/>
              <a:gd name="T1" fmla="*/ 120967511 h 48"/>
              <a:gd name="T2" fmla="*/ 120967498 w 144"/>
              <a:gd name="T3" fmla="*/ 0 h 48"/>
              <a:gd name="T4" fmla="*/ 241934997 w 144"/>
              <a:gd name="T5" fmla="*/ 120967511 h 48"/>
              <a:gd name="T6" fmla="*/ 362902445 w 144"/>
              <a:gd name="T7" fmla="*/ 0 h 48"/>
              <a:gd name="T8" fmla="*/ 0 60000 65536"/>
              <a:gd name="T9" fmla="*/ 0 60000 65536"/>
              <a:gd name="T10" fmla="*/ 0 60000 65536"/>
              <a:gd name="T11" fmla="*/ 0 60000 65536"/>
              <a:gd name="T12" fmla="*/ 0 w 144"/>
              <a:gd name="T13" fmla="*/ 0 h 48"/>
              <a:gd name="T14" fmla="*/ 144 w 144"/>
              <a:gd name="T15" fmla="*/ 48 h 4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44" h="48">
                <a:moveTo>
                  <a:pt x="0" y="48"/>
                </a:moveTo>
                <a:cubicBezTo>
                  <a:pt x="16" y="24"/>
                  <a:pt x="32" y="0"/>
                  <a:pt x="48" y="0"/>
                </a:cubicBezTo>
                <a:cubicBezTo>
                  <a:pt x="64" y="0"/>
                  <a:pt x="80" y="48"/>
                  <a:pt x="96" y="48"/>
                </a:cubicBezTo>
                <a:cubicBezTo>
                  <a:pt x="112" y="48"/>
                  <a:pt x="136" y="8"/>
                  <a:pt x="144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ko-KR" altLang="ko-KR"/>
          </a:p>
        </p:txBody>
      </p:sp>
      <p:sp>
        <p:nvSpPr>
          <p:cNvPr id="23" name="Freeform 21"/>
          <p:cNvSpPr>
            <a:spLocks/>
          </p:cNvSpPr>
          <p:nvPr/>
        </p:nvSpPr>
        <p:spPr bwMode="auto">
          <a:xfrm>
            <a:off x="8229600" y="4876800"/>
            <a:ext cx="228600" cy="76200"/>
          </a:xfrm>
          <a:custGeom>
            <a:avLst/>
            <a:gdLst>
              <a:gd name="T0" fmla="*/ 0 w 144"/>
              <a:gd name="T1" fmla="*/ 120967511 h 48"/>
              <a:gd name="T2" fmla="*/ 120967498 w 144"/>
              <a:gd name="T3" fmla="*/ 0 h 48"/>
              <a:gd name="T4" fmla="*/ 241934997 w 144"/>
              <a:gd name="T5" fmla="*/ 120967511 h 48"/>
              <a:gd name="T6" fmla="*/ 362902445 w 144"/>
              <a:gd name="T7" fmla="*/ 0 h 48"/>
              <a:gd name="T8" fmla="*/ 0 60000 65536"/>
              <a:gd name="T9" fmla="*/ 0 60000 65536"/>
              <a:gd name="T10" fmla="*/ 0 60000 65536"/>
              <a:gd name="T11" fmla="*/ 0 60000 65536"/>
              <a:gd name="T12" fmla="*/ 0 w 144"/>
              <a:gd name="T13" fmla="*/ 0 h 48"/>
              <a:gd name="T14" fmla="*/ 144 w 144"/>
              <a:gd name="T15" fmla="*/ 48 h 4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44" h="48">
                <a:moveTo>
                  <a:pt x="0" y="48"/>
                </a:moveTo>
                <a:cubicBezTo>
                  <a:pt x="16" y="24"/>
                  <a:pt x="32" y="0"/>
                  <a:pt x="48" y="0"/>
                </a:cubicBezTo>
                <a:cubicBezTo>
                  <a:pt x="64" y="0"/>
                  <a:pt x="80" y="48"/>
                  <a:pt x="96" y="48"/>
                </a:cubicBezTo>
                <a:cubicBezTo>
                  <a:pt x="112" y="48"/>
                  <a:pt x="136" y="8"/>
                  <a:pt x="144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ko-KR" altLang="ko-KR"/>
          </a:p>
        </p:txBody>
      </p:sp>
      <p:sp>
        <p:nvSpPr>
          <p:cNvPr id="24" name="Freeform 22"/>
          <p:cNvSpPr>
            <a:spLocks/>
          </p:cNvSpPr>
          <p:nvPr/>
        </p:nvSpPr>
        <p:spPr bwMode="auto">
          <a:xfrm>
            <a:off x="7239000" y="4876800"/>
            <a:ext cx="228600" cy="76200"/>
          </a:xfrm>
          <a:custGeom>
            <a:avLst/>
            <a:gdLst>
              <a:gd name="T0" fmla="*/ 0 w 144"/>
              <a:gd name="T1" fmla="*/ 120967511 h 48"/>
              <a:gd name="T2" fmla="*/ 120967498 w 144"/>
              <a:gd name="T3" fmla="*/ 0 h 48"/>
              <a:gd name="T4" fmla="*/ 241934997 w 144"/>
              <a:gd name="T5" fmla="*/ 120967511 h 48"/>
              <a:gd name="T6" fmla="*/ 362902445 w 144"/>
              <a:gd name="T7" fmla="*/ 0 h 48"/>
              <a:gd name="T8" fmla="*/ 0 60000 65536"/>
              <a:gd name="T9" fmla="*/ 0 60000 65536"/>
              <a:gd name="T10" fmla="*/ 0 60000 65536"/>
              <a:gd name="T11" fmla="*/ 0 60000 65536"/>
              <a:gd name="T12" fmla="*/ 0 w 144"/>
              <a:gd name="T13" fmla="*/ 0 h 48"/>
              <a:gd name="T14" fmla="*/ 144 w 144"/>
              <a:gd name="T15" fmla="*/ 48 h 4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44" h="48">
                <a:moveTo>
                  <a:pt x="0" y="48"/>
                </a:moveTo>
                <a:cubicBezTo>
                  <a:pt x="16" y="24"/>
                  <a:pt x="32" y="0"/>
                  <a:pt x="48" y="0"/>
                </a:cubicBezTo>
                <a:cubicBezTo>
                  <a:pt x="64" y="0"/>
                  <a:pt x="80" y="48"/>
                  <a:pt x="96" y="48"/>
                </a:cubicBezTo>
                <a:cubicBezTo>
                  <a:pt x="112" y="48"/>
                  <a:pt x="136" y="8"/>
                  <a:pt x="144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ko-KR" altLang="ko-KR"/>
          </a:p>
        </p:txBody>
      </p:sp>
      <p:sp>
        <p:nvSpPr>
          <p:cNvPr id="25" name="Freeform 23"/>
          <p:cNvSpPr>
            <a:spLocks/>
          </p:cNvSpPr>
          <p:nvPr/>
        </p:nvSpPr>
        <p:spPr bwMode="auto">
          <a:xfrm>
            <a:off x="7315200" y="4114800"/>
            <a:ext cx="228600" cy="76200"/>
          </a:xfrm>
          <a:custGeom>
            <a:avLst/>
            <a:gdLst>
              <a:gd name="T0" fmla="*/ 0 w 144"/>
              <a:gd name="T1" fmla="*/ 120967511 h 48"/>
              <a:gd name="T2" fmla="*/ 120967498 w 144"/>
              <a:gd name="T3" fmla="*/ 0 h 48"/>
              <a:gd name="T4" fmla="*/ 241934997 w 144"/>
              <a:gd name="T5" fmla="*/ 120967511 h 48"/>
              <a:gd name="T6" fmla="*/ 362902445 w 144"/>
              <a:gd name="T7" fmla="*/ 0 h 48"/>
              <a:gd name="T8" fmla="*/ 0 60000 65536"/>
              <a:gd name="T9" fmla="*/ 0 60000 65536"/>
              <a:gd name="T10" fmla="*/ 0 60000 65536"/>
              <a:gd name="T11" fmla="*/ 0 60000 65536"/>
              <a:gd name="T12" fmla="*/ 0 w 144"/>
              <a:gd name="T13" fmla="*/ 0 h 48"/>
              <a:gd name="T14" fmla="*/ 144 w 144"/>
              <a:gd name="T15" fmla="*/ 48 h 4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44" h="48">
                <a:moveTo>
                  <a:pt x="0" y="48"/>
                </a:moveTo>
                <a:cubicBezTo>
                  <a:pt x="16" y="24"/>
                  <a:pt x="32" y="0"/>
                  <a:pt x="48" y="0"/>
                </a:cubicBezTo>
                <a:cubicBezTo>
                  <a:pt x="64" y="0"/>
                  <a:pt x="80" y="48"/>
                  <a:pt x="96" y="48"/>
                </a:cubicBezTo>
                <a:cubicBezTo>
                  <a:pt x="112" y="48"/>
                  <a:pt x="136" y="8"/>
                  <a:pt x="144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ko-KR" altLang="ko-KR"/>
          </a:p>
        </p:txBody>
      </p:sp>
      <p:sp>
        <p:nvSpPr>
          <p:cNvPr id="26" name="Freeform 24"/>
          <p:cNvSpPr>
            <a:spLocks/>
          </p:cNvSpPr>
          <p:nvPr/>
        </p:nvSpPr>
        <p:spPr bwMode="auto">
          <a:xfrm>
            <a:off x="7391400" y="5181600"/>
            <a:ext cx="228600" cy="76200"/>
          </a:xfrm>
          <a:custGeom>
            <a:avLst/>
            <a:gdLst>
              <a:gd name="T0" fmla="*/ 0 w 144"/>
              <a:gd name="T1" fmla="*/ 120967511 h 48"/>
              <a:gd name="T2" fmla="*/ 120967498 w 144"/>
              <a:gd name="T3" fmla="*/ 0 h 48"/>
              <a:gd name="T4" fmla="*/ 241934997 w 144"/>
              <a:gd name="T5" fmla="*/ 120967511 h 48"/>
              <a:gd name="T6" fmla="*/ 362902445 w 144"/>
              <a:gd name="T7" fmla="*/ 0 h 48"/>
              <a:gd name="T8" fmla="*/ 0 60000 65536"/>
              <a:gd name="T9" fmla="*/ 0 60000 65536"/>
              <a:gd name="T10" fmla="*/ 0 60000 65536"/>
              <a:gd name="T11" fmla="*/ 0 60000 65536"/>
              <a:gd name="T12" fmla="*/ 0 w 144"/>
              <a:gd name="T13" fmla="*/ 0 h 48"/>
              <a:gd name="T14" fmla="*/ 144 w 144"/>
              <a:gd name="T15" fmla="*/ 48 h 4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44" h="48">
                <a:moveTo>
                  <a:pt x="0" y="48"/>
                </a:moveTo>
                <a:cubicBezTo>
                  <a:pt x="16" y="24"/>
                  <a:pt x="32" y="0"/>
                  <a:pt x="48" y="0"/>
                </a:cubicBezTo>
                <a:cubicBezTo>
                  <a:pt x="64" y="0"/>
                  <a:pt x="80" y="48"/>
                  <a:pt x="96" y="48"/>
                </a:cubicBezTo>
                <a:cubicBezTo>
                  <a:pt x="112" y="48"/>
                  <a:pt x="136" y="8"/>
                  <a:pt x="144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ko-KR" altLang="ko-KR"/>
          </a:p>
        </p:txBody>
      </p:sp>
      <p:sp>
        <p:nvSpPr>
          <p:cNvPr id="27" name="Freeform 25"/>
          <p:cNvSpPr>
            <a:spLocks/>
          </p:cNvSpPr>
          <p:nvPr/>
        </p:nvSpPr>
        <p:spPr bwMode="auto">
          <a:xfrm>
            <a:off x="8153400" y="5257800"/>
            <a:ext cx="228600" cy="76200"/>
          </a:xfrm>
          <a:custGeom>
            <a:avLst/>
            <a:gdLst>
              <a:gd name="T0" fmla="*/ 0 w 144"/>
              <a:gd name="T1" fmla="*/ 120967511 h 48"/>
              <a:gd name="T2" fmla="*/ 120967498 w 144"/>
              <a:gd name="T3" fmla="*/ 0 h 48"/>
              <a:gd name="T4" fmla="*/ 241934997 w 144"/>
              <a:gd name="T5" fmla="*/ 120967511 h 48"/>
              <a:gd name="T6" fmla="*/ 362902445 w 144"/>
              <a:gd name="T7" fmla="*/ 0 h 48"/>
              <a:gd name="T8" fmla="*/ 0 60000 65536"/>
              <a:gd name="T9" fmla="*/ 0 60000 65536"/>
              <a:gd name="T10" fmla="*/ 0 60000 65536"/>
              <a:gd name="T11" fmla="*/ 0 60000 65536"/>
              <a:gd name="T12" fmla="*/ 0 w 144"/>
              <a:gd name="T13" fmla="*/ 0 h 48"/>
              <a:gd name="T14" fmla="*/ 144 w 144"/>
              <a:gd name="T15" fmla="*/ 48 h 4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44" h="48">
                <a:moveTo>
                  <a:pt x="0" y="48"/>
                </a:moveTo>
                <a:cubicBezTo>
                  <a:pt x="16" y="24"/>
                  <a:pt x="32" y="0"/>
                  <a:pt x="48" y="0"/>
                </a:cubicBezTo>
                <a:cubicBezTo>
                  <a:pt x="64" y="0"/>
                  <a:pt x="80" y="48"/>
                  <a:pt x="96" y="48"/>
                </a:cubicBezTo>
                <a:cubicBezTo>
                  <a:pt x="112" y="48"/>
                  <a:pt x="136" y="8"/>
                  <a:pt x="144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ko-KR" altLang="ko-K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62000" y="310515"/>
            <a:ext cx="7239000" cy="1143000"/>
          </a:xfrm>
        </p:spPr>
        <p:txBody>
          <a:bodyPr/>
          <a:lstStyle/>
          <a:p>
            <a:pPr marL="54864" algn="ctr"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The Problem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990600" y="1524000"/>
            <a:ext cx="7239000" cy="48466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altLang="ko-K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pitchFamily="50" charset="-127"/>
                <a:cs typeface="+mn-cs"/>
              </a:rPr>
              <a:t>A sensors in the network is no longer useful when its battery dies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altLang="ko-K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pitchFamily="50" charset="-127"/>
                <a:cs typeface="+mn-cs"/>
              </a:rPr>
              <a:t>In order prolong lifespan of the sensors, it is essential to allow only the minimum </a:t>
            </a:r>
            <a:r>
              <a:rPr lang="en-US" altLang="ko-KR" sz="2200" dirty="0" smtClean="0">
                <a:ea typeface="굴림" pitchFamily="50" charset="-127"/>
              </a:rPr>
              <a:t>work needed to transmit data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altLang="zh-TW" sz="2200" dirty="0" smtClean="0">
                <a:ea typeface="굴림" pitchFamily="50" charset="-127"/>
              </a:rPr>
              <a:t>Energy efficiency of the Wireless sensor networks can be improved by</a:t>
            </a:r>
          </a:p>
          <a:p>
            <a:pPr marL="800100" lvl="1" indent="-342900" algn="just">
              <a:spcBef>
                <a:spcPct val="20000"/>
              </a:spcBef>
              <a:buFont typeface="Arial" pitchFamily="34" charset="0"/>
              <a:buChar char="•"/>
            </a:pPr>
            <a:r>
              <a:rPr lang="en-US" altLang="zh-TW" sz="2200" i="1" dirty="0" smtClean="0">
                <a:solidFill>
                  <a:srgbClr val="FF0000"/>
                </a:solidFill>
              </a:rPr>
              <a:t>Reducing long distance transmissions</a:t>
            </a:r>
            <a:r>
              <a:rPr lang="en-US" altLang="zh-TW" sz="2200" dirty="0" smtClean="0"/>
              <a:t> </a:t>
            </a:r>
          </a:p>
          <a:p>
            <a:pPr marL="800100" lvl="1" indent="-342900" algn="just">
              <a:spcBef>
                <a:spcPct val="20000"/>
              </a:spcBef>
              <a:buFont typeface="Arial" pitchFamily="34" charset="0"/>
              <a:buChar char="•"/>
            </a:pPr>
            <a:r>
              <a:rPr lang="en-US" altLang="zh-TW" sz="2200" i="1" dirty="0" smtClean="0">
                <a:solidFill>
                  <a:srgbClr val="FF0000"/>
                </a:solidFill>
              </a:rPr>
              <a:t>Inactivating radio components as much as </a:t>
            </a:r>
            <a:r>
              <a:rPr lang="en-US" altLang="zh-TW" sz="2200" i="1" dirty="0" smtClean="0">
                <a:solidFill>
                  <a:srgbClr val="FF0000"/>
                </a:solidFill>
              </a:rPr>
              <a:t>possible</a:t>
            </a:r>
          </a:p>
          <a:p>
            <a:pPr marL="800100" lvl="1" indent="-342900" algn="just">
              <a:spcBef>
                <a:spcPct val="20000"/>
              </a:spcBef>
            </a:pPr>
            <a:endParaRPr lang="en-US" altLang="zh-TW" sz="2200" b="1" i="1" dirty="0" smtClean="0">
              <a:solidFill>
                <a:srgbClr val="FF0000"/>
              </a:solidFill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altLang="ko-K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pitchFamily="50" charset="-127"/>
                <a:cs typeface="+mn-cs"/>
              </a:rPr>
              <a:t>The lifespan of the network is crucial because the ability to save as many victims as possible is very time sensitive.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altLang="ko-K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굴림" pitchFamily="50" charset="-127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z="3200" b="1" dirty="0" smtClean="0">
                <a:solidFill>
                  <a:srgbClr val="FF0000"/>
                </a:solidFill>
                <a:latin typeface="Trebuchet MS" pitchFamily="34" charset="0"/>
              </a:rPr>
              <a:t>WSN Approaches</a:t>
            </a:r>
            <a:endParaRPr lang="en-US" sz="3200" b="1" dirty="0">
              <a:solidFill>
                <a:srgbClr val="FF0000"/>
              </a:solidFill>
              <a:latin typeface="Trebuchet MS" pitchFamily="34" charset="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457200" y="1447800"/>
            <a:ext cx="3322638" cy="60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Cell-based approach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  <p:pic>
        <p:nvPicPr>
          <p:cNvPr id="8" name="Picture 4" descr="gubjxdqy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2200" y="3068638"/>
            <a:ext cx="304800" cy="207962"/>
          </a:xfrm>
          <a:prstGeom prst="rect">
            <a:avLst/>
          </a:prstGeom>
          <a:noFill/>
        </p:spPr>
      </p:pic>
      <p:pic>
        <p:nvPicPr>
          <p:cNvPr id="9" name="Picture 5" descr="gubjxdqy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0" y="2743200"/>
            <a:ext cx="304800" cy="207963"/>
          </a:xfrm>
          <a:prstGeom prst="rect">
            <a:avLst/>
          </a:prstGeom>
          <a:noFill/>
        </p:spPr>
      </p:pic>
      <p:pic>
        <p:nvPicPr>
          <p:cNvPr id="10" name="Picture 6" descr="gubjxdqy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81400" y="3200400"/>
            <a:ext cx="304800" cy="207963"/>
          </a:xfrm>
          <a:prstGeom prst="rect">
            <a:avLst/>
          </a:prstGeom>
          <a:noFill/>
        </p:spPr>
      </p:pic>
      <p:pic>
        <p:nvPicPr>
          <p:cNvPr id="11" name="Picture 7" descr="gubjxdqy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4600" y="3810000"/>
            <a:ext cx="304800" cy="207963"/>
          </a:xfrm>
          <a:prstGeom prst="rect">
            <a:avLst/>
          </a:prstGeom>
          <a:noFill/>
        </p:spPr>
      </p:pic>
      <p:pic>
        <p:nvPicPr>
          <p:cNvPr id="12" name="Picture 8" descr="gubjxdqy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2819400"/>
            <a:ext cx="304800" cy="207963"/>
          </a:xfrm>
          <a:prstGeom prst="rect">
            <a:avLst/>
          </a:prstGeom>
          <a:noFill/>
        </p:spPr>
      </p:pic>
      <p:pic>
        <p:nvPicPr>
          <p:cNvPr id="13" name="Picture 9" descr="gubjxdqy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3200400"/>
            <a:ext cx="304800" cy="207963"/>
          </a:xfrm>
          <a:prstGeom prst="rect">
            <a:avLst/>
          </a:prstGeom>
          <a:noFill/>
        </p:spPr>
      </p:pic>
      <p:pic>
        <p:nvPicPr>
          <p:cNvPr id="14" name="Picture 10" descr="gubjxdqy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95600" y="3276600"/>
            <a:ext cx="304800" cy="207963"/>
          </a:xfrm>
          <a:prstGeom prst="rect">
            <a:avLst/>
          </a:prstGeom>
          <a:noFill/>
        </p:spPr>
      </p:pic>
      <p:pic>
        <p:nvPicPr>
          <p:cNvPr id="15" name="Picture 11" descr="gubjxdqy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9000" y="3886200"/>
            <a:ext cx="304800" cy="207963"/>
          </a:xfrm>
          <a:prstGeom prst="rect">
            <a:avLst/>
          </a:prstGeom>
          <a:noFill/>
        </p:spPr>
      </p:pic>
      <p:pic>
        <p:nvPicPr>
          <p:cNvPr id="16" name="Picture 12" descr="gubjxdqy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4343400"/>
            <a:ext cx="304800" cy="207963"/>
          </a:xfrm>
          <a:prstGeom prst="rect">
            <a:avLst/>
          </a:prstGeom>
          <a:noFill/>
        </p:spPr>
      </p:pic>
      <p:pic>
        <p:nvPicPr>
          <p:cNvPr id="17" name="Picture 13" descr="gubjxdqy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4343400"/>
            <a:ext cx="304800" cy="207963"/>
          </a:xfrm>
          <a:prstGeom prst="rect">
            <a:avLst/>
          </a:prstGeom>
          <a:noFill/>
        </p:spPr>
      </p:pic>
      <p:pic>
        <p:nvPicPr>
          <p:cNvPr id="18" name="Picture 14" descr="gubjxdqy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4419600"/>
            <a:ext cx="304800" cy="207963"/>
          </a:xfrm>
          <a:prstGeom prst="rect">
            <a:avLst/>
          </a:prstGeom>
          <a:noFill/>
        </p:spPr>
      </p:pic>
      <p:pic>
        <p:nvPicPr>
          <p:cNvPr id="19" name="Picture 15" descr="gubjxdqy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6600" y="5029200"/>
            <a:ext cx="304800" cy="207963"/>
          </a:xfrm>
          <a:prstGeom prst="rect">
            <a:avLst/>
          </a:prstGeom>
          <a:noFill/>
        </p:spPr>
      </p:pic>
      <p:pic>
        <p:nvPicPr>
          <p:cNvPr id="20" name="Picture 16" descr="gubjxdqy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3886200"/>
            <a:ext cx="304800" cy="207963"/>
          </a:xfrm>
          <a:prstGeom prst="rect">
            <a:avLst/>
          </a:prstGeom>
          <a:noFill/>
        </p:spPr>
      </p:pic>
      <p:pic>
        <p:nvPicPr>
          <p:cNvPr id="21" name="Picture 17" descr="gubjxdqy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3352800"/>
            <a:ext cx="304800" cy="207963"/>
          </a:xfrm>
          <a:prstGeom prst="rect">
            <a:avLst/>
          </a:prstGeom>
          <a:noFill/>
        </p:spPr>
      </p:pic>
      <p:pic>
        <p:nvPicPr>
          <p:cNvPr id="22" name="Picture 18" descr="gubjxdqy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3733800"/>
            <a:ext cx="304800" cy="207963"/>
          </a:xfrm>
          <a:prstGeom prst="rect">
            <a:avLst/>
          </a:prstGeom>
          <a:noFill/>
        </p:spPr>
      </p:pic>
      <p:pic>
        <p:nvPicPr>
          <p:cNvPr id="23" name="Picture 19" descr="gubjxdqy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4876800"/>
            <a:ext cx="304800" cy="207963"/>
          </a:xfrm>
          <a:prstGeom prst="rect">
            <a:avLst/>
          </a:prstGeom>
          <a:noFill/>
        </p:spPr>
      </p:pic>
      <p:pic>
        <p:nvPicPr>
          <p:cNvPr id="24" name="Picture 20" descr="gubjxdqy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33800" y="4267200"/>
            <a:ext cx="304800" cy="207963"/>
          </a:xfrm>
          <a:prstGeom prst="rect">
            <a:avLst/>
          </a:prstGeom>
          <a:noFill/>
        </p:spPr>
      </p:pic>
      <p:pic>
        <p:nvPicPr>
          <p:cNvPr id="25" name="Picture 21" descr="gubjxdqy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95600" y="4343400"/>
            <a:ext cx="304800" cy="207963"/>
          </a:xfrm>
          <a:prstGeom prst="rect">
            <a:avLst/>
          </a:prstGeom>
          <a:noFill/>
        </p:spPr>
      </p:pic>
      <p:pic>
        <p:nvPicPr>
          <p:cNvPr id="26" name="Picture 22" descr="gubjxdqy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2819400"/>
            <a:ext cx="304800" cy="207963"/>
          </a:xfrm>
          <a:prstGeom prst="rect">
            <a:avLst/>
          </a:prstGeom>
          <a:noFill/>
        </p:spPr>
      </p:pic>
      <p:pic>
        <p:nvPicPr>
          <p:cNvPr id="27" name="Picture 23" descr="gubjxdqy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33800" y="2667000"/>
            <a:ext cx="304800" cy="207963"/>
          </a:xfrm>
          <a:prstGeom prst="rect">
            <a:avLst/>
          </a:prstGeom>
          <a:noFill/>
        </p:spPr>
      </p:pic>
      <p:pic>
        <p:nvPicPr>
          <p:cNvPr id="28" name="Picture 24" descr="gubjxdqy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3810000"/>
            <a:ext cx="304800" cy="207963"/>
          </a:xfrm>
          <a:prstGeom prst="rect">
            <a:avLst/>
          </a:prstGeom>
          <a:noFill/>
        </p:spPr>
      </p:pic>
      <p:pic>
        <p:nvPicPr>
          <p:cNvPr id="29" name="Picture 25" descr="gubjxdqy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5257800"/>
            <a:ext cx="304800" cy="207963"/>
          </a:xfrm>
          <a:prstGeom prst="rect">
            <a:avLst/>
          </a:prstGeom>
          <a:noFill/>
        </p:spPr>
      </p:pic>
      <p:pic>
        <p:nvPicPr>
          <p:cNvPr id="30" name="Picture 26" descr="gubjxdqy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4953000"/>
            <a:ext cx="304800" cy="207963"/>
          </a:xfrm>
          <a:prstGeom prst="rect">
            <a:avLst/>
          </a:prstGeom>
          <a:noFill/>
        </p:spPr>
      </p:pic>
      <p:sp>
        <p:nvSpPr>
          <p:cNvPr id="31" name="Line 27"/>
          <p:cNvSpPr>
            <a:spLocks noChangeShapeType="1"/>
          </p:cNvSpPr>
          <p:nvPr/>
        </p:nvSpPr>
        <p:spPr bwMode="auto">
          <a:xfrm>
            <a:off x="1066800" y="3505200"/>
            <a:ext cx="152400" cy="381000"/>
          </a:xfrm>
          <a:prstGeom prst="line">
            <a:avLst/>
          </a:prstGeom>
          <a:noFill/>
          <a:ln w="9525">
            <a:solidFill>
              <a:srgbClr val="3366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32" name="Line 28"/>
          <p:cNvSpPr>
            <a:spLocks noChangeShapeType="1"/>
          </p:cNvSpPr>
          <p:nvPr/>
        </p:nvSpPr>
        <p:spPr bwMode="auto">
          <a:xfrm flipV="1">
            <a:off x="1114425" y="3000375"/>
            <a:ext cx="304800" cy="381000"/>
          </a:xfrm>
          <a:prstGeom prst="line">
            <a:avLst/>
          </a:prstGeom>
          <a:noFill/>
          <a:ln w="9525">
            <a:solidFill>
              <a:srgbClr val="3366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33" name="Line 29"/>
          <p:cNvSpPr>
            <a:spLocks noChangeShapeType="1"/>
          </p:cNvSpPr>
          <p:nvPr/>
        </p:nvSpPr>
        <p:spPr bwMode="auto">
          <a:xfrm flipV="1">
            <a:off x="1371600" y="3886200"/>
            <a:ext cx="533400" cy="76200"/>
          </a:xfrm>
          <a:prstGeom prst="line">
            <a:avLst/>
          </a:prstGeom>
          <a:noFill/>
          <a:ln w="9525">
            <a:solidFill>
              <a:srgbClr val="3366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34" name="Line 30"/>
          <p:cNvSpPr>
            <a:spLocks noChangeShapeType="1"/>
          </p:cNvSpPr>
          <p:nvPr/>
        </p:nvSpPr>
        <p:spPr bwMode="auto">
          <a:xfrm>
            <a:off x="2843213" y="2349500"/>
            <a:ext cx="1587" cy="3200400"/>
          </a:xfrm>
          <a:prstGeom prst="line">
            <a:avLst/>
          </a:prstGeom>
          <a:noFill/>
          <a:ln w="19050">
            <a:solidFill>
              <a:srgbClr val="FF0000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35" name="Line 31"/>
          <p:cNvSpPr>
            <a:spLocks noChangeShapeType="1"/>
          </p:cNvSpPr>
          <p:nvPr/>
        </p:nvSpPr>
        <p:spPr bwMode="auto">
          <a:xfrm>
            <a:off x="1371600" y="2362200"/>
            <a:ext cx="1588" cy="3200400"/>
          </a:xfrm>
          <a:prstGeom prst="line">
            <a:avLst/>
          </a:prstGeom>
          <a:noFill/>
          <a:ln w="19050">
            <a:solidFill>
              <a:srgbClr val="FF0000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36" name="Line 32"/>
          <p:cNvSpPr>
            <a:spLocks noChangeShapeType="1"/>
          </p:cNvSpPr>
          <p:nvPr/>
        </p:nvSpPr>
        <p:spPr bwMode="auto">
          <a:xfrm>
            <a:off x="381000" y="4876800"/>
            <a:ext cx="3962400" cy="0"/>
          </a:xfrm>
          <a:prstGeom prst="line">
            <a:avLst/>
          </a:prstGeom>
          <a:noFill/>
          <a:ln w="19050">
            <a:solidFill>
              <a:srgbClr val="FF0000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37" name="Line 33"/>
          <p:cNvSpPr>
            <a:spLocks noChangeShapeType="1"/>
          </p:cNvSpPr>
          <p:nvPr/>
        </p:nvSpPr>
        <p:spPr bwMode="auto">
          <a:xfrm>
            <a:off x="381000" y="3581400"/>
            <a:ext cx="3962400" cy="0"/>
          </a:xfrm>
          <a:prstGeom prst="line">
            <a:avLst/>
          </a:prstGeom>
          <a:noFill/>
          <a:ln w="19050">
            <a:solidFill>
              <a:srgbClr val="FF0000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pic>
        <p:nvPicPr>
          <p:cNvPr id="38" name="Picture 34" descr="gubjxdqy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0" y="5105400"/>
            <a:ext cx="304800" cy="207963"/>
          </a:xfrm>
          <a:prstGeom prst="rect">
            <a:avLst/>
          </a:prstGeom>
          <a:noFill/>
        </p:spPr>
      </p:pic>
      <p:pic>
        <p:nvPicPr>
          <p:cNvPr id="39" name="Picture 35" descr="gubjxdqy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24200" y="5486400"/>
            <a:ext cx="304800" cy="207963"/>
          </a:xfrm>
          <a:prstGeom prst="rect">
            <a:avLst/>
          </a:prstGeom>
          <a:noFill/>
        </p:spPr>
      </p:pic>
      <p:pic>
        <p:nvPicPr>
          <p:cNvPr id="40" name="Picture 36" descr="gubjxdqy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5257800"/>
            <a:ext cx="304800" cy="207963"/>
          </a:xfrm>
          <a:prstGeom prst="rect">
            <a:avLst/>
          </a:prstGeom>
          <a:noFill/>
        </p:spPr>
      </p:pic>
      <p:pic>
        <p:nvPicPr>
          <p:cNvPr id="41" name="Picture 37" descr="gubjxdqy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5410200"/>
            <a:ext cx="304800" cy="207963"/>
          </a:xfrm>
          <a:prstGeom prst="rect">
            <a:avLst/>
          </a:prstGeom>
          <a:noFill/>
        </p:spPr>
      </p:pic>
      <p:sp>
        <p:nvSpPr>
          <p:cNvPr id="42" name="Line 38"/>
          <p:cNvSpPr>
            <a:spLocks noChangeShapeType="1"/>
          </p:cNvSpPr>
          <p:nvPr/>
        </p:nvSpPr>
        <p:spPr bwMode="auto">
          <a:xfrm>
            <a:off x="2057400" y="3810000"/>
            <a:ext cx="990600" cy="609600"/>
          </a:xfrm>
          <a:prstGeom prst="line">
            <a:avLst/>
          </a:prstGeom>
          <a:noFill/>
          <a:ln w="9525">
            <a:solidFill>
              <a:srgbClr val="3366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43" name="Line 39"/>
          <p:cNvSpPr>
            <a:spLocks noChangeShapeType="1"/>
          </p:cNvSpPr>
          <p:nvPr/>
        </p:nvSpPr>
        <p:spPr bwMode="auto">
          <a:xfrm flipV="1">
            <a:off x="3128963" y="3352800"/>
            <a:ext cx="528637" cy="1019175"/>
          </a:xfrm>
          <a:prstGeom prst="line">
            <a:avLst/>
          </a:prstGeom>
          <a:noFill/>
          <a:ln w="9525">
            <a:solidFill>
              <a:srgbClr val="3366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44" name="Line 40"/>
          <p:cNvSpPr>
            <a:spLocks noChangeShapeType="1"/>
          </p:cNvSpPr>
          <p:nvPr/>
        </p:nvSpPr>
        <p:spPr bwMode="auto">
          <a:xfrm>
            <a:off x="3048000" y="4495800"/>
            <a:ext cx="228600" cy="1066800"/>
          </a:xfrm>
          <a:prstGeom prst="line">
            <a:avLst/>
          </a:prstGeom>
          <a:noFill/>
          <a:ln w="9525">
            <a:solidFill>
              <a:srgbClr val="3366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45" name="Line 41"/>
          <p:cNvSpPr>
            <a:spLocks noChangeShapeType="1"/>
          </p:cNvSpPr>
          <p:nvPr/>
        </p:nvSpPr>
        <p:spPr bwMode="auto">
          <a:xfrm>
            <a:off x="1981200" y="3886200"/>
            <a:ext cx="533400" cy="1447800"/>
          </a:xfrm>
          <a:prstGeom prst="line">
            <a:avLst/>
          </a:prstGeom>
          <a:noFill/>
          <a:ln w="9525">
            <a:solidFill>
              <a:srgbClr val="3366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46" name="Line 42"/>
          <p:cNvSpPr>
            <a:spLocks noChangeShapeType="1"/>
          </p:cNvSpPr>
          <p:nvPr/>
        </p:nvSpPr>
        <p:spPr bwMode="auto">
          <a:xfrm>
            <a:off x="2667000" y="5334000"/>
            <a:ext cx="533400" cy="228600"/>
          </a:xfrm>
          <a:prstGeom prst="line">
            <a:avLst/>
          </a:prstGeom>
          <a:noFill/>
          <a:ln w="9525">
            <a:solidFill>
              <a:srgbClr val="3366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47" name="Line 43"/>
          <p:cNvSpPr>
            <a:spLocks noChangeShapeType="1"/>
          </p:cNvSpPr>
          <p:nvPr/>
        </p:nvSpPr>
        <p:spPr bwMode="auto">
          <a:xfrm flipH="1">
            <a:off x="609600" y="4038600"/>
            <a:ext cx="609600" cy="1295400"/>
          </a:xfrm>
          <a:prstGeom prst="line">
            <a:avLst/>
          </a:prstGeom>
          <a:noFill/>
          <a:ln w="9525">
            <a:solidFill>
              <a:srgbClr val="3366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48" name="Line 44"/>
          <p:cNvSpPr>
            <a:spLocks noChangeShapeType="1"/>
          </p:cNvSpPr>
          <p:nvPr/>
        </p:nvSpPr>
        <p:spPr bwMode="auto">
          <a:xfrm flipH="1" flipV="1">
            <a:off x="1600200" y="2971800"/>
            <a:ext cx="381000" cy="762000"/>
          </a:xfrm>
          <a:prstGeom prst="line">
            <a:avLst/>
          </a:prstGeom>
          <a:noFill/>
          <a:ln w="9525">
            <a:solidFill>
              <a:srgbClr val="3366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49" name="Line 45"/>
          <p:cNvSpPr>
            <a:spLocks noChangeShapeType="1"/>
          </p:cNvSpPr>
          <p:nvPr/>
        </p:nvSpPr>
        <p:spPr bwMode="auto">
          <a:xfrm>
            <a:off x="1676400" y="2895600"/>
            <a:ext cx="1981200" cy="381000"/>
          </a:xfrm>
          <a:prstGeom prst="line">
            <a:avLst/>
          </a:prstGeom>
          <a:noFill/>
          <a:ln w="9525">
            <a:solidFill>
              <a:srgbClr val="3366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50" name="Line 46"/>
          <p:cNvSpPr>
            <a:spLocks noChangeShapeType="1"/>
          </p:cNvSpPr>
          <p:nvPr/>
        </p:nvSpPr>
        <p:spPr bwMode="auto">
          <a:xfrm>
            <a:off x="762000" y="5334000"/>
            <a:ext cx="1752600" cy="76200"/>
          </a:xfrm>
          <a:prstGeom prst="line">
            <a:avLst/>
          </a:prstGeom>
          <a:noFill/>
          <a:ln w="9525">
            <a:solidFill>
              <a:srgbClr val="3366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51" name="Rectangle 47"/>
          <p:cNvSpPr>
            <a:spLocks noChangeArrowheads="1"/>
          </p:cNvSpPr>
          <p:nvPr/>
        </p:nvSpPr>
        <p:spPr bwMode="auto">
          <a:xfrm>
            <a:off x="4572000" y="1447800"/>
            <a:ext cx="4176713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None/>
            </a:pPr>
            <a:r>
              <a:rPr lang="en-US" sz="2400" b="1" dirty="0">
                <a:solidFill>
                  <a:srgbClr val="0000FF"/>
                </a:solidFill>
                <a:latin typeface="Trebuchet MS" pitchFamily="34" charset="0"/>
              </a:rPr>
              <a:t>Cluster-based approach</a:t>
            </a:r>
          </a:p>
        </p:txBody>
      </p:sp>
      <p:sp>
        <p:nvSpPr>
          <p:cNvPr id="52" name="Line 48"/>
          <p:cNvSpPr>
            <a:spLocks noChangeShapeType="1"/>
          </p:cNvSpPr>
          <p:nvPr/>
        </p:nvSpPr>
        <p:spPr bwMode="auto">
          <a:xfrm flipV="1">
            <a:off x="609600" y="2971800"/>
            <a:ext cx="152400" cy="838200"/>
          </a:xfrm>
          <a:prstGeom prst="line">
            <a:avLst/>
          </a:prstGeom>
          <a:noFill/>
          <a:ln w="9525">
            <a:solidFill>
              <a:srgbClr val="3399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53" name="Line 49"/>
          <p:cNvSpPr>
            <a:spLocks noChangeShapeType="1"/>
          </p:cNvSpPr>
          <p:nvPr/>
        </p:nvSpPr>
        <p:spPr bwMode="auto">
          <a:xfrm>
            <a:off x="838200" y="2895600"/>
            <a:ext cx="1066800" cy="381000"/>
          </a:xfrm>
          <a:prstGeom prst="line">
            <a:avLst/>
          </a:prstGeom>
          <a:noFill/>
          <a:ln w="9525">
            <a:solidFill>
              <a:srgbClr val="3399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54" name="Line 50"/>
          <p:cNvSpPr>
            <a:spLocks noChangeShapeType="1"/>
          </p:cNvSpPr>
          <p:nvPr/>
        </p:nvSpPr>
        <p:spPr bwMode="auto">
          <a:xfrm flipV="1">
            <a:off x="609600" y="3962400"/>
            <a:ext cx="1588" cy="1295400"/>
          </a:xfrm>
          <a:prstGeom prst="line">
            <a:avLst/>
          </a:prstGeom>
          <a:noFill/>
          <a:ln w="9525">
            <a:solidFill>
              <a:srgbClr val="3399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55" name="Line 51"/>
          <p:cNvSpPr>
            <a:spLocks noChangeShapeType="1"/>
          </p:cNvSpPr>
          <p:nvPr/>
        </p:nvSpPr>
        <p:spPr bwMode="auto">
          <a:xfrm flipV="1">
            <a:off x="685800" y="5105400"/>
            <a:ext cx="1143000" cy="152400"/>
          </a:xfrm>
          <a:prstGeom prst="line">
            <a:avLst/>
          </a:prstGeom>
          <a:noFill/>
          <a:ln w="9525">
            <a:solidFill>
              <a:srgbClr val="3399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56" name="Line 52"/>
          <p:cNvSpPr>
            <a:spLocks noChangeShapeType="1"/>
          </p:cNvSpPr>
          <p:nvPr/>
        </p:nvSpPr>
        <p:spPr bwMode="auto">
          <a:xfrm>
            <a:off x="1981200" y="5029200"/>
            <a:ext cx="1371600" cy="76200"/>
          </a:xfrm>
          <a:prstGeom prst="line">
            <a:avLst/>
          </a:prstGeom>
          <a:noFill/>
          <a:ln w="9525">
            <a:solidFill>
              <a:srgbClr val="3399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57" name="Line 53"/>
          <p:cNvSpPr>
            <a:spLocks noChangeShapeType="1"/>
          </p:cNvSpPr>
          <p:nvPr/>
        </p:nvSpPr>
        <p:spPr bwMode="auto">
          <a:xfrm flipH="1" flipV="1">
            <a:off x="1752600" y="4572000"/>
            <a:ext cx="152400" cy="381000"/>
          </a:xfrm>
          <a:prstGeom prst="line">
            <a:avLst/>
          </a:prstGeom>
          <a:noFill/>
          <a:ln w="9525">
            <a:solidFill>
              <a:srgbClr val="3399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58" name="Line 54"/>
          <p:cNvSpPr>
            <a:spLocks noChangeShapeType="1"/>
          </p:cNvSpPr>
          <p:nvPr/>
        </p:nvSpPr>
        <p:spPr bwMode="auto">
          <a:xfrm flipV="1">
            <a:off x="3490913" y="3990975"/>
            <a:ext cx="76200" cy="1066800"/>
          </a:xfrm>
          <a:prstGeom prst="line">
            <a:avLst/>
          </a:prstGeom>
          <a:noFill/>
          <a:ln w="9525">
            <a:solidFill>
              <a:srgbClr val="3399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59" name="Line 55"/>
          <p:cNvSpPr>
            <a:spLocks noChangeShapeType="1"/>
          </p:cNvSpPr>
          <p:nvPr/>
        </p:nvSpPr>
        <p:spPr bwMode="auto">
          <a:xfrm>
            <a:off x="3200400" y="2895600"/>
            <a:ext cx="381000" cy="990600"/>
          </a:xfrm>
          <a:prstGeom prst="line">
            <a:avLst/>
          </a:prstGeom>
          <a:noFill/>
          <a:ln w="9525">
            <a:solidFill>
              <a:srgbClr val="3399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60" name="Line 56"/>
          <p:cNvSpPr>
            <a:spLocks noChangeShapeType="1"/>
          </p:cNvSpPr>
          <p:nvPr/>
        </p:nvSpPr>
        <p:spPr bwMode="auto">
          <a:xfrm flipH="1">
            <a:off x="1981200" y="2819400"/>
            <a:ext cx="1143000" cy="381000"/>
          </a:xfrm>
          <a:prstGeom prst="line">
            <a:avLst/>
          </a:prstGeom>
          <a:noFill/>
          <a:ln w="9525">
            <a:solidFill>
              <a:srgbClr val="3399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61" name="Line 57"/>
          <p:cNvSpPr>
            <a:spLocks noChangeShapeType="1"/>
          </p:cNvSpPr>
          <p:nvPr/>
        </p:nvSpPr>
        <p:spPr bwMode="auto">
          <a:xfrm flipH="1">
            <a:off x="1752600" y="3352800"/>
            <a:ext cx="152400" cy="1066800"/>
          </a:xfrm>
          <a:prstGeom prst="line">
            <a:avLst/>
          </a:prstGeom>
          <a:noFill/>
          <a:ln w="9525">
            <a:solidFill>
              <a:srgbClr val="3399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62" name="Line 58"/>
          <p:cNvSpPr>
            <a:spLocks noChangeShapeType="1"/>
          </p:cNvSpPr>
          <p:nvPr/>
        </p:nvSpPr>
        <p:spPr bwMode="auto">
          <a:xfrm flipH="1" flipV="1">
            <a:off x="685800" y="3962400"/>
            <a:ext cx="990600" cy="533400"/>
          </a:xfrm>
          <a:prstGeom prst="line">
            <a:avLst/>
          </a:prstGeom>
          <a:noFill/>
          <a:ln w="9525">
            <a:solidFill>
              <a:srgbClr val="3399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63" name="Line 59"/>
          <p:cNvSpPr>
            <a:spLocks noChangeShapeType="1"/>
          </p:cNvSpPr>
          <p:nvPr/>
        </p:nvSpPr>
        <p:spPr bwMode="auto">
          <a:xfrm flipV="1">
            <a:off x="1752600" y="3962400"/>
            <a:ext cx="1752600" cy="533400"/>
          </a:xfrm>
          <a:prstGeom prst="line">
            <a:avLst/>
          </a:prstGeom>
          <a:noFill/>
          <a:ln w="9525">
            <a:solidFill>
              <a:srgbClr val="3399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pic>
        <p:nvPicPr>
          <p:cNvPr id="64" name="Picture 60" descr="gubjxdqy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81800" y="3241675"/>
            <a:ext cx="304800" cy="207963"/>
          </a:xfrm>
          <a:prstGeom prst="rect">
            <a:avLst/>
          </a:prstGeom>
          <a:noFill/>
        </p:spPr>
      </p:pic>
      <p:pic>
        <p:nvPicPr>
          <p:cNvPr id="65" name="Picture 61" descr="gubjxdqy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67600" y="2916238"/>
            <a:ext cx="304800" cy="207962"/>
          </a:xfrm>
          <a:prstGeom prst="rect">
            <a:avLst/>
          </a:prstGeom>
          <a:noFill/>
        </p:spPr>
      </p:pic>
      <p:pic>
        <p:nvPicPr>
          <p:cNvPr id="66" name="Picture 62" descr="gubjxdqy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62825" y="3471863"/>
            <a:ext cx="304800" cy="207962"/>
          </a:xfrm>
          <a:prstGeom prst="rect">
            <a:avLst/>
          </a:prstGeom>
          <a:solidFill>
            <a:srgbClr val="FF0000"/>
          </a:solidFill>
        </p:spPr>
      </p:pic>
      <p:pic>
        <p:nvPicPr>
          <p:cNvPr id="67" name="Picture 63" descr="gubjxdqy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34200" y="3983038"/>
            <a:ext cx="304800" cy="207962"/>
          </a:xfrm>
          <a:prstGeom prst="rect">
            <a:avLst/>
          </a:prstGeom>
          <a:noFill/>
        </p:spPr>
      </p:pic>
      <p:pic>
        <p:nvPicPr>
          <p:cNvPr id="68" name="Picture 64" descr="gubjxdqy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1200" y="2992438"/>
            <a:ext cx="304800" cy="207962"/>
          </a:xfrm>
          <a:prstGeom prst="rect">
            <a:avLst/>
          </a:prstGeom>
          <a:solidFill>
            <a:srgbClr val="FF0000"/>
          </a:solidFill>
        </p:spPr>
      </p:pic>
      <p:pic>
        <p:nvPicPr>
          <p:cNvPr id="69" name="Picture 65" descr="gubjxdqy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72200" y="3373438"/>
            <a:ext cx="304800" cy="207962"/>
          </a:xfrm>
          <a:prstGeom prst="rect">
            <a:avLst/>
          </a:prstGeom>
          <a:noFill/>
        </p:spPr>
      </p:pic>
      <p:pic>
        <p:nvPicPr>
          <p:cNvPr id="70" name="Picture 66" descr="gubjxdqy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77200" y="3352800"/>
            <a:ext cx="304800" cy="207963"/>
          </a:xfrm>
          <a:prstGeom prst="rect">
            <a:avLst/>
          </a:prstGeom>
          <a:noFill/>
        </p:spPr>
      </p:pic>
      <p:pic>
        <p:nvPicPr>
          <p:cNvPr id="71" name="Picture 67" descr="gubjxdqy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48600" y="4059238"/>
            <a:ext cx="304800" cy="207962"/>
          </a:xfrm>
          <a:prstGeom prst="rect">
            <a:avLst/>
          </a:prstGeom>
          <a:noFill/>
        </p:spPr>
      </p:pic>
      <p:pic>
        <p:nvPicPr>
          <p:cNvPr id="72" name="Picture 68" descr="gubjxdqy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53000" y="4516438"/>
            <a:ext cx="304800" cy="207962"/>
          </a:xfrm>
          <a:prstGeom prst="rect">
            <a:avLst/>
          </a:prstGeom>
          <a:noFill/>
        </p:spPr>
      </p:pic>
      <p:pic>
        <p:nvPicPr>
          <p:cNvPr id="73" name="Picture 69" descr="gubjxdqy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05600" y="4516438"/>
            <a:ext cx="304800" cy="207962"/>
          </a:xfrm>
          <a:prstGeom prst="rect">
            <a:avLst/>
          </a:prstGeom>
          <a:noFill/>
        </p:spPr>
      </p:pic>
      <p:pic>
        <p:nvPicPr>
          <p:cNvPr id="74" name="Picture 70" descr="gubjxdqy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3600" y="4592638"/>
            <a:ext cx="304800" cy="207962"/>
          </a:xfrm>
          <a:prstGeom prst="rect">
            <a:avLst/>
          </a:prstGeom>
          <a:noFill/>
        </p:spPr>
      </p:pic>
      <p:pic>
        <p:nvPicPr>
          <p:cNvPr id="75" name="Picture 71" descr="gubjxdqy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96200" y="5202238"/>
            <a:ext cx="304800" cy="207962"/>
          </a:xfrm>
          <a:prstGeom prst="rect">
            <a:avLst/>
          </a:prstGeom>
          <a:solidFill>
            <a:srgbClr val="FF0000"/>
          </a:solidFill>
        </p:spPr>
      </p:pic>
      <p:pic>
        <p:nvPicPr>
          <p:cNvPr id="76" name="Picture 72" descr="gubjxdqy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86400" y="4059238"/>
            <a:ext cx="304800" cy="207962"/>
          </a:xfrm>
          <a:prstGeom prst="rect">
            <a:avLst/>
          </a:prstGeom>
          <a:noFill/>
        </p:spPr>
      </p:pic>
      <p:pic>
        <p:nvPicPr>
          <p:cNvPr id="77" name="Picture 73" descr="gubjxdqy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57800" y="3525838"/>
            <a:ext cx="304800" cy="207962"/>
          </a:xfrm>
          <a:prstGeom prst="rect">
            <a:avLst/>
          </a:prstGeom>
          <a:noFill/>
        </p:spPr>
      </p:pic>
      <p:pic>
        <p:nvPicPr>
          <p:cNvPr id="78" name="Picture 74" descr="gubjxdqy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8400" y="3906838"/>
            <a:ext cx="304800" cy="207962"/>
          </a:xfrm>
          <a:prstGeom prst="rect">
            <a:avLst/>
          </a:prstGeom>
          <a:solidFill>
            <a:srgbClr val="FF0000"/>
          </a:solidFill>
        </p:spPr>
      </p:pic>
      <p:pic>
        <p:nvPicPr>
          <p:cNvPr id="79" name="Picture 75" descr="gubjxdqy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10200" y="5029200"/>
            <a:ext cx="304800" cy="207962"/>
          </a:xfrm>
          <a:prstGeom prst="rect">
            <a:avLst/>
          </a:prstGeom>
          <a:solidFill>
            <a:srgbClr val="FF0000"/>
          </a:solidFill>
        </p:spPr>
      </p:pic>
      <p:pic>
        <p:nvPicPr>
          <p:cNvPr id="80" name="Picture 76" descr="gubjxdqy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53400" y="4440238"/>
            <a:ext cx="304800" cy="207962"/>
          </a:xfrm>
          <a:prstGeom prst="rect">
            <a:avLst/>
          </a:prstGeom>
          <a:noFill/>
        </p:spPr>
      </p:pic>
      <p:pic>
        <p:nvPicPr>
          <p:cNvPr id="81" name="Picture 77" descr="gubjxdqy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5200" y="4516438"/>
            <a:ext cx="304800" cy="207962"/>
          </a:xfrm>
          <a:prstGeom prst="rect">
            <a:avLst/>
          </a:prstGeom>
          <a:noFill/>
        </p:spPr>
      </p:pic>
      <p:pic>
        <p:nvPicPr>
          <p:cNvPr id="82" name="Picture 78" descr="gubjxdqy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9200" y="2992438"/>
            <a:ext cx="304800" cy="207962"/>
          </a:xfrm>
          <a:prstGeom prst="rect">
            <a:avLst/>
          </a:prstGeom>
          <a:noFill/>
        </p:spPr>
      </p:pic>
      <p:pic>
        <p:nvPicPr>
          <p:cNvPr id="83" name="Picture 79" descr="gubjxdqy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53400" y="2840038"/>
            <a:ext cx="304800" cy="207962"/>
          </a:xfrm>
          <a:prstGeom prst="rect">
            <a:avLst/>
          </a:prstGeom>
          <a:noFill/>
        </p:spPr>
      </p:pic>
      <p:pic>
        <p:nvPicPr>
          <p:cNvPr id="84" name="Picture 80" descr="gubjxdqy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76800" y="3983038"/>
            <a:ext cx="304800" cy="207962"/>
          </a:xfrm>
          <a:prstGeom prst="rect">
            <a:avLst/>
          </a:prstGeom>
          <a:noFill/>
        </p:spPr>
      </p:pic>
      <p:pic>
        <p:nvPicPr>
          <p:cNvPr id="85" name="Picture 81" descr="gubjxdqy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0" y="5430838"/>
            <a:ext cx="304800" cy="207962"/>
          </a:xfrm>
          <a:prstGeom prst="rect">
            <a:avLst/>
          </a:prstGeom>
          <a:noFill/>
        </p:spPr>
      </p:pic>
      <p:pic>
        <p:nvPicPr>
          <p:cNvPr id="86" name="Picture 82" descr="gubjxdqy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72200" y="5126038"/>
            <a:ext cx="304800" cy="207962"/>
          </a:xfrm>
          <a:prstGeom prst="rect">
            <a:avLst/>
          </a:prstGeom>
          <a:noFill/>
        </p:spPr>
      </p:pic>
      <p:pic>
        <p:nvPicPr>
          <p:cNvPr id="87" name="Picture 83" descr="gubjxdqy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29600" y="5278438"/>
            <a:ext cx="304800" cy="207962"/>
          </a:xfrm>
          <a:prstGeom prst="rect">
            <a:avLst/>
          </a:prstGeom>
          <a:noFill/>
        </p:spPr>
      </p:pic>
      <p:pic>
        <p:nvPicPr>
          <p:cNvPr id="88" name="Picture 84" descr="gubjxdqy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43800" y="5659438"/>
            <a:ext cx="304800" cy="207962"/>
          </a:xfrm>
          <a:prstGeom prst="rect">
            <a:avLst/>
          </a:prstGeom>
          <a:noFill/>
        </p:spPr>
      </p:pic>
      <p:pic>
        <p:nvPicPr>
          <p:cNvPr id="89" name="Picture 85" descr="gubjxdqy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76800" y="5430838"/>
            <a:ext cx="304800" cy="207962"/>
          </a:xfrm>
          <a:prstGeom prst="rect">
            <a:avLst/>
          </a:prstGeom>
          <a:noFill/>
        </p:spPr>
      </p:pic>
      <p:pic>
        <p:nvPicPr>
          <p:cNvPr id="91" name="Picture 87" descr="_ci1fini[1]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6477000" y="1981200"/>
            <a:ext cx="712788" cy="1238250"/>
          </a:xfrm>
          <a:prstGeom prst="rect">
            <a:avLst/>
          </a:prstGeom>
          <a:noFill/>
          <a:ln/>
        </p:spPr>
      </p:pic>
      <p:sp>
        <p:nvSpPr>
          <p:cNvPr id="92" name="Line 88"/>
          <p:cNvSpPr>
            <a:spLocks noChangeShapeType="1"/>
          </p:cNvSpPr>
          <p:nvPr/>
        </p:nvSpPr>
        <p:spPr bwMode="auto">
          <a:xfrm flipV="1">
            <a:off x="5105400" y="5257800"/>
            <a:ext cx="3048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93" name="Line 89"/>
          <p:cNvSpPr>
            <a:spLocks noChangeShapeType="1"/>
          </p:cNvSpPr>
          <p:nvPr/>
        </p:nvSpPr>
        <p:spPr bwMode="auto">
          <a:xfrm>
            <a:off x="5181600" y="4648200"/>
            <a:ext cx="3810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94" name="Line 90"/>
          <p:cNvSpPr>
            <a:spLocks noChangeShapeType="1"/>
          </p:cNvSpPr>
          <p:nvPr/>
        </p:nvSpPr>
        <p:spPr bwMode="auto">
          <a:xfrm>
            <a:off x="5105400" y="4114800"/>
            <a:ext cx="45720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95" name="Line 91"/>
          <p:cNvSpPr>
            <a:spLocks noChangeShapeType="1"/>
          </p:cNvSpPr>
          <p:nvPr/>
        </p:nvSpPr>
        <p:spPr bwMode="auto">
          <a:xfrm>
            <a:off x="5638800" y="5105400"/>
            <a:ext cx="6858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96" name="Line 92"/>
          <p:cNvSpPr>
            <a:spLocks noChangeShapeType="1"/>
          </p:cNvSpPr>
          <p:nvPr/>
        </p:nvSpPr>
        <p:spPr bwMode="auto">
          <a:xfrm>
            <a:off x="5638800" y="5105400"/>
            <a:ext cx="4572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97" name="Line 93"/>
          <p:cNvSpPr>
            <a:spLocks noChangeShapeType="1"/>
          </p:cNvSpPr>
          <p:nvPr/>
        </p:nvSpPr>
        <p:spPr bwMode="auto">
          <a:xfrm flipH="1">
            <a:off x="6110288" y="4086225"/>
            <a:ext cx="3048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98" name="Line 94"/>
          <p:cNvSpPr>
            <a:spLocks noChangeShapeType="1"/>
          </p:cNvSpPr>
          <p:nvPr/>
        </p:nvSpPr>
        <p:spPr bwMode="auto">
          <a:xfrm>
            <a:off x="6477000" y="4114800"/>
            <a:ext cx="3810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99" name="Line 95"/>
          <p:cNvSpPr>
            <a:spLocks noChangeShapeType="1"/>
          </p:cNvSpPr>
          <p:nvPr/>
        </p:nvSpPr>
        <p:spPr bwMode="auto">
          <a:xfrm>
            <a:off x="6477000" y="4038600"/>
            <a:ext cx="5334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100" name="Line 96"/>
          <p:cNvSpPr>
            <a:spLocks noChangeShapeType="1"/>
          </p:cNvSpPr>
          <p:nvPr/>
        </p:nvSpPr>
        <p:spPr bwMode="auto">
          <a:xfrm flipH="1">
            <a:off x="5791200" y="4038600"/>
            <a:ext cx="5334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101" name="Line 97"/>
          <p:cNvSpPr>
            <a:spLocks noChangeShapeType="1"/>
          </p:cNvSpPr>
          <p:nvPr/>
        </p:nvSpPr>
        <p:spPr bwMode="auto">
          <a:xfrm flipH="1">
            <a:off x="7086600" y="5334000"/>
            <a:ext cx="6096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102" name="Line 98"/>
          <p:cNvSpPr>
            <a:spLocks noChangeShapeType="1"/>
          </p:cNvSpPr>
          <p:nvPr/>
        </p:nvSpPr>
        <p:spPr bwMode="auto">
          <a:xfrm flipH="1">
            <a:off x="7696200" y="5334000"/>
            <a:ext cx="1524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103" name="Line 99"/>
          <p:cNvSpPr>
            <a:spLocks noChangeShapeType="1"/>
          </p:cNvSpPr>
          <p:nvPr/>
        </p:nvSpPr>
        <p:spPr bwMode="auto">
          <a:xfrm>
            <a:off x="7924800" y="5334000"/>
            <a:ext cx="4572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104" name="Line 100"/>
          <p:cNvSpPr>
            <a:spLocks noChangeShapeType="1"/>
          </p:cNvSpPr>
          <p:nvPr/>
        </p:nvSpPr>
        <p:spPr bwMode="auto">
          <a:xfrm flipV="1">
            <a:off x="7848600" y="4572000"/>
            <a:ext cx="3810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105" name="Line 101"/>
          <p:cNvSpPr>
            <a:spLocks noChangeShapeType="1"/>
          </p:cNvSpPr>
          <p:nvPr/>
        </p:nvSpPr>
        <p:spPr bwMode="auto">
          <a:xfrm flipH="1" flipV="1">
            <a:off x="7543800" y="4724400"/>
            <a:ext cx="3048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106" name="Line 102"/>
          <p:cNvSpPr>
            <a:spLocks noChangeShapeType="1"/>
          </p:cNvSpPr>
          <p:nvPr/>
        </p:nvSpPr>
        <p:spPr bwMode="auto">
          <a:xfrm flipH="1" flipV="1">
            <a:off x="7620000" y="3581400"/>
            <a:ext cx="3810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107" name="Line 103"/>
          <p:cNvSpPr>
            <a:spLocks noChangeShapeType="1"/>
          </p:cNvSpPr>
          <p:nvPr/>
        </p:nvSpPr>
        <p:spPr bwMode="auto">
          <a:xfrm flipV="1">
            <a:off x="7620000" y="3429000"/>
            <a:ext cx="5334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108" name="Line 104"/>
          <p:cNvSpPr>
            <a:spLocks noChangeShapeType="1"/>
          </p:cNvSpPr>
          <p:nvPr/>
        </p:nvSpPr>
        <p:spPr bwMode="auto">
          <a:xfrm flipV="1">
            <a:off x="7543800" y="2971800"/>
            <a:ext cx="6858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109" name="Line 105"/>
          <p:cNvSpPr>
            <a:spLocks noChangeShapeType="1"/>
          </p:cNvSpPr>
          <p:nvPr/>
        </p:nvSpPr>
        <p:spPr bwMode="auto">
          <a:xfrm flipV="1">
            <a:off x="7543800" y="3124200"/>
            <a:ext cx="762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110" name="Line 106"/>
          <p:cNvSpPr>
            <a:spLocks noChangeShapeType="1"/>
          </p:cNvSpPr>
          <p:nvPr/>
        </p:nvSpPr>
        <p:spPr bwMode="auto">
          <a:xfrm flipH="1" flipV="1">
            <a:off x="7010400" y="3352800"/>
            <a:ext cx="533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111" name="Line 107"/>
          <p:cNvSpPr>
            <a:spLocks noChangeShapeType="1"/>
          </p:cNvSpPr>
          <p:nvPr/>
        </p:nvSpPr>
        <p:spPr bwMode="auto">
          <a:xfrm flipH="1">
            <a:off x="5486400" y="3124200"/>
            <a:ext cx="4572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112" name="Line 108"/>
          <p:cNvSpPr>
            <a:spLocks noChangeShapeType="1"/>
          </p:cNvSpPr>
          <p:nvPr/>
        </p:nvSpPr>
        <p:spPr bwMode="auto">
          <a:xfrm>
            <a:off x="5943600" y="3124200"/>
            <a:ext cx="3810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113" name="Line 109"/>
          <p:cNvSpPr>
            <a:spLocks noChangeShapeType="1"/>
          </p:cNvSpPr>
          <p:nvPr/>
        </p:nvSpPr>
        <p:spPr bwMode="auto">
          <a:xfrm flipH="1">
            <a:off x="5257800" y="31242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114" name="Rectangle 110"/>
          <p:cNvSpPr>
            <a:spLocks noChangeArrowheads="1"/>
          </p:cNvSpPr>
          <p:nvPr/>
        </p:nvSpPr>
        <p:spPr bwMode="auto">
          <a:xfrm>
            <a:off x="7010400" y="2057400"/>
            <a:ext cx="1377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None/>
            </a:pPr>
            <a:r>
              <a:rPr lang="en-US" sz="2000" b="1">
                <a:latin typeface="Trebuchet MS" pitchFamily="34" charset="0"/>
              </a:rPr>
              <a:t>observer</a:t>
            </a:r>
          </a:p>
        </p:txBody>
      </p:sp>
      <p:sp>
        <p:nvSpPr>
          <p:cNvPr id="115" name="Line 111"/>
          <p:cNvSpPr>
            <a:spLocks noChangeShapeType="1"/>
          </p:cNvSpPr>
          <p:nvPr/>
        </p:nvSpPr>
        <p:spPr bwMode="auto">
          <a:xfrm flipH="1" flipV="1">
            <a:off x="5791200" y="5181600"/>
            <a:ext cx="381000" cy="381000"/>
          </a:xfrm>
          <a:prstGeom prst="line">
            <a:avLst/>
          </a:prstGeom>
          <a:noFill/>
          <a:ln w="25400">
            <a:solidFill>
              <a:srgbClr val="3366FF"/>
            </a:solidFill>
            <a:prstDash val="dash"/>
            <a:round/>
            <a:headEnd/>
            <a:tailEnd type="triangle" w="lg" len="med"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116" name="Line 112"/>
          <p:cNvSpPr>
            <a:spLocks noChangeShapeType="1"/>
          </p:cNvSpPr>
          <p:nvPr/>
        </p:nvSpPr>
        <p:spPr bwMode="auto">
          <a:xfrm flipV="1">
            <a:off x="5715000" y="4191000"/>
            <a:ext cx="533400" cy="838200"/>
          </a:xfrm>
          <a:prstGeom prst="line">
            <a:avLst/>
          </a:prstGeom>
          <a:noFill/>
          <a:ln w="25400">
            <a:solidFill>
              <a:srgbClr val="3366FF"/>
            </a:solidFill>
            <a:prstDash val="dash"/>
            <a:round/>
            <a:headEnd/>
            <a:tailEnd type="triangle" w="lg" len="med"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117" name="Line 113"/>
          <p:cNvSpPr>
            <a:spLocks noChangeShapeType="1"/>
          </p:cNvSpPr>
          <p:nvPr/>
        </p:nvSpPr>
        <p:spPr bwMode="auto">
          <a:xfrm flipH="1" flipV="1">
            <a:off x="5943600" y="3200400"/>
            <a:ext cx="457200" cy="685800"/>
          </a:xfrm>
          <a:prstGeom prst="line">
            <a:avLst/>
          </a:prstGeom>
          <a:noFill/>
          <a:ln w="25400">
            <a:solidFill>
              <a:srgbClr val="3366FF"/>
            </a:solidFill>
            <a:prstDash val="dash"/>
            <a:round/>
            <a:headEnd/>
            <a:tailEnd type="triangle" w="lg" len="med"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118" name="Line 114"/>
          <p:cNvSpPr>
            <a:spLocks noChangeShapeType="1"/>
          </p:cNvSpPr>
          <p:nvPr/>
        </p:nvSpPr>
        <p:spPr bwMode="auto">
          <a:xfrm flipV="1">
            <a:off x="6019800" y="2514600"/>
            <a:ext cx="457200" cy="457200"/>
          </a:xfrm>
          <a:prstGeom prst="line">
            <a:avLst/>
          </a:prstGeom>
          <a:noFill/>
          <a:ln w="25400">
            <a:solidFill>
              <a:srgbClr val="3366FF"/>
            </a:solidFill>
            <a:prstDash val="dash"/>
            <a:round/>
            <a:headEnd/>
            <a:tailEnd type="triangle" w="lg" len="med"/>
          </a:ln>
          <a:effectLst/>
        </p:spPr>
        <p:txBody>
          <a:bodyPr/>
          <a:lstStyle/>
          <a:p>
            <a:endParaRPr lang="ko-KR" altLang="en-US"/>
          </a:p>
        </p:txBody>
      </p:sp>
      <p:pic>
        <p:nvPicPr>
          <p:cNvPr id="119" name="Picture 82" descr="gubjxdqy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3600" y="5638800"/>
            <a:ext cx="304800" cy="2079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6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9" dur="2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2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5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8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1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4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7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0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3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6" dur="2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9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2" dur="2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5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8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1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4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7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0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3" dur="2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6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9" dur="2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2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5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8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1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4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7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0" dur="2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3" dur="2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6" dur="2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9" dur="2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2" dur="2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5" dur="2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8" dur="2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1" dur="2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4" dur="2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7" dur="2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0" dur="2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3" dur="2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6" dur="2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9" dur="2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2" dur="2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5" dur="2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8" dur="2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1" dur="2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4" dur="2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7" dur="2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0" dur="2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3" dur="2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4" fill="hold">
                      <p:stCondLst>
                        <p:cond delay="indefinite"/>
                      </p:stCondLst>
                      <p:childTnLst>
                        <p:par>
                          <p:cTn id="275" fill="hold">
                            <p:stCondLst>
                              <p:cond delay="0"/>
                            </p:stCondLst>
                            <p:childTnLst>
                              <p:par>
                                <p:cTn id="27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8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1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4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7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0" dur="2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42" grpId="0" animBg="1"/>
      <p:bldP spid="42" grpId="1" animBg="1"/>
      <p:bldP spid="43" grpId="0" animBg="1"/>
      <p:bldP spid="43" grpId="1" animBg="1"/>
      <p:bldP spid="44" grpId="0" animBg="1"/>
      <p:bldP spid="44" grpId="1" animBg="1"/>
      <p:bldP spid="45" grpId="0" animBg="1"/>
      <p:bldP spid="45" grpId="1" animBg="1"/>
      <p:bldP spid="46" grpId="0" animBg="1"/>
      <p:bldP spid="46" grpId="1" animBg="1"/>
      <p:bldP spid="47" grpId="0" animBg="1"/>
      <p:bldP spid="47" grpId="1" animBg="1"/>
      <p:bldP spid="48" grpId="0" animBg="1"/>
      <p:bldP spid="48" grpId="1" animBg="1"/>
      <p:bldP spid="49" grpId="0" animBg="1"/>
      <p:bldP spid="49" grpId="1" animBg="1"/>
      <p:bldP spid="50" grpId="0" animBg="1"/>
      <p:bldP spid="50" grpId="1" animBg="1"/>
      <p:bldP spid="51" grpId="0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4" grpId="0" animBg="1"/>
      <p:bldP spid="105" grpId="0" animBg="1"/>
      <p:bldP spid="106" grpId="0" animBg="1"/>
      <p:bldP spid="107" grpId="0" animBg="1"/>
      <p:bldP spid="108" grpId="0" animBg="1"/>
      <p:bldP spid="109" grpId="0" animBg="1"/>
      <p:bldP spid="110" grpId="0" animBg="1"/>
      <p:bldP spid="111" grpId="0" animBg="1"/>
      <p:bldP spid="112" grpId="0" animBg="1"/>
      <p:bldP spid="113" grpId="0" animBg="1"/>
      <p:bldP spid="114" grpId="0"/>
      <p:bldP spid="115" grpId="0" animBg="1"/>
      <p:bldP spid="116" grpId="0" animBg="1"/>
      <p:bldP spid="117" grpId="0" animBg="1"/>
      <p:bldP spid="1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93775"/>
          </a:xfrm>
        </p:spPr>
        <p:txBody>
          <a:bodyPr>
            <a:normAutofit fontScale="90000"/>
          </a:bodyPr>
          <a:lstStyle/>
          <a:p>
            <a:r>
              <a:rPr lang="tr-TR" altLang="ko-KR" sz="3200" b="1" dirty="0" smtClean="0">
                <a:solidFill>
                  <a:srgbClr val="FF0000"/>
                </a:solidFill>
                <a:latin typeface="Trebuchet MS" pitchFamily="34" charset="0"/>
              </a:rPr>
              <a:t>How To Reduce Energy Consumption </a:t>
            </a:r>
            <a:r>
              <a:rPr lang="tr-TR" altLang="ko-KR" sz="3200" b="1" dirty="0" smtClean="0">
                <a:latin typeface="Trebuchet MS" pitchFamily="34" charset="0"/>
              </a:rPr>
              <a:t>Clustering </a:t>
            </a:r>
            <a:r>
              <a:rPr lang="tr-TR" altLang="ko-KR" sz="3200" b="1" dirty="0">
                <a:latin typeface="Trebuchet MS" pitchFamily="34" charset="0"/>
              </a:rPr>
              <a:t>And Clusterheads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457200" y="1600200"/>
            <a:ext cx="5194300" cy="44926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Blip>
                <a:blip r:embed="rId2"/>
              </a:buBlip>
              <a:tabLst/>
              <a:defRPr/>
            </a:pPr>
            <a:r>
              <a:rPr kumimoji="0" lang="tr-TR" altLang="ko-KR" sz="1700" b="1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The essential operation in sensor node clustering is to :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tr-TR" altLang="ko-KR" sz="17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Select a set of cluster heads among the nodes in the network.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tr-TR" altLang="ko-KR" sz="17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Cluster the rest of the nodes with these heads.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tr-TR" altLang="ko-KR" sz="17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Blip>
                <a:blip r:embed="rId2"/>
              </a:buBlip>
              <a:tabLst/>
              <a:defRPr/>
            </a:pPr>
            <a:r>
              <a:rPr kumimoji="0" lang="tr-TR" altLang="ko-KR" sz="1700" b="1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Cluster heads are responsible for :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tr-TR" altLang="ko-KR" sz="17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Coordination among the nodes within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tr-TR" altLang="ko-KR" sz="17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   their clusters </a:t>
            </a:r>
            <a:r>
              <a:rPr kumimoji="0" lang="tr-TR" altLang="ko-KR" sz="1700" b="1" i="0" u="none" strike="noStrike" kern="1200" cap="none" spc="0" normalizeH="0" baseline="0" noProof="0" smtClean="0">
                <a:ln>
                  <a:noFill/>
                </a:ln>
                <a:solidFill>
                  <a:srgbClr val="00CC00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(intra-cluster coordination)</a:t>
            </a:r>
            <a:r>
              <a:rPr kumimoji="0" lang="tr-TR" altLang="ko-KR" sz="17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. 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kumimoji="0" lang="tr-TR" altLang="ko-KR" sz="17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tr-TR" altLang="ko-KR" sz="17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Communication with each other and/or with external observers on behalf of their clusters </a:t>
            </a:r>
            <a:r>
              <a:rPr kumimoji="0" lang="tr-TR" altLang="ko-KR" sz="1700" b="1" i="0" u="none" strike="noStrike" kern="1200" cap="none" spc="0" normalizeH="0" baseline="0" noProof="0" smtClean="0">
                <a:ln>
                  <a:noFill/>
                </a:ln>
                <a:solidFill>
                  <a:srgbClr val="00CC00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(inter-cluster communication)</a:t>
            </a:r>
            <a:r>
              <a:rPr kumimoji="0" lang="tr-TR" altLang="ko-KR" sz="17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.</a:t>
            </a:r>
            <a:endParaRPr kumimoji="0" lang="tr-TR" altLang="ko-KR" sz="17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  <p:pic>
        <p:nvPicPr>
          <p:cNvPr id="8" name="Picture 4" descr="gubjxdqy[1]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797550" y="3573463"/>
            <a:ext cx="431800" cy="295275"/>
          </a:xfrm>
          <a:prstGeom prst="rect">
            <a:avLst/>
          </a:prstGeom>
          <a:noFill/>
          <a:ln/>
        </p:spPr>
      </p:pic>
      <p:sp>
        <p:nvSpPr>
          <p:cNvPr id="9" name="Oval 16"/>
          <p:cNvSpPr>
            <a:spLocks noChangeArrowheads="1"/>
          </p:cNvSpPr>
          <p:nvPr/>
        </p:nvSpPr>
        <p:spPr bwMode="auto">
          <a:xfrm>
            <a:off x="5726113" y="3068638"/>
            <a:ext cx="1511300" cy="1655762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0" name="Oval 17"/>
          <p:cNvSpPr>
            <a:spLocks noChangeArrowheads="1"/>
          </p:cNvSpPr>
          <p:nvPr/>
        </p:nvSpPr>
        <p:spPr bwMode="auto">
          <a:xfrm>
            <a:off x="7451725" y="2708275"/>
            <a:ext cx="1511300" cy="1655763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1" name="Oval 18"/>
          <p:cNvSpPr>
            <a:spLocks noChangeArrowheads="1"/>
          </p:cNvSpPr>
          <p:nvPr/>
        </p:nvSpPr>
        <p:spPr bwMode="auto">
          <a:xfrm>
            <a:off x="6732588" y="4292600"/>
            <a:ext cx="1800225" cy="20161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pic>
        <p:nvPicPr>
          <p:cNvPr id="12" name="Picture 24" descr="gubjxdqy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888" y="4149725"/>
            <a:ext cx="431800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5" descr="gubjxdqy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13675" y="3573463"/>
            <a:ext cx="431800" cy="2952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</p:pic>
      <p:pic>
        <p:nvPicPr>
          <p:cNvPr id="14" name="Picture 26" descr="gubjxdqy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9938" y="3357563"/>
            <a:ext cx="431800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7" descr="gubjxdqy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13675" y="2997200"/>
            <a:ext cx="431800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31" descr="gubjxdqy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61150" y="3573463"/>
            <a:ext cx="431800" cy="2952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</p:pic>
      <p:pic>
        <p:nvPicPr>
          <p:cNvPr id="17" name="Picture 33" descr="gubjxdqy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59725" y="5589588"/>
            <a:ext cx="431800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34" descr="gubjxdqy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31163" y="4868863"/>
            <a:ext cx="431800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35" descr="gubjxdqy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50075" y="5013325"/>
            <a:ext cx="431800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36" descr="gubjxdqy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10438" y="4581525"/>
            <a:ext cx="431800" cy="2952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</p:pic>
      <p:pic>
        <p:nvPicPr>
          <p:cNvPr id="21" name="Picture 37" descr="gubjxdqy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94538" y="5589588"/>
            <a:ext cx="431800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Line 41"/>
          <p:cNvSpPr>
            <a:spLocks noChangeShapeType="1"/>
          </p:cNvSpPr>
          <p:nvPr/>
        </p:nvSpPr>
        <p:spPr bwMode="auto">
          <a:xfrm>
            <a:off x="6229350" y="3717925"/>
            <a:ext cx="431800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23" name="Line 51"/>
          <p:cNvSpPr>
            <a:spLocks noChangeShapeType="1"/>
          </p:cNvSpPr>
          <p:nvPr/>
        </p:nvSpPr>
        <p:spPr bwMode="auto">
          <a:xfrm flipV="1">
            <a:off x="6372225" y="3862388"/>
            <a:ext cx="288925" cy="287337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24" name="Line 53"/>
          <p:cNvSpPr>
            <a:spLocks noChangeShapeType="1"/>
          </p:cNvSpPr>
          <p:nvPr/>
        </p:nvSpPr>
        <p:spPr bwMode="auto">
          <a:xfrm flipV="1">
            <a:off x="7310438" y="4868863"/>
            <a:ext cx="144462" cy="21590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25" name="Line 54"/>
          <p:cNvSpPr>
            <a:spLocks noChangeShapeType="1"/>
          </p:cNvSpPr>
          <p:nvPr/>
        </p:nvSpPr>
        <p:spPr bwMode="auto">
          <a:xfrm>
            <a:off x="8029575" y="3284538"/>
            <a:ext cx="0" cy="288925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26" name="Line 55"/>
          <p:cNvSpPr>
            <a:spLocks noChangeShapeType="1"/>
          </p:cNvSpPr>
          <p:nvPr/>
        </p:nvSpPr>
        <p:spPr bwMode="auto">
          <a:xfrm flipV="1">
            <a:off x="7381875" y="4868863"/>
            <a:ext cx="144463" cy="720725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27" name="Line 56"/>
          <p:cNvSpPr>
            <a:spLocks noChangeShapeType="1"/>
          </p:cNvSpPr>
          <p:nvPr/>
        </p:nvSpPr>
        <p:spPr bwMode="auto">
          <a:xfrm flipH="1">
            <a:off x="8247063" y="3644900"/>
            <a:ext cx="287337" cy="144463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28" name="Line 57"/>
          <p:cNvSpPr>
            <a:spLocks noChangeShapeType="1"/>
          </p:cNvSpPr>
          <p:nvPr/>
        </p:nvSpPr>
        <p:spPr bwMode="auto">
          <a:xfrm flipH="1" flipV="1">
            <a:off x="7670800" y="4868863"/>
            <a:ext cx="503238" cy="79375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29" name="Line 58"/>
          <p:cNvSpPr>
            <a:spLocks noChangeShapeType="1"/>
          </p:cNvSpPr>
          <p:nvPr/>
        </p:nvSpPr>
        <p:spPr bwMode="auto">
          <a:xfrm flipH="1" flipV="1">
            <a:off x="7742238" y="4868863"/>
            <a:ext cx="360362" cy="144462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ko-KR" altLang="en-US"/>
          </a:p>
        </p:txBody>
      </p:sp>
      <p:pic>
        <p:nvPicPr>
          <p:cNvPr id="30" name="Picture 59" descr="_ci1fini[1]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6732588" y="1700213"/>
            <a:ext cx="973137" cy="1536700"/>
          </a:xfrm>
          <a:prstGeom prst="rect">
            <a:avLst/>
          </a:prstGeom>
          <a:noFill/>
          <a:ln/>
        </p:spPr>
      </p:pic>
      <p:sp>
        <p:nvSpPr>
          <p:cNvPr id="32" name="Line 62"/>
          <p:cNvSpPr>
            <a:spLocks noChangeShapeType="1"/>
          </p:cNvSpPr>
          <p:nvPr/>
        </p:nvSpPr>
        <p:spPr bwMode="auto">
          <a:xfrm flipH="1" flipV="1">
            <a:off x="7010400" y="2286000"/>
            <a:ext cx="803274" cy="1430338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33" name="Line 63"/>
          <p:cNvSpPr>
            <a:spLocks noChangeShapeType="1"/>
          </p:cNvSpPr>
          <p:nvPr/>
        </p:nvSpPr>
        <p:spPr bwMode="auto">
          <a:xfrm flipV="1">
            <a:off x="6877050" y="2205038"/>
            <a:ext cx="0" cy="1368425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34" name="Line 64"/>
          <p:cNvSpPr>
            <a:spLocks noChangeShapeType="1"/>
          </p:cNvSpPr>
          <p:nvPr/>
        </p:nvSpPr>
        <p:spPr bwMode="auto">
          <a:xfrm flipH="1" flipV="1">
            <a:off x="6934200" y="2286000"/>
            <a:ext cx="657225" cy="2295525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35" name="Rectangle 65"/>
          <p:cNvSpPr>
            <a:spLocks noChangeArrowheads="1"/>
          </p:cNvSpPr>
          <p:nvPr/>
        </p:nvSpPr>
        <p:spPr bwMode="auto">
          <a:xfrm>
            <a:off x="6300788" y="1341438"/>
            <a:ext cx="1676400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None/>
            </a:pPr>
            <a:r>
              <a:rPr lang="en-US" b="1">
                <a:latin typeface="Trebuchet MS" pitchFamily="34" charset="0"/>
              </a:rPr>
              <a:t>observer</a:t>
            </a:r>
          </a:p>
        </p:txBody>
      </p:sp>
      <p:sp>
        <p:nvSpPr>
          <p:cNvPr id="36" name="Rectangle 66"/>
          <p:cNvSpPr>
            <a:spLocks noChangeArrowheads="1"/>
          </p:cNvSpPr>
          <p:nvPr/>
        </p:nvSpPr>
        <p:spPr bwMode="auto">
          <a:xfrm>
            <a:off x="6588125" y="3860800"/>
            <a:ext cx="560388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None/>
            </a:pPr>
            <a:r>
              <a:rPr lang="tr-TR" altLang="ko-KR" b="1">
                <a:latin typeface="Trebuchet MS" pitchFamily="34" charset="0"/>
              </a:rPr>
              <a:t>CH</a:t>
            </a:r>
            <a:endParaRPr lang="en-US" b="1">
              <a:latin typeface="Trebuchet MS" pitchFamily="34" charset="0"/>
            </a:endParaRPr>
          </a:p>
        </p:txBody>
      </p:sp>
      <p:sp>
        <p:nvSpPr>
          <p:cNvPr id="37" name="Rectangle 67"/>
          <p:cNvSpPr>
            <a:spLocks noChangeArrowheads="1"/>
          </p:cNvSpPr>
          <p:nvPr/>
        </p:nvSpPr>
        <p:spPr bwMode="auto">
          <a:xfrm>
            <a:off x="7885113" y="3860800"/>
            <a:ext cx="560387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None/>
            </a:pPr>
            <a:r>
              <a:rPr lang="tr-TR" altLang="ko-KR" b="1">
                <a:latin typeface="Trebuchet MS" pitchFamily="34" charset="0"/>
              </a:rPr>
              <a:t>CH</a:t>
            </a:r>
            <a:endParaRPr lang="en-US" b="1">
              <a:latin typeface="Trebuchet MS" pitchFamily="34" charset="0"/>
            </a:endParaRPr>
          </a:p>
        </p:txBody>
      </p:sp>
      <p:sp>
        <p:nvSpPr>
          <p:cNvPr id="38" name="Rectangle 68"/>
          <p:cNvSpPr>
            <a:spLocks noChangeArrowheads="1"/>
          </p:cNvSpPr>
          <p:nvPr/>
        </p:nvSpPr>
        <p:spPr bwMode="auto">
          <a:xfrm>
            <a:off x="6877050" y="4508500"/>
            <a:ext cx="560388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None/>
            </a:pPr>
            <a:r>
              <a:rPr lang="tr-TR" altLang="ko-KR" b="1">
                <a:latin typeface="Trebuchet MS" pitchFamily="34" charset="0"/>
              </a:rPr>
              <a:t>CH</a:t>
            </a:r>
            <a:endParaRPr lang="en-US" b="1">
              <a:latin typeface="Trebuchet M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  <p:bldP spid="3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1701</TotalTime>
  <Words>967</Words>
  <Application>Microsoft Office PowerPoint</Application>
  <PresentationFormat>On-screen Show (4:3)</PresentationFormat>
  <Paragraphs>149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How to minimize energy consumption of Sensors in WSN</vt:lpstr>
      <vt:lpstr>Sensor Networks</vt:lpstr>
      <vt:lpstr>Slide 3</vt:lpstr>
      <vt:lpstr>Slide 4</vt:lpstr>
      <vt:lpstr>Reasons Of Energy Consumption </vt:lpstr>
      <vt:lpstr>Energy Efficiency</vt:lpstr>
      <vt:lpstr>The Problem</vt:lpstr>
      <vt:lpstr>WSN Approaches</vt:lpstr>
      <vt:lpstr>How To Reduce Energy Consumption Clustering And Clusterheads</vt:lpstr>
      <vt:lpstr>Slide 10</vt:lpstr>
      <vt:lpstr>Related Work</vt:lpstr>
      <vt:lpstr>LEACH Algorithm Overview</vt:lpstr>
      <vt:lpstr>Algorithm Details</vt:lpstr>
      <vt:lpstr>LEACH Limitations</vt:lpstr>
      <vt:lpstr>Proposed Method</vt:lpstr>
      <vt:lpstr>Energy Terms</vt:lpstr>
      <vt:lpstr>DEACH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minimize energy consumption in Sensors</dc:title>
  <dc:creator>Administrator</dc:creator>
  <cp:lastModifiedBy>Registered User</cp:lastModifiedBy>
  <cp:revision>75</cp:revision>
  <dcterms:created xsi:type="dcterms:W3CDTF">2006-08-16T00:00:00Z</dcterms:created>
  <dcterms:modified xsi:type="dcterms:W3CDTF">2015-01-30T04:38:39Z</dcterms:modified>
</cp:coreProperties>
</file>