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61" r:id="rId3"/>
    <p:sldId id="257" r:id="rId4"/>
    <p:sldId id="258" r:id="rId5"/>
    <p:sldId id="262" r:id="rId6"/>
    <p:sldId id="259" r:id="rId7"/>
    <p:sldId id="260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2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8DE00-9DF8-4574-8963-482F7214B1B7}" type="datetimeFigureOut">
              <a:rPr lang="ko-KR" altLang="en-US" smtClean="0"/>
              <a:pPr/>
              <a:t>1/30/2015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A4795-2C4C-4C40-8536-F70AE0CEDD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How to minimize energy consumption of Sensors in WSN</a:t>
            </a:r>
            <a:endParaRPr lang="ko-KR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err="1" smtClean="0"/>
              <a:t>Dileep</a:t>
            </a:r>
            <a:r>
              <a:rPr lang="en-US" altLang="ko-KR" dirty="0" smtClean="0"/>
              <a:t> Kumar</a:t>
            </a:r>
          </a:p>
          <a:p>
            <a:r>
              <a:rPr lang="en-US" altLang="ko-KR" dirty="0" smtClean="0"/>
              <a:t>HMCL</a:t>
            </a:r>
          </a:p>
          <a:p>
            <a:r>
              <a:rPr lang="en-US" altLang="ko-KR" dirty="0" smtClean="0"/>
              <a:t>30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Jan, 2015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295400"/>
            <a:ext cx="7772400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tr-TR" altLang="ko-KR" sz="1700" b="1" dirty="0" smtClean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tr-TR" altLang="ko-KR" sz="17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How To Prolong Network Lifetime ?</a:t>
            </a:r>
          </a:p>
          <a:p>
            <a:pPr marL="381000" indent="-381000"/>
            <a:endParaRPr lang="tr-TR" altLang="ko-KR" sz="17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marL="800100" lvl="1" indent="-342900"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tr-TR" altLang="ko-KR" sz="1700" b="1" dirty="0" smtClean="0">
                <a:latin typeface="Trebuchet MS" pitchFamily="34" charset="0"/>
              </a:rPr>
              <a:t>Reducing the number of nodes contending for channel access,</a:t>
            </a:r>
          </a:p>
          <a:p>
            <a:pPr marL="800100" lvl="1" indent="-342900">
              <a:buClr>
                <a:srgbClr val="0000FF"/>
              </a:buClr>
              <a:buFont typeface="Wingdings" pitchFamily="2" charset="2"/>
              <a:buAutoNum type="arabicPeriod"/>
            </a:pPr>
            <a:endParaRPr lang="tr-TR" altLang="ko-KR" sz="1700" b="1" dirty="0" smtClean="0">
              <a:latin typeface="Trebuchet MS" pitchFamily="34" charset="0"/>
            </a:endParaRPr>
          </a:p>
          <a:p>
            <a:pPr marL="800100" lvl="1" indent="-342900"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tr-TR" altLang="ko-KR" sz="1700" b="1" dirty="0" smtClean="0">
                <a:latin typeface="Trebuchet MS" pitchFamily="34" charset="0"/>
              </a:rPr>
              <a:t>Summarizing network state information and updates at the cluster heads through intra-cluster coordination,</a:t>
            </a:r>
          </a:p>
          <a:p>
            <a:pPr marL="800100" lvl="1" indent="-342900">
              <a:buClr>
                <a:srgbClr val="0000FF"/>
              </a:buClr>
              <a:buFont typeface="Wingdings" pitchFamily="2" charset="2"/>
              <a:buAutoNum type="arabicPeriod"/>
            </a:pPr>
            <a:endParaRPr lang="tr-TR" altLang="ko-KR" sz="1700" b="1" dirty="0" smtClean="0">
              <a:latin typeface="Trebuchet MS" pitchFamily="34" charset="0"/>
            </a:endParaRPr>
          </a:p>
          <a:p>
            <a:pPr marL="800100" lvl="1" indent="-342900"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tr-TR" altLang="ko-KR" sz="1700" b="1" dirty="0" smtClean="0">
                <a:latin typeface="Trebuchet MS" pitchFamily="34" charset="0"/>
              </a:rPr>
              <a:t>Routing among cluster heads, which has a relatively small network diameter.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Related Work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altLang="ko-KR" sz="2400" b="1" dirty="0" smtClean="0">
                <a:latin typeface="Trebuchet MS" pitchFamily="34" charset="0"/>
              </a:rPr>
              <a:t>LEACH</a:t>
            </a:r>
            <a:r>
              <a:rPr lang="en-US" altLang="ko-KR" sz="1700" b="1" dirty="0" smtClean="0">
                <a:latin typeface="Trebuchet MS" pitchFamily="34" charset="0"/>
              </a:rPr>
              <a:t> (Low-Energy Adaptive Clustering Hierarchy) is a clustering-based protocol that utilizes the randomized rotation of local cluster base stations to evenly distribute the energy load within the network of sensors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Communication between sensor nodes and the base station is expensive and no high energy nodes exist to achieve communication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By using clusters to transmit data to the BS, only few nodes need to transmit for larger distances to the BS while other nodes in each cluster use small transmit distances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endParaRPr lang="en-US" altLang="ko-KR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endParaRPr lang="en-US" altLang="ko-KR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endParaRPr lang="en-US" altLang="ko-KR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endParaRPr lang="en-US" altLang="ko-KR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algn="just"/>
            <a:endParaRPr lang="en-US" altLang="ko-KR" sz="1700" b="1" dirty="0" smtClean="0">
              <a:latin typeface="Trebuchet MS" pitchFamily="34" charset="0"/>
            </a:endParaRPr>
          </a:p>
          <a:p>
            <a:endParaRPr lang="ko-KR" altLang="en-US" dirty="0"/>
          </a:p>
        </p:txBody>
      </p:sp>
      <p:pic>
        <p:nvPicPr>
          <p:cNvPr id="5" name="Picture 4" descr="Arc-Cl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191000" y="3748087"/>
            <a:ext cx="3962400" cy="2957513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200" dirty="0" smtClean="0"/>
              <a:t>LEACH Algorithm Overview</a:t>
            </a:r>
            <a:endParaRPr lang="ko-KR" altLang="en-US" sz="4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120000"/>
              </a:lnSpc>
              <a:buClr>
                <a:schemeClr val="accent1"/>
              </a:buClr>
            </a:pPr>
            <a:endParaRPr lang="en-US" altLang="ko-KR" sz="1600" dirty="0" smtClean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The nodes are grouped into local clusters with one node acting as the local base station (BS) or </a:t>
            </a:r>
            <a:r>
              <a:rPr lang="en-US" altLang="ko-KR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clusterhead</a:t>
            </a: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 (CH)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The CHs are rotated in random fashion among the various sensors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The transmission between CH and BS requires high energy transmission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It has been observed that nodes die in a random fashion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No communication exists between CHs</a:t>
            </a:r>
          </a:p>
          <a:p>
            <a:pPr marL="457200" indent="-457200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Each node has same probability to become a CH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200" dirty="0" smtClean="0"/>
              <a:t>Algorithm Details</a:t>
            </a:r>
            <a:endParaRPr lang="ko-KR" altLang="en-US" sz="42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96925" y="1147763"/>
            <a:ext cx="8213725" cy="404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</a:pPr>
            <a:endParaRPr lang="en-US" altLang="ko-KR" sz="10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Tx/>
              <a:buChar char="–"/>
            </a:pP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The operation of LEACH is achieved by </a:t>
            </a:r>
            <a:r>
              <a:rPr lang="en-US" altLang="ko-KR" sz="16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rounds</a:t>
            </a: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 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Tx/>
              <a:buChar char="–"/>
            </a:pP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Each round begins with a set-up phase (</a:t>
            </a:r>
            <a:r>
              <a:rPr lang="en-US" altLang="ko-KR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clusters and CHs </a:t>
            </a: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are </a:t>
            </a:r>
            <a:r>
              <a:rPr lang="en-US" altLang="ko-KR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selected) </a:t>
            </a: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followed by steady-state phase (data transmission to BS occurs)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</a:pPr>
            <a:endParaRPr lang="en-US" altLang="ko-KR" sz="10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Tx/>
              <a:buAutoNum type="arabicPeriod"/>
            </a:pPr>
            <a:r>
              <a:rPr lang="en-US" altLang="ko-KR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Set-up </a:t>
            </a:r>
            <a:r>
              <a:rPr lang="en-US" altLang="ko-KR" sz="16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Phase: </a:t>
            </a:r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Tx/>
              <a:buChar char="–"/>
            </a:pP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Initially, each node need to decide to become a CH for the current round based on the suggested percentage of CHs for the network (set prior to this phase) and the number times the node has acted as a CH</a:t>
            </a:r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Tx/>
              <a:buChar char="–"/>
            </a:pP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The node (n) decides by choosing a random number between 0 and 1</a:t>
            </a:r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Tx/>
              <a:buChar char="–"/>
            </a:pP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If this random number is less than T(n), the nodes become a CH for this round</a:t>
            </a:r>
          </a:p>
          <a:p>
            <a:pPr marL="914400" lvl="1" indent="-457200">
              <a:lnSpc>
                <a:spcPct val="120000"/>
              </a:lnSpc>
              <a:spcBef>
                <a:spcPct val="20000"/>
              </a:spcBef>
              <a:buClr>
                <a:schemeClr val="accent1"/>
              </a:buClr>
              <a:buFontTx/>
              <a:buChar char="–"/>
            </a:pP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The threshold is set as follows:	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1066800" y="5267325"/>
            <a:ext cx="4448175" cy="1128713"/>
            <a:chOff x="992" y="3318"/>
            <a:chExt cx="2802" cy="711"/>
          </a:xfrm>
        </p:grpSpPr>
        <p:sp>
          <p:nvSpPr>
            <p:cNvPr id="6" name="Line 8"/>
            <p:cNvSpPr>
              <a:spLocks noChangeShapeType="1"/>
            </p:cNvSpPr>
            <p:nvPr/>
          </p:nvSpPr>
          <p:spPr bwMode="auto">
            <a:xfrm>
              <a:off x="2514" y="3666"/>
              <a:ext cx="1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2528" y="3511"/>
              <a:ext cx="1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400">
                  <a:ea typeface="굴림" charset="-127"/>
                </a:rPr>
                <a:t>1</a:t>
              </a:r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2534" y="3619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400">
                  <a:ea typeface="굴림" charset="-127"/>
                </a:rPr>
                <a:t>P</a:t>
              </a:r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>
              <a:off x="3354" y="3540"/>
              <a:ext cx="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" name="AutoShape 4"/>
            <p:cNvSpPr>
              <a:spLocks/>
            </p:cNvSpPr>
            <p:nvPr/>
          </p:nvSpPr>
          <p:spPr bwMode="auto">
            <a:xfrm>
              <a:off x="1570" y="3378"/>
              <a:ext cx="104" cy="618"/>
            </a:xfrm>
            <a:prstGeom prst="leftBrace">
              <a:avLst>
                <a:gd name="adj1" fmla="val 4951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1776" y="354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2138" y="331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>
                  <a:ea typeface="굴림" charset="-127"/>
                </a:rPr>
                <a:t>P</a:t>
              </a: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1754" y="3543"/>
              <a:ext cx="108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600" dirty="0">
                  <a:ea typeface="굴림" charset="-127"/>
                </a:rPr>
                <a:t>1 – P * (</a:t>
              </a:r>
              <a:r>
                <a:rPr lang="en-US" altLang="ko-KR" sz="1600" dirty="0" smtClean="0">
                  <a:ea typeface="굴림" charset="-127"/>
                </a:rPr>
                <a:t>r mod       </a:t>
              </a:r>
              <a:r>
                <a:rPr lang="en-US" altLang="ko-KR" sz="1600" dirty="0">
                  <a:ea typeface="굴림" charset="-127"/>
                </a:rPr>
                <a:t>)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862" y="379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>
                  <a:ea typeface="굴림" charset="-127"/>
                </a:rPr>
                <a:t>0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3050" y="3744"/>
              <a:ext cx="7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>
                  <a:ea typeface="굴림" charset="-127"/>
                </a:rPr>
                <a:t>Otherwise 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992" y="3557"/>
              <a:ext cx="5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>
                  <a:latin typeface="Arial" charset="0"/>
                  <a:ea typeface="굴림" charset="-127"/>
                </a:rPr>
                <a:t>T(n) =</a:t>
              </a:r>
              <a:r>
                <a:rPr lang="en-US" altLang="ko-KR" sz="1800">
                  <a:ea typeface="굴림" charset="-127"/>
                </a:rPr>
                <a:t> 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3044" y="3420"/>
              <a:ext cx="5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 dirty="0">
                  <a:ea typeface="굴림" charset="-127"/>
                </a:rPr>
                <a:t>If n C </a:t>
              </a:r>
              <a:r>
                <a:rPr lang="en-US" altLang="ko-KR" sz="1800" dirty="0" smtClean="0">
                  <a:ea typeface="굴림" charset="-127"/>
                </a:rPr>
                <a:t> G</a:t>
              </a:r>
              <a:endParaRPr lang="en-US" altLang="ko-KR" sz="1800" dirty="0">
                <a:ea typeface="굴림" charset="-127"/>
              </a:endParaRPr>
            </a:p>
          </p:txBody>
        </p:sp>
      </p:grp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400800" y="5468938"/>
            <a:ext cx="2727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1200" dirty="0">
                <a:ea typeface="굴림" charset="-127"/>
              </a:rPr>
              <a:t>P = desired percentage of CHs</a:t>
            </a:r>
          </a:p>
          <a:p>
            <a:r>
              <a:rPr lang="en-US" altLang="ko-KR" sz="1200" dirty="0">
                <a:ea typeface="굴림" charset="-127"/>
              </a:rPr>
              <a:t>r  = current round</a:t>
            </a:r>
          </a:p>
          <a:p>
            <a:r>
              <a:rPr lang="en-US" altLang="ko-KR" sz="1200" dirty="0">
                <a:ea typeface="굴림" charset="-127"/>
              </a:rPr>
              <a:t>G = set of nodes that have not </a:t>
            </a:r>
          </a:p>
          <a:p>
            <a:r>
              <a:rPr lang="en-US" altLang="ko-KR" sz="1200" dirty="0">
                <a:ea typeface="굴림" charset="-127"/>
              </a:rPr>
              <a:t>       been CHs in the last 1/P rounds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5209401"/>
            <a:ext cx="17439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dirty="0" smtClean="0">
                <a:ea typeface="굴림" charset="-127"/>
              </a:rPr>
              <a:t>T(n) = Decision threshold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LEACH Limitations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sz="1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The CHs far away from the base station will use higher power and die more quickly than the nearby ones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GB" altLang="ko-KR" sz="1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Fault-tolerance issues – when nodes fail or behave unexpectedly 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GB" altLang="ko-KR" sz="1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LEACH assumes all the nodes begin with same energy – this assumption may not be realistic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sz="1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How to decide the percentage of cluster heads for a network? The topology, density and number of nodes of a network could be different from other networks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sz="17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No suggestions about when the re-election needs to be invoked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endParaRPr lang="en-US" altLang="ko-KR" sz="17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endParaRPr lang="en-US" altLang="ko-KR" sz="17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endParaRPr lang="en-US" altLang="ko-KR" sz="17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algn="just"/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Proposed Method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326289"/>
            <a:ext cx="6514690" cy="3455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1000" y="1295400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Cluster Heads also interact with other clusters’ CHs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Heterogeneous sensor network 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Clusters will be dynamically update</a:t>
            </a:r>
          </a:p>
          <a:p>
            <a:pPr marL="457200" indent="-457200" algn="just">
              <a:lnSpc>
                <a:spcPct val="120000"/>
              </a:lnSpc>
              <a:buClr>
                <a:schemeClr val="accent1"/>
              </a:buClr>
              <a:buFontTx/>
              <a:buChar char="–"/>
            </a:pPr>
            <a:r>
              <a:rPr lang="en-US" altLang="ko-K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Assigning and selection of clusters and CHs will be based on individual sensors’ energy, processing and transmission range capabilities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Energy Terms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70037"/>
            <a:ext cx="8229600" cy="4525963"/>
          </a:xfrm>
        </p:spPr>
        <p:txBody>
          <a:bodyPr/>
          <a:lstStyle/>
          <a:p>
            <a:pPr lvl="4"/>
            <a:r>
              <a:rPr lang="en-US" altLang="ko-KR" b="1" dirty="0" err="1" smtClean="0"/>
              <a:t>E</a:t>
            </a:r>
            <a:r>
              <a:rPr lang="en-US" altLang="ko-KR" b="1" baseline="-25000" dirty="0" err="1" smtClean="0"/>
              <a:t>start</a:t>
            </a:r>
            <a:r>
              <a:rPr lang="en-US" altLang="ko-KR" b="1" dirty="0" smtClean="0"/>
              <a:t>   : initial energy of the sensor nodes.</a:t>
            </a:r>
          </a:p>
          <a:p>
            <a:pPr lvl="4"/>
            <a:r>
              <a:rPr lang="en-US" altLang="ko-KR" b="1" dirty="0" smtClean="0"/>
              <a:t>E</a:t>
            </a:r>
            <a:r>
              <a:rPr lang="en-US" altLang="ko-KR" b="1" baseline="-25000" dirty="0" smtClean="0"/>
              <a:t>DA</a:t>
            </a:r>
            <a:r>
              <a:rPr lang="en-US" altLang="ko-KR" b="1" dirty="0" smtClean="0"/>
              <a:t> :  energy dissipation per bit for data aggregation.</a:t>
            </a:r>
          </a:p>
          <a:p>
            <a:pPr lvl="4"/>
            <a:r>
              <a:rPr lang="en-US" altLang="ko-KR" b="1" dirty="0" smtClean="0"/>
              <a:t>E</a:t>
            </a:r>
            <a:r>
              <a:rPr lang="en-US" altLang="ko-KR" b="1" baseline="-25000" dirty="0" smtClean="0"/>
              <a:t>TX</a:t>
            </a:r>
            <a:r>
              <a:rPr lang="en-US" altLang="ko-KR" b="1" dirty="0" smtClean="0"/>
              <a:t> :   energy dissipation per bit to transmit to BS.</a:t>
            </a:r>
          </a:p>
          <a:p>
            <a:endParaRPr lang="ko-KR" altLang="en-US" dirty="0"/>
          </a:p>
        </p:txBody>
      </p: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447800" y="3276600"/>
            <a:ext cx="5372100" cy="1128713"/>
            <a:chOff x="992" y="3318"/>
            <a:chExt cx="3384" cy="711"/>
          </a:xfrm>
        </p:grpSpPr>
        <p:sp>
          <p:nvSpPr>
            <p:cNvPr id="21" name="Line 8"/>
            <p:cNvSpPr>
              <a:spLocks noChangeShapeType="1"/>
            </p:cNvSpPr>
            <p:nvPr/>
          </p:nvSpPr>
          <p:spPr bwMode="auto">
            <a:xfrm>
              <a:off x="2514" y="3666"/>
              <a:ext cx="1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2528" y="3511"/>
              <a:ext cx="1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400">
                  <a:ea typeface="굴림" charset="-127"/>
                </a:rPr>
                <a:t>1</a:t>
              </a:r>
            </a:p>
          </p:txBody>
        </p:sp>
        <p:sp>
          <p:nvSpPr>
            <p:cNvPr id="23" name="Text Box 10"/>
            <p:cNvSpPr txBox="1">
              <a:spLocks noChangeArrowheads="1"/>
            </p:cNvSpPr>
            <p:nvPr/>
          </p:nvSpPr>
          <p:spPr bwMode="auto">
            <a:xfrm>
              <a:off x="2534" y="3619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400">
                  <a:ea typeface="굴림" charset="-127"/>
                </a:rPr>
                <a:t>P</a:t>
              </a:r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>
              <a:off x="3920" y="3540"/>
              <a:ext cx="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5" name="AutoShape 4"/>
            <p:cNvSpPr>
              <a:spLocks/>
            </p:cNvSpPr>
            <p:nvPr/>
          </p:nvSpPr>
          <p:spPr bwMode="auto">
            <a:xfrm>
              <a:off x="1570" y="3378"/>
              <a:ext cx="104" cy="618"/>
            </a:xfrm>
            <a:prstGeom prst="leftBrace">
              <a:avLst>
                <a:gd name="adj1" fmla="val 49519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1776" y="354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2138" y="331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 dirty="0">
                  <a:ea typeface="굴림" charset="-127"/>
                </a:rPr>
                <a:t>P</a:t>
              </a:r>
            </a:p>
          </p:txBody>
        </p: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1754" y="3543"/>
              <a:ext cx="108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600" dirty="0">
                  <a:ea typeface="굴림" charset="-127"/>
                </a:rPr>
                <a:t>1 – P * (</a:t>
              </a:r>
              <a:r>
                <a:rPr lang="en-US" altLang="ko-KR" sz="1600" dirty="0" smtClean="0">
                  <a:ea typeface="굴림" charset="-127"/>
                </a:rPr>
                <a:t>r mod       </a:t>
              </a:r>
              <a:r>
                <a:rPr lang="en-US" altLang="ko-KR" sz="1600" dirty="0">
                  <a:ea typeface="굴림" charset="-127"/>
                </a:rPr>
                <a:t>)</a:t>
              </a:r>
            </a:p>
          </p:txBody>
        </p:sp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1862" y="379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>
                  <a:ea typeface="굴림" charset="-127"/>
                </a:rPr>
                <a:t>0</a:t>
              </a:r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3632" y="3744"/>
              <a:ext cx="7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 dirty="0">
                  <a:ea typeface="굴림" charset="-127"/>
                </a:rPr>
                <a:t>Otherwise </a:t>
              </a:r>
            </a:p>
          </p:txBody>
        </p:sp>
        <p:sp>
          <p:nvSpPr>
            <p:cNvPr id="31" name="Text Box 15"/>
            <p:cNvSpPr txBox="1">
              <a:spLocks noChangeArrowheads="1"/>
            </p:cNvSpPr>
            <p:nvPr/>
          </p:nvSpPr>
          <p:spPr bwMode="auto">
            <a:xfrm>
              <a:off x="992" y="3557"/>
              <a:ext cx="5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 dirty="0">
                  <a:latin typeface="Arial" charset="0"/>
                  <a:ea typeface="굴림" charset="-127"/>
                </a:rPr>
                <a:t>T(n) =</a:t>
              </a:r>
              <a:r>
                <a:rPr lang="en-US" altLang="ko-KR" sz="1800" dirty="0">
                  <a:ea typeface="굴림" charset="-127"/>
                </a:rPr>
                <a:t> </a:t>
              </a: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3640" y="3420"/>
              <a:ext cx="5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1800" dirty="0">
                  <a:ea typeface="굴림" charset="-127"/>
                </a:rPr>
                <a:t>If n C </a:t>
              </a:r>
              <a:r>
                <a:rPr lang="en-US" altLang="ko-KR" sz="1800" dirty="0" smtClean="0">
                  <a:ea typeface="굴림" charset="-127"/>
                </a:rPr>
                <a:t> G</a:t>
              </a:r>
              <a:endParaRPr lang="en-US" altLang="ko-KR" sz="1800" dirty="0">
                <a:ea typeface="굴림" charset="-127"/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4286574" y="3200400"/>
            <a:ext cx="59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 smtClean="0"/>
              <a:t>E</a:t>
            </a:r>
            <a:r>
              <a:rPr lang="en-US" altLang="ko-KR" b="1" baseline="-25000" dirty="0" err="1" smtClean="0"/>
              <a:t>start</a:t>
            </a:r>
            <a:endParaRPr lang="ko-KR" altLang="en-US" dirty="0"/>
          </a:p>
        </p:txBody>
      </p:sp>
      <p:sp>
        <p:nvSpPr>
          <p:cNvPr id="34" name="Rectangle 33"/>
          <p:cNvSpPr/>
          <p:nvPr/>
        </p:nvSpPr>
        <p:spPr>
          <a:xfrm>
            <a:off x="4251293" y="3657600"/>
            <a:ext cx="1158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/>
              <a:t>(E</a:t>
            </a:r>
            <a:r>
              <a:rPr lang="en-US" altLang="ko-KR" b="1" baseline="-25000" dirty="0" smtClean="0"/>
              <a:t>DA</a:t>
            </a:r>
            <a:r>
              <a:rPr lang="en-US" altLang="ko-KR" b="1" dirty="0" smtClean="0"/>
              <a:t> + E</a:t>
            </a:r>
            <a:r>
              <a:rPr lang="en-US" altLang="ko-KR" b="1" baseline="-25000" dirty="0" smtClean="0"/>
              <a:t>TX </a:t>
            </a:r>
            <a:r>
              <a:rPr lang="en-US" altLang="ko-KR" b="1" dirty="0" smtClean="0"/>
              <a:t>)</a:t>
            </a:r>
            <a:endParaRPr lang="ko-KR" altLang="en-US" b="1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4572000" y="335280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____ </a:t>
            </a:r>
            <a:endParaRPr lang="ko-KR" altLang="en-US" dirty="0"/>
          </a:p>
        </p:txBody>
      </p:sp>
      <p:sp>
        <p:nvSpPr>
          <p:cNvPr id="37" name="Rectangle 36"/>
          <p:cNvSpPr/>
          <p:nvPr/>
        </p:nvSpPr>
        <p:spPr>
          <a:xfrm>
            <a:off x="4191000" y="3352800"/>
            <a:ext cx="699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____ </a:t>
            </a:r>
            <a:endParaRPr lang="ko-KR" alt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43000" y="4812268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Cluster heads (CHs) selection based on sensor having highest </a:t>
            </a:r>
            <a:r>
              <a:rPr lang="en-US" altLang="ko-KR" dirty="0" smtClean="0"/>
              <a:t>energy.</a:t>
            </a:r>
          </a:p>
          <a:p>
            <a:r>
              <a:rPr lang="en-US" altLang="ko-KR" dirty="0" smtClean="0"/>
              <a:t>If  n&lt;T(n) then node will be come CH</a:t>
            </a:r>
            <a:endParaRPr lang="ko-KR" altLang="en-US" dirty="0"/>
          </a:p>
        </p:txBody>
      </p:sp>
      <p:sp>
        <p:nvSpPr>
          <p:cNvPr id="40" name="Text Box 19"/>
          <p:cNvSpPr txBox="1">
            <a:spLocks noChangeArrowheads="1"/>
          </p:cNvSpPr>
          <p:nvPr/>
        </p:nvSpPr>
        <p:spPr bwMode="auto">
          <a:xfrm>
            <a:off x="6858000" y="3612337"/>
            <a:ext cx="2727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1200" dirty="0">
                <a:ea typeface="굴림" charset="-127"/>
              </a:rPr>
              <a:t>P = desired percentage of CHs</a:t>
            </a:r>
          </a:p>
          <a:p>
            <a:r>
              <a:rPr lang="en-US" altLang="ko-KR" sz="1200" dirty="0">
                <a:ea typeface="굴림" charset="-127"/>
              </a:rPr>
              <a:t>r  = current round</a:t>
            </a:r>
          </a:p>
          <a:p>
            <a:r>
              <a:rPr lang="en-US" altLang="ko-KR" sz="1200" dirty="0">
                <a:ea typeface="굴림" charset="-127"/>
              </a:rPr>
              <a:t>G = set of nodes that have not </a:t>
            </a:r>
          </a:p>
          <a:p>
            <a:r>
              <a:rPr lang="en-US" altLang="ko-KR" sz="1200" dirty="0">
                <a:ea typeface="굴림" charset="-127"/>
              </a:rPr>
              <a:t>       been CHs in the last 1/P rounds 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866661" y="3352800"/>
            <a:ext cx="17439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dirty="0" smtClean="0">
                <a:ea typeface="굴림" charset="-127"/>
              </a:rPr>
              <a:t>T(n) = Decision threshold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19400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DEACH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30275" y="1166813"/>
            <a:ext cx="7673975" cy="479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ko-KR" sz="19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Wireless sensor networks</a:t>
            </a:r>
            <a:r>
              <a:rPr lang="en-US" altLang="ko-KR" sz="19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 consists of group of sensor nodes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ko-KR" sz="19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to perform distributed sensing task using wireless medium.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altLang="ko-KR" sz="19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ko-KR" sz="19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Characteristics</a:t>
            </a:r>
            <a:br>
              <a:rPr lang="en-US" altLang="ko-KR" sz="19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</a:br>
            <a:r>
              <a:rPr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- low-cost, low-power, lightweight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	- densely deployed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     - prone to failures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	- two ways of </a:t>
            </a:r>
            <a:r>
              <a:rPr lang="en-US" altLang="ko-KR" sz="18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deployment</a:t>
            </a:r>
            <a:r>
              <a:rPr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: randomly, pre-determined or engineered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     </a:t>
            </a:r>
            <a:endParaRPr kumimoji="1" lang="en-US" altLang="ko-KR" sz="12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kumimoji="1" lang="en-US" altLang="ko-KR" sz="19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Objectives</a:t>
            </a:r>
            <a:br>
              <a:rPr kumimoji="1" lang="en-US" altLang="ko-KR" sz="19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</a:br>
            <a:r>
              <a:rPr kumimoji="1"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-</a:t>
            </a:r>
            <a:r>
              <a:rPr kumimoji="1" lang="en-US" altLang="ko-KR" sz="18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 </a:t>
            </a:r>
            <a:r>
              <a:rPr kumimoji="1"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Monitor activities</a:t>
            </a:r>
            <a:br>
              <a:rPr kumimoji="1"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</a:br>
            <a:r>
              <a:rPr kumimoji="1"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- Gather and fuse information</a:t>
            </a:r>
          </a:p>
          <a:p>
            <a:pPr marL="342900" indent="-342900" eaLnBrk="1" hangingPunct="1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altLang="ko-KR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      </a:t>
            </a:r>
            <a:r>
              <a:rPr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- </a:t>
            </a:r>
            <a:r>
              <a:rPr kumimoji="1" lang="en-US" altLang="ko-K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굴림" charset="-127"/>
              </a:rPr>
              <a:t>Communicate with global data processing unit</a:t>
            </a:r>
            <a:endParaRPr lang="en-US" altLang="ko-KR" sz="18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Ø"/>
            </a:pPr>
            <a:endParaRPr kumimoji="1" lang="en-US" altLang="ko-KR" sz="18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굴림" charset="-127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1033463" y="377825"/>
            <a:ext cx="7127875" cy="620713"/>
          </a:xfrm>
          <a:noFill/>
        </p:spPr>
        <p:txBody>
          <a:bodyPr/>
          <a:lstStyle/>
          <a:p>
            <a:pPr algn="ctr"/>
            <a:r>
              <a:rPr kumimoji="0" lang="en-US" altLang="ko-KR" sz="3200" b="1" smtClean="0">
                <a:solidFill>
                  <a:srgbClr val="000099"/>
                </a:solidFill>
                <a:latin typeface="Comic Sans MS" pitchFamily="66" charset="0"/>
                <a:ea typeface="굴림" charset="-127"/>
              </a:rPr>
              <a:t>Sensor Networks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537" y="304800"/>
            <a:ext cx="8461863" cy="628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8839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990600" y="5638800"/>
            <a:ext cx="7696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500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Power Consumption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rgbClr val="CC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Sensing, Communication, Data processing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008062"/>
          </a:xfrm>
        </p:spPr>
        <p:txBody>
          <a:bodyPr/>
          <a:lstStyle/>
          <a:p>
            <a:r>
              <a:rPr lang="tr-TR" altLang="ko-KR" sz="3000" b="1">
                <a:solidFill>
                  <a:srgbClr val="FF0000"/>
                </a:solidFill>
                <a:latin typeface="Trebuchet MS" pitchFamily="34" charset="0"/>
              </a:rPr>
              <a:t>Reasons Of Energy Consumption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484313"/>
            <a:ext cx="8218487" cy="453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 pitchFamily="34" charset="0"/>
                <a:ea typeface="+mn-ea"/>
                <a:cs typeface="+mn-cs"/>
              </a:rPr>
              <a:t>Energy consumption in a sensor node can be due to either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 pitchFamily="34" charset="0"/>
                <a:ea typeface="+mn-ea"/>
                <a:cs typeface="+mn-cs"/>
              </a:rPr>
              <a:t>“useful”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 pitchFamily="34" charset="0"/>
                <a:ea typeface="+mn-ea"/>
                <a:cs typeface="+mn-cs"/>
              </a:rPr>
              <a:t> or 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 pitchFamily="34" charset="0"/>
                <a:ea typeface="+mn-ea"/>
                <a:cs typeface="+mn-cs"/>
              </a:rPr>
              <a:t>“wasteful”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 pitchFamily="34" charset="0"/>
                <a:ea typeface="+mn-ea"/>
                <a:cs typeface="+mn-cs"/>
              </a:rPr>
              <a:t> sources.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tr-TR" altLang="ko-KR" sz="1700" b="1" i="0" u="none" strike="noStrike" kern="1200" cap="none" spc="0" normalizeH="0" baseline="0" noProof="0" smtClean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Useful energy consumption can be due to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Transmitting/ receiving data, processing query requests, and forwarding queries/data to neighboring nodes.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tr-TR" altLang="ko-KR" sz="17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Wasteful energy consumption can be due to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Idle listening to the media, retransmitting due to packet collisions, overhearing, and generating/handling control packets.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tr-TR" altLang="ko-KR" sz="17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ko-KR" dirty="0" smtClean="0">
                <a:ea typeface="굴림" charset="-127"/>
              </a:rPr>
              <a:t>Energy Efficiency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295400"/>
            <a:ext cx="40386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2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Need</a:t>
            </a:r>
            <a:endParaRPr kumimoji="0" lang="en-US" altLang="ko-KR" sz="2100" b="0" i="0" u="none" strike="noStrike" kern="1200" cap="none" spc="0" normalizeH="0" baseline="0" noProof="0" dirty="0" smtClean="0">
              <a:ln>
                <a:noFill/>
              </a:ln>
              <a:solidFill>
                <a:srgbClr val="006699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Sensors have very small battery source.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Sensors need to be active for long time durations.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For implantable sensors, it is not possible to replace battery at short intervals.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altLang="ko-K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2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Challenge</a:t>
            </a:r>
            <a:endParaRPr kumimoji="0" lang="en-US" altLang="ko-KR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Battery power not increasing at same rate as processing power.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Small size (hence less energy) of the batteries in sensors.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105400" y="1219200"/>
            <a:ext cx="16160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2200" b="1">
                <a:solidFill>
                  <a:srgbClr val="006699"/>
                </a:solidFill>
                <a:ea typeface="굴림" charset="-127"/>
              </a:rPr>
              <a:t>Solutions</a:t>
            </a:r>
            <a:endParaRPr lang="en-US" altLang="ko-KR" b="1">
              <a:ea typeface="굴림" charset="-127"/>
            </a:endParaRPr>
          </a:p>
        </p:txBody>
      </p:sp>
      <p:pic>
        <p:nvPicPr>
          <p:cNvPr id="7" name="Picture 5" descr="MCj036822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2133600"/>
            <a:ext cx="1444625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MCj009616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4419600"/>
            <a:ext cx="5619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MCj0104970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133600"/>
            <a:ext cx="15192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876800" y="1905000"/>
            <a:ext cx="150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>
                <a:ea typeface="굴림" charset="-127"/>
              </a:rPr>
              <a:t>Solar Energy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7239000" y="1901825"/>
            <a:ext cx="158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>
                <a:ea typeface="굴림" charset="-127"/>
              </a:rPr>
              <a:t>Better Battery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105400" y="5638800"/>
            <a:ext cx="1149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>
                <a:ea typeface="굴림" charset="-127"/>
              </a:rPr>
              <a:t>Vibration 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629400" y="5791200"/>
            <a:ext cx="236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600">
                <a:ea typeface="굴림" charset="-127"/>
              </a:rPr>
              <a:t>Body Thermal Power</a:t>
            </a: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7696200" y="4038600"/>
            <a:ext cx="381000" cy="304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ko-KR"/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7696200" y="4343400"/>
            <a:ext cx="381000" cy="6096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2F"/>
              </a:gs>
              <a:gs pos="100000">
                <a:srgbClr val="FFFF6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ko-KR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7772400" y="4953000"/>
            <a:ext cx="107950" cy="83820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ko-KR"/>
          </a:p>
        </p:txBody>
      </p:sp>
      <p:sp>
        <p:nvSpPr>
          <p:cNvPr id="17" name="AutoShape 15"/>
          <p:cNvSpPr>
            <a:spLocks noChangeArrowheads="1"/>
          </p:cNvSpPr>
          <p:nvPr/>
        </p:nvSpPr>
        <p:spPr bwMode="auto">
          <a:xfrm>
            <a:off x="7908925" y="4953000"/>
            <a:ext cx="107950" cy="83820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ko-KR"/>
          </a:p>
        </p:txBody>
      </p: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7620000" y="4343400"/>
            <a:ext cx="76200" cy="685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ko-KR"/>
          </a:p>
        </p:txBody>
      </p:sp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8077200" y="4343400"/>
            <a:ext cx="76200" cy="685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ko-KR"/>
          </a:p>
        </p:txBody>
      </p:sp>
      <p:sp>
        <p:nvSpPr>
          <p:cNvPr id="20" name="Freeform 18"/>
          <p:cNvSpPr>
            <a:spLocks/>
          </p:cNvSpPr>
          <p:nvPr/>
        </p:nvSpPr>
        <p:spPr bwMode="auto">
          <a:xfrm>
            <a:off x="8229600" y="41148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  <p:sp>
        <p:nvSpPr>
          <p:cNvPr id="21" name="Freeform 19"/>
          <p:cNvSpPr>
            <a:spLocks/>
          </p:cNvSpPr>
          <p:nvPr/>
        </p:nvSpPr>
        <p:spPr bwMode="auto">
          <a:xfrm>
            <a:off x="7239000" y="44958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  <p:sp>
        <p:nvSpPr>
          <p:cNvPr id="22" name="Freeform 20"/>
          <p:cNvSpPr>
            <a:spLocks/>
          </p:cNvSpPr>
          <p:nvPr/>
        </p:nvSpPr>
        <p:spPr bwMode="auto">
          <a:xfrm>
            <a:off x="8305800" y="44196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  <p:sp>
        <p:nvSpPr>
          <p:cNvPr id="23" name="Freeform 21"/>
          <p:cNvSpPr>
            <a:spLocks/>
          </p:cNvSpPr>
          <p:nvPr/>
        </p:nvSpPr>
        <p:spPr bwMode="auto">
          <a:xfrm>
            <a:off x="8229600" y="48768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  <p:sp>
        <p:nvSpPr>
          <p:cNvPr id="24" name="Freeform 22"/>
          <p:cNvSpPr>
            <a:spLocks/>
          </p:cNvSpPr>
          <p:nvPr/>
        </p:nvSpPr>
        <p:spPr bwMode="auto">
          <a:xfrm>
            <a:off x="7239000" y="48768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  <p:sp>
        <p:nvSpPr>
          <p:cNvPr id="25" name="Freeform 23"/>
          <p:cNvSpPr>
            <a:spLocks/>
          </p:cNvSpPr>
          <p:nvPr/>
        </p:nvSpPr>
        <p:spPr bwMode="auto">
          <a:xfrm>
            <a:off x="7315200" y="41148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  <p:sp>
        <p:nvSpPr>
          <p:cNvPr id="26" name="Freeform 24"/>
          <p:cNvSpPr>
            <a:spLocks/>
          </p:cNvSpPr>
          <p:nvPr/>
        </p:nvSpPr>
        <p:spPr bwMode="auto">
          <a:xfrm>
            <a:off x="7391400" y="51816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  <p:sp>
        <p:nvSpPr>
          <p:cNvPr id="27" name="Freeform 25"/>
          <p:cNvSpPr>
            <a:spLocks/>
          </p:cNvSpPr>
          <p:nvPr/>
        </p:nvSpPr>
        <p:spPr bwMode="auto">
          <a:xfrm>
            <a:off x="8153400" y="5257800"/>
            <a:ext cx="228600" cy="76200"/>
          </a:xfrm>
          <a:custGeom>
            <a:avLst/>
            <a:gdLst>
              <a:gd name="T0" fmla="*/ 0 w 144"/>
              <a:gd name="T1" fmla="*/ 120967511 h 48"/>
              <a:gd name="T2" fmla="*/ 120967498 w 144"/>
              <a:gd name="T3" fmla="*/ 0 h 48"/>
              <a:gd name="T4" fmla="*/ 241934997 w 144"/>
              <a:gd name="T5" fmla="*/ 120967511 h 48"/>
              <a:gd name="T6" fmla="*/ 362902445 w 144"/>
              <a:gd name="T7" fmla="*/ 0 h 48"/>
              <a:gd name="T8" fmla="*/ 0 60000 65536"/>
              <a:gd name="T9" fmla="*/ 0 60000 65536"/>
              <a:gd name="T10" fmla="*/ 0 60000 65536"/>
              <a:gd name="T11" fmla="*/ 0 60000 65536"/>
              <a:gd name="T12" fmla="*/ 0 w 144"/>
              <a:gd name="T13" fmla="*/ 0 h 48"/>
              <a:gd name="T14" fmla="*/ 144 w 144"/>
              <a:gd name="T15" fmla="*/ 48 h 4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" h="48">
                <a:moveTo>
                  <a:pt x="0" y="48"/>
                </a:moveTo>
                <a:cubicBezTo>
                  <a:pt x="16" y="24"/>
                  <a:pt x="32" y="0"/>
                  <a:pt x="48" y="0"/>
                </a:cubicBezTo>
                <a:cubicBezTo>
                  <a:pt x="64" y="0"/>
                  <a:pt x="80" y="48"/>
                  <a:pt x="96" y="48"/>
                </a:cubicBezTo>
                <a:cubicBezTo>
                  <a:pt x="112" y="48"/>
                  <a:pt x="136" y="8"/>
                  <a:pt x="14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310515"/>
            <a:ext cx="7239000" cy="1143000"/>
          </a:xfrm>
        </p:spPr>
        <p:txBody>
          <a:bodyPr/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The Problem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524000"/>
            <a:ext cx="7239000" cy="4846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  <a:cs typeface="+mn-cs"/>
              </a:rPr>
              <a:t>A sensors in the network is no longer useful when its battery dies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  <a:cs typeface="+mn-cs"/>
              </a:rPr>
              <a:t>In order prolong lifespan of the sensors, it is essential to allow only the minimum </a:t>
            </a:r>
            <a:r>
              <a:rPr lang="en-US" altLang="ko-KR" sz="2200" dirty="0" smtClean="0">
                <a:ea typeface="굴림" pitchFamily="50" charset="-127"/>
              </a:rPr>
              <a:t>work needed to transmit data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TW" sz="2200" dirty="0" smtClean="0">
                <a:ea typeface="굴림" pitchFamily="50" charset="-127"/>
              </a:rPr>
              <a:t>Energy efficiency of the Wireless sensor networks can be improved by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2200" i="1" dirty="0" smtClean="0">
                <a:solidFill>
                  <a:srgbClr val="FF0000"/>
                </a:solidFill>
              </a:rPr>
              <a:t>Reducing long distance transmissions</a:t>
            </a:r>
            <a:r>
              <a:rPr lang="en-US" altLang="zh-TW" sz="2200" dirty="0" smtClean="0"/>
              <a:t> 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TW" sz="2200" i="1" dirty="0" smtClean="0">
                <a:solidFill>
                  <a:srgbClr val="FF0000"/>
                </a:solidFill>
              </a:rPr>
              <a:t>Inactivating radio components as much as </a:t>
            </a:r>
            <a:r>
              <a:rPr lang="en-US" altLang="zh-TW" sz="2200" i="1" dirty="0" smtClean="0">
                <a:solidFill>
                  <a:srgbClr val="FF0000"/>
                </a:solidFill>
              </a:rPr>
              <a:t>possible</a:t>
            </a:r>
          </a:p>
          <a:p>
            <a:pPr marL="800100" lvl="1" indent="-342900" algn="just">
              <a:spcBef>
                <a:spcPct val="20000"/>
              </a:spcBef>
            </a:pPr>
            <a:endParaRPr lang="en-US" altLang="zh-TW" sz="2200" b="1" i="1" dirty="0" smtClean="0">
              <a:solidFill>
                <a:srgbClr val="FF0000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ko-K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pitchFamily="50" charset="-127"/>
                <a:cs typeface="+mn-cs"/>
              </a:rPr>
              <a:t>The lifespan of the network is crucial because the ability to save as many victims as possible is very time sensitive.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ko-K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pitchFamily="50" charset="-127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rebuchet MS" pitchFamily="34" charset="0"/>
              </a:rPr>
              <a:t>WSN Approaches</a:t>
            </a:r>
            <a:endParaRPr lang="en-US" sz="3200" b="1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447800"/>
            <a:ext cx="3322638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Cell-based approach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8" name="Picture 4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068638"/>
            <a:ext cx="304800" cy="207962"/>
          </a:xfrm>
          <a:prstGeom prst="rect">
            <a:avLst/>
          </a:prstGeom>
          <a:noFill/>
        </p:spPr>
      </p:pic>
      <p:pic>
        <p:nvPicPr>
          <p:cNvPr id="9" name="Picture 5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743200"/>
            <a:ext cx="304800" cy="207963"/>
          </a:xfrm>
          <a:prstGeom prst="rect">
            <a:avLst/>
          </a:prstGeom>
          <a:noFill/>
        </p:spPr>
      </p:pic>
      <p:pic>
        <p:nvPicPr>
          <p:cNvPr id="10" name="Picture 6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3200400"/>
            <a:ext cx="304800" cy="207963"/>
          </a:xfrm>
          <a:prstGeom prst="rect">
            <a:avLst/>
          </a:prstGeom>
          <a:noFill/>
        </p:spPr>
      </p:pic>
      <p:pic>
        <p:nvPicPr>
          <p:cNvPr id="11" name="Picture 7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810000"/>
            <a:ext cx="304800" cy="207963"/>
          </a:xfrm>
          <a:prstGeom prst="rect">
            <a:avLst/>
          </a:prstGeom>
          <a:noFill/>
        </p:spPr>
      </p:pic>
      <p:pic>
        <p:nvPicPr>
          <p:cNvPr id="12" name="Picture 8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819400"/>
            <a:ext cx="304800" cy="207963"/>
          </a:xfrm>
          <a:prstGeom prst="rect">
            <a:avLst/>
          </a:prstGeom>
          <a:noFill/>
        </p:spPr>
      </p:pic>
      <p:pic>
        <p:nvPicPr>
          <p:cNvPr id="13" name="Picture 9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200400"/>
            <a:ext cx="304800" cy="207963"/>
          </a:xfrm>
          <a:prstGeom prst="rect">
            <a:avLst/>
          </a:prstGeom>
          <a:noFill/>
        </p:spPr>
      </p:pic>
      <p:pic>
        <p:nvPicPr>
          <p:cNvPr id="14" name="Picture 10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276600"/>
            <a:ext cx="304800" cy="207963"/>
          </a:xfrm>
          <a:prstGeom prst="rect">
            <a:avLst/>
          </a:prstGeom>
          <a:noFill/>
        </p:spPr>
      </p:pic>
      <p:pic>
        <p:nvPicPr>
          <p:cNvPr id="15" name="Picture 11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886200"/>
            <a:ext cx="304800" cy="207963"/>
          </a:xfrm>
          <a:prstGeom prst="rect">
            <a:avLst/>
          </a:prstGeom>
          <a:noFill/>
        </p:spPr>
      </p:pic>
      <p:pic>
        <p:nvPicPr>
          <p:cNvPr id="16" name="Picture 12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343400"/>
            <a:ext cx="304800" cy="207963"/>
          </a:xfrm>
          <a:prstGeom prst="rect">
            <a:avLst/>
          </a:prstGeom>
          <a:noFill/>
        </p:spPr>
      </p:pic>
      <p:pic>
        <p:nvPicPr>
          <p:cNvPr id="17" name="Picture 13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343400"/>
            <a:ext cx="304800" cy="207963"/>
          </a:xfrm>
          <a:prstGeom prst="rect">
            <a:avLst/>
          </a:prstGeom>
          <a:noFill/>
        </p:spPr>
      </p:pic>
      <p:pic>
        <p:nvPicPr>
          <p:cNvPr id="18" name="Picture 14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419600"/>
            <a:ext cx="304800" cy="207963"/>
          </a:xfrm>
          <a:prstGeom prst="rect">
            <a:avLst/>
          </a:prstGeom>
          <a:noFill/>
        </p:spPr>
      </p:pic>
      <p:pic>
        <p:nvPicPr>
          <p:cNvPr id="19" name="Picture 15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5029200"/>
            <a:ext cx="304800" cy="207963"/>
          </a:xfrm>
          <a:prstGeom prst="rect">
            <a:avLst/>
          </a:prstGeom>
          <a:noFill/>
        </p:spPr>
      </p:pic>
      <p:pic>
        <p:nvPicPr>
          <p:cNvPr id="20" name="Picture 16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886200"/>
            <a:ext cx="304800" cy="207963"/>
          </a:xfrm>
          <a:prstGeom prst="rect">
            <a:avLst/>
          </a:prstGeom>
          <a:noFill/>
        </p:spPr>
      </p:pic>
      <p:pic>
        <p:nvPicPr>
          <p:cNvPr id="21" name="Picture 17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352800"/>
            <a:ext cx="304800" cy="207963"/>
          </a:xfrm>
          <a:prstGeom prst="rect">
            <a:avLst/>
          </a:prstGeom>
          <a:noFill/>
        </p:spPr>
      </p:pic>
      <p:pic>
        <p:nvPicPr>
          <p:cNvPr id="22" name="Picture 18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733800"/>
            <a:ext cx="304800" cy="207963"/>
          </a:xfrm>
          <a:prstGeom prst="rect">
            <a:avLst/>
          </a:prstGeom>
          <a:noFill/>
        </p:spPr>
      </p:pic>
      <p:pic>
        <p:nvPicPr>
          <p:cNvPr id="23" name="Picture 19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4876800"/>
            <a:ext cx="304800" cy="207963"/>
          </a:xfrm>
          <a:prstGeom prst="rect">
            <a:avLst/>
          </a:prstGeom>
          <a:noFill/>
        </p:spPr>
      </p:pic>
      <p:pic>
        <p:nvPicPr>
          <p:cNvPr id="24" name="Picture 20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4267200"/>
            <a:ext cx="304800" cy="207963"/>
          </a:xfrm>
          <a:prstGeom prst="rect">
            <a:avLst/>
          </a:prstGeom>
          <a:noFill/>
        </p:spPr>
      </p:pic>
      <p:pic>
        <p:nvPicPr>
          <p:cNvPr id="25" name="Picture 21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4343400"/>
            <a:ext cx="304800" cy="207963"/>
          </a:xfrm>
          <a:prstGeom prst="rect">
            <a:avLst/>
          </a:prstGeom>
          <a:noFill/>
        </p:spPr>
      </p:pic>
      <p:pic>
        <p:nvPicPr>
          <p:cNvPr id="26" name="Picture 22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819400"/>
            <a:ext cx="304800" cy="207963"/>
          </a:xfrm>
          <a:prstGeom prst="rect">
            <a:avLst/>
          </a:prstGeom>
          <a:noFill/>
        </p:spPr>
      </p:pic>
      <p:pic>
        <p:nvPicPr>
          <p:cNvPr id="27" name="Picture 23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667000"/>
            <a:ext cx="304800" cy="207963"/>
          </a:xfrm>
          <a:prstGeom prst="rect">
            <a:avLst/>
          </a:prstGeom>
          <a:noFill/>
        </p:spPr>
      </p:pic>
      <p:pic>
        <p:nvPicPr>
          <p:cNvPr id="28" name="Picture 24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0"/>
            <a:ext cx="304800" cy="207963"/>
          </a:xfrm>
          <a:prstGeom prst="rect">
            <a:avLst/>
          </a:prstGeom>
          <a:noFill/>
        </p:spPr>
      </p:pic>
      <p:pic>
        <p:nvPicPr>
          <p:cNvPr id="29" name="Picture 25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5257800"/>
            <a:ext cx="304800" cy="207963"/>
          </a:xfrm>
          <a:prstGeom prst="rect">
            <a:avLst/>
          </a:prstGeom>
          <a:noFill/>
        </p:spPr>
      </p:pic>
      <p:pic>
        <p:nvPicPr>
          <p:cNvPr id="30" name="Picture 26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4953000"/>
            <a:ext cx="304800" cy="207963"/>
          </a:xfrm>
          <a:prstGeom prst="rect">
            <a:avLst/>
          </a:prstGeom>
          <a:noFill/>
        </p:spPr>
      </p:pic>
      <p:sp>
        <p:nvSpPr>
          <p:cNvPr id="31" name="Line 27"/>
          <p:cNvSpPr>
            <a:spLocks noChangeShapeType="1"/>
          </p:cNvSpPr>
          <p:nvPr/>
        </p:nvSpPr>
        <p:spPr bwMode="auto">
          <a:xfrm>
            <a:off x="1066800" y="3505200"/>
            <a:ext cx="152400" cy="3810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2" name="Line 28"/>
          <p:cNvSpPr>
            <a:spLocks noChangeShapeType="1"/>
          </p:cNvSpPr>
          <p:nvPr/>
        </p:nvSpPr>
        <p:spPr bwMode="auto">
          <a:xfrm flipV="1">
            <a:off x="1114425" y="3000375"/>
            <a:ext cx="304800" cy="3810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 flipV="1">
            <a:off x="1371600" y="3886200"/>
            <a:ext cx="533400" cy="762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4" name="Line 30"/>
          <p:cNvSpPr>
            <a:spLocks noChangeShapeType="1"/>
          </p:cNvSpPr>
          <p:nvPr/>
        </p:nvSpPr>
        <p:spPr bwMode="auto">
          <a:xfrm>
            <a:off x="2843213" y="2349500"/>
            <a:ext cx="1587" cy="3200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5" name="Line 31"/>
          <p:cNvSpPr>
            <a:spLocks noChangeShapeType="1"/>
          </p:cNvSpPr>
          <p:nvPr/>
        </p:nvSpPr>
        <p:spPr bwMode="auto">
          <a:xfrm>
            <a:off x="1371600" y="2362200"/>
            <a:ext cx="1588" cy="320040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381000" y="4876800"/>
            <a:ext cx="39624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>
            <a:off x="381000" y="3581400"/>
            <a:ext cx="39624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pic>
        <p:nvPicPr>
          <p:cNvPr id="38" name="Picture 34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5105400"/>
            <a:ext cx="304800" cy="207963"/>
          </a:xfrm>
          <a:prstGeom prst="rect">
            <a:avLst/>
          </a:prstGeom>
          <a:noFill/>
        </p:spPr>
      </p:pic>
      <p:pic>
        <p:nvPicPr>
          <p:cNvPr id="39" name="Picture 35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5486400"/>
            <a:ext cx="304800" cy="207963"/>
          </a:xfrm>
          <a:prstGeom prst="rect">
            <a:avLst/>
          </a:prstGeom>
          <a:noFill/>
        </p:spPr>
      </p:pic>
      <p:pic>
        <p:nvPicPr>
          <p:cNvPr id="40" name="Picture 36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257800"/>
            <a:ext cx="304800" cy="207963"/>
          </a:xfrm>
          <a:prstGeom prst="rect">
            <a:avLst/>
          </a:prstGeom>
          <a:noFill/>
        </p:spPr>
      </p:pic>
      <p:pic>
        <p:nvPicPr>
          <p:cNvPr id="41" name="Picture 37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410200"/>
            <a:ext cx="304800" cy="207963"/>
          </a:xfrm>
          <a:prstGeom prst="rect">
            <a:avLst/>
          </a:prstGeom>
          <a:noFill/>
        </p:spPr>
      </p:pic>
      <p:sp>
        <p:nvSpPr>
          <p:cNvPr id="42" name="Line 38"/>
          <p:cNvSpPr>
            <a:spLocks noChangeShapeType="1"/>
          </p:cNvSpPr>
          <p:nvPr/>
        </p:nvSpPr>
        <p:spPr bwMode="auto">
          <a:xfrm>
            <a:off x="2057400" y="3810000"/>
            <a:ext cx="990600" cy="6096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3" name="Line 39"/>
          <p:cNvSpPr>
            <a:spLocks noChangeShapeType="1"/>
          </p:cNvSpPr>
          <p:nvPr/>
        </p:nvSpPr>
        <p:spPr bwMode="auto">
          <a:xfrm flipV="1">
            <a:off x="3128963" y="3352800"/>
            <a:ext cx="528637" cy="1019175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>
            <a:off x="3048000" y="4495800"/>
            <a:ext cx="228600" cy="10668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5" name="Line 41"/>
          <p:cNvSpPr>
            <a:spLocks noChangeShapeType="1"/>
          </p:cNvSpPr>
          <p:nvPr/>
        </p:nvSpPr>
        <p:spPr bwMode="auto">
          <a:xfrm>
            <a:off x="1981200" y="3886200"/>
            <a:ext cx="533400" cy="14478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6" name="Line 42"/>
          <p:cNvSpPr>
            <a:spLocks noChangeShapeType="1"/>
          </p:cNvSpPr>
          <p:nvPr/>
        </p:nvSpPr>
        <p:spPr bwMode="auto">
          <a:xfrm>
            <a:off x="2667000" y="5334000"/>
            <a:ext cx="533400" cy="2286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7" name="Line 43"/>
          <p:cNvSpPr>
            <a:spLocks noChangeShapeType="1"/>
          </p:cNvSpPr>
          <p:nvPr/>
        </p:nvSpPr>
        <p:spPr bwMode="auto">
          <a:xfrm flipH="1">
            <a:off x="609600" y="4038600"/>
            <a:ext cx="609600" cy="12954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8" name="Line 44"/>
          <p:cNvSpPr>
            <a:spLocks noChangeShapeType="1"/>
          </p:cNvSpPr>
          <p:nvPr/>
        </p:nvSpPr>
        <p:spPr bwMode="auto">
          <a:xfrm flipH="1" flipV="1">
            <a:off x="1600200" y="2971800"/>
            <a:ext cx="381000" cy="7620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9" name="Line 45"/>
          <p:cNvSpPr>
            <a:spLocks noChangeShapeType="1"/>
          </p:cNvSpPr>
          <p:nvPr/>
        </p:nvSpPr>
        <p:spPr bwMode="auto">
          <a:xfrm>
            <a:off x="1676400" y="2895600"/>
            <a:ext cx="1981200" cy="3810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0" name="Line 46"/>
          <p:cNvSpPr>
            <a:spLocks noChangeShapeType="1"/>
          </p:cNvSpPr>
          <p:nvPr/>
        </p:nvSpPr>
        <p:spPr bwMode="auto">
          <a:xfrm>
            <a:off x="762000" y="5334000"/>
            <a:ext cx="1752600" cy="762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1" name="Rectangle 47"/>
          <p:cNvSpPr>
            <a:spLocks noChangeArrowheads="1"/>
          </p:cNvSpPr>
          <p:nvPr/>
        </p:nvSpPr>
        <p:spPr bwMode="auto">
          <a:xfrm>
            <a:off x="4572000" y="1447800"/>
            <a:ext cx="417671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2400" b="1" dirty="0">
                <a:solidFill>
                  <a:srgbClr val="0000FF"/>
                </a:solidFill>
                <a:latin typeface="Trebuchet MS" pitchFamily="34" charset="0"/>
              </a:rPr>
              <a:t>Cluster-based approach</a:t>
            </a:r>
          </a:p>
        </p:txBody>
      </p:sp>
      <p:sp>
        <p:nvSpPr>
          <p:cNvPr id="52" name="Line 48"/>
          <p:cNvSpPr>
            <a:spLocks noChangeShapeType="1"/>
          </p:cNvSpPr>
          <p:nvPr/>
        </p:nvSpPr>
        <p:spPr bwMode="auto">
          <a:xfrm flipV="1">
            <a:off x="609600" y="2971800"/>
            <a:ext cx="152400" cy="8382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3" name="Line 49"/>
          <p:cNvSpPr>
            <a:spLocks noChangeShapeType="1"/>
          </p:cNvSpPr>
          <p:nvPr/>
        </p:nvSpPr>
        <p:spPr bwMode="auto">
          <a:xfrm>
            <a:off x="838200" y="2895600"/>
            <a:ext cx="1066800" cy="3810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4" name="Line 50"/>
          <p:cNvSpPr>
            <a:spLocks noChangeShapeType="1"/>
          </p:cNvSpPr>
          <p:nvPr/>
        </p:nvSpPr>
        <p:spPr bwMode="auto">
          <a:xfrm flipV="1">
            <a:off x="609600" y="3962400"/>
            <a:ext cx="1588" cy="12954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5" name="Line 51"/>
          <p:cNvSpPr>
            <a:spLocks noChangeShapeType="1"/>
          </p:cNvSpPr>
          <p:nvPr/>
        </p:nvSpPr>
        <p:spPr bwMode="auto">
          <a:xfrm flipV="1">
            <a:off x="685800" y="5105400"/>
            <a:ext cx="1143000" cy="1524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6" name="Line 52"/>
          <p:cNvSpPr>
            <a:spLocks noChangeShapeType="1"/>
          </p:cNvSpPr>
          <p:nvPr/>
        </p:nvSpPr>
        <p:spPr bwMode="auto">
          <a:xfrm>
            <a:off x="1981200" y="5029200"/>
            <a:ext cx="1371600" cy="762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7" name="Line 53"/>
          <p:cNvSpPr>
            <a:spLocks noChangeShapeType="1"/>
          </p:cNvSpPr>
          <p:nvPr/>
        </p:nvSpPr>
        <p:spPr bwMode="auto">
          <a:xfrm flipH="1" flipV="1">
            <a:off x="1752600" y="4572000"/>
            <a:ext cx="152400" cy="3810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8" name="Line 54"/>
          <p:cNvSpPr>
            <a:spLocks noChangeShapeType="1"/>
          </p:cNvSpPr>
          <p:nvPr/>
        </p:nvSpPr>
        <p:spPr bwMode="auto">
          <a:xfrm flipV="1">
            <a:off x="3490913" y="3990975"/>
            <a:ext cx="76200" cy="10668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9" name="Line 55"/>
          <p:cNvSpPr>
            <a:spLocks noChangeShapeType="1"/>
          </p:cNvSpPr>
          <p:nvPr/>
        </p:nvSpPr>
        <p:spPr bwMode="auto">
          <a:xfrm>
            <a:off x="3200400" y="2895600"/>
            <a:ext cx="381000" cy="9906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0" name="Line 56"/>
          <p:cNvSpPr>
            <a:spLocks noChangeShapeType="1"/>
          </p:cNvSpPr>
          <p:nvPr/>
        </p:nvSpPr>
        <p:spPr bwMode="auto">
          <a:xfrm flipH="1">
            <a:off x="1981200" y="2819400"/>
            <a:ext cx="1143000" cy="3810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1" name="Line 57"/>
          <p:cNvSpPr>
            <a:spLocks noChangeShapeType="1"/>
          </p:cNvSpPr>
          <p:nvPr/>
        </p:nvSpPr>
        <p:spPr bwMode="auto">
          <a:xfrm flipH="1">
            <a:off x="1752600" y="3352800"/>
            <a:ext cx="152400" cy="10668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2" name="Line 58"/>
          <p:cNvSpPr>
            <a:spLocks noChangeShapeType="1"/>
          </p:cNvSpPr>
          <p:nvPr/>
        </p:nvSpPr>
        <p:spPr bwMode="auto">
          <a:xfrm flipH="1" flipV="1">
            <a:off x="685800" y="3962400"/>
            <a:ext cx="990600" cy="5334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3" name="Line 59"/>
          <p:cNvSpPr>
            <a:spLocks noChangeShapeType="1"/>
          </p:cNvSpPr>
          <p:nvPr/>
        </p:nvSpPr>
        <p:spPr bwMode="auto">
          <a:xfrm flipV="1">
            <a:off x="1752600" y="3962400"/>
            <a:ext cx="1752600" cy="5334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pic>
        <p:nvPicPr>
          <p:cNvPr id="64" name="Picture 60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3241675"/>
            <a:ext cx="304800" cy="207963"/>
          </a:xfrm>
          <a:prstGeom prst="rect">
            <a:avLst/>
          </a:prstGeom>
          <a:noFill/>
        </p:spPr>
      </p:pic>
      <p:pic>
        <p:nvPicPr>
          <p:cNvPr id="65" name="Picture 61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916238"/>
            <a:ext cx="304800" cy="207962"/>
          </a:xfrm>
          <a:prstGeom prst="rect">
            <a:avLst/>
          </a:prstGeom>
          <a:noFill/>
        </p:spPr>
      </p:pic>
      <p:pic>
        <p:nvPicPr>
          <p:cNvPr id="66" name="Picture 62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62825" y="3471863"/>
            <a:ext cx="304800" cy="207962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67" name="Picture 63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983038"/>
            <a:ext cx="304800" cy="207962"/>
          </a:xfrm>
          <a:prstGeom prst="rect">
            <a:avLst/>
          </a:prstGeom>
          <a:noFill/>
        </p:spPr>
      </p:pic>
      <p:pic>
        <p:nvPicPr>
          <p:cNvPr id="68" name="Picture 64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992438"/>
            <a:ext cx="304800" cy="207962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69" name="Picture 65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373438"/>
            <a:ext cx="304800" cy="207962"/>
          </a:xfrm>
          <a:prstGeom prst="rect">
            <a:avLst/>
          </a:prstGeom>
          <a:noFill/>
        </p:spPr>
      </p:pic>
      <p:pic>
        <p:nvPicPr>
          <p:cNvPr id="70" name="Picture 66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3352800"/>
            <a:ext cx="304800" cy="207963"/>
          </a:xfrm>
          <a:prstGeom prst="rect">
            <a:avLst/>
          </a:prstGeom>
          <a:noFill/>
        </p:spPr>
      </p:pic>
      <p:pic>
        <p:nvPicPr>
          <p:cNvPr id="71" name="Picture 67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4059238"/>
            <a:ext cx="304800" cy="207962"/>
          </a:xfrm>
          <a:prstGeom prst="rect">
            <a:avLst/>
          </a:prstGeom>
          <a:noFill/>
        </p:spPr>
      </p:pic>
      <p:pic>
        <p:nvPicPr>
          <p:cNvPr id="72" name="Picture 68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4516438"/>
            <a:ext cx="304800" cy="207962"/>
          </a:xfrm>
          <a:prstGeom prst="rect">
            <a:avLst/>
          </a:prstGeom>
          <a:noFill/>
        </p:spPr>
      </p:pic>
      <p:pic>
        <p:nvPicPr>
          <p:cNvPr id="73" name="Picture 69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516438"/>
            <a:ext cx="304800" cy="207962"/>
          </a:xfrm>
          <a:prstGeom prst="rect">
            <a:avLst/>
          </a:prstGeom>
          <a:noFill/>
        </p:spPr>
      </p:pic>
      <p:pic>
        <p:nvPicPr>
          <p:cNvPr id="74" name="Picture 70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4592638"/>
            <a:ext cx="304800" cy="207962"/>
          </a:xfrm>
          <a:prstGeom prst="rect">
            <a:avLst/>
          </a:prstGeom>
          <a:noFill/>
        </p:spPr>
      </p:pic>
      <p:pic>
        <p:nvPicPr>
          <p:cNvPr id="75" name="Picture 71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202238"/>
            <a:ext cx="304800" cy="207962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76" name="Picture 72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059238"/>
            <a:ext cx="304800" cy="207962"/>
          </a:xfrm>
          <a:prstGeom prst="rect">
            <a:avLst/>
          </a:prstGeom>
          <a:noFill/>
        </p:spPr>
      </p:pic>
      <p:pic>
        <p:nvPicPr>
          <p:cNvPr id="77" name="Picture 73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3525838"/>
            <a:ext cx="304800" cy="207962"/>
          </a:xfrm>
          <a:prstGeom prst="rect">
            <a:avLst/>
          </a:prstGeom>
          <a:noFill/>
        </p:spPr>
      </p:pic>
      <p:pic>
        <p:nvPicPr>
          <p:cNvPr id="78" name="Picture 74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906838"/>
            <a:ext cx="304800" cy="207962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79" name="Picture 75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5029200"/>
            <a:ext cx="304800" cy="207962"/>
          </a:xfrm>
          <a:prstGeom prst="rect">
            <a:avLst/>
          </a:prstGeom>
          <a:solidFill>
            <a:srgbClr val="FF0000"/>
          </a:solidFill>
        </p:spPr>
      </p:pic>
      <p:pic>
        <p:nvPicPr>
          <p:cNvPr id="80" name="Picture 76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4440238"/>
            <a:ext cx="304800" cy="207962"/>
          </a:xfrm>
          <a:prstGeom prst="rect">
            <a:avLst/>
          </a:prstGeom>
          <a:noFill/>
        </p:spPr>
      </p:pic>
      <p:pic>
        <p:nvPicPr>
          <p:cNvPr id="81" name="Picture 77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516438"/>
            <a:ext cx="304800" cy="207962"/>
          </a:xfrm>
          <a:prstGeom prst="rect">
            <a:avLst/>
          </a:prstGeom>
          <a:noFill/>
        </p:spPr>
      </p:pic>
      <p:pic>
        <p:nvPicPr>
          <p:cNvPr id="82" name="Picture 78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2992438"/>
            <a:ext cx="304800" cy="207962"/>
          </a:xfrm>
          <a:prstGeom prst="rect">
            <a:avLst/>
          </a:prstGeom>
          <a:noFill/>
        </p:spPr>
      </p:pic>
      <p:pic>
        <p:nvPicPr>
          <p:cNvPr id="83" name="Picture 79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2840038"/>
            <a:ext cx="304800" cy="207962"/>
          </a:xfrm>
          <a:prstGeom prst="rect">
            <a:avLst/>
          </a:prstGeom>
          <a:noFill/>
        </p:spPr>
      </p:pic>
      <p:pic>
        <p:nvPicPr>
          <p:cNvPr id="84" name="Picture 80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983038"/>
            <a:ext cx="304800" cy="207962"/>
          </a:xfrm>
          <a:prstGeom prst="rect">
            <a:avLst/>
          </a:prstGeom>
          <a:noFill/>
        </p:spPr>
      </p:pic>
      <p:pic>
        <p:nvPicPr>
          <p:cNvPr id="85" name="Picture 81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430838"/>
            <a:ext cx="304800" cy="207962"/>
          </a:xfrm>
          <a:prstGeom prst="rect">
            <a:avLst/>
          </a:prstGeom>
          <a:noFill/>
        </p:spPr>
      </p:pic>
      <p:pic>
        <p:nvPicPr>
          <p:cNvPr id="86" name="Picture 82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126038"/>
            <a:ext cx="304800" cy="207962"/>
          </a:xfrm>
          <a:prstGeom prst="rect">
            <a:avLst/>
          </a:prstGeom>
          <a:noFill/>
        </p:spPr>
      </p:pic>
      <p:pic>
        <p:nvPicPr>
          <p:cNvPr id="87" name="Picture 83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5278438"/>
            <a:ext cx="304800" cy="207962"/>
          </a:xfrm>
          <a:prstGeom prst="rect">
            <a:avLst/>
          </a:prstGeom>
          <a:noFill/>
        </p:spPr>
      </p:pic>
      <p:pic>
        <p:nvPicPr>
          <p:cNvPr id="88" name="Picture 84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659438"/>
            <a:ext cx="304800" cy="207962"/>
          </a:xfrm>
          <a:prstGeom prst="rect">
            <a:avLst/>
          </a:prstGeom>
          <a:noFill/>
        </p:spPr>
      </p:pic>
      <p:pic>
        <p:nvPicPr>
          <p:cNvPr id="89" name="Picture 85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430838"/>
            <a:ext cx="304800" cy="207962"/>
          </a:xfrm>
          <a:prstGeom prst="rect">
            <a:avLst/>
          </a:prstGeom>
          <a:noFill/>
        </p:spPr>
      </p:pic>
      <p:pic>
        <p:nvPicPr>
          <p:cNvPr id="91" name="Picture 87" descr="_ci1fini[1]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77000" y="1981200"/>
            <a:ext cx="712788" cy="1238250"/>
          </a:xfrm>
          <a:prstGeom prst="rect">
            <a:avLst/>
          </a:prstGeom>
          <a:noFill/>
          <a:ln/>
        </p:spPr>
      </p:pic>
      <p:sp>
        <p:nvSpPr>
          <p:cNvPr id="92" name="Line 88"/>
          <p:cNvSpPr>
            <a:spLocks noChangeShapeType="1"/>
          </p:cNvSpPr>
          <p:nvPr/>
        </p:nvSpPr>
        <p:spPr bwMode="auto">
          <a:xfrm flipV="1">
            <a:off x="5105400" y="5257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3" name="Line 89"/>
          <p:cNvSpPr>
            <a:spLocks noChangeShapeType="1"/>
          </p:cNvSpPr>
          <p:nvPr/>
        </p:nvSpPr>
        <p:spPr bwMode="auto">
          <a:xfrm>
            <a:off x="5181600" y="46482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4" name="Line 90"/>
          <p:cNvSpPr>
            <a:spLocks noChangeShapeType="1"/>
          </p:cNvSpPr>
          <p:nvPr/>
        </p:nvSpPr>
        <p:spPr bwMode="auto">
          <a:xfrm>
            <a:off x="5105400" y="41148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5" name="Line 91"/>
          <p:cNvSpPr>
            <a:spLocks noChangeShapeType="1"/>
          </p:cNvSpPr>
          <p:nvPr/>
        </p:nvSpPr>
        <p:spPr bwMode="auto">
          <a:xfrm>
            <a:off x="5638800" y="5105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6" name="Line 92"/>
          <p:cNvSpPr>
            <a:spLocks noChangeShapeType="1"/>
          </p:cNvSpPr>
          <p:nvPr/>
        </p:nvSpPr>
        <p:spPr bwMode="auto">
          <a:xfrm>
            <a:off x="5638800" y="5105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7" name="Line 93"/>
          <p:cNvSpPr>
            <a:spLocks noChangeShapeType="1"/>
          </p:cNvSpPr>
          <p:nvPr/>
        </p:nvSpPr>
        <p:spPr bwMode="auto">
          <a:xfrm flipH="1">
            <a:off x="6110288" y="4086225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8" name="Line 94"/>
          <p:cNvSpPr>
            <a:spLocks noChangeShapeType="1"/>
          </p:cNvSpPr>
          <p:nvPr/>
        </p:nvSpPr>
        <p:spPr bwMode="auto">
          <a:xfrm>
            <a:off x="6477000" y="4114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9" name="Line 95"/>
          <p:cNvSpPr>
            <a:spLocks noChangeShapeType="1"/>
          </p:cNvSpPr>
          <p:nvPr/>
        </p:nvSpPr>
        <p:spPr bwMode="auto">
          <a:xfrm>
            <a:off x="6477000" y="40386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0" name="Line 96"/>
          <p:cNvSpPr>
            <a:spLocks noChangeShapeType="1"/>
          </p:cNvSpPr>
          <p:nvPr/>
        </p:nvSpPr>
        <p:spPr bwMode="auto">
          <a:xfrm flipH="1">
            <a:off x="5791200" y="40386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1" name="Line 97"/>
          <p:cNvSpPr>
            <a:spLocks noChangeShapeType="1"/>
          </p:cNvSpPr>
          <p:nvPr/>
        </p:nvSpPr>
        <p:spPr bwMode="auto">
          <a:xfrm flipH="1">
            <a:off x="7086600" y="5334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2" name="Line 98"/>
          <p:cNvSpPr>
            <a:spLocks noChangeShapeType="1"/>
          </p:cNvSpPr>
          <p:nvPr/>
        </p:nvSpPr>
        <p:spPr bwMode="auto">
          <a:xfrm flipH="1">
            <a:off x="7696200" y="53340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3" name="Line 99"/>
          <p:cNvSpPr>
            <a:spLocks noChangeShapeType="1"/>
          </p:cNvSpPr>
          <p:nvPr/>
        </p:nvSpPr>
        <p:spPr bwMode="auto">
          <a:xfrm>
            <a:off x="7924800" y="53340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4" name="Line 100"/>
          <p:cNvSpPr>
            <a:spLocks noChangeShapeType="1"/>
          </p:cNvSpPr>
          <p:nvPr/>
        </p:nvSpPr>
        <p:spPr bwMode="auto">
          <a:xfrm flipV="1">
            <a:off x="7848600" y="4572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5" name="Line 101"/>
          <p:cNvSpPr>
            <a:spLocks noChangeShapeType="1"/>
          </p:cNvSpPr>
          <p:nvPr/>
        </p:nvSpPr>
        <p:spPr bwMode="auto">
          <a:xfrm flipH="1" flipV="1">
            <a:off x="7543800" y="47244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6" name="Line 102"/>
          <p:cNvSpPr>
            <a:spLocks noChangeShapeType="1"/>
          </p:cNvSpPr>
          <p:nvPr/>
        </p:nvSpPr>
        <p:spPr bwMode="auto">
          <a:xfrm flipH="1" flipV="1">
            <a:off x="7620000" y="3581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7" name="Line 103"/>
          <p:cNvSpPr>
            <a:spLocks noChangeShapeType="1"/>
          </p:cNvSpPr>
          <p:nvPr/>
        </p:nvSpPr>
        <p:spPr bwMode="auto">
          <a:xfrm flipV="1">
            <a:off x="7620000" y="34290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8" name="Line 104"/>
          <p:cNvSpPr>
            <a:spLocks noChangeShapeType="1"/>
          </p:cNvSpPr>
          <p:nvPr/>
        </p:nvSpPr>
        <p:spPr bwMode="auto">
          <a:xfrm flipV="1">
            <a:off x="7543800" y="2971800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09" name="Line 105"/>
          <p:cNvSpPr>
            <a:spLocks noChangeShapeType="1"/>
          </p:cNvSpPr>
          <p:nvPr/>
        </p:nvSpPr>
        <p:spPr bwMode="auto">
          <a:xfrm flipV="1">
            <a:off x="7543800" y="31242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0" name="Line 106"/>
          <p:cNvSpPr>
            <a:spLocks noChangeShapeType="1"/>
          </p:cNvSpPr>
          <p:nvPr/>
        </p:nvSpPr>
        <p:spPr bwMode="auto">
          <a:xfrm flipH="1" flipV="1">
            <a:off x="7010400" y="33528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1" name="Line 107"/>
          <p:cNvSpPr>
            <a:spLocks noChangeShapeType="1"/>
          </p:cNvSpPr>
          <p:nvPr/>
        </p:nvSpPr>
        <p:spPr bwMode="auto">
          <a:xfrm flipH="1">
            <a:off x="5486400" y="3124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2" name="Line 108"/>
          <p:cNvSpPr>
            <a:spLocks noChangeShapeType="1"/>
          </p:cNvSpPr>
          <p:nvPr/>
        </p:nvSpPr>
        <p:spPr bwMode="auto">
          <a:xfrm>
            <a:off x="5943600" y="3124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3" name="Line 109"/>
          <p:cNvSpPr>
            <a:spLocks noChangeShapeType="1"/>
          </p:cNvSpPr>
          <p:nvPr/>
        </p:nvSpPr>
        <p:spPr bwMode="auto">
          <a:xfrm flipH="1">
            <a:off x="5257800" y="3124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4" name="Rectangle 110"/>
          <p:cNvSpPr>
            <a:spLocks noChangeArrowheads="1"/>
          </p:cNvSpPr>
          <p:nvPr/>
        </p:nvSpPr>
        <p:spPr bwMode="auto">
          <a:xfrm>
            <a:off x="7010400" y="2057400"/>
            <a:ext cx="1377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sz="2000" b="1">
                <a:latin typeface="Trebuchet MS" pitchFamily="34" charset="0"/>
              </a:rPr>
              <a:t>observer</a:t>
            </a:r>
          </a:p>
        </p:txBody>
      </p:sp>
      <p:sp>
        <p:nvSpPr>
          <p:cNvPr id="115" name="Line 111"/>
          <p:cNvSpPr>
            <a:spLocks noChangeShapeType="1"/>
          </p:cNvSpPr>
          <p:nvPr/>
        </p:nvSpPr>
        <p:spPr bwMode="auto">
          <a:xfrm flipH="1" flipV="1">
            <a:off x="5791200" y="5181600"/>
            <a:ext cx="381000" cy="381000"/>
          </a:xfrm>
          <a:prstGeom prst="line">
            <a:avLst/>
          </a:prstGeom>
          <a:noFill/>
          <a:ln w="25400">
            <a:solidFill>
              <a:srgbClr val="3366FF"/>
            </a:solidFill>
            <a:prstDash val="dash"/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6" name="Line 112"/>
          <p:cNvSpPr>
            <a:spLocks noChangeShapeType="1"/>
          </p:cNvSpPr>
          <p:nvPr/>
        </p:nvSpPr>
        <p:spPr bwMode="auto">
          <a:xfrm flipV="1">
            <a:off x="5715000" y="4191000"/>
            <a:ext cx="533400" cy="838200"/>
          </a:xfrm>
          <a:prstGeom prst="line">
            <a:avLst/>
          </a:prstGeom>
          <a:noFill/>
          <a:ln w="25400">
            <a:solidFill>
              <a:srgbClr val="3366FF"/>
            </a:solidFill>
            <a:prstDash val="dash"/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7" name="Line 113"/>
          <p:cNvSpPr>
            <a:spLocks noChangeShapeType="1"/>
          </p:cNvSpPr>
          <p:nvPr/>
        </p:nvSpPr>
        <p:spPr bwMode="auto">
          <a:xfrm flipH="1" flipV="1">
            <a:off x="5943600" y="3200400"/>
            <a:ext cx="457200" cy="685800"/>
          </a:xfrm>
          <a:prstGeom prst="line">
            <a:avLst/>
          </a:prstGeom>
          <a:noFill/>
          <a:ln w="25400">
            <a:solidFill>
              <a:srgbClr val="3366FF"/>
            </a:solidFill>
            <a:prstDash val="dash"/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18" name="Line 114"/>
          <p:cNvSpPr>
            <a:spLocks noChangeShapeType="1"/>
          </p:cNvSpPr>
          <p:nvPr/>
        </p:nvSpPr>
        <p:spPr bwMode="auto">
          <a:xfrm flipV="1">
            <a:off x="6019800" y="2514600"/>
            <a:ext cx="457200" cy="457200"/>
          </a:xfrm>
          <a:prstGeom prst="line">
            <a:avLst/>
          </a:prstGeom>
          <a:noFill/>
          <a:ln w="25400">
            <a:solidFill>
              <a:srgbClr val="3366FF"/>
            </a:solidFill>
            <a:prstDash val="dash"/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ko-KR" altLang="en-US"/>
          </a:p>
        </p:txBody>
      </p:sp>
      <p:pic>
        <p:nvPicPr>
          <p:cNvPr id="119" name="Picture 82" descr="gubjxdqy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5638800"/>
            <a:ext cx="304800" cy="20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1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4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7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0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/>
      <p:bldP spid="115" grpId="0" animBg="1"/>
      <p:bldP spid="116" grpId="0" animBg="1"/>
      <p:bldP spid="117" grpId="0" animBg="1"/>
      <p:bldP spid="1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>
            <a:normAutofit fontScale="90000"/>
          </a:bodyPr>
          <a:lstStyle/>
          <a:p>
            <a:r>
              <a:rPr lang="tr-TR" altLang="ko-KR" sz="3200" b="1" dirty="0" smtClean="0">
                <a:solidFill>
                  <a:srgbClr val="FF0000"/>
                </a:solidFill>
                <a:latin typeface="Trebuchet MS" pitchFamily="34" charset="0"/>
              </a:rPr>
              <a:t>How To Reduce Energy Consumption </a:t>
            </a:r>
            <a:r>
              <a:rPr lang="tr-TR" altLang="ko-KR" sz="3200" b="1" dirty="0" smtClean="0">
                <a:latin typeface="Trebuchet MS" pitchFamily="34" charset="0"/>
              </a:rPr>
              <a:t>Clustering </a:t>
            </a:r>
            <a:r>
              <a:rPr lang="tr-TR" altLang="ko-KR" sz="3200" b="1" dirty="0">
                <a:latin typeface="Trebuchet MS" pitchFamily="34" charset="0"/>
              </a:rPr>
              <a:t>And Clusterheads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5194300" cy="4492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The essential operation in sensor node clustering is to 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Select a set of cluster heads among the nodes in the network.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Cluster the rest of the nodes with these heads.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altLang="ko-KR" sz="17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Cluster heads are responsible for 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Coordination among the nodes within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   their clusters 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(intra-cluster coordination)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tr-TR" altLang="ko-KR" sz="17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Communication with each other and/or with external observers on behalf of their clusters 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(inter-cluster communication)</a:t>
            </a:r>
            <a:r>
              <a:rPr kumimoji="0" lang="tr-TR" altLang="ko-KR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.</a:t>
            </a:r>
            <a:endParaRPr kumimoji="0" lang="tr-TR" altLang="ko-KR" sz="17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8" name="Picture 4" descr="gubjxdqy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97550" y="3573463"/>
            <a:ext cx="431800" cy="295275"/>
          </a:xfrm>
          <a:prstGeom prst="rect">
            <a:avLst/>
          </a:prstGeom>
          <a:noFill/>
          <a:ln/>
        </p:spPr>
      </p:pic>
      <p:sp>
        <p:nvSpPr>
          <p:cNvPr id="9" name="Oval 16"/>
          <p:cNvSpPr>
            <a:spLocks noChangeArrowheads="1"/>
          </p:cNvSpPr>
          <p:nvPr/>
        </p:nvSpPr>
        <p:spPr bwMode="auto">
          <a:xfrm>
            <a:off x="5726113" y="3068638"/>
            <a:ext cx="1511300" cy="16557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7451725" y="2708275"/>
            <a:ext cx="1511300" cy="16557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" name="Oval 18"/>
          <p:cNvSpPr>
            <a:spLocks noChangeArrowheads="1"/>
          </p:cNvSpPr>
          <p:nvPr/>
        </p:nvSpPr>
        <p:spPr bwMode="auto">
          <a:xfrm>
            <a:off x="6732588" y="4292600"/>
            <a:ext cx="1800225" cy="20161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12" name="Picture 24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4149725"/>
            <a:ext cx="431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5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675" y="3573463"/>
            <a:ext cx="431800" cy="2952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14" name="Picture 26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9938" y="3357563"/>
            <a:ext cx="431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7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675" y="2997200"/>
            <a:ext cx="431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1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1150" y="3573463"/>
            <a:ext cx="431800" cy="2952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17" name="Picture 33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9725" y="5589588"/>
            <a:ext cx="431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4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31163" y="4868863"/>
            <a:ext cx="431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5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0075" y="5013325"/>
            <a:ext cx="431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6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0438" y="4581525"/>
            <a:ext cx="431800" cy="2952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21" name="Picture 37" descr="gubjxdqy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4538" y="5589588"/>
            <a:ext cx="431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Line 41"/>
          <p:cNvSpPr>
            <a:spLocks noChangeShapeType="1"/>
          </p:cNvSpPr>
          <p:nvPr/>
        </p:nvSpPr>
        <p:spPr bwMode="auto">
          <a:xfrm>
            <a:off x="6229350" y="3717925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23" name="Line 51"/>
          <p:cNvSpPr>
            <a:spLocks noChangeShapeType="1"/>
          </p:cNvSpPr>
          <p:nvPr/>
        </p:nvSpPr>
        <p:spPr bwMode="auto">
          <a:xfrm flipV="1">
            <a:off x="6372225" y="3862388"/>
            <a:ext cx="288925" cy="2873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24" name="Line 53"/>
          <p:cNvSpPr>
            <a:spLocks noChangeShapeType="1"/>
          </p:cNvSpPr>
          <p:nvPr/>
        </p:nvSpPr>
        <p:spPr bwMode="auto">
          <a:xfrm flipV="1">
            <a:off x="7310438" y="4868863"/>
            <a:ext cx="144462" cy="215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25" name="Line 54"/>
          <p:cNvSpPr>
            <a:spLocks noChangeShapeType="1"/>
          </p:cNvSpPr>
          <p:nvPr/>
        </p:nvSpPr>
        <p:spPr bwMode="auto">
          <a:xfrm>
            <a:off x="8029575" y="3284538"/>
            <a:ext cx="0" cy="2889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26" name="Line 55"/>
          <p:cNvSpPr>
            <a:spLocks noChangeShapeType="1"/>
          </p:cNvSpPr>
          <p:nvPr/>
        </p:nvSpPr>
        <p:spPr bwMode="auto">
          <a:xfrm flipV="1">
            <a:off x="7381875" y="4868863"/>
            <a:ext cx="144463" cy="7207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27" name="Line 56"/>
          <p:cNvSpPr>
            <a:spLocks noChangeShapeType="1"/>
          </p:cNvSpPr>
          <p:nvPr/>
        </p:nvSpPr>
        <p:spPr bwMode="auto">
          <a:xfrm flipH="1">
            <a:off x="8247063" y="3644900"/>
            <a:ext cx="287337" cy="1444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28" name="Line 57"/>
          <p:cNvSpPr>
            <a:spLocks noChangeShapeType="1"/>
          </p:cNvSpPr>
          <p:nvPr/>
        </p:nvSpPr>
        <p:spPr bwMode="auto">
          <a:xfrm flipH="1" flipV="1">
            <a:off x="7670800" y="4868863"/>
            <a:ext cx="503238" cy="793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29" name="Line 58"/>
          <p:cNvSpPr>
            <a:spLocks noChangeShapeType="1"/>
          </p:cNvSpPr>
          <p:nvPr/>
        </p:nvSpPr>
        <p:spPr bwMode="auto">
          <a:xfrm flipH="1" flipV="1">
            <a:off x="7742238" y="4868863"/>
            <a:ext cx="360362" cy="14446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pic>
        <p:nvPicPr>
          <p:cNvPr id="30" name="Picture 59" descr="_ci1fini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732588" y="1700213"/>
            <a:ext cx="973137" cy="1536700"/>
          </a:xfrm>
          <a:prstGeom prst="rect">
            <a:avLst/>
          </a:prstGeom>
          <a:noFill/>
          <a:ln/>
        </p:spPr>
      </p:pic>
      <p:sp>
        <p:nvSpPr>
          <p:cNvPr id="32" name="Line 62"/>
          <p:cNvSpPr>
            <a:spLocks noChangeShapeType="1"/>
          </p:cNvSpPr>
          <p:nvPr/>
        </p:nvSpPr>
        <p:spPr bwMode="auto">
          <a:xfrm flipH="1" flipV="1">
            <a:off x="7010400" y="2286000"/>
            <a:ext cx="803274" cy="1430338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3" name="Line 63"/>
          <p:cNvSpPr>
            <a:spLocks noChangeShapeType="1"/>
          </p:cNvSpPr>
          <p:nvPr/>
        </p:nvSpPr>
        <p:spPr bwMode="auto">
          <a:xfrm flipV="1">
            <a:off x="6877050" y="2205038"/>
            <a:ext cx="0" cy="1368425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4" name="Line 64"/>
          <p:cNvSpPr>
            <a:spLocks noChangeShapeType="1"/>
          </p:cNvSpPr>
          <p:nvPr/>
        </p:nvSpPr>
        <p:spPr bwMode="auto">
          <a:xfrm flipH="1" flipV="1">
            <a:off x="6934200" y="2286000"/>
            <a:ext cx="657225" cy="2295525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35" name="Rectangle 65"/>
          <p:cNvSpPr>
            <a:spLocks noChangeArrowheads="1"/>
          </p:cNvSpPr>
          <p:nvPr/>
        </p:nvSpPr>
        <p:spPr bwMode="auto">
          <a:xfrm>
            <a:off x="6300788" y="1341438"/>
            <a:ext cx="1676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b="1">
                <a:latin typeface="Trebuchet MS" pitchFamily="34" charset="0"/>
              </a:rPr>
              <a:t>observer</a:t>
            </a:r>
          </a:p>
        </p:txBody>
      </p:sp>
      <p:sp>
        <p:nvSpPr>
          <p:cNvPr id="36" name="Rectangle 66"/>
          <p:cNvSpPr>
            <a:spLocks noChangeArrowheads="1"/>
          </p:cNvSpPr>
          <p:nvPr/>
        </p:nvSpPr>
        <p:spPr bwMode="auto">
          <a:xfrm>
            <a:off x="6588125" y="3860800"/>
            <a:ext cx="56038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tr-TR" altLang="ko-KR" b="1">
                <a:latin typeface="Trebuchet MS" pitchFamily="34" charset="0"/>
              </a:rPr>
              <a:t>CH</a:t>
            </a:r>
            <a:endParaRPr lang="en-US" b="1">
              <a:latin typeface="Trebuchet MS" pitchFamily="34" charset="0"/>
            </a:endParaRPr>
          </a:p>
        </p:txBody>
      </p:sp>
      <p:sp>
        <p:nvSpPr>
          <p:cNvPr id="37" name="Rectangle 67"/>
          <p:cNvSpPr>
            <a:spLocks noChangeArrowheads="1"/>
          </p:cNvSpPr>
          <p:nvPr/>
        </p:nvSpPr>
        <p:spPr bwMode="auto">
          <a:xfrm>
            <a:off x="7885113" y="3860800"/>
            <a:ext cx="56038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tr-TR" altLang="ko-KR" b="1">
                <a:latin typeface="Trebuchet MS" pitchFamily="34" charset="0"/>
              </a:rPr>
              <a:t>CH</a:t>
            </a:r>
            <a:endParaRPr lang="en-US" b="1">
              <a:latin typeface="Trebuchet MS" pitchFamily="34" charset="0"/>
            </a:endParaRPr>
          </a:p>
        </p:txBody>
      </p:sp>
      <p:sp>
        <p:nvSpPr>
          <p:cNvPr id="38" name="Rectangle 68"/>
          <p:cNvSpPr>
            <a:spLocks noChangeArrowheads="1"/>
          </p:cNvSpPr>
          <p:nvPr/>
        </p:nvSpPr>
        <p:spPr bwMode="auto">
          <a:xfrm>
            <a:off x="6877050" y="4508500"/>
            <a:ext cx="56038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tr-TR" altLang="ko-KR" b="1">
                <a:latin typeface="Trebuchet MS" pitchFamily="34" charset="0"/>
              </a:rPr>
              <a:t>CH</a:t>
            </a:r>
            <a:endParaRPr lang="en-US" b="1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</TotalTime>
  <Words>967</Words>
  <Application>Microsoft Office PowerPoint</Application>
  <PresentationFormat>On-screen Show (4:3)</PresentationFormat>
  <Paragraphs>149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How to minimize energy consumption of Sensors in WSN</vt:lpstr>
      <vt:lpstr>Sensor Networks</vt:lpstr>
      <vt:lpstr>Slide 3</vt:lpstr>
      <vt:lpstr>Slide 4</vt:lpstr>
      <vt:lpstr>Reasons Of Energy Consumption </vt:lpstr>
      <vt:lpstr>Energy Efficiency</vt:lpstr>
      <vt:lpstr>The Problem</vt:lpstr>
      <vt:lpstr>WSN Approaches</vt:lpstr>
      <vt:lpstr>How To Reduce Energy Consumption Clustering And Clusterheads</vt:lpstr>
      <vt:lpstr>Slide 10</vt:lpstr>
      <vt:lpstr>Related Work</vt:lpstr>
      <vt:lpstr>LEACH Algorithm Overview</vt:lpstr>
      <vt:lpstr>Algorithm Details</vt:lpstr>
      <vt:lpstr>LEACH Limitations</vt:lpstr>
      <vt:lpstr>Proposed Method</vt:lpstr>
      <vt:lpstr>Energy Terms</vt:lpstr>
      <vt:lpstr>DEACH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minimize energy consumption in Sensors</dc:title>
  <dc:creator>Administrator</dc:creator>
  <cp:lastModifiedBy>Registered User</cp:lastModifiedBy>
  <cp:revision>75</cp:revision>
  <dcterms:created xsi:type="dcterms:W3CDTF">2006-08-16T00:00:00Z</dcterms:created>
  <dcterms:modified xsi:type="dcterms:W3CDTF">2015-01-30T04:38:39Z</dcterms:modified>
</cp:coreProperties>
</file>