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73" r:id="rId11"/>
    <p:sldId id="274" r:id="rId12"/>
    <p:sldId id="267" r:id="rId13"/>
    <p:sldId id="263" r:id="rId14"/>
    <p:sldId id="275" r:id="rId15"/>
    <p:sldId id="276" r:id="rId16"/>
    <p:sldId id="277" r:id="rId17"/>
    <p:sldId id="278" r:id="rId18"/>
    <p:sldId id="279" r:id="rId19"/>
    <p:sldId id="280" r:id="rId20"/>
    <p:sldId id="264" r:id="rId21"/>
    <p:sldId id="266" r:id="rId22"/>
    <p:sldId id="282" r:id="rId23"/>
    <p:sldId id="281" r:id="rId24"/>
    <p:sldId id="265" r:id="rId25"/>
    <p:sldId id="283" r:id="rId26"/>
    <p:sldId id="268" r:id="rId27"/>
    <p:sldId id="285" r:id="rId28"/>
    <p:sldId id="269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F216-53F3-C841-A6C1-0EFD9A8A7B98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5FA4-E062-A24F-89FC-C169A521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F216-53F3-C841-A6C1-0EFD9A8A7B98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5FA4-E062-A24F-89FC-C169A521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4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F216-53F3-C841-A6C1-0EFD9A8A7B98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5FA4-E062-A24F-89FC-C169A521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F216-53F3-C841-A6C1-0EFD9A8A7B98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5FA4-E062-A24F-89FC-C169A521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4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F216-53F3-C841-A6C1-0EFD9A8A7B98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5FA4-E062-A24F-89FC-C169A521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9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F216-53F3-C841-A6C1-0EFD9A8A7B98}" type="datetimeFigureOut">
              <a:rPr lang="en-US" smtClean="0"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5FA4-E062-A24F-89FC-C169A521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2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F216-53F3-C841-A6C1-0EFD9A8A7B98}" type="datetimeFigureOut">
              <a:rPr lang="en-US" smtClean="0"/>
              <a:t>9/3/16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5FA4-E062-A24F-89FC-C169A521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9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F216-53F3-C841-A6C1-0EFD9A8A7B98}" type="datetimeFigureOut">
              <a:rPr lang="en-US" smtClean="0"/>
              <a:t>9/3/16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5FA4-E062-A24F-89FC-C169A521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0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F216-53F3-C841-A6C1-0EFD9A8A7B98}" type="datetimeFigureOut">
              <a:rPr lang="en-US" smtClean="0"/>
              <a:t>9/3/16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5FA4-E062-A24F-89FC-C169A521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8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F216-53F3-C841-A6C1-0EFD9A8A7B98}" type="datetimeFigureOut">
              <a:rPr lang="en-US" smtClean="0"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5FA4-E062-A24F-89FC-C169A521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5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F216-53F3-C841-A6C1-0EFD9A8A7B98}" type="datetimeFigureOut">
              <a:rPr lang="en-US" smtClean="0"/>
              <a:t>9/3/16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5FA4-E062-A24F-89FC-C169A521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F216-53F3-C841-A6C1-0EFD9A8A7B98}" type="datetimeFigureOut">
              <a:rPr lang="en-US" smtClean="0"/>
              <a:t>9/3/16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FA4-E062-A24F-89FC-C169A521C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8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hshin@mju.ac.kr" TargetMode="External"/><Relationship Id="rId3" Type="http://schemas.openxmlformats.org/officeDocument/2006/relationships/hyperlink" Target="mailto:nadas9029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Mobile Programming 2016 Fall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신민호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7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Design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956"/>
            <a:ext cx="9144000" cy="57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0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Disclosure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89" y="1417638"/>
            <a:ext cx="3702649" cy="4100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800" y="2571266"/>
            <a:ext cx="4541496" cy="41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7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Before: biased</a:t>
            </a:r>
          </a:p>
          <a:p>
            <a:pPr lvl="1"/>
            <a:r>
              <a:rPr lang="en-US" dirty="0" smtClean="0"/>
              <a:t>End-user: Windows</a:t>
            </a:r>
          </a:p>
          <a:p>
            <a:pPr lvl="1"/>
            <a:r>
              <a:rPr lang="en-US" dirty="0" smtClean="0"/>
              <a:t>System: Unix, Linux</a:t>
            </a:r>
          </a:p>
          <a:p>
            <a:pPr lvl="1"/>
            <a:r>
              <a:rPr lang="en-US" dirty="0" smtClean="0"/>
              <a:t>Special: Mac OS</a:t>
            </a:r>
          </a:p>
          <a:p>
            <a:r>
              <a:rPr lang="en-US" dirty="0" smtClean="0"/>
              <a:t>Mobile: mixed</a:t>
            </a:r>
          </a:p>
          <a:p>
            <a:pPr lvl="1"/>
            <a:r>
              <a:rPr lang="en-US" dirty="0" smtClean="0"/>
              <a:t>Android, </a:t>
            </a:r>
            <a:r>
              <a:rPr lang="en-US" dirty="0" err="1" smtClean="0"/>
              <a:t>iOS</a:t>
            </a:r>
            <a:r>
              <a:rPr lang="en-US" dirty="0" smtClean="0"/>
              <a:t>, Window Mobile, BlackBerry, 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Different UI, SW stack, API, capabilities, ...</a:t>
            </a:r>
          </a:p>
          <a:p>
            <a:pPr lvl="1"/>
            <a:r>
              <a:rPr lang="is-IS" dirty="0" smtClean="0">
                <a:solidFill>
                  <a:srgbClr val="FF0000"/>
                </a:solidFill>
              </a:rPr>
              <a:t>Portabiltiy</a:t>
            </a:r>
            <a:r>
              <a:rPr lang="is-IS" dirty="0" smtClean="0"/>
              <a:t> is a PLUS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940" y="1168477"/>
            <a:ext cx="3983957" cy="32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</a:p>
          <a:p>
            <a:pPr lvl="1"/>
            <a:r>
              <a:rPr lang="en-US" dirty="0" smtClean="0"/>
              <a:t>Keyboard</a:t>
            </a:r>
          </a:p>
          <a:p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Confined keyboard</a:t>
            </a:r>
          </a:p>
          <a:p>
            <a:pPr lvl="1"/>
            <a:r>
              <a:rPr lang="en-US" dirty="0" smtClean="0"/>
              <a:t>Camera, </a:t>
            </a:r>
            <a:r>
              <a:rPr lang="en-US" dirty="0" err="1" smtClean="0"/>
              <a:t>Mic</a:t>
            </a:r>
            <a:r>
              <a:rPr lang="en-US" dirty="0" smtClean="0"/>
              <a:t>, Sensors (</a:t>
            </a:r>
            <a:r>
              <a:rPr lang="en-US" dirty="0" err="1" smtClean="0"/>
              <a:t>Accel</a:t>
            </a:r>
            <a:r>
              <a:rPr lang="en-US" dirty="0" smtClean="0"/>
              <a:t>., Gyro., Prox., GPS</a:t>
            </a:r>
            <a:r>
              <a:rPr lang="is-IS" dirty="0" smtClean="0"/>
              <a:t>...)</a:t>
            </a:r>
          </a:p>
          <a:p>
            <a:pPr lvl="1"/>
            <a:r>
              <a:rPr lang="en-US" i="1" dirty="0" smtClean="0"/>
              <a:t>Limited but new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23237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49"/>
          <a:stretch/>
        </p:blipFill>
        <p:spPr>
          <a:xfrm>
            <a:off x="5720469" y="2093025"/>
            <a:ext cx="3609391" cy="4890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in Smartphone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4" y="1374999"/>
            <a:ext cx="5641935" cy="3120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6" y="4495800"/>
            <a:ext cx="3429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4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SleepTime</a:t>
            </a:r>
            <a:r>
              <a:rPr lang="en-US" dirty="0" smtClean="0"/>
              <a:t> App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77" y="1417638"/>
            <a:ext cx="3440258" cy="5160387"/>
          </a:xfrm>
          <a:prstGeom prst="rect">
            <a:avLst/>
          </a:prstGeom>
        </p:spPr>
      </p:pic>
      <p:pic>
        <p:nvPicPr>
          <p:cNvPr id="7" name="Picture 6" descr="Screen Shot 2016-09-05 at 4.23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6924"/>
            <a:ext cx="3543542" cy="2531101"/>
          </a:xfrm>
          <a:prstGeom prst="rect">
            <a:avLst/>
          </a:prstGeom>
        </p:spPr>
      </p:pic>
      <p:pic>
        <p:nvPicPr>
          <p:cNvPr id="8" name="Picture 7" descr="Screen Shot 2016-09-05 at 4.23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4" y="1319036"/>
            <a:ext cx="3249260" cy="27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2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8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660400"/>
            <a:ext cx="8128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1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65" y="625472"/>
            <a:ext cx="8379258" cy="56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6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3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Teacher</a:t>
            </a:r>
          </a:p>
          <a:p>
            <a:pPr lvl="1"/>
            <a:r>
              <a:rPr lang="en-US" dirty="0" smtClean="0"/>
              <a:t>Minho Shin</a:t>
            </a:r>
          </a:p>
          <a:p>
            <a:pPr lvl="1"/>
            <a:r>
              <a:rPr lang="en-US" dirty="0" smtClean="0"/>
              <a:t>5742 (</a:t>
            </a:r>
            <a:r>
              <a:rPr lang="en-US" dirty="0" smtClean="0">
                <a:hlinkClick r:id="rId2"/>
              </a:rPr>
              <a:t>mhshin@mju.ac.kr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</a:t>
            </a:r>
          </a:p>
          <a:p>
            <a:pPr lvl="1"/>
            <a:r>
              <a:rPr lang="en-US" dirty="0" err="1" smtClean="0"/>
              <a:t>jinsung</a:t>
            </a:r>
            <a:r>
              <a:rPr lang="en-US" dirty="0" smtClean="0"/>
              <a:t> Kim</a:t>
            </a:r>
          </a:p>
          <a:p>
            <a:pPr lvl="1"/>
            <a:r>
              <a:rPr lang="en-US" dirty="0"/>
              <a:t>5745 (</a:t>
            </a:r>
            <a:r>
              <a:rPr lang="en-US" dirty="0">
                <a:hlinkClick r:id="rId3"/>
              </a:rPr>
              <a:t>nadas9029@</a:t>
            </a:r>
            <a:r>
              <a:rPr lang="en-US" dirty="0" smtClean="0">
                <a:hlinkClick r:id="rId3"/>
              </a:rPr>
              <a:t>gmail.com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010-4805-5377</a:t>
            </a:r>
          </a:p>
          <a:p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Time: Mon 11-12, Wed 2-4</a:t>
            </a:r>
          </a:p>
          <a:p>
            <a:pPr lvl="1"/>
            <a:r>
              <a:rPr lang="en-US" dirty="0" smtClean="0"/>
              <a:t>Place: 5420</a:t>
            </a:r>
          </a:p>
          <a:p>
            <a:r>
              <a:rPr lang="en-US" dirty="0" smtClean="0"/>
              <a:t>Grades</a:t>
            </a:r>
          </a:p>
          <a:p>
            <a:pPr lvl="1"/>
            <a:r>
              <a:rPr lang="en-US" dirty="0" err="1" smtClean="0"/>
              <a:t>Att</a:t>
            </a:r>
            <a:r>
              <a:rPr lang="en-US" dirty="0" smtClean="0"/>
              <a:t> (10%), HW (50%), Mid (20%), Fin (20%)</a:t>
            </a:r>
          </a:p>
        </p:txBody>
      </p:sp>
    </p:spTree>
    <p:extLst>
      <p:ext uri="{BB962C8B-B14F-4D97-AF65-F5344CB8AC3E}">
        <p14:creationId xmlns:p14="http://schemas.microsoft.com/office/powerpoint/2010/main" val="142163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</a:p>
          <a:p>
            <a:pPr lvl="1"/>
            <a:r>
              <a:rPr lang="en-US" dirty="0" smtClean="0"/>
              <a:t>Long</a:t>
            </a:r>
          </a:p>
          <a:p>
            <a:pPr lvl="1"/>
            <a:r>
              <a:rPr lang="en-US" dirty="0" smtClean="0"/>
              <a:t>Continuous</a:t>
            </a:r>
          </a:p>
          <a:p>
            <a:pPr lvl="1"/>
            <a:r>
              <a:rPr lang="en-US" dirty="0" smtClean="0"/>
              <a:t>Steady</a:t>
            </a:r>
          </a:p>
          <a:p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Short</a:t>
            </a:r>
          </a:p>
          <a:p>
            <a:pPr lvl="1"/>
            <a:r>
              <a:rPr lang="en-US" dirty="0" smtClean="0"/>
              <a:t>Interrupted</a:t>
            </a:r>
          </a:p>
          <a:p>
            <a:pPr lvl="1"/>
            <a:r>
              <a:rPr lang="en-US" dirty="0" err="1" smtClean="0"/>
              <a:t>Bursty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1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1854"/>
            <a:ext cx="8262804" cy="3966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UX &amp; UI Design is critical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Before: UX &amp; UI Design in later stages</a:t>
            </a:r>
          </a:p>
          <a:p>
            <a:r>
              <a:rPr lang="en-US" dirty="0" smtClean="0"/>
              <a:t>Mobile: UX &amp; UI Design in Early stages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3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39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-123917"/>
            <a:ext cx="7536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34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variety of implementation choices</a:t>
            </a:r>
          </a:p>
          <a:p>
            <a:r>
              <a:rPr lang="en-US" dirty="0" smtClean="0"/>
              <a:t>Not one choice for all situations</a:t>
            </a:r>
          </a:p>
          <a:p>
            <a:r>
              <a:rPr lang="en-US" dirty="0" smtClean="0"/>
              <a:t>Choose carefully in an early stage</a:t>
            </a:r>
          </a:p>
          <a:p>
            <a:r>
              <a:rPr lang="en-US" dirty="0" smtClean="0"/>
              <a:t>Choices</a:t>
            </a:r>
          </a:p>
          <a:p>
            <a:pPr lvl="1"/>
            <a:r>
              <a:rPr lang="en-US" dirty="0" smtClean="0"/>
              <a:t>Native App</a:t>
            </a:r>
          </a:p>
          <a:p>
            <a:pPr lvl="2"/>
            <a:r>
              <a:rPr lang="en-US" dirty="0" smtClean="0"/>
              <a:t>Good: </a:t>
            </a:r>
            <a:r>
              <a:rPr lang="en-US" dirty="0" err="1" smtClean="0"/>
              <a:t>Fidelty</a:t>
            </a:r>
            <a:r>
              <a:rPr lang="en-US" dirty="0" smtClean="0"/>
              <a:t>, Full feature of device (HW, Services)</a:t>
            </a:r>
          </a:p>
          <a:p>
            <a:pPr lvl="2"/>
            <a:r>
              <a:rPr lang="en-US" dirty="0" smtClean="0"/>
              <a:t>Bad: non-portable</a:t>
            </a:r>
          </a:p>
          <a:p>
            <a:pPr lvl="1"/>
            <a:r>
              <a:rPr lang="en-US" dirty="0" smtClean="0"/>
              <a:t>Web App</a:t>
            </a:r>
          </a:p>
          <a:p>
            <a:pPr lvl="2"/>
            <a:r>
              <a:rPr lang="en-US" dirty="0" smtClean="0"/>
              <a:t>Good: Easy, portable, easy deploy</a:t>
            </a:r>
          </a:p>
          <a:p>
            <a:pPr lvl="2"/>
            <a:r>
              <a:rPr lang="en-US" dirty="0" smtClean="0"/>
              <a:t>Bad: no access to native features (Camera, Contacts, </a:t>
            </a:r>
            <a:r>
              <a:rPr lang="is-IS" dirty="0" smtClean="0"/>
              <a:t>…)</a:t>
            </a:r>
            <a:endParaRPr lang="en-US" dirty="0" smtClean="0"/>
          </a:p>
          <a:p>
            <a:pPr lvl="1"/>
            <a:r>
              <a:rPr lang="en-US" dirty="0" smtClean="0"/>
              <a:t>Hybrid</a:t>
            </a:r>
          </a:p>
          <a:p>
            <a:pPr lvl="2"/>
            <a:r>
              <a:rPr lang="en-US" dirty="0" smtClean="0"/>
              <a:t>Web App inside, but Native App outside, with native plugins</a:t>
            </a:r>
          </a:p>
          <a:p>
            <a:pPr lvl="2"/>
            <a:r>
              <a:rPr lang="en-US" dirty="0" smtClean="0"/>
              <a:t>Good: Easy, portable, some device features</a:t>
            </a:r>
          </a:p>
          <a:p>
            <a:pPr lvl="2"/>
            <a:r>
              <a:rPr lang="en-US" dirty="0" smtClean="0"/>
              <a:t>Bad: ?</a:t>
            </a:r>
          </a:p>
        </p:txBody>
      </p:sp>
    </p:spTree>
    <p:extLst>
      <p:ext uri="{BB962C8B-B14F-4D97-AF65-F5344CB8AC3E}">
        <p14:creationId xmlns:p14="http://schemas.microsoft.com/office/powerpoint/2010/main" val="87770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" y="802053"/>
            <a:ext cx="9144000" cy="60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</a:p>
          <a:p>
            <a:pPr lvl="1"/>
            <a:r>
              <a:rPr lang="en-US" dirty="0" smtClean="0"/>
              <a:t>Build for 2-3 years and do marketing, sell on web</a:t>
            </a:r>
          </a:p>
          <a:p>
            <a:r>
              <a:rPr lang="en-US" dirty="0" smtClean="0"/>
              <a:t>Mobile: aggressive</a:t>
            </a:r>
          </a:p>
          <a:p>
            <a:pPr lvl="1"/>
            <a:r>
              <a:rPr lang="en-US" dirty="0" smtClean="0"/>
              <a:t>Wonderful eco-system</a:t>
            </a:r>
          </a:p>
          <a:p>
            <a:pPr lvl="1"/>
            <a:r>
              <a:rPr lang="en-US" dirty="0" smtClean="0"/>
              <a:t>Inception-to-delivery: 2-3 months</a:t>
            </a:r>
          </a:p>
          <a:p>
            <a:pPr lvl="1"/>
            <a:r>
              <a:rPr lang="en-US" dirty="0" smtClean="0"/>
              <a:t>Upgrade-to-delivery: Daily, Hourly</a:t>
            </a:r>
          </a:p>
          <a:p>
            <a:pPr lvl="1"/>
            <a:r>
              <a:rPr lang="en-US" dirty="0" smtClean="0"/>
              <a:t>Agile method is popular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7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806" y="682001"/>
            <a:ext cx="3809292" cy="2871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93" y="932351"/>
            <a:ext cx="4530763" cy="2379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-578"/>
          <a:stretch/>
        </p:blipFill>
        <p:spPr>
          <a:xfrm>
            <a:off x="198293" y="3552577"/>
            <a:ext cx="8945707" cy="3231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491" y="243067"/>
            <a:ext cx="3265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Waterfall Dev</a:t>
            </a:r>
            <a:r>
              <a:rPr lang="en-US" sz="2400" dirty="0"/>
              <a:t>.</a:t>
            </a:r>
            <a:r>
              <a:rPr lang="en-US" sz="2400" dirty="0" smtClean="0"/>
              <a:t> Life Cycle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63403" y="243067"/>
            <a:ext cx="2674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Agile Dev. Life Cycle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90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-223040" y="1237776"/>
            <a:ext cx="9367040" cy="5620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test matrix</a:t>
            </a:r>
          </a:p>
          <a:p>
            <a:pPr lvl="1"/>
            <a:r>
              <a:rPr lang="en-US" dirty="0" smtClean="0"/>
              <a:t>Devices x versions x carriers x locale </a:t>
            </a:r>
          </a:p>
          <a:p>
            <a:pPr lvl="1"/>
            <a:r>
              <a:rPr lang="en-US" dirty="0" smtClean="0"/>
              <a:t>Thousands of combinations</a:t>
            </a:r>
          </a:p>
          <a:p>
            <a:r>
              <a:rPr lang="en-US" dirty="0" smtClean="0"/>
              <a:t>Mobile is multi-tier architecture</a:t>
            </a:r>
          </a:p>
          <a:p>
            <a:pPr lvl="1"/>
            <a:r>
              <a:rPr lang="en-US" dirty="0" smtClean="0"/>
              <a:t>Front-end code on mobile</a:t>
            </a:r>
          </a:p>
          <a:p>
            <a:pPr lvl="1"/>
            <a:r>
              <a:rPr lang="en-US" dirty="0" smtClean="0"/>
              <a:t>Services and data in backend servers</a:t>
            </a:r>
          </a:p>
          <a:p>
            <a:r>
              <a:rPr lang="en-US" dirty="0" smtClean="0"/>
              <a:t>Testing is very very difficult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4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on Hybrid App Frameworks</a:t>
            </a:r>
          </a:p>
          <a:p>
            <a:r>
              <a:rPr lang="en-US" dirty="0" smtClean="0"/>
              <a:t>Answer</a:t>
            </a:r>
          </a:p>
          <a:p>
            <a:pPr lvl="1"/>
            <a:r>
              <a:rPr lang="en-US" dirty="0" smtClean="0"/>
              <a:t>What is hybrid app?</a:t>
            </a:r>
          </a:p>
          <a:p>
            <a:pPr lvl="1"/>
            <a:r>
              <a:rPr lang="en-US" dirty="0" smtClean="0"/>
              <a:t>What is the benefit of hybrid app?</a:t>
            </a:r>
          </a:p>
          <a:p>
            <a:pPr lvl="1"/>
            <a:r>
              <a:rPr lang="en-US" dirty="0" smtClean="0"/>
              <a:t>What kind of methods exist?</a:t>
            </a:r>
          </a:p>
          <a:p>
            <a:pPr lvl="1"/>
            <a:r>
              <a:rPr lang="en-US" dirty="0" smtClean="0"/>
              <a:t>Compare them</a:t>
            </a:r>
          </a:p>
          <a:p>
            <a:pPr lvl="1"/>
            <a:r>
              <a:rPr lang="en-US" dirty="0" smtClean="0"/>
              <a:t>What are pros/cons of each method?</a:t>
            </a:r>
          </a:p>
          <a:p>
            <a:r>
              <a:rPr lang="en-US" dirty="0" smtClean="0"/>
              <a:t>by 9/12, email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3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Understand Mobile Development Process</a:t>
            </a:r>
          </a:p>
          <a:p>
            <a:r>
              <a:rPr lang="en-US" altLang="ko-KR" dirty="0" smtClean="0"/>
              <a:t>Understand Mobile Design (Material Design)</a:t>
            </a:r>
          </a:p>
          <a:p>
            <a:r>
              <a:rPr lang="en-US" altLang="ko-KR" dirty="0" smtClean="0"/>
              <a:t>Understand Ionic-2 Hybrid App Framework</a:t>
            </a:r>
          </a:p>
          <a:p>
            <a:r>
              <a:rPr lang="en-US" altLang="ko-KR" dirty="0" smtClean="0"/>
              <a:t>Understand Android Native App Development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49" y="3938817"/>
            <a:ext cx="7264088" cy="30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class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class does not teach everything</a:t>
            </a:r>
          </a:p>
          <a:p>
            <a:pPr lvl="1"/>
            <a:r>
              <a:rPr lang="en-US" dirty="0" smtClean="0"/>
              <a:t>Only directions &amp; resources are provided</a:t>
            </a:r>
          </a:p>
          <a:p>
            <a:pPr lvl="1"/>
            <a:r>
              <a:rPr lang="en-US" dirty="0" smtClean="0"/>
              <a:t>You have to make your way</a:t>
            </a:r>
          </a:p>
          <a:p>
            <a:r>
              <a:rPr lang="en-US" dirty="0" smtClean="0"/>
              <a:t>This class is not step-by-step walk-thru class</a:t>
            </a:r>
          </a:p>
          <a:p>
            <a:pPr lvl="1"/>
            <a:r>
              <a:rPr lang="en-US" dirty="0" smtClean="0"/>
              <a:t>Difficult to set-up lab environment</a:t>
            </a:r>
          </a:p>
          <a:p>
            <a:pPr lvl="1"/>
            <a:r>
              <a:rPr lang="en-US" dirty="0" smtClean="0"/>
              <a:t>Time consuming</a:t>
            </a:r>
          </a:p>
          <a:p>
            <a:r>
              <a:rPr lang="en-US" dirty="0" smtClean="0"/>
              <a:t>I only explain theory/methods/resources</a:t>
            </a:r>
          </a:p>
          <a:p>
            <a:pPr lvl="1"/>
            <a:r>
              <a:rPr lang="en-US" dirty="0" smtClean="0"/>
              <a:t>You do the job in homework</a:t>
            </a:r>
          </a:p>
          <a:p>
            <a:r>
              <a:rPr lang="en-US" dirty="0" smtClean="0"/>
              <a:t>All class material in English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4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the class 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cannot read English</a:t>
            </a:r>
          </a:p>
          <a:p>
            <a:pPr lvl="1"/>
            <a:r>
              <a:rPr lang="en-US" dirty="0" smtClean="0"/>
              <a:t>Think about changing your major</a:t>
            </a:r>
          </a:p>
          <a:p>
            <a:r>
              <a:rPr lang="en-US" dirty="0" smtClean="0"/>
              <a:t>I am not interested in Mobile Development</a:t>
            </a:r>
          </a:p>
          <a:p>
            <a:pPr lvl="1"/>
            <a:r>
              <a:rPr lang="en-US" dirty="0" smtClean="0"/>
              <a:t>Need to be self-motivated</a:t>
            </a:r>
          </a:p>
          <a:p>
            <a:r>
              <a:rPr lang="en-US" dirty="0" smtClean="0"/>
              <a:t>I cannot do things by myself</a:t>
            </a:r>
          </a:p>
          <a:p>
            <a:pPr lvl="1"/>
            <a:r>
              <a:rPr lang="en-US" dirty="0" smtClean="0"/>
              <a:t>Need to be self-learner</a:t>
            </a:r>
          </a:p>
          <a:p>
            <a:r>
              <a:rPr lang="en-US" dirty="0" smtClean="0"/>
              <a:t>I am lazy but need a good grade</a:t>
            </a:r>
          </a:p>
          <a:p>
            <a:pPr lvl="1"/>
            <a:r>
              <a:rPr lang="en-US" dirty="0" smtClean="0"/>
              <a:t>Take other course</a:t>
            </a:r>
          </a:p>
        </p:txBody>
      </p:sp>
    </p:spTree>
    <p:extLst>
      <p:ext uri="{BB962C8B-B14F-4D97-AF65-F5344CB8AC3E}">
        <p14:creationId xmlns:p14="http://schemas.microsoft.com/office/powerpoint/2010/main" val="393278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Human-centric Mobile Computing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Topics</a:t>
            </a:r>
          </a:p>
          <a:p>
            <a:pPr lvl="1"/>
            <a:r>
              <a:rPr lang="en-US" dirty="0" smtClean="0"/>
              <a:t>Mobile Security &amp; Privacy</a:t>
            </a:r>
          </a:p>
          <a:p>
            <a:pPr lvl="1"/>
            <a:r>
              <a:rPr lang="en-US" dirty="0" smtClean="0"/>
              <a:t>Mobile Sensing</a:t>
            </a:r>
          </a:p>
          <a:p>
            <a:pPr lvl="1"/>
            <a:r>
              <a:rPr lang="en-US" dirty="0" smtClean="0"/>
              <a:t>Internet of Things</a:t>
            </a:r>
          </a:p>
          <a:p>
            <a:pPr lvl="1"/>
            <a:r>
              <a:rPr lang="en-US" dirty="0" smtClean="0"/>
              <a:t>Smart car technology (EV, V2V)</a:t>
            </a:r>
          </a:p>
          <a:p>
            <a:r>
              <a:rPr lang="en-US" dirty="0" smtClean="0"/>
              <a:t>Looking for Grad students, who are</a:t>
            </a:r>
          </a:p>
          <a:p>
            <a:pPr lvl="1"/>
            <a:r>
              <a:rPr lang="en-US" dirty="0" smtClean="0"/>
              <a:t>interested in mobile technology</a:t>
            </a:r>
          </a:p>
          <a:p>
            <a:pPr lvl="1"/>
            <a:r>
              <a:rPr lang="en-US" dirty="0" smtClean="0"/>
              <a:t>interested in security and privacy</a:t>
            </a:r>
          </a:p>
          <a:p>
            <a:pPr lvl="1"/>
            <a:r>
              <a:rPr lang="en-US" dirty="0" smtClean="0"/>
              <a:t>interested in power IT (smart grid, EV)</a:t>
            </a:r>
          </a:p>
        </p:txBody>
      </p:sp>
    </p:spTree>
    <p:extLst>
      <p:ext uri="{BB962C8B-B14F-4D97-AF65-F5344CB8AC3E}">
        <p14:creationId xmlns:p14="http://schemas.microsoft.com/office/powerpoint/2010/main" val="209095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Mobile App Dev.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Form-factors</a:t>
            </a:r>
          </a:p>
          <a:p>
            <a:r>
              <a:rPr lang="en-US" dirty="0" smtClean="0"/>
              <a:t>Input methods</a:t>
            </a:r>
          </a:p>
          <a:p>
            <a:r>
              <a:rPr lang="en-US" dirty="0" smtClean="0"/>
              <a:t>Interaction model</a:t>
            </a:r>
          </a:p>
          <a:p>
            <a:r>
              <a:rPr lang="en-US" dirty="0" smtClean="0"/>
              <a:t>Implementation methods</a:t>
            </a:r>
          </a:p>
          <a:p>
            <a:r>
              <a:rPr lang="en-US" dirty="0" smtClean="0"/>
              <a:t>Deployment</a:t>
            </a:r>
          </a:p>
          <a:p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4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7583"/>
            <a:ext cx="8315972" cy="45603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Factors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= Physical size &amp; shape of a computer HW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0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Form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95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Before: Standardized</a:t>
            </a:r>
          </a:p>
          <a:p>
            <a:pPr lvl="1"/>
            <a:r>
              <a:rPr lang="en-US" dirty="0" smtClean="0"/>
              <a:t>Mobile: Difference screen sizes, ratios, orientations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Responsive Design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Screen real estate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Before: Spacious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Show everything, let user find information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Mobile: Cramped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Progressive disclosure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4699000"/>
            <a:ext cx="6350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665</Words>
  <Application>Microsoft Macintosh PowerPoint</Application>
  <PresentationFormat>On-screen Show (4:3)</PresentationFormat>
  <Paragraphs>142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Introduction to Mobile Programming 2016 Fall</vt:lpstr>
      <vt:lpstr>Information</vt:lpstr>
      <vt:lpstr>Goal</vt:lpstr>
      <vt:lpstr>How the class works</vt:lpstr>
      <vt:lpstr>Drop the class IF</vt:lpstr>
      <vt:lpstr>Human-centric Mobile Computing Lab</vt:lpstr>
      <vt:lpstr>Challenges in Mobile App Dev.</vt:lpstr>
      <vt:lpstr>Form Factors</vt:lpstr>
      <vt:lpstr>Mobile Form factors</vt:lpstr>
      <vt:lpstr>Responsive Design</vt:lpstr>
      <vt:lpstr>Progressive Disclosure</vt:lpstr>
      <vt:lpstr>Operating Systems </vt:lpstr>
      <vt:lpstr>Input Methods</vt:lpstr>
      <vt:lpstr>Sensors in Smartphone</vt:lpstr>
      <vt:lpstr>SleepTime App</vt:lpstr>
      <vt:lpstr>PowerPoint Presentation</vt:lpstr>
      <vt:lpstr>PowerPoint Presentation</vt:lpstr>
      <vt:lpstr>PowerPoint Presentation</vt:lpstr>
      <vt:lpstr>PowerPoint Presentation</vt:lpstr>
      <vt:lpstr>Interaction Model</vt:lpstr>
      <vt:lpstr>UX &amp; UI Design is critical</vt:lpstr>
      <vt:lpstr>PowerPoint Presentation</vt:lpstr>
      <vt:lpstr>PowerPoint Presentation</vt:lpstr>
      <vt:lpstr>Implementation Methods</vt:lpstr>
      <vt:lpstr>PowerPoint Presentation</vt:lpstr>
      <vt:lpstr>Deployment</vt:lpstr>
      <vt:lpstr>PowerPoint Presentation</vt:lpstr>
      <vt:lpstr>Testing</vt:lpstr>
      <vt:lpstr>Homework #1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50</cp:revision>
  <dcterms:created xsi:type="dcterms:W3CDTF">2016-09-02T07:12:55Z</dcterms:created>
  <dcterms:modified xsi:type="dcterms:W3CDTF">2016-09-04T20:03:44Z</dcterms:modified>
</cp:coreProperties>
</file>