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6471" autoAdjust="0"/>
  </p:normalViewPr>
  <p:slideViewPr>
    <p:cSldViewPr snapToGrid="0">
      <p:cViewPr varScale="1">
        <p:scale>
          <a:sx n="95" d="100"/>
          <a:sy n="95" d="100"/>
        </p:scale>
        <p:origin x="11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B48A0-DF6D-4706-90CA-2A21086246C2}" type="datetimeFigureOut">
              <a:rPr lang="ko-KR" altLang="en-US" smtClean="0"/>
              <a:t>2022-10-17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C495F-B869-4CDD-8A2F-D649AF43F2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1153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 err="1"/>
              <a:t>스트레드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a)</a:t>
            </a:r>
            <a:r>
              <a:rPr lang="ko-KR" altLang="en-US" dirty="0"/>
              <a:t>위장 </a:t>
            </a:r>
            <a:r>
              <a:rPr lang="en-US" altLang="ko-KR" dirty="0"/>
              <a:t>: MAC </a:t>
            </a:r>
            <a:r>
              <a:rPr lang="ko-KR" altLang="en-US" dirty="0"/>
              <a:t>주소</a:t>
            </a:r>
            <a:r>
              <a:rPr lang="en-US" altLang="ko-KR" dirty="0"/>
              <a:t>, IP </a:t>
            </a:r>
            <a:r>
              <a:rPr lang="ko-KR" altLang="en-US" dirty="0"/>
              <a:t>주소</a:t>
            </a:r>
            <a:r>
              <a:rPr lang="en-US" altLang="ko-KR" dirty="0"/>
              <a:t>, </a:t>
            </a:r>
            <a:r>
              <a:rPr lang="ko-KR" altLang="en-US" dirty="0"/>
              <a:t>포트</a:t>
            </a:r>
            <a:r>
              <a:rPr lang="en-US" altLang="ko-KR" dirty="0"/>
              <a:t>, </a:t>
            </a:r>
            <a:r>
              <a:rPr lang="ko-KR" altLang="en-US" dirty="0"/>
              <a:t>이메일 등 네트워크 통신과 관련된 정보를 속이고</a:t>
            </a:r>
            <a:r>
              <a:rPr lang="en-US" altLang="ko-KR" dirty="0"/>
              <a:t>, </a:t>
            </a:r>
            <a:r>
              <a:rPr lang="ko-KR" altLang="en-US" dirty="0"/>
              <a:t>이를 사용자가 신뢰하도록 유도하는 행위 </a:t>
            </a:r>
            <a:r>
              <a:rPr lang="en-US" altLang="ko-KR" dirty="0"/>
              <a:t>b) </a:t>
            </a:r>
            <a:r>
              <a:rPr lang="ko-KR" altLang="en-US" dirty="0"/>
              <a:t>변조 </a:t>
            </a:r>
            <a:r>
              <a:rPr lang="en-US" altLang="ko-KR" dirty="0"/>
              <a:t>: </a:t>
            </a:r>
            <a:r>
              <a:rPr lang="ko-KR" altLang="en-US" dirty="0"/>
              <a:t>프로세스</a:t>
            </a:r>
            <a:r>
              <a:rPr lang="en-US" altLang="ko-KR" dirty="0"/>
              <a:t>, </a:t>
            </a:r>
            <a:r>
              <a:rPr lang="ko-KR" altLang="en-US" dirty="0"/>
              <a:t>파일</a:t>
            </a:r>
            <a:r>
              <a:rPr lang="en-US" altLang="ko-KR" dirty="0"/>
              <a:t>, </a:t>
            </a:r>
            <a:r>
              <a:rPr lang="ko-KR" altLang="en-US" dirty="0"/>
              <a:t>네트워크 전송 값 등 대 상의 구성요소를 변조시키는 행위 </a:t>
            </a:r>
            <a:r>
              <a:rPr lang="en-US" altLang="ko-KR" dirty="0"/>
              <a:t>c) </a:t>
            </a:r>
            <a:r>
              <a:rPr lang="ko-KR" altLang="en-US" dirty="0"/>
              <a:t>부인 </a:t>
            </a:r>
            <a:r>
              <a:rPr lang="en-US" altLang="ko-KR" dirty="0"/>
              <a:t>: </a:t>
            </a:r>
            <a:r>
              <a:rPr lang="ko-KR" altLang="en-US" dirty="0"/>
              <a:t>주체가 대상에 대해 읽기</a:t>
            </a:r>
            <a:r>
              <a:rPr lang="en-US" altLang="ko-KR" dirty="0"/>
              <a:t>, </a:t>
            </a:r>
            <a:r>
              <a:rPr lang="ko-KR" altLang="en-US" dirty="0"/>
              <a:t>쓰기</a:t>
            </a:r>
            <a:r>
              <a:rPr lang="en-US" altLang="ko-KR" dirty="0"/>
              <a:t>, </a:t>
            </a:r>
            <a:r>
              <a:rPr lang="ko-KR" altLang="en-US" dirty="0"/>
              <a:t>접근과 같은 행위를 한 뒤</a:t>
            </a:r>
            <a:r>
              <a:rPr lang="en-US" altLang="ko-KR" dirty="0"/>
              <a:t>, </a:t>
            </a:r>
            <a:r>
              <a:rPr lang="ko-KR" altLang="en-US" dirty="0"/>
              <a:t>이를 부인하는 행위 </a:t>
            </a:r>
            <a:r>
              <a:rPr lang="en-US" altLang="ko-KR" dirty="0"/>
              <a:t>d) </a:t>
            </a:r>
            <a:r>
              <a:rPr lang="ko-KR" altLang="en-US" dirty="0"/>
              <a:t>정보 노출 </a:t>
            </a:r>
            <a:r>
              <a:rPr lang="en-US" altLang="ko-KR" dirty="0"/>
              <a:t>: </a:t>
            </a:r>
            <a:r>
              <a:rPr lang="ko-KR" altLang="en-US" dirty="0"/>
              <a:t>데이터 주체의 민감한 정보가 허가 되지 않은 대상 또는 사람에게 노출됨 </a:t>
            </a:r>
            <a:r>
              <a:rPr lang="en-US" altLang="ko-KR" dirty="0"/>
              <a:t>e) </a:t>
            </a:r>
            <a:r>
              <a:rPr lang="ko-KR" altLang="en-US" dirty="0"/>
              <a:t>서비스 거부 </a:t>
            </a:r>
            <a:r>
              <a:rPr lang="en-US" altLang="ko-KR" dirty="0"/>
              <a:t>: </a:t>
            </a:r>
            <a:r>
              <a:rPr lang="ko-KR" altLang="en-US" dirty="0"/>
              <a:t>정보 시스템의 데이터나 자원을 적절 한 대기 시간 내에 사용하는 것을 방해하는 행위 </a:t>
            </a:r>
            <a:r>
              <a:rPr lang="en-US" altLang="ko-KR" dirty="0"/>
              <a:t>f) </a:t>
            </a:r>
            <a:r>
              <a:rPr lang="ko-KR" altLang="en-US" dirty="0"/>
              <a:t>권한 상승 </a:t>
            </a:r>
            <a:r>
              <a:rPr lang="en-US" altLang="ko-KR" dirty="0"/>
              <a:t>: </a:t>
            </a:r>
            <a:r>
              <a:rPr lang="ko-KR" altLang="en-US" dirty="0"/>
              <a:t>권한 없는 사용자가 특정 권한을 획 득하여 정보 시스템을 손상시키는 행위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ko-KR" altLang="en-US" dirty="0" err="1"/>
              <a:t>트라이크는</a:t>
            </a:r>
            <a:r>
              <a:rPr lang="ko-KR" altLang="en-US" dirty="0"/>
              <a:t> 데이터 흐름</a:t>
            </a:r>
            <a:r>
              <a:rPr lang="en-US" altLang="ko-KR" dirty="0"/>
              <a:t>(Data Flow) </a:t>
            </a:r>
            <a:r>
              <a:rPr lang="ko-KR" altLang="en-US" dirty="0"/>
              <a:t>및 사용 </a:t>
            </a:r>
            <a:r>
              <a:rPr lang="ko-KR" altLang="en-US" dirty="0" err="1"/>
              <a:t>흐</a:t>
            </a:r>
            <a:r>
              <a:rPr lang="ko-KR" altLang="en-US" dirty="0"/>
              <a:t> </a:t>
            </a:r>
            <a:r>
              <a:rPr lang="ko-KR" altLang="en-US" dirty="0" err="1"/>
              <a:t>름</a:t>
            </a:r>
            <a:r>
              <a:rPr lang="en-US" altLang="ko-KR" dirty="0"/>
              <a:t>(Use Flow) </a:t>
            </a:r>
            <a:r>
              <a:rPr lang="ko-KR" altLang="en-US" dirty="0"/>
              <a:t>내의 사용자</a:t>
            </a:r>
            <a:r>
              <a:rPr lang="en-US" altLang="ko-KR" dirty="0"/>
              <a:t>, </a:t>
            </a:r>
            <a:r>
              <a:rPr lang="ko-KR" altLang="en-US" dirty="0"/>
              <a:t>자산을 식별하고 자산 의 </a:t>
            </a:r>
            <a:r>
              <a:rPr lang="en-US" altLang="ko-KR" dirty="0"/>
              <a:t>4</a:t>
            </a:r>
            <a:r>
              <a:rPr lang="ko-KR" altLang="en-US" dirty="0"/>
              <a:t>가지 요소</a:t>
            </a:r>
            <a:r>
              <a:rPr lang="en-US" altLang="ko-KR" dirty="0"/>
              <a:t>(Create, Read, Update, Delete) </a:t>
            </a:r>
            <a:r>
              <a:rPr lang="ko-KR" altLang="en-US" dirty="0"/>
              <a:t>에 대한 사용자의 수행 빈도를 분석하여 각 자산에 대한 위험도를 산출하는 위협모델이다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endParaRPr lang="en-US" altLang="ko-KR" dirty="0"/>
          </a:p>
          <a:p>
            <a:pPr marL="228600" indent="-228600">
              <a:buAutoNum type="alphaLcParenR"/>
            </a:pPr>
            <a:r>
              <a:rPr lang="ko-KR" altLang="en-US" dirty="0"/>
              <a:t>연결 </a:t>
            </a:r>
            <a:r>
              <a:rPr lang="en-US" altLang="ko-KR" dirty="0"/>
              <a:t>: </a:t>
            </a:r>
            <a:r>
              <a:rPr lang="ko-KR" altLang="en-US" dirty="0"/>
              <a:t>획득한 데이터들을 통해 데이터 주체를 </a:t>
            </a:r>
            <a:r>
              <a:rPr lang="ko-KR" altLang="en-US" dirty="0" err="1"/>
              <a:t>연결지어</a:t>
            </a:r>
            <a:r>
              <a:rPr lang="en-US" altLang="ko-KR" dirty="0"/>
              <a:t>(Link) </a:t>
            </a:r>
            <a:r>
              <a:rPr lang="ko-KR" altLang="en-US" dirty="0"/>
              <a:t>유추 가능 </a:t>
            </a:r>
            <a:r>
              <a:rPr lang="en-US" altLang="ko-KR" dirty="0"/>
              <a:t>b) </a:t>
            </a:r>
            <a:r>
              <a:rPr lang="ko-KR" altLang="en-US" dirty="0"/>
              <a:t>식별 </a:t>
            </a:r>
            <a:r>
              <a:rPr lang="en-US" altLang="ko-KR" dirty="0"/>
              <a:t>: </a:t>
            </a:r>
            <a:r>
              <a:rPr lang="ko-KR" altLang="en-US" dirty="0"/>
              <a:t>획득한 데이터를 통해 데이터 주체 식별 가능 </a:t>
            </a:r>
            <a:r>
              <a:rPr lang="en-US" altLang="ko-KR" dirty="0"/>
              <a:t>c) </a:t>
            </a:r>
            <a:r>
              <a:rPr lang="ko-KR" altLang="en-US" dirty="0"/>
              <a:t>부인 방지 </a:t>
            </a:r>
            <a:r>
              <a:rPr lang="en-US" altLang="ko-KR" dirty="0"/>
              <a:t>: </a:t>
            </a:r>
            <a:r>
              <a:rPr lang="ko-KR" altLang="en-US" dirty="0"/>
              <a:t>데이터 주체가 데이터의 소유권의 부인 불가능 </a:t>
            </a:r>
            <a:r>
              <a:rPr lang="en-US" altLang="ko-KR" dirty="0"/>
              <a:t>d) </a:t>
            </a:r>
            <a:r>
              <a:rPr lang="ko-KR" altLang="en-US" dirty="0"/>
              <a:t>검출 </a:t>
            </a:r>
            <a:r>
              <a:rPr lang="en-US" altLang="ko-KR" dirty="0"/>
              <a:t>: </a:t>
            </a:r>
            <a:r>
              <a:rPr lang="ko-KR" altLang="en-US" dirty="0"/>
              <a:t>데이터를 통해 데이터 주체의 관심항목 </a:t>
            </a:r>
            <a:r>
              <a:rPr lang="en-US" altLang="ko-KR" dirty="0"/>
              <a:t>(</a:t>
            </a:r>
            <a:r>
              <a:rPr lang="ko-KR" altLang="en-US" dirty="0"/>
              <a:t>데이터 주체의 생활패턴 등</a:t>
            </a:r>
            <a:r>
              <a:rPr lang="en-US" altLang="ko-KR" dirty="0"/>
              <a:t>) </a:t>
            </a:r>
            <a:r>
              <a:rPr lang="ko-KR" altLang="en-US" dirty="0"/>
              <a:t>구별 가능 </a:t>
            </a:r>
            <a:r>
              <a:rPr lang="en-US" altLang="ko-KR" dirty="0"/>
              <a:t>e) </a:t>
            </a:r>
            <a:r>
              <a:rPr lang="ko-KR" altLang="en-US" dirty="0"/>
              <a:t>정보 노출 </a:t>
            </a:r>
            <a:r>
              <a:rPr lang="en-US" altLang="ko-KR" dirty="0"/>
              <a:t>: </a:t>
            </a:r>
            <a:r>
              <a:rPr lang="ko-KR" altLang="en-US" dirty="0"/>
              <a:t>데이터 주체의 민감한 정보가 허가 되지 않은 대상 또는 사람에게 노출됨 </a:t>
            </a:r>
            <a:r>
              <a:rPr lang="en-US" altLang="ko-KR" dirty="0"/>
              <a:t>f) </a:t>
            </a:r>
            <a:r>
              <a:rPr lang="ko-KR" altLang="en-US" dirty="0"/>
              <a:t>내용 몰인식 </a:t>
            </a:r>
            <a:r>
              <a:rPr lang="en-US" altLang="ko-KR" dirty="0"/>
              <a:t>: </a:t>
            </a:r>
            <a:r>
              <a:rPr lang="ko-KR" altLang="en-US" dirty="0"/>
              <a:t>데이터 주체는 자신의 데이터 수 집</a:t>
            </a:r>
            <a:r>
              <a:rPr lang="en-US" altLang="ko-KR" dirty="0"/>
              <a:t>, </a:t>
            </a:r>
            <a:r>
              <a:rPr lang="ko-KR" altLang="en-US" dirty="0"/>
              <a:t>처리</a:t>
            </a:r>
            <a:r>
              <a:rPr lang="en-US" altLang="ko-KR" dirty="0"/>
              <a:t>, </a:t>
            </a:r>
            <a:r>
              <a:rPr lang="ko-KR" altLang="en-US" dirty="0"/>
              <a:t>저장 또는 공유 활동을 인식하지 못함 </a:t>
            </a:r>
            <a:r>
              <a:rPr lang="en-US" altLang="ko-KR" dirty="0"/>
              <a:t>g) </a:t>
            </a:r>
            <a:r>
              <a:rPr lang="ko-KR" altLang="en-US" dirty="0"/>
              <a:t>정책 및 동의 불이행 </a:t>
            </a:r>
            <a:r>
              <a:rPr lang="en-US" altLang="ko-KR" dirty="0"/>
              <a:t>: </a:t>
            </a:r>
            <a:r>
              <a:rPr lang="ko-KR" altLang="en-US" dirty="0"/>
              <a:t>개인정보의 처리</a:t>
            </a:r>
            <a:r>
              <a:rPr lang="en-US" altLang="ko-KR" dirty="0"/>
              <a:t>, </a:t>
            </a:r>
            <a:r>
              <a:rPr lang="ko-KR" altLang="en-US" dirty="0"/>
              <a:t>저장</a:t>
            </a:r>
            <a:endParaRPr lang="en-US" altLang="ko-KR" dirty="0"/>
          </a:p>
          <a:p>
            <a:pPr marL="228600" indent="-228600">
              <a:buAutoNum type="alphaLcParenR"/>
            </a:pPr>
            <a:endParaRPr lang="en-US" altLang="ko-KR" dirty="0"/>
          </a:p>
          <a:p>
            <a:pPr marL="228600" indent="-228600">
              <a:buAutoNum type="alphaLcParenR"/>
            </a:pP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은 위험 및 비즈니스 영향 분석 프로세스에 조직의 주 요 의사 결정권자를 참여시키는 것이다</a:t>
            </a:r>
            <a:r>
              <a:rPr lang="en-US" altLang="ko-KR" dirty="0"/>
              <a:t>. </a:t>
            </a:r>
            <a:r>
              <a:rPr lang="ko-KR" altLang="en-US" dirty="0"/>
              <a:t>즉</a:t>
            </a:r>
            <a:r>
              <a:rPr lang="en-US" altLang="ko-KR" dirty="0"/>
              <a:t>, </a:t>
            </a:r>
            <a:r>
              <a:rPr lang="ko-KR" altLang="en-US" dirty="0"/>
              <a:t>자산에 대한 위협을 소프트웨어 개발자 및 보안실무자 관점으로만 보지 않고 사업에 미칠 영향까지 포함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본논문에서 개인정보보호 관점으로 보안 위협을 분류하는 위 협 모델인 </a:t>
            </a:r>
            <a:r>
              <a:rPr lang="en-US" altLang="ko-KR" dirty="0"/>
              <a:t>STRIDE</a:t>
            </a:r>
            <a:r>
              <a:rPr lang="ko-KR" altLang="en-US" dirty="0"/>
              <a:t>와 </a:t>
            </a:r>
            <a:r>
              <a:rPr lang="en-US" altLang="ko-KR" dirty="0"/>
              <a:t>LINDDUN</a:t>
            </a:r>
            <a:r>
              <a:rPr lang="ko-KR" altLang="en-US" dirty="0"/>
              <a:t>을 결합하는 것이 </a:t>
            </a:r>
            <a:r>
              <a:rPr lang="en-US" altLang="ko-KR" dirty="0"/>
              <a:t>AI </a:t>
            </a:r>
            <a:r>
              <a:rPr lang="ko-KR" altLang="en-US" dirty="0"/>
              <a:t>스피커에 가장 적합한 접근 방법으로 판단</a:t>
            </a:r>
            <a:endParaRPr lang="en-US" altLang="ko-KR" dirty="0"/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3C495F-B869-4CDD-8A2F-D649AF43F28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2353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eMMC </a:t>
            </a:r>
            <a:r>
              <a:rPr lang="ko-KR" altLang="en-US" dirty="0"/>
              <a:t>모바일 메모리</a:t>
            </a:r>
            <a:endParaRPr lang="en-US" altLang="ko-KR" dirty="0"/>
          </a:p>
          <a:p>
            <a:r>
              <a:rPr lang="en-US" altLang="ko-KR" dirty="0"/>
              <a:t>UART(</a:t>
            </a:r>
            <a:r>
              <a:rPr lang="ko-KR" altLang="en-US" dirty="0"/>
              <a:t>비동기 송수신기</a:t>
            </a:r>
            <a:r>
              <a:rPr lang="en-US" altLang="ko-KR" dirty="0"/>
              <a:t>, </a:t>
            </a:r>
            <a:r>
              <a:rPr lang="ko-KR" altLang="en-US" dirty="0"/>
              <a:t>병렬 데이터 직렬 방식으로 전환하여 데이터 전송</a:t>
            </a:r>
            <a:r>
              <a:rPr lang="en-US" altLang="ko-KR" dirty="0"/>
              <a:t>), JTAG(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디지털 입출력을 위해 직렬 통신 방식</a:t>
            </a:r>
            <a:r>
              <a:rPr lang="en-US" altLang="ko-KR" dirty="0"/>
              <a:t>) </a:t>
            </a:r>
            <a:r>
              <a:rPr lang="ko-KR" altLang="en-US" dirty="0"/>
              <a:t>포트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3C495F-B869-4CDD-8A2F-D649AF43F28C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2458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3C495F-B869-4CDD-8A2F-D649AF43F28C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6125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애플리케이션</a:t>
            </a:r>
            <a:endParaRPr lang="en-US" altLang="ko-KR" dirty="0"/>
          </a:p>
          <a:p>
            <a:r>
              <a:rPr lang="ko-KR" altLang="en-US" dirty="0"/>
              <a:t>각 제조사들은 개인정보보호 정책에 따른 코드 난독화</a:t>
            </a:r>
            <a:r>
              <a:rPr lang="en-US" altLang="ko-KR" dirty="0"/>
              <a:t>, SSL</a:t>
            </a:r>
            <a:r>
              <a:rPr lang="ko-KR" altLang="en-US" dirty="0"/>
              <a:t>을 적용한 암호화통신 </a:t>
            </a:r>
            <a:r>
              <a:rPr lang="ko-KR" altLang="en-US" dirty="0" err="1"/>
              <a:t>피닝을</a:t>
            </a:r>
            <a:r>
              <a:rPr lang="ko-KR" altLang="en-US" dirty="0"/>
              <a:t> 활용한 다양한 보호기법을 적용되었지만 일부제조사에서는 </a:t>
            </a:r>
            <a:r>
              <a:rPr lang="en-US" altLang="ko-KR" dirty="0"/>
              <a:t>MITM </a:t>
            </a:r>
            <a:r>
              <a:rPr lang="ko-KR" altLang="en-US" dirty="0"/>
              <a:t>에 대한 취약점 확인</a:t>
            </a:r>
            <a:endParaRPr lang="en-US" altLang="ko-KR" dirty="0"/>
          </a:p>
          <a:p>
            <a:r>
              <a:rPr lang="ko-KR" altLang="en-US" dirty="0"/>
              <a:t>네트워크</a:t>
            </a:r>
            <a:endParaRPr lang="en-US" altLang="ko-KR" dirty="0"/>
          </a:p>
          <a:p>
            <a:r>
              <a:rPr lang="ko-KR" altLang="en-US" dirty="0"/>
              <a:t>애플리케이션</a:t>
            </a:r>
            <a:r>
              <a:rPr lang="en-US" altLang="ko-KR" dirty="0"/>
              <a:t>-</a:t>
            </a:r>
            <a:r>
              <a:rPr lang="ko-KR" altLang="en-US" dirty="0"/>
              <a:t>서버 및 </a:t>
            </a:r>
            <a:r>
              <a:rPr lang="en-US" altLang="ko-KR" dirty="0"/>
              <a:t>AI </a:t>
            </a:r>
            <a:r>
              <a:rPr lang="ko-KR" altLang="en-US" dirty="0"/>
              <a:t>스피커</a:t>
            </a:r>
            <a:r>
              <a:rPr lang="en-US" altLang="ko-KR" dirty="0"/>
              <a:t>-</a:t>
            </a:r>
            <a:r>
              <a:rPr lang="ko-KR" altLang="en-US" dirty="0"/>
              <a:t>서버 내 </a:t>
            </a:r>
            <a:r>
              <a:rPr lang="ko-KR" altLang="en-US" dirty="0" err="1"/>
              <a:t>네트위크</a:t>
            </a:r>
            <a:r>
              <a:rPr lang="ko-KR" altLang="en-US" dirty="0"/>
              <a:t> 불필요한 포트 미사용</a:t>
            </a:r>
            <a:r>
              <a:rPr lang="en-US" altLang="ko-KR" dirty="0"/>
              <a:t>, SSL</a:t>
            </a:r>
            <a:r>
              <a:rPr lang="ko-KR" altLang="en-US" dirty="0"/>
              <a:t>을 적용한 암호화 통신을 적용</a:t>
            </a:r>
            <a:endParaRPr lang="en-US" altLang="ko-KR" dirty="0"/>
          </a:p>
          <a:p>
            <a:r>
              <a:rPr lang="ko-KR" altLang="en-US" dirty="0"/>
              <a:t>일부회사에서 통신 암호화 미적용 등 개인정보호호에 취약점 발견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하드웨어</a:t>
            </a:r>
            <a:endParaRPr lang="en-US" altLang="ko-KR" dirty="0"/>
          </a:p>
          <a:p>
            <a:r>
              <a:rPr lang="ko-KR" altLang="en-US" dirty="0"/>
              <a:t>모든 제조사에서 디버깅</a:t>
            </a:r>
            <a:r>
              <a:rPr lang="en-US" altLang="ko-KR" dirty="0"/>
              <a:t>, </a:t>
            </a:r>
            <a:r>
              <a:rPr lang="ko-KR" altLang="en-US" dirty="0"/>
              <a:t>펌웨어 획득</a:t>
            </a:r>
            <a:r>
              <a:rPr lang="en-US" altLang="ko-KR" dirty="0"/>
              <a:t>/</a:t>
            </a:r>
            <a:r>
              <a:rPr lang="ko-KR" altLang="en-US" dirty="0"/>
              <a:t>수정을 방지하기 위해 </a:t>
            </a:r>
            <a:r>
              <a:rPr lang="en-US" altLang="ko-KR" dirty="0"/>
              <a:t>UART(</a:t>
            </a:r>
            <a:r>
              <a:rPr lang="ko-KR" altLang="en-US" dirty="0"/>
              <a:t>비동기 송수신기</a:t>
            </a:r>
            <a:r>
              <a:rPr lang="en-US" altLang="ko-KR" dirty="0"/>
              <a:t>, </a:t>
            </a:r>
            <a:r>
              <a:rPr lang="ko-KR" altLang="en-US" dirty="0"/>
              <a:t>병렬 데이터 직렬 방식으로 전환하여 데이터 전송</a:t>
            </a:r>
            <a:r>
              <a:rPr lang="en-US" altLang="ko-KR" dirty="0"/>
              <a:t>), JTAG(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디지털 입출력을 위해 직렬 통신 방식</a:t>
            </a:r>
            <a:r>
              <a:rPr lang="en-US" altLang="ko-KR" dirty="0"/>
              <a:t>) </a:t>
            </a:r>
            <a:r>
              <a:rPr lang="ko-KR" altLang="en-US" dirty="0"/>
              <a:t>포트의 접근 방안을 논리적으로 제거</a:t>
            </a: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3C495F-B869-4CDD-8A2F-D649AF43F28C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2491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MITM </a:t>
            </a:r>
            <a:r>
              <a:rPr lang="ko-KR" altLang="en-US" dirty="0"/>
              <a:t>공격이란 </a:t>
            </a:r>
            <a:r>
              <a:rPr lang="en-US" altLang="ko-KR" dirty="0"/>
              <a:t>MAC, IP </a:t>
            </a:r>
            <a:r>
              <a:rPr lang="ko-KR" altLang="en-US" dirty="0"/>
              <a:t>등을 속이고 사용자</a:t>
            </a:r>
            <a:r>
              <a:rPr lang="en-US" altLang="ko-KR" dirty="0"/>
              <a:t>-</a:t>
            </a:r>
            <a:r>
              <a:rPr lang="ko-KR" altLang="en-US" dirty="0"/>
              <a:t>서버 간의 송수신 패킷을 가로채어 엿듣는 행위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3C495F-B869-4CDD-8A2F-D649AF43F28C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6007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7B24-15F6-477A-9844-5549CE800CCB}" type="datetimeFigureOut">
              <a:rPr lang="ko-KR" altLang="en-US" smtClean="0"/>
              <a:t>2022-10-17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A9A0-8FBE-4026-8437-6D94012B6992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7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7B24-15F6-477A-9844-5549CE800CCB}" type="datetimeFigureOut">
              <a:rPr lang="ko-KR" altLang="en-US" smtClean="0"/>
              <a:t>2022-10-17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A9A0-8FBE-4026-8437-6D94012B69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2423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7B24-15F6-477A-9844-5549CE800CCB}" type="datetimeFigureOut">
              <a:rPr lang="ko-KR" altLang="en-US" smtClean="0"/>
              <a:t>2022-10-17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A9A0-8FBE-4026-8437-6D94012B69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6190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7B24-15F6-477A-9844-5549CE800CCB}" type="datetimeFigureOut">
              <a:rPr lang="ko-KR" altLang="en-US" smtClean="0"/>
              <a:t>2022-10-17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A9A0-8FBE-4026-8437-6D94012B69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1981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7B24-15F6-477A-9844-5549CE800CCB}" type="datetimeFigureOut">
              <a:rPr lang="ko-KR" altLang="en-US" smtClean="0"/>
              <a:t>2022-10-17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A9A0-8FBE-4026-8437-6D94012B6992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9382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7B24-15F6-477A-9844-5549CE800CCB}" type="datetimeFigureOut">
              <a:rPr lang="ko-KR" altLang="en-US" smtClean="0"/>
              <a:t>2022-10-17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A9A0-8FBE-4026-8437-6D94012B69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9190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7B24-15F6-477A-9844-5549CE800CCB}" type="datetimeFigureOut">
              <a:rPr lang="ko-KR" altLang="en-US" smtClean="0"/>
              <a:t>2022-10-17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A9A0-8FBE-4026-8437-6D94012B69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081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7B24-15F6-477A-9844-5549CE800CCB}" type="datetimeFigureOut">
              <a:rPr lang="ko-KR" altLang="en-US" smtClean="0"/>
              <a:t>2022-10-17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A9A0-8FBE-4026-8437-6D94012B69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9361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7B24-15F6-477A-9844-5549CE800CCB}" type="datetimeFigureOut">
              <a:rPr lang="ko-KR" altLang="en-US" smtClean="0"/>
              <a:t>2022-10-17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A9A0-8FBE-4026-8437-6D94012B69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0954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B587B24-15F6-477A-9844-5549CE800CCB}" type="datetimeFigureOut">
              <a:rPr lang="ko-KR" altLang="en-US" smtClean="0"/>
              <a:t>2022-10-17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CDA9A0-8FBE-4026-8437-6D94012B69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2584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7B24-15F6-477A-9844-5549CE800CCB}" type="datetimeFigureOut">
              <a:rPr lang="ko-KR" altLang="en-US" smtClean="0"/>
              <a:t>2022-10-17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A9A0-8FBE-4026-8437-6D94012B69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8612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B587B24-15F6-477A-9844-5549CE800CCB}" type="datetimeFigureOut">
              <a:rPr lang="ko-KR" altLang="en-US" smtClean="0"/>
              <a:t>2022-10-17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0CDA9A0-8FBE-4026-8437-6D94012B6992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163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BC3998-C32A-655E-E661-2A8DE239CB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843" y="758952"/>
            <a:ext cx="10972799" cy="3566160"/>
          </a:xfrm>
        </p:spPr>
        <p:txBody>
          <a:bodyPr>
            <a:normAutofit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AI </a:t>
            </a: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스피커의 보안성</a:t>
            </a:r>
            <a:b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평가 및 대응방안 연구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1D07E80-51EF-0E18-75D2-AC09D2F361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2018.12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28178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2029B1-F974-47F0-C2F1-A4718D12B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Motivation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0D892AD-9559-5905-D11E-1207C6E18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AI </a:t>
            </a:r>
            <a:r>
              <a:rPr lang="ko-KR" altLang="en-US" dirty="0"/>
              <a:t>스피커는 음성인식 </a:t>
            </a:r>
            <a:r>
              <a:rPr lang="en-US" altLang="ko-KR" dirty="0"/>
              <a:t>AI </a:t>
            </a:r>
            <a:r>
              <a:rPr lang="ko-KR" altLang="en-US" dirty="0"/>
              <a:t>플랫폼</a:t>
            </a:r>
            <a:endParaRPr lang="en-US" altLang="ko-KR" dirty="0"/>
          </a:p>
          <a:p>
            <a:r>
              <a:rPr lang="ko-KR" altLang="en-US" dirty="0"/>
              <a:t>사용자가 음성 명령을 전달하면 인공지능이 그 음성을 이해하여 음악 재생</a:t>
            </a:r>
            <a:r>
              <a:rPr lang="en-US" altLang="ko-KR" dirty="0"/>
              <a:t>, </a:t>
            </a:r>
            <a:r>
              <a:rPr lang="ko-KR" altLang="en-US" dirty="0"/>
              <a:t>알람 설정</a:t>
            </a:r>
            <a:r>
              <a:rPr lang="en-US" altLang="ko-KR" dirty="0"/>
              <a:t>, </a:t>
            </a:r>
            <a:r>
              <a:rPr lang="ko-KR" altLang="en-US" dirty="0"/>
              <a:t>인터넷 검색 등 특정 기능을 수행</a:t>
            </a:r>
            <a:endParaRPr lang="en-US" altLang="ko-KR" dirty="0"/>
          </a:p>
          <a:p>
            <a:r>
              <a:rPr lang="en-US" altLang="ko-KR" dirty="0"/>
              <a:t>AI </a:t>
            </a:r>
            <a:r>
              <a:rPr lang="ko-KR" altLang="en-US" dirty="0"/>
              <a:t>스피커는 입력 대기상태로 사용자의 음성을 듣고 있어</a:t>
            </a:r>
            <a:r>
              <a:rPr lang="en-US" altLang="ko-KR" dirty="0"/>
              <a:t>, </a:t>
            </a:r>
            <a:r>
              <a:rPr lang="ko-KR" altLang="en-US" dirty="0"/>
              <a:t>보안 위협에 노출될 경우 도청</a:t>
            </a:r>
            <a:r>
              <a:rPr lang="en-US" altLang="ko-KR" dirty="0"/>
              <a:t>, </a:t>
            </a:r>
            <a:r>
              <a:rPr lang="ko-KR" altLang="en-US" dirty="0"/>
              <a:t>개인정보노출 같은 문제 발생 가능성 있음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286992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BE3AF47-8226-7DD7-D2B8-FCF571293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보안위협모델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CA8181-9CAC-85F4-DC72-07B128B07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0413"/>
            <a:ext cx="10515600" cy="4313927"/>
          </a:xfrm>
        </p:spPr>
        <p:txBody>
          <a:bodyPr>
            <a:normAutofit/>
          </a:bodyPr>
          <a:lstStyle/>
          <a:p>
            <a:r>
              <a:rPr lang="en-US" altLang="ko-KR" b="1" dirty="0"/>
              <a:t>STRIDE</a:t>
            </a:r>
            <a:r>
              <a:rPr lang="en-US" altLang="ko-KR" dirty="0"/>
              <a:t> : </a:t>
            </a:r>
            <a:r>
              <a:rPr lang="ko-KR" altLang="en-US" dirty="0"/>
              <a:t>위장</a:t>
            </a:r>
            <a:r>
              <a:rPr lang="en-US" altLang="ko-KR" dirty="0"/>
              <a:t>(Spoofing), </a:t>
            </a:r>
            <a:r>
              <a:rPr lang="ko-KR" altLang="en-US" dirty="0"/>
              <a:t>변조</a:t>
            </a:r>
            <a:r>
              <a:rPr lang="en-US" altLang="ko-KR" dirty="0"/>
              <a:t>(Tampering), </a:t>
            </a:r>
            <a:r>
              <a:rPr lang="ko-KR" altLang="en-US" dirty="0"/>
              <a:t>부인</a:t>
            </a:r>
            <a:r>
              <a:rPr lang="en-US" altLang="ko-KR" dirty="0"/>
              <a:t>(Repudiation), </a:t>
            </a:r>
            <a:r>
              <a:rPr lang="ko-KR" altLang="en-US" dirty="0"/>
              <a:t>정보 노출</a:t>
            </a:r>
            <a:r>
              <a:rPr lang="en-US" altLang="ko-KR" dirty="0"/>
              <a:t>(Information Disclosure), </a:t>
            </a:r>
            <a:r>
              <a:rPr lang="ko-KR" altLang="en-US" dirty="0"/>
              <a:t>서비스 거부</a:t>
            </a:r>
            <a:r>
              <a:rPr lang="en-US" altLang="ko-KR" dirty="0"/>
              <a:t>(Denial of service), </a:t>
            </a:r>
            <a:r>
              <a:rPr lang="ko-KR" altLang="en-US" dirty="0"/>
              <a:t>권한 상승</a:t>
            </a:r>
            <a:r>
              <a:rPr lang="en-US" altLang="ko-KR" dirty="0"/>
              <a:t>(Elevation of Privilege)</a:t>
            </a:r>
          </a:p>
          <a:p>
            <a:r>
              <a:rPr lang="en-US" altLang="ko-KR" b="1" dirty="0"/>
              <a:t>Trike</a:t>
            </a:r>
            <a:r>
              <a:rPr lang="en-US" altLang="ko-KR" dirty="0"/>
              <a:t> : </a:t>
            </a:r>
            <a:r>
              <a:rPr lang="ko-KR" altLang="en-US" dirty="0"/>
              <a:t>데이터 흐름</a:t>
            </a:r>
            <a:r>
              <a:rPr lang="en-US" altLang="ko-KR" dirty="0"/>
              <a:t>(Dita Flow), </a:t>
            </a:r>
            <a:r>
              <a:rPr lang="ko-KR" altLang="en-US" dirty="0"/>
              <a:t>사용 흐름</a:t>
            </a:r>
            <a:r>
              <a:rPr lang="en-US" altLang="ko-KR" dirty="0"/>
              <a:t>(Use Flow) </a:t>
            </a:r>
            <a:r>
              <a:rPr lang="ko-KR" altLang="en-US" dirty="0"/>
              <a:t>내의</a:t>
            </a:r>
            <a:r>
              <a:rPr lang="en-US" altLang="ko-KR" dirty="0"/>
              <a:t> </a:t>
            </a:r>
            <a:r>
              <a:rPr lang="ko-KR" altLang="en-US" dirty="0"/>
              <a:t>사용자</a:t>
            </a:r>
            <a:r>
              <a:rPr lang="en-US" altLang="ko-KR" dirty="0"/>
              <a:t>, </a:t>
            </a:r>
            <a:r>
              <a:rPr lang="ko-KR" altLang="en-US" dirty="0"/>
              <a:t>자산을 식별하고 자산의 </a:t>
            </a:r>
            <a:r>
              <a:rPr lang="en-US" altLang="ko-KR" dirty="0"/>
              <a:t>4</a:t>
            </a:r>
            <a:r>
              <a:rPr lang="ko-KR" altLang="en-US" dirty="0"/>
              <a:t>가지 요소</a:t>
            </a:r>
            <a:r>
              <a:rPr lang="en-US" altLang="ko-KR" dirty="0"/>
              <a:t>(Create, Read, Update, Delete)</a:t>
            </a:r>
            <a:r>
              <a:rPr lang="ko-KR" altLang="en-US" dirty="0"/>
              <a:t>에</a:t>
            </a:r>
            <a:r>
              <a:rPr lang="en-US" altLang="ko-KR" dirty="0"/>
              <a:t> </a:t>
            </a:r>
            <a:r>
              <a:rPr lang="ko-KR" altLang="en-US" dirty="0"/>
              <a:t>대한 사용자 수행 빈도를 분석 각 자산에 대한 위험도를 산출하는 위협모델</a:t>
            </a:r>
            <a:endParaRPr lang="en-US" altLang="ko-KR" dirty="0"/>
          </a:p>
          <a:p>
            <a:r>
              <a:rPr lang="en-US" altLang="ko-KR" b="1" dirty="0"/>
              <a:t>LINDDUN</a:t>
            </a:r>
            <a:r>
              <a:rPr lang="ko-KR" altLang="en-US" dirty="0"/>
              <a:t> </a:t>
            </a:r>
            <a:r>
              <a:rPr lang="en-US" altLang="ko-KR" dirty="0"/>
              <a:t>:</a:t>
            </a:r>
            <a:r>
              <a:rPr lang="ko-KR" altLang="en-US" dirty="0"/>
              <a:t> 연결</a:t>
            </a:r>
            <a:r>
              <a:rPr lang="en-US" altLang="ko-KR" dirty="0"/>
              <a:t>(</a:t>
            </a:r>
            <a:r>
              <a:rPr lang="en-US" altLang="ko-KR" dirty="0" err="1"/>
              <a:t>Linkability</a:t>
            </a:r>
            <a:r>
              <a:rPr lang="en-US" altLang="ko-KR" dirty="0"/>
              <a:t>), </a:t>
            </a:r>
            <a:r>
              <a:rPr lang="ko-KR" altLang="en-US" dirty="0"/>
              <a:t>식별</a:t>
            </a:r>
            <a:r>
              <a:rPr lang="en-US" altLang="ko-KR" dirty="0"/>
              <a:t>(Identifiability), </a:t>
            </a:r>
            <a:r>
              <a:rPr lang="ko-KR" altLang="en-US" dirty="0"/>
              <a:t>부인 방지</a:t>
            </a:r>
            <a:r>
              <a:rPr lang="en-US" altLang="ko-KR" dirty="0"/>
              <a:t>(Non-repudiation), </a:t>
            </a:r>
            <a:r>
              <a:rPr lang="ko-KR" altLang="en-US" dirty="0"/>
              <a:t>검출</a:t>
            </a:r>
            <a:r>
              <a:rPr lang="en-US" altLang="ko-KR" dirty="0"/>
              <a:t>(Detectability), </a:t>
            </a:r>
            <a:r>
              <a:rPr lang="ko-KR" altLang="en-US" dirty="0"/>
              <a:t>정보 노출</a:t>
            </a:r>
            <a:r>
              <a:rPr lang="en-US" altLang="ko-KR" dirty="0"/>
              <a:t>(information Disclosure), </a:t>
            </a:r>
            <a:r>
              <a:rPr lang="ko-KR" altLang="en-US" dirty="0"/>
              <a:t>내용 몰인식</a:t>
            </a:r>
            <a:r>
              <a:rPr lang="en-US" altLang="ko-KR" dirty="0"/>
              <a:t>(content Unawareness), </a:t>
            </a:r>
            <a:r>
              <a:rPr lang="ko-KR" altLang="en-US" dirty="0"/>
              <a:t>정책 및 동의 불이행</a:t>
            </a:r>
            <a:r>
              <a:rPr lang="en-US" altLang="ko-KR" dirty="0"/>
              <a:t>(policy and consent Non-compliance) </a:t>
            </a:r>
            <a:r>
              <a:rPr lang="ko-KR" altLang="en-US" dirty="0"/>
              <a:t>증 </a:t>
            </a:r>
            <a:r>
              <a:rPr lang="en-US" altLang="ko-KR" dirty="0"/>
              <a:t>7</a:t>
            </a:r>
            <a:r>
              <a:rPr lang="ko-KR" altLang="en-US" dirty="0"/>
              <a:t>가지 개인정보 관련 위협을 </a:t>
            </a:r>
            <a:r>
              <a:rPr lang="en-US" altLang="ko-KR" dirty="0"/>
              <a:t>DFD(Data Flow Diagram)</a:t>
            </a:r>
            <a:r>
              <a:rPr lang="ko-KR" altLang="en-US" dirty="0"/>
              <a:t>으로 표현된 외부 객체</a:t>
            </a:r>
            <a:r>
              <a:rPr lang="en-US" altLang="ko-KR" dirty="0"/>
              <a:t>, </a:t>
            </a:r>
            <a:r>
              <a:rPr lang="ko-KR" altLang="en-US" dirty="0"/>
              <a:t>프로세스</a:t>
            </a:r>
            <a:r>
              <a:rPr lang="en-US" altLang="ko-KR" dirty="0"/>
              <a:t>, </a:t>
            </a:r>
            <a:r>
              <a:rPr lang="ko-KR" altLang="en-US" dirty="0"/>
              <a:t>데이터 저장소</a:t>
            </a:r>
            <a:r>
              <a:rPr lang="en-US" altLang="ko-KR" dirty="0"/>
              <a:t>, </a:t>
            </a:r>
            <a:r>
              <a:rPr lang="ko-KR" altLang="en-US" dirty="0"/>
              <a:t>데이터 흐름에 대한 위협을 식별</a:t>
            </a:r>
            <a:r>
              <a:rPr lang="en-US" altLang="ko-KR" dirty="0"/>
              <a:t>, </a:t>
            </a:r>
            <a:r>
              <a:rPr lang="ko-KR" altLang="en-US" dirty="0"/>
              <a:t>위협 트리로 작성하여 개인정보위협을 체계화</a:t>
            </a:r>
            <a:endParaRPr lang="en-US" altLang="ko-KR" dirty="0"/>
          </a:p>
          <a:p>
            <a:r>
              <a:rPr lang="en-US" altLang="ko-KR" b="1" dirty="0"/>
              <a:t>PASTS</a:t>
            </a:r>
            <a:r>
              <a:rPr lang="en-US" altLang="ko-KR" dirty="0"/>
              <a:t> : PASTS(The Process for Attack Simulation and Threat Analysis)</a:t>
            </a:r>
            <a:r>
              <a:rPr lang="ko-KR" altLang="en-US" dirty="0"/>
              <a:t>는 </a:t>
            </a:r>
            <a:r>
              <a:rPr lang="en-US" altLang="ko-KR" dirty="0"/>
              <a:t>7</a:t>
            </a:r>
            <a:r>
              <a:rPr lang="ko-KR" altLang="en-US" dirty="0"/>
              <a:t>단계로 구성된 위험 위주 위협모델</a:t>
            </a:r>
            <a:r>
              <a:rPr lang="en-US" altLang="ko-KR" dirty="0"/>
              <a:t>, </a:t>
            </a:r>
            <a:r>
              <a:rPr lang="ko-KR" altLang="en-US" dirty="0"/>
              <a:t>다른 모델과 차이점은 자산에 대한 위협 뿐만 아니라 사업에 미칠 영향까지 포함하여 평가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342899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7D28864-F53A-58CF-C056-52682C486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Related work : AI 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스피커 보안 연구 사례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D2CC86F-55AD-EAA2-A264-2D2D599BC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313112"/>
          </a:xfrm>
        </p:spPr>
        <p:txBody>
          <a:bodyPr>
            <a:normAutofit/>
          </a:bodyPr>
          <a:lstStyle/>
          <a:p>
            <a:r>
              <a:rPr lang="ko-KR" altLang="en-US" dirty="0"/>
              <a:t>사람이 해석할 수 없는 음성 명령을 통한 음성인식 시스템 공격</a:t>
            </a:r>
            <a:r>
              <a:rPr lang="en-US" altLang="ko-KR" dirty="0"/>
              <a:t>,</a:t>
            </a:r>
            <a:r>
              <a:rPr lang="ko-KR" altLang="en-US" dirty="0"/>
              <a:t> 하지만 실제 공격에 활용될 가능성에 대한 분석은 진행하지 않았으며 이론적인 수준에서만 공격 가능성을 보여주는 한계</a:t>
            </a:r>
            <a:endParaRPr lang="en-US" altLang="ko-KR" dirty="0"/>
          </a:p>
          <a:p>
            <a:r>
              <a:rPr lang="ko-KR" altLang="en-US" dirty="0"/>
              <a:t>무선 업데이트 중인 펌웨어 노출</a:t>
            </a:r>
            <a:r>
              <a:rPr lang="en-US" altLang="ko-KR" dirty="0"/>
              <a:t>, </a:t>
            </a:r>
            <a:r>
              <a:rPr lang="ko-KR" altLang="en-US" dirty="0"/>
              <a:t>클라우드 서버로 전송되는 음성파일 노출</a:t>
            </a:r>
            <a:r>
              <a:rPr lang="en-US" altLang="ko-KR" dirty="0"/>
              <a:t>, AI </a:t>
            </a:r>
            <a:r>
              <a:rPr lang="ko-KR" altLang="en-US" dirty="0"/>
              <a:t>스피커</a:t>
            </a:r>
            <a:r>
              <a:rPr lang="en-US" altLang="ko-KR" dirty="0"/>
              <a:t>-</a:t>
            </a:r>
            <a:r>
              <a:rPr lang="ko-KR" altLang="en-US" dirty="0"/>
              <a:t>서버 간 전송 데이터 스니핑</a:t>
            </a:r>
            <a:r>
              <a:rPr lang="en-US" altLang="ko-KR" dirty="0"/>
              <a:t>, </a:t>
            </a:r>
            <a:r>
              <a:rPr lang="ko-KR" altLang="en-US" dirty="0"/>
              <a:t>임의의 음성 명령 전송을 통한 스마트 기기 제어 위협</a:t>
            </a:r>
            <a:r>
              <a:rPr lang="en-US" altLang="ko-KR" dirty="0"/>
              <a:t>, </a:t>
            </a:r>
            <a:r>
              <a:rPr lang="ko-KR" altLang="en-US" dirty="0"/>
              <a:t>하지만 예측 가능한 수준의 단순 위협을 소개하고 있고 보안 위협에 대한 심도 있는 연구가 진행되지 않음</a:t>
            </a:r>
            <a:endParaRPr lang="en-US" altLang="ko-KR" dirty="0"/>
          </a:p>
          <a:p>
            <a:r>
              <a:rPr lang="en-US" altLang="ko-KR" dirty="0"/>
              <a:t>eMMC </a:t>
            </a:r>
            <a:r>
              <a:rPr lang="ko-KR" altLang="en-US" dirty="0"/>
              <a:t>물리적 접근경로를 통해 실제 취약점 분석을 수행</a:t>
            </a:r>
            <a:r>
              <a:rPr lang="en-US" altLang="ko-KR" dirty="0"/>
              <a:t>, UART, JTAG</a:t>
            </a:r>
            <a:r>
              <a:rPr lang="ko-KR" altLang="en-US" dirty="0"/>
              <a:t>와 같이 다양한 하드웨어 리버싱 방법을 서술</a:t>
            </a:r>
            <a:r>
              <a:rPr lang="en-US" altLang="ko-KR" dirty="0"/>
              <a:t>. </a:t>
            </a:r>
            <a:r>
              <a:rPr lang="ko-KR" altLang="en-US" dirty="0"/>
              <a:t>인증 토큰 노출 및 펌웨어 획득으로 발생 가능한 공격 위협</a:t>
            </a:r>
            <a:r>
              <a:rPr lang="en-US" altLang="ko-KR" dirty="0"/>
              <a:t>, AI </a:t>
            </a:r>
            <a:r>
              <a:rPr lang="ko-KR" altLang="en-US" dirty="0"/>
              <a:t>스피커의 특정한 부분에 대해 공격을 진행</a:t>
            </a:r>
            <a:r>
              <a:rPr lang="en-US" altLang="ko-KR" dirty="0"/>
              <a:t>, </a:t>
            </a:r>
            <a:r>
              <a:rPr lang="ko-KR" altLang="en-US" dirty="0"/>
              <a:t>하지만 </a:t>
            </a:r>
            <a:r>
              <a:rPr lang="en-US" altLang="ko-KR" dirty="0"/>
              <a:t>AI </a:t>
            </a:r>
            <a:r>
              <a:rPr lang="ko-KR" altLang="en-US" dirty="0"/>
              <a:t>스피커의 전반적인 보안성 향상이 아닌 기기의 특정 기능에 대한 완화책만 제시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113728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F88B60F-E5D3-0FDD-E14E-F30936EB0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Method : AI 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스피커에 대한 보안성 평가</a:t>
            </a:r>
            <a:b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기준 도출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8C4FFE3-E4B2-9FB0-23CB-07546861D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Data Flow Diagram </a:t>
            </a:r>
            <a:r>
              <a:rPr lang="ko-KR" altLang="en-US" dirty="0"/>
              <a:t>도출</a:t>
            </a:r>
            <a:endParaRPr lang="en-US" altLang="ko-KR" dirty="0"/>
          </a:p>
          <a:p>
            <a:r>
              <a:rPr lang="en-US" altLang="ko-KR" dirty="0"/>
              <a:t>STRIDE </a:t>
            </a:r>
            <a:r>
              <a:rPr lang="ko-KR" altLang="en-US" dirty="0"/>
              <a:t>위협 모델링</a:t>
            </a:r>
            <a:endParaRPr lang="en-US" altLang="ko-KR" dirty="0"/>
          </a:p>
          <a:p>
            <a:r>
              <a:rPr lang="en-US" altLang="ko-KR" dirty="0"/>
              <a:t>LINDDUN </a:t>
            </a:r>
            <a:r>
              <a:rPr lang="ko-KR" altLang="en-US" dirty="0"/>
              <a:t>위협 모델링</a:t>
            </a:r>
            <a:endParaRPr lang="en-US" altLang="ko-KR" dirty="0"/>
          </a:p>
          <a:p>
            <a:r>
              <a:rPr lang="ko-KR" altLang="en-US" dirty="0"/>
              <a:t>위협 우선순위 지정</a:t>
            </a:r>
            <a:endParaRPr lang="en-US" altLang="ko-KR" dirty="0"/>
          </a:p>
          <a:p>
            <a:r>
              <a:rPr lang="ko-KR" altLang="en-US" dirty="0"/>
              <a:t>취약점 점검을 위한 체크리스트</a:t>
            </a:r>
          </a:p>
        </p:txBody>
      </p:sp>
    </p:spTree>
    <p:extLst>
      <p:ext uri="{BB962C8B-B14F-4D97-AF65-F5344CB8AC3E}">
        <p14:creationId xmlns:p14="http://schemas.microsoft.com/office/powerpoint/2010/main" val="2397073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A9DD70C-7E32-5D0C-9B79-F70682EE6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Method : AI 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스피커에 대한 보안성 평가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B70E5F5-8F6B-B041-B6B2-2981B7DA3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보안성 평가 기준을 활용한 취약점 점검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 애플리케이션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/>
              <a:t>네트워크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/>
              <a:t>하드웨어 시스템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861082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3C33C9-7A88-83C7-C153-5DE03EC46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Evaluation/Future work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9928A9B-CD01-A997-AE58-63E792492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STRIDE, LINDDUN </a:t>
            </a:r>
            <a:r>
              <a:rPr lang="ko-KR" altLang="en-US" dirty="0"/>
              <a:t>위협모델링을 적용하여 취약점 및 개인정보보호 관점 </a:t>
            </a:r>
            <a:r>
              <a:rPr lang="en-US" altLang="ko-KR" dirty="0"/>
              <a:t>AI</a:t>
            </a:r>
            <a:r>
              <a:rPr lang="ko-KR" altLang="en-US" dirty="0"/>
              <a:t> 스피커의 보안성 평가 기준을 도출</a:t>
            </a:r>
            <a:r>
              <a:rPr lang="en-US" altLang="ko-KR" dirty="0"/>
              <a:t>, </a:t>
            </a:r>
            <a:r>
              <a:rPr lang="ko-KR" altLang="en-US" dirty="0"/>
              <a:t>실제 기기에 대한 보안성 평가를 수행</a:t>
            </a:r>
            <a:endParaRPr lang="en-US" altLang="ko-KR" dirty="0"/>
          </a:p>
          <a:p>
            <a:r>
              <a:rPr lang="ko-KR" altLang="en-US" dirty="0"/>
              <a:t>실제 </a:t>
            </a:r>
            <a:r>
              <a:rPr lang="en-US" altLang="ko-KR" dirty="0"/>
              <a:t>AI </a:t>
            </a:r>
            <a:r>
              <a:rPr lang="ko-KR" altLang="en-US" dirty="0"/>
              <a:t>스피커에서 발생 가능한 위협을 비교</a:t>
            </a:r>
            <a:r>
              <a:rPr lang="en-US" altLang="ko-KR" dirty="0"/>
              <a:t>, </a:t>
            </a:r>
            <a:r>
              <a:rPr lang="ko-KR" altLang="en-US" dirty="0"/>
              <a:t>분석하여 기기에서 </a:t>
            </a:r>
            <a:r>
              <a:rPr lang="en-US" altLang="ko-KR" dirty="0"/>
              <a:t>MITM  </a:t>
            </a:r>
            <a:r>
              <a:rPr lang="ko-KR" altLang="en-US" dirty="0"/>
              <a:t>공격 위협이 발생 할 수 있는 결과 도출</a:t>
            </a:r>
            <a:endParaRPr lang="en-US" altLang="ko-KR" dirty="0"/>
          </a:p>
          <a:p>
            <a:r>
              <a:rPr lang="ko-KR" altLang="en-US" dirty="0"/>
              <a:t>연구결과는 실제 제품 개발과 관련한 이해관계자들의 참여가 제한되어 있으며</a:t>
            </a:r>
            <a:r>
              <a:rPr lang="en-US" altLang="ko-KR" dirty="0"/>
              <a:t>, </a:t>
            </a:r>
            <a:r>
              <a:rPr lang="ko-KR" altLang="en-US" dirty="0"/>
              <a:t>알려진 취약점 및 공개된 자료를 기반으로 위협을 식별 및 분석</a:t>
            </a:r>
            <a:r>
              <a:rPr lang="en-US" altLang="ko-KR" dirty="0"/>
              <a:t>, AI</a:t>
            </a:r>
            <a:r>
              <a:rPr lang="ko-KR" altLang="en-US" dirty="0"/>
              <a:t> 스피커 개발과 이해관계자들이 참여하여 잠재적인 취약점까지 고려하도록 보안 평가 기준을 도출하는 것이 향후과제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8637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추억">
  <a:themeElements>
    <a:clrScheme name="추억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추억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추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627</TotalTime>
  <Words>953</Words>
  <Application>Microsoft Office PowerPoint</Application>
  <PresentationFormat>와이드스크린</PresentationFormat>
  <Paragraphs>57</Paragraphs>
  <Slides>7</Slides>
  <Notes>5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2" baseType="lpstr">
      <vt:lpstr>맑은 고딕</vt:lpstr>
      <vt:lpstr>Arial</vt:lpstr>
      <vt:lpstr>Calibri</vt:lpstr>
      <vt:lpstr>Calibri Light</vt:lpstr>
      <vt:lpstr>추억</vt:lpstr>
      <vt:lpstr>AI 스피커의 보안성 평가 및 대응방안 연구</vt:lpstr>
      <vt:lpstr>Motivation</vt:lpstr>
      <vt:lpstr>보안위협모델</vt:lpstr>
      <vt:lpstr>Related work : AI 스피커 보안 연구 사례</vt:lpstr>
      <vt:lpstr>Method : AI 스피커에 대한 보안성 평가 기준 도출</vt:lpstr>
      <vt:lpstr>Method : AI 스피커에 대한 보안성 평가</vt:lpstr>
      <vt:lpstr>Evaluation/Future 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스피커의 보안성 평가 및 대응방안 연구</dc:title>
  <dc:creator>김은성</dc:creator>
  <cp:lastModifiedBy>손지민</cp:lastModifiedBy>
  <cp:revision>10</cp:revision>
  <dcterms:created xsi:type="dcterms:W3CDTF">2022-09-20T18:35:10Z</dcterms:created>
  <dcterms:modified xsi:type="dcterms:W3CDTF">2022-10-16T15:28:15Z</dcterms:modified>
</cp:coreProperties>
</file>