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453" r:id="rId2"/>
    <p:sldId id="463" r:id="rId3"/>
    <p:sldId id="464" r:id="rId4"/>
    <p:sldId id="467" r:id="rId5"/>
    <p:sldId id="468" r:id="rId6"/>
    <p:sldId id="469" r:id="rId7"/>
    <p:sldId id="466" r:id="rId8"/>
    <p:sldId id="473" r:id="rId9"/>
    <p:sldId id="481" r:id="rId10"/>
    <p:sldId id="474" r:id="rId11"/>
    <p:sldId id="482" r:id="rId12"/>
    <p:sldId id="475" r:id="rId13"/>
    <p:sldId id="483" r:id="rId14"/>
    <p:sldId id="476" r:id="rId15"/>
    <p:sldId id="484" r:id="rId16"/>
    <p:sldId id="477" r:id="rId17"/>
    <p:sldId id="478" r:id="rId18"/>
    <p:sldId id="479" r:id="rId19"/>
    <p:sldId id="480" r:id="rId20"/>
    <p:sldId id="485" r:id="rId21"/>
    <p:sldId id="486" r:id="rId22"/>
    <p:sldId id="487" r:id="rId23"/>
    <p:sldId id="488" r:id="rId24"/>
    <p:sldId id="489" r:id="rId25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6" autoAdjust="0"/>
  </p:normalViewPr>
  <p:slideViewPr>
    <p:cSldViewPr snapToGrid="0">
      <p:cViewPr>
        <p:scale>
          <a:sx n="90" d="100"/>
          <a:sy n="90" d="100"/>
        </p:scale>
        <p:origin x="-864" y="-352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1E891B-7470-413B-8C1A-85A829625B5D}" type="slidenum">
              <a:rPr lang="en-US" altLang="ko-KR">
                <a:latin typeface="Times New Roman" charset="0"/>
              </a:rPr>
              <a:pPr/>
              <a:t>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6C5DF9A-6C21-43A9-AE52-88EFD2D84050}" type="slidenum">
              <a:rPr lang="en-US" altLang="ko-KR">
                <a:latin typeface="Times New Roman" charset="0"/>
              </a:rPr>
              <a:pPr/>
              <a:t>12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6C5DF9A-6C21-43A9-AE52-88EFD2D84050}" type="slidenum">
              <a:rPr lang="en-US" altLang="ko-KR">
                <a:latin typeface="Times New Roman" charset="0"/>
              </a:rPr>
              <a:pPr/>
              <a:t>13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1A9D5D1-151E-4163-822D-1461D80451B4}" type="slidenum">
              <a:rPr lang="en-US" altLang="ko-KR">
                <a:latin typeface="Times New Roman" charset="0"/>
              </a:rPr>
              <a:pPr/>
              <a:t>14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FDEBC72-889E-4A71-99A6-1E933C52C49D}" type="slidenum">
              <a:rPr lang="en-US" altLang="ko-KR">
                <a:latin typeface="Times New Roman" charset="0"/>
              </a:rPr>
              <a:pPr/>
              <a:t>16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0998408-8DCD-4411-9576-4FF9EDEDF7C0}" type="slidenum">
              <a:rPr lang="en-US" altLang="ko-KR">
                <a:latin typeface="Times New Roman" charset="0"/>
              </a:rPr>
              <a:pPr/>
              <a:t>17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1B9F021-A573-4698-B5DF-85446B247F84}" type="slidenum">
              <a:rPr lang="en-US" altLang="ko-KR">
                <a:latin typeface="Times New Roman" charset="0"/>
              </a:rPr>
              <a:pPr/>
              <a:t>19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797F4BE-164B-454C-886A-39D9CC8AE23D}" type="slidenum">
              <a:rPr lang="en-US" altLang="ko-KR">
                <a:latin typeface="Times New Roman" charset="0"/>
              </a:rPr>
              <a:pPr/>
              <a:t>20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8A12809-27FC-45FA-A3FD-8F85620E3781}" type="slidenum">
              <a:rPr lang="en-US" altLang="ko-KR">
                <a:latin typeface="Times New Roman" charset="0"/>
              </a:rPr>
              <a:pPr/>
              <a:t>21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8E69B45-02E9-40A2-B379-5150AFBA495B}" type="slidenum">
              <a:rPr lang="en-US" altLang="ko-KR">
                <a:latin typeface="Times New Roman" charset="0"/>
              </a:rPr>
              <a:pPr/>
              <a:t>22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1E1FAB8-2BFE-48DA-973E-90A47849FC01}" type="slidenum">
              <a:rPr lang="en-US" altLang="ko-KR">
                <a:latin typeface="Times New Roman" charset="0"/>
              </a:rPr>
              <a:pPr/>
              <a:t>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1801733-017F-4C82-995E-D1A6EE2E8914}" type="slidenum">
              <a:rPr lang="en-US" altLang="ko-KR">
                <a:latin typeface="Times New Roman" charset="0"/>
              </a:rPr>
              <a:pPr/>
              <a:t>23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7F7265D-DC09-4C25-ADE7-0A22F783A5F7}" type="slidenum">
              <a:rPr lang="en-US" altLang="ko-KR">
                <a:latin typeface="Times New Roman" charset="0"/>
              </a:rPr>
              <a:pPr/>
              <a:t>24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4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8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11C61CA4-4DA5-4A2B-8A1F-8593F9196421}" type="slidenum">
              <a:rPr lang="en-US" altLang="ko-KR">
                <a:latin typeface="Times New Roman" charset="0"/>
              </a:rPr>
              <a:pPr/>
              <a:t>10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6:  Process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6108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389" y="277416"/>
            <a:ext cx="8218311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Disabling interrupts</a:t>
            </a:r>
            <a:endParaRPr lang="en-US" altLang="ko-K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5" y="1233488"/>
            <a:ext cx="8258440" cy="4423172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z="2400" dirty="0" smtClean="0"/>
              <a:t>Uniprocessors </a:t>
            </a:r>
            <a:r>
              <a:rPr lang="en-US" altLang="ko-KR" sz="2400" dirty="0" smtClean="0"/>
              <a:t>– could disable interrupts</a:t>
            </a:r>
          </a:p>
          <a:p>
            <a:pPr lvl="1">
              <a:lnSpc>
                <a:spcPct val="90000"/>
              </a:lnSpc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z="2400" dirty="0" smtClean="0"/>
              <a:t>Currently running code would execute without preemption</a:t>
            </a:r>
          </a:p>
          <a:p>
            <a:pPr lvl="1">
              <a:lnSpc>
                <a:spcPct val="90000"/>
              </a:lnSpc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z="2400" dirty="0" smtClean="0"/>
              <a:t>Generally too inefficient on multiprocessor systems</a:t>
            </a:r>
          </a:p>
          <a:p>
            <a:pPr lvl="2">
              <a:lnSpc>
                <a:spcPct val="90000"/>
              </a:lnSpc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z="2400" dirty="0" smtClean="0"/>
              <a:t>Operating systems using this not broadly </a:t>
            </a:r>
            <a:r>
              <a:rPr lang="en-US" altLang="ko-KR" sz="2400" dirty="0" smtClean="0"/>
              <a:t>scalable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79300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792111" y="1890889"/>
            <a:ext cx="2554111" cy="7761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locked = </a:t>
            </a:r>
            <a:r>
              <a:rPr lang="en-US" altLang="ko-KR" dirty="0" smtClean="0">
                <a:solidFill>
                  <a:srgbClr val="FF0000"/>
                </a:solidFill>
              </a:rPr>
              <a:t>false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(locked == </a:t>
            </a:r>
            <a:r>
              <a:rPr lang="en-US" altLang="ko-KR" dirty="0" smtClean="0">
                <a:solidFill>
                  <a:srgbClr val="FF0000"/>
                </a:solidFill>
              </a:rPr>
              <a:t>true)</a:t>
            </a:r>
            <a:r>
              <a:rPr lang="en-US" altLang="ko-KR" dirty="0" smtClean="0">
                <a:solidFill>
                  <a:srgbClr val="FF0000"/>
                </a:solidFill>
              </a:rPr>
              <a:t>; 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	locked = </a:t>
            </a:r>
            <a:r>
              <a:rPr lang="en-US" altLang="ko-KR" dirty="0" smtClean="0">
                <a:solidFill>
                  <a:srgbClr val="FF0000"/>
                </a:solidFill>
              </a:rPr>
              <a:t>true;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locked = </a:t>
            </a:r>
            <a:r>
              <a:rPr lang="en-US" altLang="ko-KR" dirty="0" smtClean="0">
                <a:solidFill>
                  <a:srgbClr val="FF0000"/>
                </a:solidFill>
              </a:rPr>
              <a:t>false;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Atomic instruction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445" y="2003778"/>
            <a:ext cx="457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gap between TEST and SET!!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6420556" y="2582333"/>
            <a:ext cx="366888" cy="91722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50178" y="3623733"/>
            <a:ext cx="3149600" cy="5954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while( </a:t>
            </a:r>
            <a:r>
              <a:rPr lang="en-US" dirty="0" err="1" smtClean="0">
                <a:solidFill>
                  <a:srgbClr val="FF0000"/>
                </a:solidFill>
              </a:rPr>
              <a:t>TestSet</a:t>
            </a:r>
            <a:r>
              <a:rPr lang="en-US" dirty="0" smtClean="0">
                <a:solidFill>
                  <a:srgbClr val="FF0000"/>
                </a:solidFill>
              </a:rPr>
              <a:t>( &amp;locked ) );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555" y="4445000"/>
            <a:ext cx="3152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Returns the current value</a:t>
            </a:r>
          </a:p>
          <a:p>
            <a:r>
              <a:rPr lang="en-US" dirty="0" smtClean="0"/>
              <a:t>and set TRUE if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3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5325" y="277416"/>
            <a:ext cx="8015375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TestAndSet Instruction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8"/>
            <a:ext cx="8026841" cy="442317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/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/>
              <a:t>         </a:t>
            </a:r>
            <a:r>
              <a:rPr lang="en-US" altLang="ko-KR" dirty="0" err="1" smtClean="0">
                <a:solidFill>
                  <a:srgbClr val="0000FF"/>
                </a:solidFill>
              </a:rPr>
              <a:t>boolean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TestAndSet</a:t>
            </a:r>
            <a:r>
              <a:rPr lang="en-US" altLang="ko-KR" dirty="0" smtClean="0">
                <a:solidFill>
                  <a:srgbClr val="0000FF"/>
                </a:solidFill>
              </a:rPr>
              <a:t> (</a:t>
            </a:r>
            <a:r>
              <a:rPr lang="en-US" altLang="ko-KR" dirty="0" err="1" smtClean="0">
                <a:solidFill>
                  <a:srgbClr val="0000FF"/>
                </a:solidFill>
              </a:rPr>
              <a:t>boolean</a:t>
            </a:r>
            <a:r>
              <a:rPr lang="en-US" altLang="ko-KR" dirty="0" smtClean="0">
                <a:solidFill>
                  <a:srgbClr val="0000FF"/>
                </a:solidFill>
              </a:rPr>
              <a:t> *target)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</a:t>
            </a:r>
            <a:r>
              <a:rPr lang="en-US" altLang="ko-KR" dirty="0" smtClean="0">
                <a:solidFill>
                  <a:srgbClr val="0000FF"/>
                </a:solidFill>
              </a:rPr>
              <a:t>{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</a:t>
            </a:r>
            <a:r>
              <a:rPr lang="en-US" altLang="ko-KR" dirty="0" err="1" smtClean="0">
                <a:solidFill>
                  <a:srgbClr val="0000FF"/>
                </a:solidFill>
              </a:rPr>
              <a:t>boolean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rv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= *target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	  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if( *target == FALSE )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</a:t>
            </a:r>
            <a:r>
              <a:rPr lang="en-US" altLang="ko-KR" dirty="0" smtClean="0">
                <a:solidFill>
                  <a:srgbClr val="0000FF"/>
                </a:solidFill>
              </a:rPr>
              <a:t>	*</a:t>
            </a:r>
            <a:r>
              <a:rPr lang="en-US" altLang="ko-KR" dirty="0" smtClean="0">
                <a:solidFill>
                  <a:srgbClr val="0000FF"/>
                </a:solidFill>
              </a:rPr>
              <a:t>target = TRUE;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return </a:t>
            </a:r>
            <a:r>
              <a:rPr lang="en-US" altLang="ko-KR" dirty="0" err="1" smtClean="0">
                <a:solidFill>
                  <a:srgbClr val="0000FF"/>
                </a:solidFill>
              </a:rPr>
              <a:t>rv</a:t>
            </a:r>
            <a:r>
              <a:rPr lang="en-US" altLang="ko-KR" dirty="0" smtClean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}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2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5325" y="277416"/>
            <a:ext cx="8015375" cy="576263"/>
          </a:xfrm>
        </p:spPr>
        <p:txBody>
          <a:bodyPr/>
          <a:lstStyle/>
          <a:p>
            <a:pPr eaLnBrk="1" hangingPunct="1"/>
            <a:r>
              <a:rPr lang="en-US" altLang="ko-KR" dirty="0" err="1" smtClean="0"/>
              <a:t>TestAndSet</a:t>
            </a:r>
            <a:r>
              <a:rPr lang="en-US" altLang="ko-KR" dirty="0" smtClean="0"/>
              <a:t> </a:t>
            </a:r>
            <a:r>
              <a:rPr lang="en-US" altLang="ko-KR" dirty="0" smtClean="0"/>
              <a:t>Instruction-Better </a:t>
            </a:r>
            <a:endParaRPr lang="en-US" altLang="ko-K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8"/>
            <a:ext cx="8026841" cy="442317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/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/>
              <a:t>         </a:t>
            </a:r>
            <a:r>
              <a:rPr lang="en-US" altLang="ko-KR" dirty="0" err="1" smtClean="0">
                <a:solidFill>
                  <a:srgbClr val="0000FF"/>
                </a:solidFill>
              </a:rPr>
              <a:t>boolean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TestAndSet</a:t>
            </a:r>
            <a:r>
              <a:rPr lang="en-US" altLang="ko-KR" dirty="0" smtClean="0">
                <a:solidFill>
                  <a:srgbClr val="0000FF"/>
                </a:solidFill>
              </a:rPr>
              <a:t> (</a:t>
            </a:r>
            <a:r>
              <a:rPr lang="en-US" altLang="ko-KR" dirty="0" err="1" smtClean="0">
                <a:solidFill>
                  <a:srgbClr val="0000FF"/>
                </a:solidFill>
              </a:rPr>
              <a:t>boolean</a:t>
            </a:r>
            <a:r>
              <a:rPr lang="en-US" altLang="ko-KR" dirty="0" smtClean="0">
                <a:solidFill>
                  <a:srgbClr val="0000FF"/>
                </a:solidFill>
              </a:rPr>
              <a:t> *target)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</a:t>
            </a:r>
            <a:r>
              <a:rPr lang="en-US" altLang="ko-KR" dirty="0" smtClean="0">
                <a:solidFill>
                  <a:srgbClr val="0000FF"/>
                </a:solidFill>
              </a:rPr>
              <a:t>{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</a:t>
            </a:r>
            <a:r>
              <a:rPr lang="en-US" altLang="ko-KR" dirty="0" err="1" smtClean="0">
                <a:solidFill>
                  <a:srgbClr val="0000FF"/>
                </a:solidFill>
              </a:rPr>
              <a:t>boolean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rv</a:t>
            </a:r>
            <a:r>
              <a:rPr lang="en-US" altLang="ko-KR" dirty="0" smtClean="0">
                <a:solidFill>
                  <a:srgbClr val="0000FF"/>
                </a:solidFill>
              </a:rPr>
              <a:t> = *target;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*target = TRUE;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return </a:t>
            </a:r>
            <a:r>
              <a:rPr lang="en-US" altLang="ko-KR" dirty="0" err="1" smtClean="0">
                <a:solidFill>
                  <a:srgbClr val="0000FF"/>
                </a:solidFill>
              </a:rPr>
              <a:t>rv</a:t>
            </a:r>
            <a:r>
              <a:rPr lang="en-US" altLang="ko-KR" dirty="0" smtClean="0">
                <a:solidFill>
                  <a:srgbClr val="0000FF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}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>
              <a:solidFill>
                <a:srgbClr val="0000FF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646333" y="3541889"/>
            <a:ext cx="1326445" cy="508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&lt;Value&gt;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03889" y="3541889"/>
            <a:ext cx="1368778" cy="52211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&lt;Value</a:t>
            </a:r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376333" y="3810000"/>
            <a:ext cx="1425223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29667" y="4205111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 flipV="1">
            <a:off x="5331990" y="3979334"/>
            <a:ext cx="1568343" cy="41044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4333" y="3499557"/>
            <a:ext cx="461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(1)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1511" y="4159957"/>
            <a:ext cx="461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(2)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32223" y="3273779"/>
            <a:ext cx="77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</a:rPr>
              <a:t>target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1068" y="3270956"/>
            <a:ext cx="797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</a:rPr>
              <a:t>return</a:t>
            </a:r>
            <a:endParaRPr 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8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662" y="277416"/>
            <a:ext cx="8490038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Solution using TestAndSet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353742"/>
            <a:ext cx="7437526" cy="5031581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/>
              <a:t>Shared </a:t>
            </a:r>
            <a:r>
              <a:rPr lang="en-US" altLang="ko-KR" dirty="0" err="1" smtClean="0"/>
              <a:t>boolean</a:t>
            </a:r>
            <a:r>
              <a:rPr lang="en-US" altLang="ko-KR" dirty="0" smtClean="0"/>
              <a:t> variable lock, initialized to FALSE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		do {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 while ( </a:t>
            </a:r>
            <a:r>
              <a:rPr lang="en-US" altLang="ko-KR" dirty="0" err="1" smtClean="0">
                <a:solidFill>
                  <a:srgbClr val="0000FF"/>
                </a:solidFill>
              </a:rPr>
              <a:t>TestAndSet</a:t>
            </a:r>
            <a:r>
              <a:rPr lang="en-US" altLang="ko-KR" dirty="0" smtClean="0">
                <a:solidFill>
                  <a:srgbClr val="0000FF"/>
                </a:solidFill>
              </a:rPr>
              <a:t> (&amp;lock )</a:t>
            </a:r>
            <a:r>
              <a:rPr lang="en-US" altLang="ko-KR" dirty="0" smtClean="0">
                <a:solidFill>
                  <a:srgbClr val="0000FF"/>
                </a:solidFill>
              </a:rPr>
              <a:t>);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				</a:t>
            </a:r>
            <a:r>
              <a:rPr lang="en-US" altLang="ko-KR" dirty="0" smtClean="0">
                <a:solidFill>
                  <a:srgbClr val="0000FF"/>
                </a:solidFill>
              </a:rPr>
              <a:t>critical </a:t>
            </a:r>
            <a:r>
              <a:rPr lang="en-US" altLang="ko-KR" dirty="0" smtClean="0">
                <a:solidFill>
                  <a:srgbClr val="0000FF"/>
                </a:solidFill>
              </a:rPr>
              <a:t>section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 lock = FALSE;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					remainder </a:t>
            </a:r>
            <a:r>
              <a:rPr lang="en-US" altLang="ko-KR" dirty="0" smtClean="0">
                <a:solidFill>
                  <a:srgbClr val="0000FF"/>
                </a:solidFill>
              </a:rPr>
              <a:t>section 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} while (TRUE);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/>
              <a:t>            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52968"/>
              </p:ext>
            </p:extLst>
          </p:nvPr>
        </p:nvGraphicFramePr>
        <p:xfrm>
          <a:off x="6843888" y="3668888"/>
          <a:ext cx="1665112" cy="13828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2556"/>
                <a:gridCol w="832556"/>
              </a:tblGrid>
              <a:tr h="460963">
                <a:tc>
                  <a:txBody>
                    <a:bodyPr/>
                    <a:lstStyle/>
                    <a:p>
                      <a:r>
                        <a:rPr lang="en-US" dirty="0" smtClean="0"/>
                        <a:t>MX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96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963">
                <a:tc>
                  <a:txBody>
                    <a:bodyPr/>
                    <a:lstStyle/>
                    <a:p>
                      <a:r>
                        <a:rPr lang="en-US" dirty="0" smtClean="0"/>
                        <a:t>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7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of doing it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759222" y="1721556"/>
            <a:ext cx="1326445" cy="508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&lt;Value&gt;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16778" y="1721556"/>
            <a:ext cx="1368778" cy="52211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&lt;Value</a:t>
            </a:r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489222" y="1989667"/>
            <a:ext cx="1425223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2556" y="2384778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 flipV="1">
            <a:off x="5444879" y="2159001"/>
            <a:ext cx="1568343" cy="41044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97222" y="1679224"/>
            <a:ext cx="461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(1)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94400" y="2339624"/>
            <a:ext cx="461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(2)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7666" y="1778000"/>
            <a:ext cx="169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TestAndSet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59223" y="1439334"/>
            <a:ext cx="77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</a:rPr>
              <a:t>target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8068" y="1436511"/>
            <a:ext cx="797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</a:rPr>
              <a:t>return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756399" y="3962401"/>
            <a:ext cx="1326445" cy="508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&lt;Value&gt;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413955" y="3962401"/>
            <a:ext cx="1368778" cy="52211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486399" y="4230512"/>
            <a:ext cx="1425223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39178" y="3920069"/>
            <a:ext cx="806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(swap)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24843" y="4018845"/>
            <a:ext cx="101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Swap()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56400" y="3680179"/>
            <a:ext cx="77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</a:rPr>
              <a:t>target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5245" y="3677356"/>
            <a:ext cx="525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0000FF"/>
                </a:solidFill>
              </a:rPr>
              <a:t>var</a:t>
            </a:r>
            <a:endParaRPr 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6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261" y="277416"/>
            <a:ext cx="8258439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Swap Instruction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43013"/>
            <a:ext cx="8026841" cy="4423172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smtClean="0"/>
          </a:p>
          <a:p>
            <a:pPr>
              <a:lnSpc>
                <a:spcPct val="90000"/>
              </a:lnSpc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mtClean="0"/>
              <a:t>Definition:</a:t>
            </a:r>
          </a:p>
          <a:p>
            <a:pPr>
              <a:lnSpc>
                <a:spcPct val="90000"/>
              </a:lnSpc>
              <a:tabLst>
                <a:tab pos="777628" algn="l"/>
                <a:tab pos="1072149" algn="l"/>
                <a:tab pos="1318941" algn="l"/>
              </a:tabLst>
            </a:pPr>
            <a:endParaRPr lang="en-US" altLang="ko-KR" smtClean="0"/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mtClean="0"/>
              <a:t>         </a:t>
            </a:r>
            <a:r>
              <a:rPr lang="en-US" altLang="ko-KR" smtClean="0">
                <a:solidFill>
                  <a:srgbClr val="0000FF"/>
                </a:solidFill>
              </a:rPr>
              <a:t>void Swap (boolean *a, boolean *b)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mtClean="0">
                <a:solidFill>
                  <a:srgbClr val="0000FF"/>
                </a:solidFill>
              </a:rPr>
              <a:t>          {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mtClean="0">
                <a:solidFill>
                  <a:srgbClr val="0000FF"/>
                </a:solidFill>
              </a:rPr>
              <a:t>                  boolean temp = *a;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mtClean="0">
                <a:solidFill>
                  <a:srgbClr val="0000FF"/>
                </a:solidFill>
              </a:rPr>
              <a:t>                  *a = *b;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mtClean="0">
                <a:solidFill>
                  <a:srgbClr val="0000FF"/>
                </a:solidFill>
              </a:rPr>
              <a:t>                  *b = temp: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smtClean="0">
                <a:solidFill>
                  <a:srgbClr val="0000FF"/>
                </a:solidFill>
              </a:rPr>
              <a:t>          }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2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027" y="277416"/>
            <a:ext cx="8197674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Solution using Swap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10866"/>
            <a:ext cx="8276784" cy="5031581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/>
              <a:t>Shared Boolean variable lock initialized to FALSE; Each process has a local Boolean variable key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/>
              <a:t>          </a:t>
            </a:r>
            <a:r>
              <a:rPr lang="en-US" altLang="ko-KR" dirty="0" smtClean="0">
                <a:solidFill>
                  <a:srgbClr val="0000FF"/>
                </a:solidFill>
              </a:rPr>
              <a:t>do {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key = TRUE;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while ( key == TRUE)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         Swap (&amp;lock, &amp;key );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 //    critical section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 lock = FALSE;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 //      remainder section 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           } while (TRUE);</a:t>
            </a:r>
          </a:p>
          <a:p>
            <a:pPr>
              <a:lnSpc>
                <a:spcPct val="90000"/>
              </a:lnSpc>
              <a:buNone/>
              <a:tabLst>
                <a:tab pos="777628" algn="l"/>
                <a:tab pos="1072149" algn="l"/>
                <a:tab pos="1318941" algn="l"/>
              </a:tabLst>
            </a:pPr>
            <a:r>
              <a:rPr lang="en-US" altLang="ko-KR" dirty="0" smtClean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157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52513" y="298847"/>
            <a:ext cx="8592079" cy="576263"/>
          </a:xfrm>
        </p:spPr>
        <p:txBody>
          <a:bodyPr/>
          <a:lstStyle/>
          <a:p>
            <a:r>
              <a:rPr lang="en-US" altLang="ko-KR" sz="2900"/>
              <a:t>Bounded-waiting Mutual Exclusion </a:t>
            </a:r>
            <a:br>
              <a:rPr lang="en-US" altLang="ko-KR" sz="2900"/>
            </a:br>
            <a:r>
              <a:rPr lang="en-US" altLang="ko-KR" sz="2900"/>
              <a:t>with TestandSet()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waiting[i] = TRUE;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key = TRUE;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while (waiting[i] &amp;&amp; key)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	key = TestAndSet(&amp;lock);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waiting[i] = FALSE;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	// critical section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j = (i + 1) % n;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while ((j != i) &amp;&amp; !waiting[j])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	j = (j + 1) % n;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if (j == i)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	lock = FALSE;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else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	waiting[j] = FALSE;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		// remainder section </a:t>
            </a:r>
          </a:p>
          <a:p>
            <a:pPr>
              <a:buFont typeface="Monotype Sorts" charset="2"/>
              <a:buNone/>
            </a:pPr>
            <a:r>
              <a:rPr lang="en-US" altLang="ko-KR" sz="1500">
                <a:solidFill>
                  <a:srgbClr val="0000FF"/>
                </a:solidFill>
              </a:rPr>
              <a:t>	} while (TRUE);</a:t>
            </a:r>
          </a:p>
        </p:txBody>
      </p:sp>
    </p:spTree>
    <p:extLst>
      <p:ext uri="{BB962C8B-B14F-4D97-AF65-F5344CB8AC3E}">
        <p14:creationId xmlns:p14="http://schemas.microsoft.com/office/powerpoint/2010/main" val="298034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Semaphore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581761" cy="52542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700"/>
              <a:t>Synchronization tool that does not require busy waiting </a:t>
            </a:r>
            <a:endParaRPr lang="en-US" altLang="ko-KR" sz="1700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1700"/>
              <a:t>Semaphore </a:t>
            </a:r>
            <a:r>
              <a:rPr lang="en-US" altLang="ko-KR" sz="1700" i="1"/>
              <a:t>S</a:t>
            </a:r>
            <a:r>
              <a:rPr lang="en-US" altLang="ko-KR" sz="1700"/>
              <a:t> – integer variable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Two standard operations modify </a:t>
            </a:r>
            <a:r>
              <a:rPr lang="en-US" altLang="ko-KR" sz="1700">
                <a:solidFill>
                  <a:srgbClr val="0000FF"/>
                </a:solidFill>
              </a:rPr>
              <a:t>S: wait()</a:t>
            </a:r>
            <a:r>
              <a:rPr lang="en-US" altLang="ko-KR" sz="1700"/>
              <a:t> and </a:t>
            </a:r>
            <a:r>
              <a:rPr lang="en-US" altLang="ko-KR" sz="1700">
                <a:solidFill>
                  <a:srgbClr val="0000FF"/>
                </a:solidFill>
              </a:rPr>
              <a:t>signal()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Originally called </a:t>
            </a:r>
            <a:r>
              <a:rPr lang="en-US" altLang="ko-KR" smtClean="0">
                <a:solidFill>
                  <a:srgbClr val="3366FF"/>
                </a:solidFill>
              </a:rPr>
              <a:t>P() </a:t>
            </a:r>
            <a:r>
              <a:rPr lang="en-US" altLang="ko-KR" smtClean="0"/>
              <a:t>and</a:t>
            </a:r>
            <a:r>
              <a:rPr lang="en-US" altLang="ko-KR" i="1" smtClean="0"/>
              <a:t> </a:t>
            </a:r>
            <a:r>
              <a:rPr lang="en-US" altLang="ko-KR" smtClean="0">
                <a:solidFill>
                  <a:srgbClr val="3366FF"/>
                </a:solidFill>
              </a:rPr>
              <a:t>V()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Less complicated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Can only be accessed via two indivisible (atomic) operations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wait (S) {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   while S &lt;= 0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		          ; // no-op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      S--;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}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signal (S) {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S++;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382937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Critical </a:t>
            </a:r>
            <a:r>
              <a:rPr lang="en-US" altLang="ko-KR" dirty="0" smtClean="0"/>
              <a:t>Section Problem</a:t>
            </a:r>
            <a:endParaRPr lang="en-US" altLang="ko-KR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General structure of process p</a:t>
            </a:r>
            <a:r>
              <a:rPr lang="en-US" altLang="ko-KR" baseline="-25000" smtClean="0"/>
              <a:t>i </a:t>
            </a:r>
            <a:r>
              <a:rPr lang="en-US" altLang="ko-KR" smtClean="0"/>
              <a:t>is</a:t>
            </a:r>
          </a:p>
          <a:p>
            <a:endParaRPr lang="en-US" altLang="ko-KR" b="1" smtClean="0">
              <a:solidFill>
                <a:srgbClr val="0000FF"/>
              </a:solidFill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3" y="2017429"/>
            <a:ext cx="7530969" cy="365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6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807" y="433388"/>
            <a:ext cx="9245600" cy="457200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as </a:t>
            </a:r>
            <a:br>
              <a:rPr lang="en-US" altLang="ko-KR" sz="2900"/>
            </a:br>
            <a:r>
              <a:rPr lang="en-US" altLang="ko-KR" sz="2900"/>
              <a:t>General Synchronization Tool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 b="1">
                <a:solidFill>
                  <a:srgbClr val="3366FF"/>
                </a:solidFill>
              </a:rPr>
              <a:t>Counting</a:t>
            </a:r>
            <a:r>
              <a:rPr lang="en-US" altLang="ko-KR" sz="1700">
                <a:solidFill>
                  <a:srgbClr val="3366FF"/>
                </a:solidFill>
              </a:rPr>
              <a:t> </a:t>
            </a:r>
            <a:r>
              <a:rPr lang="en-US" altLang="ko-KR" sz="1700"/>
              <a:t>semaphore – integer value can range over an unrestricted domain</a:t>
            </a: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 b="1">
                <a:solidFill>
                  <a:srgbClr val="3366FF"/>
                </a:solidFill>
              </a:rPr>
              <a:t>Binary </a:t>
            </a:r>
            <a:r>
              <a:rPr lang="en-US" altLang="ko-KR" sz="1700"/>
              <a:t>semaphore – integer value can range only between 0 </a:t>
            </a:r>
            <a:br>
              <a:rPr lang="en-US" altLang="ko-KR" sz="1700"/>
            </a:br>
            <a:r>
              <a:rPr lang="en-US" altLang="ko-KR" sz="1700"/>
              <a:t>and 1; can be simpler to implement</a:t>
            </a:r>
          </a:p>
          <a:p>
            <a:pPr lvl="1">
              <a:tabLst>
                <a:tab pos="2098897" algn="ctr"/>
                <a:tab pos="4730958" algn="ctr"/>
              </a:tabLst>
            </a:pPr>
            <a:r>
              <a:rPr lang="en-US" altLang="ko-KR" sz="1700">
                <a:sym typeface="MT Extra" charset="0"/>
              </a:rPr>
              <a:t>Also known as </a:t>
            </a:r>
            <a:r>
              <a:rPr lang="en-US" altLang="ko-KR" sz="1700" b="1">
                <a:solidFill>
                  <a:srgbClr val="3366FF"/>
                </a:solidFill>
                <a:sym typeface="MT Extra" charset="0"/>
              </a:rPr>
              <a:t>mutex locks</a:t>
            </a:r>
            <a:endParaRPr lang="en-US" altLang="ko-KR" sz="1700" b="1">
              <a:solidFill>
                <a:srgbClr val="3366FF"/>
              </a:solidFill>
            </a:endParaRP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/>
              <a:t>Can implement a counting semaphore </a:t>
            </a:r>
            <a:r>
              <a:rPr lang="en-US" altLang="ko-KR" sz="1700">
                <a:solidFill>
                  <a:srgbClr val="0000FF"/>
                </a:solidFill>
              </a:rPr>
              <a:t>S</a:t>
            </a:r>
            <a:r>
              <a:rPr lang="en-US" altLang="ko-KR" sz="1700"/>
              <a:t> as a binary semaphore</a:t>
            </a: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>
                <a:sym typeface="MT Extra" charset="0"/>
              </a:rPr>
              <a:t>Provides mutual exclusion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Semaphore mutex;    //  initialized to 1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do {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	wait (mutex);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         // Critical Section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     signal (mutex);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		// remainder section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} while (TRUE);</a:t>
            </a:r>
          </a:p>
          <a:p>
            <a:pPr>
              <a:buNone/>
              <a:tabLst>
                <a:tab pos="2098897" algn="ctr"/>
                <a:tab pos="4730958" algn="ctr"/>
              </a:tabLst>
            </a:pPr>
            <a:endParaRPr lang="en-US" altLang="ko-KR" sz="1500">
              <a:solidFill>
                <a:srgbClr val="0000FF"/>
              </a:solidFill>
              <a:sym typeface="MT Ext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6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Semaphore Implementation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5" y="1233487"/>
            <a:ext cx="8396023" cy="4530329"/>
          </a:xfrm>
        </p:spPr>
        <p:txBody>
          <a:bodyPr/>
          <a:lstStyle/>
          <a:p>
            <a:r>
              <a:rPr lang="en-US" altLang="ko-KR" dirty="0" smtClean="0"/>
              <a:t>Must guarantee that no two processes can execute </a:t>
            </a:r>
            <a:r>
              <a:rPr lang="en-US" altLang="ko-KR" dirty="0" smtClean="0">
                <a:solidFill>
                  <a:srgbClr val="0000FF"/>
                </a:solidFill>
              </a:rPr>
              <a:t>wait ()</a:t>
            </a:r>
            <a:r>
              <a:rPr lang="en-US" altLang="ko-KR" dirty="0" smtClean="0"/>
              <a:t> and </a:t>
            </a:r>
            <a:r>
              <a:rPr lang="en-US" altLang="ko-KR" dirty="0" smtClean="0">
                <a:solidFill>
                  <a:srgbClr val="0000FF"/>
                </a:solidFill>
              </a:rPr>
              <a:t>signal ()</a:t>
            </a:r>
            <a:r>
              <a:rPr lang="en-US" altLang="ko-KR" dirty="0" smtClean="0"/>
              <a:t> on the same semaphore at the same time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Thus, implementation becomes the critical section problem where the wait and signal code are placed in the </a:t>
            </a:r>
            <a:r>
              <a:rPr lang="en-US" altLang="ko-KR" dirty="0" err="1" smtClean="0"/>
              <a:t>crtical</a:t>
            </a:r>
            <a:r>
              <a:rPr lang="en-US" altLang="ko-KR" dirty="0" smtClean="0"/>
              <a:t> section</a:t>
            </a:r>
          </a:p>
          <a:p>
            <a:pPr lvl="1"/>
            <a:r>
              <a:rPr lang="en-US" altLang="ko-KR" dirty="0" smtClean="0"/>
              <a:t>Could now have </a:t>
            </a:r>
            <a:r>
              <a:rPr lang="en-US" altLang="ko-KR" b="1" dirty="0" smtClean="0">
                <a:solidFill>
                  <a:srgbClr val="3366FF"/>
                </a:solidFill>
              </a:rPr>
              <a:t>busy waiting</a:t>
            </a:r>
            <a:r>
              <a:rPr lang="en-US" altLang="ko-KR" dirty="0" smtClean="0">
                <a:solidFill>
                  <a:srgbClr val="3366FF"/>
                </a:solidFill>
              </a:rPr>
              <a:t> </a:t>
            </a:r>
            <a:r>
              <a:rPr lang="en-US" altLang="ko-KR" dirty="0" smtClean="0"/>
              <a:t>in critical section implementation</a:t>
            </a:r>
          </a:p>
          <a:p>
            <a:pPr lvl="2"/>
            <a:r>
              <a:rPr lang="en-US" altLang="ko-KR" dirty="0" smtClean="0"/>
              <a:t>But implementation code is short</a:t>
            </a:r>
          </a:p>
          <a:p>
            <a:pPr lvl="2"/>
            <a:r>
              <a:rPr lang="en-US" altLang="ko-KR" dirty="0" smtClean="0"/>
              <a:t>Little busy waiting if critical section rarely occupied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Note that applications may spend lots of time in critical sections and therefore this is not a good solution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/>
              <a:t> </a:t>
            </a:r>
          </a:p>
          <a:p>
            <a:pPr lvl="1">
              <a:buFont typeface="Monotype Sorts" charset="2"/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8881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32" y="276225"/>
            <a:ext cx="8750300" cy="609600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Implementation </a:t>
            </a:r>
            <a:br>
              <a:rPr lang="en-US" altLang="ko-KR" sz="2900"/>
            </a:br>
            <a:r>
              <a:rPr lang="en-US" altLang="ko-KR" sz="2900"/>
              <a:t>with no Busy waiting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0" y="1425178"/>
            <a:ext cx="8133468" cy="4700588"/>
          </a:xfrm>
        </p:spPr>
        <p:txBody>
          <a:bodyPr/>
          <a:lstStyle/>
          <a:p>
            <a:r>
              <a:rPr lang="en-US" altLang="ko-KR" smtClean="0"/>
              <a:t>With each semaphore there is an associated waiting queue</a:t>
            </a:r>
          </a:p>
          <a:p>
            <a:r>
              <a:rPr lang="en-US" altLang="ko-KR" smtClean="0"/>
              <a:t>Each entry in a waiting queue has two data items:</a:t>
            </a:r>
          </a:p>
          <a:p>
            <a:pPr lvl="1"/>
            <a:r>
              <a:rPr lang="en-US" altLang="ko-KR" smtClean="0"/>
              <a:t> value (of type integer)</a:t>
            </a:r>
          </a:p>
          <a:p>
            <a:pPr lvl="1"/>
            <a:r>
              <a:rPr lang="en-US" altLang="ko-KR" smtClean="0"/>
              <a:t> pointer to next record in the list</a:t>
            </a:r>
          </a:p>
          <a:p>
            <a:pPr lvl="1">
              <a:buFont typeface="Monotype Sorts" charset="2"/>
              <a:buNone/>
            </a:pPr>
            <a:endParaRPr lang="en-US" altLang="ko-KR" smtClean="0"/>
          </a:p>
          <a:p>
            <a:r>
              <a:rPr lang="en-US" altLang="ko-KR" smtClean="0"/>
              <a:t>Two operations:</a:t>
            </a:r>
          </a:p>
          <a:p>
            <a:pPr lvl="1"/>
            <a:r>
              <a:rPr lang="en-US" altLang="ko-KR" b="1" smtClean="0">
                <a:solidFill>
                  <a:srgbClr val="3366FF"/>
                </a:solidFill>
              </a:rPr>
              <a:t>block</a:t>
            </a:r>
            <a:r>
              <a:rPr lang="en-US" altLang="ko-KR" smtClean="0">
                <a:solidFill>
                  <a:srgbClr val="3366FF"/>
                </a:solidFill>
              </a:rPr>
              <a:t> </a:t>
            </a:r>
            <a:r>
              <a:rPr lang="en-US" altLang="ko-KR" smtClean="0"/>
              <a:t>– place the process invoking the operation on the appropriate waiting queue</a:t>
            </a:r>
          </a:p>
          <a:p>
            <a:pPr lvl="1"/>
            <a:r>
              <a:rPr lang="en-US" altLang="ko-KR" b="1" smtClean="0">
                <a:solidFill>
                  <a:srgbClr val="3366FF"/>
                </a:solidFill>
              </a:rPr>
              <a:t>wakeup</a:t>
            </a:r>
            <a:r>
              <a:rPr lang="en-US" altLang="ko-KR" smtClean="0">
                <a:solidFill>
                  <a:srgbClr val="3366FF"/>
                </a:solidFill>
              </a:rPr>
              <a:t> </a:t>
            </a:r>
            <a:r>
              <a:rPr lang="en-US" altLang="ko-KR" smtClean="0"/>
              <a:t>– remove one of processes in the waiting queue and place it in the ready queue</a:t>
            </a:r>
          </a:p>
          <a:p>
            <a:pPr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8283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0786" y="304800"/>
            <a:ext cx="9052983" cy="581025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Implementation with </a:t>
            </a:r>
            <a:br>
              <a:rPr lang="en-US" altLang="ko-KR" sz="2900"/>
            </a:br>
            <a:r>
              <a:rPr lang="en-US" altLang="ko-KR" sz="2900"/>
              <a:t>no Busy waiting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82304"/>
            <a:ext cx="8042893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700"/>
              <a:t>Implementation of wait: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            wait(semaphore *S)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S-&gt;value--;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if (S-&gt;value &lt; 0)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	add this process to S-&gt;list;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	block();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}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1700"/>
              <a:t>Implementation of signal: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signal(semaphore *S)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S-&gt;value++;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if (S-&gt;value &lt;= 0)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	remove a process P from S-&gt;list;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	wakeup(P);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>
                <a:solidFill>
                  <a:srgbClr val="0000FF"/>
                </a:solidFill>
              </a:rPr>
              <a:t>		} </a:t>
            </a:r>
          </a:p>
        </p:txBody>
      </p:sp>
    </p:spTree>
    <p:extLst>
      <p:ext uri="{BB962C8B-B14F-4D97-AF65-F5344CB8AC3E}">
        <p14:creationId xmlns:p14="http://schemas.microsoft.com/office/powerpoint/2010/main" val="25602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366" y="277416"/>
            <a:ext cx="8359334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Deadlock and Starvation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8"/>
            <a:ext cx="8248121" cy="46672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smtClean="0">
                <a:solidFill>
                  <a:srgbClr val="3366FF"/>
                </a:solidFill>
              </a:rPr>
              <a:t>Deadlock </a:t>
            </a:r>
            <a:r>
              <a:rPr lang="en-US" altLang="ko-KR" smtClean="0"/>
              <a:t>– two or more processes are waiting indefinitely for an event that can be caused by only one of the waiting processes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smtClean="0"/>
              <a:t>Let </a:t>
            </a:r>
            <a:r>
              <a:rPr lang="en-US" altLang="ko-KR" sz="1700">
                <a:solidFill>
                  <a:srgbClr val="0000FF"/>
                </a:solidFill>
              </a:rPr>
              <a:t>S</a:t>
            </a:r>
            <a:r>
              <a:rPr lang="en-US" altLang="ko-KR" smtClean="0"/>
              <a:t> and </a:t>
            </a:r>
            <a:r>
              <a:rPr lang="en-US" altLang="ko-KR" sz="1700">
                <a:solidFill>
                  <a:srgbClr val="0000FF"/>
                </a:solidFill>
              </a:rPr>
              <a:t>Q</a:t>
            </a:r>
            <a:r>
              <a:rPr lang="en-US" altLang="ko-KR" smtClean="0"/>
              <a:t> be two semaphores initialized to 1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i="1" smtClean="0"/>
              <a:t>		        </a:t>
            </a:r>
            <a:r>
              <a:rPr lang="en-US" altLang="ko-KR" i="1" smtClean="0">
                <a:solidFill>
                  <a:srgbClr val="0000FF"/>
                </a:solidFill>
              </a:rPr>
              <a:t>P</a:t>
            </a:r>
            <a:r>
              <a:rPr lang="en-US" altLang="ko-KR" baseline="-25000" smtClean="0">
                <a:solidFill>
                  <a:srgbClr val="0000FF"/>
                </a:solidFill>
              </a:rPr>
              <a:t>0</a:t>
            </a:r>
            <a:r>
              <a:rPr lang="en-US" altLang="ko-KR" smtClean="0">
                <a:solidFill>
                  <a:srgbClr val="0000FF"/>
                </a:solidFill>
              </a:rPr>
              <a:t>	                            </a:t>
            </a:r>
            <a:r>
              <a:rPr lang="en-US" altLang="ko-KR" i="1" smtClean="0">
                <a:solidFill>
                  <a:srgbClr val="0000FF"/>
                </a:solidFill>
              </a:rPr>
              <a:t>P</a:t>
            </a:r>
            <a:r>
              <a:rPr lang="en-US" altLang="ko-KR" baseline="-25000" smtClean="0">
                <a:solidFill>
                  <a:srgbClr val="0000FF"/>
                </a:solidFill>
              </a:rPr>
              <a:t>1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mtClean="0">
                <a:solidFill>
                  <a:srgbClr val="0000FF"/>
                </a:solidFill>
              </a:rPr>
              <a:t>		     </a:t>
            </a:r>
            <a:r>
              <a:rPr lang="en-US" altLang="ko-KR" sz="1700">
                <a:solidFill>
                  <a:srgbClr val="0000FF"/>
                </a:solidFill>
              </a:rPr>
              <a:t>wait (S); 	                                   wait (Q);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>
                <a:solidFill>
                  <a:srgbClr val="0000FF"/>
                </a:solidFill>
              </a:rPr>
              <a:t>		    wait (Q); 	                                   wait (S);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>
                <a:solidFill>
                  <a:srgbClr val="0000FF"/>
                </a:solidFill>
              </a:rPr>
              <a:t>		     signal (S); 	                                  signal (Q);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>
                <a:solidFill>
                  <a:srgbClr val="0000FF"/>
                </a:solidFill>
              </a:rPr>
              <a:t>		     signal (Q); 	                                  signal (S);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smtClean="0">
                <a:solidFill>
                  <a:srgbClr val="3366FF"/>
                </a:solidFill>
                <a:sym typeface="MT Extra" charset="0"/>
              </a:rPr>
              <a:t>Starvation</a:t>
            </a:r>
            <a:r>
              <a:rPr lang="en-US" altLang="ko-KR" smtClean="0">
                <a:solidFill>
                  <a:srgbClr val="3366FF"/>
                </a:solidFill>
                <a:sym typeface="MT Extra" charset="0"/>
              </a:rPr>
              <a:t> </a:t>
            </a:r>
            <a:r>
              <a:rPr lang="en-US" altLang="ko-KR" smtClean="0"/>
              <a:t>– indefinite blocking  </a:t>
            </a:r>
          </a:p>
          <a:p>
            <a:pPr lvl="1"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smtClean="0"/>
              <a:t>A process may never be removed from the semaphore queue in which it is suspended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smtClean="0">
                <a:solidFill>
                  <a:srgbClr val="3366FF"/>
                </a:solidFill>
              </a:rPr>
              <a:t>Priority Inversion</a:t>
            </a:r>
            <a:r>
              <a:rPr lang="en-US" altLang="ko-KR" smtClean="0">
                <a:solidFill>
                  <a:srgbClr val="3366FF"/>
                </a:solidFill>
              </a:rPr>
              <a:t> </a:t>
            </a:r>
            <a:r>
              <a:rPr lang="en-US" altLang="ko-KR" smtClean="0"/>
              <a:t>– Scheduling problem when lower-priority process holds a lock needed by higher-priority process</a:t>
            </a:r>
          </a:p>
          <a:p>
            <a:pPr lvl="1"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smtClean="0"/>
              <a:t>Solved via </a:t>
            </a:r>
            <a:r>
              <a:rPr lang="en-US" altLang="ko-KR" b="1" smtClean="0">
                <a:solidFill>
                  <a:srgbClr val="3366FF"/>
                </a:solidFill>
              </a:rPr>
              <a:t>priority-inheritance protocol</a:t>
            </a:r>
          </a:p>
        </p:txBody>
      </p:sp>
    </p:spTree>
    <p:extLst>
      <p:ext uri="{BB962C8B-B14F-4D97-AF65-F5344CB8AC3E}">
        <p14:creationId xmlns:p14="http://schemas.microsoft.com/office/powerpoint/2010/main" val="292690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194" y="277416"/>
            <a:ext cx="836850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Requirements of Critical-Section Prob.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29916"/>
            <a:ext cx="8306594" cy="4531519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sz="2200" dirty="0" smtClean="0">
                <a:solidFill>
                  <a:srgbClr val="000000"/>
                </a:solidFill>
              </a:rPr>
              <a:t>1.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Mutual Exclusion </a:t>
            </a:r>
            <a:r>
              <a:rPr lang="en-US" altLang="ko-KR" sz="2200" dirty="0" smtClean="0"/>
              <a:t>- If process P</a:t>
            </a:r>
            <a:r>
              <a:rPr lang="en-US" altLang="ko-KR" sz="2200" baseline="-25000" dirty="0" smtClean="0"/>
              <a:t>i</a:t>
            </a:r>
            <a:r>
              <a:rPr lang="en-US" altLang="ko-KR" sz="2200" dirty="0" smtClean="0"/>
              <a:t> is in its critical section, then no other processes can be executing in their critical sections</a:t>
            </a:r>
          </a:p>
          <a:p>
            <a:pPr>
              <a:buFont typeface="Monotype Sorts" charset="2"/>
              <a:buNone/>
            </a:pPr>
            <a:r>
              <a:rPr lang="en-US" altLang="ko-KR" sz="2200" dirty="0" smtClean="0">
                <a:solidFill>
                  <a:srgbClr val="000000"/>
                </a:solidFill>
              </a:rPr>
              <a:t>2.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Progress</a:t>
            </a:r>
            <a:r>
              <a:rPr lang="en-US" altLang="ko-KR" sz="2200" b="1" dirty="0" smtClean="0"/>
              <a:t> </a:t>
            </a:r>
            <a:r>
              <a:rPr lang="en-US" altLang="ko-KR" sz="2200" dirty="0" smtClean="0"/>
              <a:t>- If no process is executing in its critical section and some processes wish to enter their critical section, then the selection of the next process cannot be postponed indefinitely</a:t>
            </a:r>
          </a:p>
          <a:p>
            <a:pPr>
              <a:buFont typeface="Monotype Sorts" charset="2"/>
              <a:buNone/>
            </a:pPr>
            <a:r>
              <a:rPr lang="en-US" altLang="ko-KR" sz="2200" dirty="0" smtClean="0"/>
              <a:t>3.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Bounded Waiting </a:t>
            </a:r>
            <a:r>
              <a:rPr lang="en-US" altLang="ko-KR" sz="2200" dirty="0" smtClean="0"/>
              <a:t>-  A bound must exist on the number of times that other processes enter critical sections after a process has made a request to enter its critical section and before that request is granted</a:t>
            </a:r>
          </a:p>
          <a:p>
            <a:pPr marL="835834" lvl="1" indent="-357383">
              <a:buSzPct val="125000"/>
              <a:buFont typeface="Wingdings 2" charset="2"/>
              <a:buChar char=""/>
            </a:pPr>
            <a:r>
              <a:rPr lang="en-US" altLang="ko-KR" sz="2200" dirty="0" smtClean="0"/>
              <a:t>Assume that each process executes at a nonzero speed </a:t>
            </a:r>
          </a:p>
          <a:p>
            <a:pPr marL="835834" lvl="1" indent="-357383">
              <a:buSzPct val="125000"/>
              <a:buFont typeface="Wingdings 2" charset="2"/>
              <a:buChar char=""/>
            </a:pPr>
            <a:r>
              <a:rPr lang="en-US" altLang="ko-KR" sz="2200" dirty="0" smtClean="0"/>
              <a:t>No assumption concerning </a:t>
            </a:r>
            <a:r>
              <a:rPr lang="en-US" altLang="ko-KR" sz="2200" b="1" dirty="0" smtClean="0">
                <a:solidFill>
                  <a:srgbClr val="0000FF"/>
                </a:solidFill>
              </a:rPr>
              <a:t>relative speed </a:t>
            </a:r>
            <a:r>
              <a:rPr lang="en-US" altLang="ko-KR" sz="2200" dirty="0" smtClean="0"/>
              <a:t>of the </a:t>
            </a:r>
            <a:r>
              <a:rPr lang="en-US" altLang="ko-KR" sz="2200" dirty="0" smtClean="0">
                <a:solidFill>
                  <a:srgbClr val="000000"/>
                </a:solidFill>
              </a:rPr>
              <a:t>n </a:t>
            </a:r>
            <a:r>
              <a:rPr lang="en-US" altLang="ko-KR" sz="2200" dirty="0" smtClean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28698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locked = </a:t>
            </a:r>
            <a:r>
              <a:rPr lang="en-US" altLang="ko-KR" dirty="0" smtClean="0">
                <a:solidFill>
                  <a:srgbClr val="FF0000"/>
                </a:solidFill>
              </a:rPr>
              <a:t>false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(locked == </a:t>
            </a:r>
            <a:r>
              <a:rPr lang="en-US" altLang="ko-KR" dirty="0" smtClean="0">
                <a:solidFill>
                  <a:srgbClr val="FF0000"/>
                </a:solidFill>
              </a:rPr>
              <a:t>true)</a:t>
            </a:r>
            <a:r>
              <a:rPr lang="en-US" altLang="ko-KR" dirty="0" smtClean="0">
                <a:solidFill>
                  <a:srgbClr val="FF0000"/>
                </a:solidFill>
              </a:rPr>
              <a:t>; 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	locked = </a:t>
            </a:r>
            <a:r>
              <a:rPr lang="en-US" altLang="ko-KR" dirty="0" smtClean="0">
                <a:solidFill>
                  <a:srgbClr val="FF0000"/>
                </a:solidFill>
              </a:rPr>
              <a:t>true;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locked = </a:t>
            </a:r>
            <a:r>
              <a:rPr lang="en-US" altLang="ko-KR" dirty="0" smtClean="0">
                <a:solidFill>
                  <a:srgbClr val="FF0000"/>
                </a:solidFill>
              </a:rPr>
              <a:t>false;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Allow only one process to 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: Use lock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7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(turn </a:t>
            </a:r>
            <a:r>
              <a:rPr lang="en-US" altLang="ko-KR" dirty="0" smtClean="0">
                <a:solidFill>
                  <a:srgbClr val="FF0000"/>
                </a:solidFill>
              </a:rPr>
              <a:t>!= </a:t>
            </a:r>
            <a:r>
              <a:rPr lang="en-US" altLang="ko-KR" dirty="0" smtClean="0">
                <a:solidFill>
                  <a:srgbClr val="FF0000"/>
                </a:solidFill>
              </a:rPr>
              <a:t>me);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turn = </a:t>
            </a:r>
            <a:r>
              <a:rPr lang="en-US" altLang="ko-KR" dirty="0" smtClean="0">
                <a:solidFill>
                  <a:srgbClr val="FF0000"/>
                </a:solidFill>
              </a:rPr>
              <a:t>!me</a:t>
            </a:r>
            <a:r>
              <a:rPr lang="en-US" altLang="ko-KR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Check if the other process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: Take turns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0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while (flag[ !</a:t>
            </a:r>
            <a:r>
              <a:rPr lang="en-US" altLang="ko-KR" dirty="0" smtClean="0">
                <a:solidFill>
                  <a:srgbClr val="FF0000"/>
                </a:solidFill>
              </a:rPr>
              <a:t>me ] </a:t>
            </a:r>
            <a:r>
              <a:rPr lang="en-US" altLang="ko-KR" dirty="0" smtClean="0">
                <a:solidFill>
                  <a:srgbClr val="FF0000"/>
                </a:solidFill>
              </a:rPr>
              <a:t>== true);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check both 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: Check intention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>
                <a:solidFill>
                  <a:srgbClr val="0000FF"/>
                </a:solidFill>
              </a:rPr>
              <a:t>int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! me;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(flag[! me] &amp;&amp; turn == ! me);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>
                <a:solidFill>
                  <a:srgbClr val="000000"/>
                </a:solidFill>
              </a:rPr>
              <a:t>Provable that </a:t>
            </a:r>
          </a:p>
          <a:p>
            <a:pPr>
              <a:buFont typeface="Monotype Sorts" charset="2"/>
              <a:buAutoNum type="arabicPeriod"/>
            </a:pPr>
            <a:r>
              <a:rPr lang="en-US" altLang="ko-KR" sz="1700" dirty="0">
                <a:solidFill>
                  <a:srgbClr val="000000"/>
                </a:solidFill>
              </a:rPr>
              <a:t>Mutual </a:t>
            </a:r>
            <a:r>
              <a:rPr lang="en-US" altLang="ko-KR" sz="1700" dirty="0" smtClean="0">
                <a:solidFill>
                  <a:srgbClr val="000000"/>
                </a:solidFill>
              </a:rPr>
              <a:t>exclusion:</a:t>
            </a:r>
            <a:endParaRPr lang="en-US" altLang="ko-KR" sz="1700" dirty="0">
              <a:solidFill>
                <a:srgbClr val="000000"/>
              </a:solidFill>
            </a:endParaRPr>
          </a:p>
          <a:p>
            <a:pPr>
              <a:buFont typeface="Monotype Sorts" charset="2"/>
              <a:buAutoNum type="arabicPeriod"/>
            </a:pPr>
            <a:r>
              <a:rPr lang="en-US" altLang="ko-KR" sz="1700" dirty="0" smtClean="0">
                <a:solidFill>
                  <a:srgbClr val="000000"/>
                </a:solidFill>
              </a:rPr>
              <a:t>Progress:</a:t>
            </a:r>
            <a:endParaRPr lang="en-US" altLang="ko-KR" sz="1700" dirty="0">
              <a:solidFill>
                <a:srgbClr val="000000"/>
              </a:solidFill>
            </a:endParaRPr>
          </a:p>
          <a:p>
            <a:pPr>
              <a:buFont typeface="Monotype Sorts" charset="2"/>
              <a:buAutoNum type="arabicPeriod"/>
            </a:pPr>
            <a:r>
              <a:rPr lang="en-US" altLang="ko-KR" sz="1700" dirty="0">
                <a:solidFill>
                  <a:srgbClr val="000000"/>
                </a:solidFill>
              </a:rPr>
              <a:t>Bounded-</a:t>
            </a:r>
            <a:r>
              <a:rPr lang="en-US" altLang="ko-KR" sz="1700" dirty="0" smtClean="0">
                <a:solidFill>
                  <a:srgbClr val="000000"/>
                </a:solidFill>
              </a:rPr>
              <a:t>waiting: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Peterson’s Solution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156" y="1151165"/>
            <a:ext cx="4549069" cy="4720998"/>
          </a:xfrm>
        </p:spPr>
        <p:txBody>
          <a:bodyPr/>
          <a:lstStyle/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0:</a:t>
            </a:r>
            <a:endParaRPr lang="en-US" altLang="ko-KR" dirty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>
                <a:solidFill>
                  <a:srgbClr val="0000FF"/>
                </a:solidFill>
              </a:rPr>
              <a:t>int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! me;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(flag[! me] &amp;&amp; turn == ! me);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Peterson’s Solution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27111" y="1148344"/>
            <a:ext cx="4549069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ko-KR" b="1" dirty="0" smtClean="0"/>
              <a:t>Process 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! me;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(flag[! me] &amp;&amp; turn == ! me);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7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Need a locking mechanism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00FF"/>
                </a:solidFill>
              </a:rPr>
              <a:t>		</a:t>
            </a:r>
            <a:r>
              <a:rPr lang="en-US" altLang="ko-KR" sz="2000" i="1" dirty="0">
                <a:solidFill>
                  <a:srgbClr val="FF0000"/>
                </a:solidFill>
              </a:rPr>
              <a:t>acquire lock 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00FF"/>
                </a:solidFill>
              </a:rPr>
              <a:t>			critical section 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00FF"/>
                </a:solidFill>
              </a:rPr>
              <a:t>		</a:t>
            </a:r>
            <a:r>
              <a:rPr lang="en-US" altLang="ko-KR" sz="2000" i="1" dirty="0">
                <a:solidFill>
                  <a:srgbClr val="FF0000"/>
                </a:solidFill>
              </a:rPr>
              <a:t>release lock </a:t>
            </a:r>
          </a:p>
          <a:p>
            <a:r>
              <a:rPr lang="en-US" sz="2000" dirty="0" smtClean="0"/>
              <a:t>Peterson’s algorithm still needs atomic access to shared variables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Problem about shared variable comes from </a:t>
            </a:r>
          </a:p>
          <a:p>
            <a:pPr lvl="1"/>
            <a:r>
              <a:rPr lang="en-US" sz="2000" dirty="0" smtClean="0"/>
              <a:t>the interruptible gap between get value &amp; set value operations</a:t>
            </a:r>
          </a:p>
          <a:p>
            <a:pPr marL="478450" lvl="1" indent="0">
              <a:buNone/>
            </a:pPr>
            <a:r>
              <a:rPr lang="en-US" altLang="ko-KR" sz="2000" dirty="0" smtClean="0"/>
              <a:t>	</a:t>
            </a:r>
            <a:r>
              <a:rPr lang="en-US" altLang="ko-KR" sz="2000" dirty="0" smtClean="0">
                <a:solidFill>
                  <a:srgbClr val="0000FF"/>
                </a:solidFill>
              </a:rPr>
              <a:t>register </a:t>
            </a:r>
            <a:r>
              <a:rPr lang="en-US" altLang="ko-KR" sz="2000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altLang="ko-KR" sz="2000" dirty="0" smtClean="0">
                <a:solidFill>
                  <a:srgbClr val="0000FF"/>
                </a:solidFill>
              </a:rPr>
              <a:t> &lt;memory&gt;</a:t>
            </a:r>
          </a:p>
          <a:p>
            <a:pPr marL="478450" lvl="1" indent="0">
              <a:buNone/>
            </a:pPr>
            <a:r>
              <a:rPr lang="en-US" altLang="ko-KR" sz="2000" dirty="0">
                <a:solidFill>
                  <a:srgbClr val="0000FF"/>
                </a:solidFill>
              </a:rPr>
              <a:t>	</a:t>
            </a:r>
            <a:r>
              <a:rPr lang="en-US" altLang="ko-KR" sz="2000" dirty="0" smtClean="0">
                <a:solidFill>
                  <a:srgbClr val="0000FF"/>
                </a:solidFill>
              </a:rPr>
              <a:t>register </a:t>
            </a:r>
            <a:r>
              <a:rPr lang="en-US" altLang="ko-KR" sz="2000" dirty="0">
                <a:solidFill>
                  <a:srgbClr val="0000FF"/>
                </a:solidFill>
              </a:rPr>
              <a:t>= </a:t>
            </a:r>
            <a:r>
              <a:rPr lang="en-US" altLang="ko-KR" sz="2000" dirty="0" smtClean="0">
                <a:solidFill>
                  <a:srgbClr val="0000FF"/>
                </a:solidFill>
              </a:rPr>
              <a:t>&lt;new value&gt;</a:t>
            </a:r>
          </a:p>
          <a:p>
            <a:pPr marL="478450" lvl="1" indent="0">
              <a:buNone/>
            </a:pPr>
            <a:r>
              <a:rPr lang="en-US" altLang="ko-KR" sz="2000" dirty="0" smtClean="0">
                <a:solidFill>
                  <a:srgbClr val="0000FF"/>
                </a:solidFill>
              </a:rPr>
              <a:t>	&lt;memory&gt; </a:t>
            </a:r>
            <a:r>
              <a:rPr lang="en-US" altLang="ko-KR" sz="2000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altLang="ko-KR" sz="2000" dirty="0" smtClean="0">
                <a:solidFill>
                  <a:srgbClr val="0000FF"/>
                </a:solidFill>
              </a:rPr>
              <a:t> register</a:t>
            </a:r>
            <a:endParaRPr lang="en-US" altLang="ko-KR" sz="2000" dirty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Make these operations not </a:t>
            </a:r>
            <a:r>
              <a:rPr lang="en-US" sz="2000" i="1" dirty="0" smtClean="0"/>
              <a:t>interruptible</a:t>
            </a:r>
            <a:r>
              <a:rPr lang="en-US" sz="2000" dirty="0" smtClean="0"/>
              <a:t>, but HOW?</a:t>
            </a:r>
          </a:p>
        </p:txBody>
      </p:sp>
    </p:spTree>
    <p:extLst>
      <p:ext uri="{BB962C8B-B14F-4D97-AF65-F5344CB8AC3E}">
        <p14:creationId xmlns:p14="http://schemas.microsoft.com/office/powerpoint/2010/main" val="3083424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18912</TotalTime>
  <Words>760</Words>
  <Application>Microsoft Macintosh PowerPoint</Application>
  <PresentationFormat>A4 Paper (210x297 mm)</PresentationFormat>
  <Paragraphs>308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1_os-8</vt:lpstr>
      <vt:lpstr>Chapter 6:  Process Synchronization</vt:lpstr>
      <vt:lpstr>Critical Section Problem</vt:lpstr>
      <vt:lpstr>Requirements of Critical-Section Prob.</vt:lpstr>
      <vt:lpstr>1st: Use lock</vt:lpstr>
      <vt:lpstr>2nd: Take turns</vt:lpstr>
      <vt:lpstr>3rd : Check intention</vt:lpstr>
      <vt:lpstr>Peterson’s Solution</vt:lpstr>
      <vt:lpstr>Peterson’s Solution</vt:lpstr>
      <vt:lpstr>Lessons</vt:lpstr>
      <vt:lpstr>Disabling interrupts</vt:lpstr>
      <vt:lpstr>Atomic instruction</vt:lpstr>
      <vt:lpstr>TestAndSet Instruction </vt:lpstr>
      <vt:lpstr>TestAndSet Instruction-Better </vt:lpstr>
      <vt:lpstr>Solution using TestAndSet</vt:lpstr>
      <vt:lpstr>Another way of doing it</vt:lpstr>
      <vt:lpstr>Swap Instruction</vt:lpstr>
      <vt:lpstr>Solution using Swap</vt:lpstr>
      <vt:lpstr>Bounded-waiting Mutual Exclusion  with TestandSet()</vt:lpstr>
      <vt:lpstr>Semaphore</vt:lpstr>
      <vt:lpstr>Semaphore as  General Synchronization Tool</vt:lpstr>
      <vt:lpstr>Semaphore Implementation</vt:lpstr>
      <vt:lpstr>Semaphore Implementation  with no Busy waiting </vt:lpstr>
      <vt:lpstr>Semaphore Implementation with  no Busy waiting (Cont.)</vt:lpstr>
      <vt:lpstr>Deadlock and Starvation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329</cp:revision>
  <cp:lastPrinted>2013-04-16T15:32:35Z</cp:lastPrinted>
  <dcterms:created xsi:type="dcterms:W3CDTF">2011-01-14T20:24:54Z</dcterms:created>
  <dcterms:modified xsi:type="dcterms:W3CDTF">2013-04-16T15:32:40Z</dcterms:modified>
</cp:coreProperties>
</file>