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7" r:id="rId2"/>
    <p:sldId id="270" r:id="rId3"/>
    <p:sldId id="271" r:id="rId4"/>
    <p:sldId id="272" r:id="rId5"/>
    <p:sldId id="269" r:id="rId6"/>
    <p:sldId id="274" r:id="rId7"/>
    <p:sldId id="273" r:id="rId8"/>
    <p:sldId id="275" r:id="rId9"/>
    <p:sldId id="277" r:id="rId10"/>
    <p:sldId id="276" r:id="rId11"/>
    <p:sldId id="279" r:id="rId12"/>
    <p:sldId id="280" r:id="rId13"/>
    <p:sldId id="281" r:id="rId14"/>
    <p:sldId id="282" r:id="rId15"/>
    <p:sldId id="283" r:id="rId16"/>
    <p:sldId id="284" r:id="rId17"/>
  </p:sldIdLst>
  <p:sldSz cx="9144000" cy="6858000" type="screen4x3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882E"/>
    <a:srgbClr val="F68B32"/>
    <a:srgbClr val="F8A45E"/>
    <a:srgbClr val="97E4FF"/>
    <a:srgbClr val="E9EFF7"/>
    <a:srgbClr val="B0C7E2"/>
    <a:srgbClr val="C2D3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밝은 스타일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4309" autoAdjust="0"/>
  </p:normalViewPr>
  <p:slideViewPr>
    <p:cSldViewPr>
      <p:cViewPr varScale="1">
        <p:scale>
          <a:sx n="83" d="100"/>
          <a:sy n="83" d="100"/>
        </p:scale>
        <p:origin x="-22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6332"/>
          </a:xfrm>
          <a:prstGeom prst="rect">
            <a:avLst/>
          </a:prstGeom>
        </p:spPr>
        <p:txBody>
          <a:bodyPr vert="horz" lIns="91423" tIns="45711" rIns="91423" bIns="45711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59" cy="496332"/>
          </a:xfrm>
          <a:prstGeom prst="rect">
            <a:avLst/>
          </a:prstGeom>
        </p:spPr>
        <p:txBody>
          <a:bodyPr vert="horz" lIns="91423" tIns="45711" rIns="91423" bIns="45711" rtlCol="0"/>
          <a:lstStyle>
            <a:lvl1pPr algn="r">
              <a:defRPr sz="1200"/>
            </a:lvl1pPr>
          </a:lstStyle>
          <a:p>
            <a:fld id="{D249D31D-B0A3-4B7D-9676-9937374E365E}" type="datetimeFigureOut">
              <a:rPr lang="ko-KR" altLang="en-US" smtClean="0"/>
              <a:t>2011-04-12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3" tIns="45711" rIns="91423" bIns="45711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23" tIns="45711" rIns="91423" bIns="45711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1423" tIns="45711" rIns="91423" bIns="45711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4" y="9428584"/>
            <a:ext cx="2945659" cy="496332"/>
          </a:xfrm>
          <a:prstGeom prst="rect">
            <a:avLst/>
          </a:prstGeom>
        </p:spPr>
        <p:txBody>
          <a:bodyPr vert="horz" lIns="91423" tIns="45711" rIns="91423" bIns="45711" rtlCol="0" anchor="b"/>
          <a:lstStyle>
            <a:lvl1pPr algn="r">
              <a:defRPr sz="1200"/>
            </a:lvl1pPr>
          </a:lstStyle>
          <a:p>
            <a:fld id="{6CD5B037-9A83-4884-B8F7-E3A2623FAE5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2762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D5B037-9A83-4884-B8F7-E3A2623FAE5D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288401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baseline="0" dirty="0" smtClean="0"/>
              <a:t>baseline</a:t>
            </a: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D5B037-9A83-4884-B8F7-E3A2623FAE5D}" type="slidenum">
              <a:rPr lang="ko-KR" altLang="en-US" smtClean="0"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191391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 smtClean="0"/>
              <a:t>Handoff occur</a:t>
            </a:r>
            <a:r>
              <a:rPr lang="en-US" altLang="ko-KR" baseline="0" dirty="0" smtClean="0"/>
              <a:t> when the mobile receive weaker signal one from base station and stronger signal from another,</a:t>
            </a:r>
          </a:p>
          <a:p>
            <a:r>
              <a:rPr lang="en-US" altLang="ko-KR" baseline="0" dirty="0" smtClean="0"/>
              <a:t>mobile change the base station and can receive stronger signal.</a:t>
            </a:r>
          </a:p>
          <a:p>
            <a:endParaRPr lang="en-US" altLang="ko-KR" baseline="0" dirty="0" smtClean="0"/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D5B037-9A83-4884-B8F7-E3A2623FAE5D}" type="slidenum">
              <a:rPr lang="ko-KR" altLang="en-US" smtClean="0"/>
              <a:t>11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191391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 smtClean="0"/>
              <a:t>Handoff occur</a:t>
            </a:r>
            <a:r>
              <a:rPr lang="en-US" altLang="ko-KR" baseline="0" dirty="0" smtClean="0"/>
              <a:t> when the mobile receive weaker signal one from base station and stronger signal from another,</a:t>
            </a:r>
          </a:p>
          <a:p>
            <a:r>
              <a:rPr lang="en-US" altLang="ko-KR" baseline="0" dirty="0" smtClean="0"/>
              <a:t>mobile change the base station and can receive stronger signal.</a:t>
            </a:r>
          </a:p>
          <a:p>
            <a:endParaRPr lang="en-US" altLang="ko-KR" baseline="0" dirty="0" smtClean="0"/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D5B037-9A83-4884-B8F7-E3A2623FAE5D}" type="slidenum">
              <a:rPr lang="ko-KR" altLang="en-US" smtClean="0"/>
              <a:t>12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191391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 smtClean="0"/>
              <a:t>Handoff occur</a:t>
            </a:r>
            <a:r>
              <a:rPr lang="en-US" altLang="ko-KR" baseline="0" dirty="0" smtClean="0"/>
              <a:t> when the mobile receive weaker signal one from base station and stronger signal from another,</a:t>
            </a:r>
          </a:p>
          <a:p>
            <a:r>
              <a:rPr lang="en-US" altLang="ko-KR" baseline="0" dirty="0" smtClean="0"/>
              <a:t>mobile change the base station and can receive stronger signal.</a:t>
            </a:r>
          </a:p>
          <a:p>
            <a:endParaRPr lang="en-US" altLang="ko-KR" baseline="0" dirty="0" smtClean="0"/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D5B037-9A83-4884-B8F7-E3A2623FAE5D}" type="slidenum">
              <a:rPr lang="ko-KR" altLang="en-US" smtClean="0"/>
              <a:t>13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191391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 smtClean="0"/>
              <a:t>Handoff occur</a:t>
            </a:r>
            <a:r>
              <a:rPr lang="en-US" altLang="ko-KR" baseline="0" dirty="0" smtClean="0"/>
              <a:t> when the mobile receive weaker signal one from base station and stronger signal from another,</a:t>
            </a:r>
          </a:p>
          <a:p>
            <a:r>
              <a:rPr lang="en-US" altLang="ko-KR" baseline="0" dirty="0" smtClean="0"/>
              <a:t>mobile change the base station and can receive stronger signal.</a:t>
            </a:r>
          </a:p>
          <a:p>
            <a:endParaRPr lang="en-US" altLang="ko-KR" baseline="0" dirty="0" smtClean="0"/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D5B037-9A83-4884-B8F7-E3A2623FAE5D}" type="slidenum">
              <a:rPr lang="ko-KR" altLang="en-US" smtClean="0"/>
              <a:t>14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191391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 smtClean="0"/>
              <a:t>Handoff occur</a:t>
            </a:r>
            <a:r>
              <a:rPr lang="en-US" altLang="ko-KR" baseline="0" dirty="0" smtClean="0"/>
              <a:t> when the mobile receive weaker signal one from base station and stronger signal from another,</a:t>
            </a:r>
          </a:p>
          <a:p>
            <a:r>
              <a:rPr lang="en-US" altLang="ko-KR" baseline="0" dirty="0" smtClean="0"/>
              <a:t>mobile change the base station and can receive stronger signal.</a:t>
            </a:r>
          </a:p>
          <a:p>
            <a:endParaRPr lang="en-US" altLang="ko-KR" baseline="0" dirty="0" smtClean="0"/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D5B037-9A83-4884-B8F7-E3A2623FAE5D}" type="slidenum">
              <a:rPr lang="ko-KR" altLang="en-US" smtClean="0"/>
              <a:t>15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191391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 smtClean="0"/>
              <a:t>Handoff occur</a:t>
            </a:r>
            <a:r>
              <a:rPr lang="en-US" altLang="ko-KR" baseline="0" dirty="0" smtClean="0"/>
              <a:t> when the mobile receive weaker signal one from base station and stronger signal from another,</a:t>
            </a:r>
          </a:p>
          <a:p>
            <a:r>
              <a:rPr lang="en-US" altLang="ko-KR" baseline="0" dirty="0" smtClean="0"/>
              <a:t>mobile change the base station and can receive stronger signal.</a:t>
            </a:r>
          </a:p>
          <a:p>
            <a:endParaRPr lang="en-US" altLang="ko-KR" baseline="0" dirty="0" smtClean="0"/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D5B037-9A83-4884-B8F7-E3A2623FAE5D}" type="slidenum">
              <a:rPr lang="ko-KR" altLang="en-US" smtClean="0"/>
              <a:t>16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19139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baseline="0" dirty="0" smtClean="0"/>
              <a:t>Wireless communication develop continuously, </a:t>
            </a: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D5B037-9A83-4884-B8F7-E3A2623FAE5D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19139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sz="2400" dirty="0"/>
              <a:t>Base station services a cell.</a:t>
            </a:r>
          </a:p>
          <a:p>
            <a:r>
              <a:rPr lang="en-US" altLang="ko-KR" sz="2400" dirty="0"/>
              <a:t>  - </a:t>
            </a:r>
            <a:r>
              <a:rPr lang="en-US" altLang="ko-KR" sz="2000" dirty="0"/>
              <a:t>Manages continuity of individual phone calls</a:t>
            </a:r>
          </a:p>
          <a:p>
            <a:pPr lvl="1"/>
            <a:endParaRPr lang="en-US" altLang="ko-KR" dirty="0" smtClean="0"/>
          </a:p>
          <a:p>
            <a:r>
              <a:rPr lang="en-US" altLang="ko-KR" sz="2400" dirty="0"/>
              <a:t>A cell has multiple frequency bands</a:t>
            </a:r>
          </a:p>
          <a:p>
            <a:r>
              <a:rPr lang="en-US" altLang="ko-KR" sz="2400" dirty="0"/>
              <a:t>  - </a:t>
            </a:r>
            <a:r>
              <a:rPr lang="en-US" altLang="ko-KR" sz="2000" dirty="0"/>
              <a:t>Mobile phones can communicate using those frequency</a:t>
            </a: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D5B037-9A83-4884-B8F7-E3A2623FAE5D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19139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 smtClean="0"/>
              <a:t>Base station’s cell can pile each other.</a:t>
            </a:r>
          </a:p>
          <a:p>
            <a:r>
              <a:rPr lang="en-US" altLang="ko-KR" dirty="0" smtClean="0"/>
              <a:t>  - It can be make interference</a:t>
            </a:r>
            <a:r>
              <a:rPr lang="en-US" altLang="ko-KR" baseline="0" dirty="0" smtClean="0"/>
              <a:t> and crosstalk</a:t>
            </a:r>
            <a:endParaRPr lang="en-US" altLang="ko-KR" dirty="0" smtClean="0"/>
          </a:p>
          <a:p>
            <a:r>
              <a:rPr lang="en-US" altLang="ko-KR" sz="1800" dirty="0"/>
              <a:t>  - Need to each station has different frequency group</a:t>
            </a:r>
          </a:p>
          <a:p>
            <a:endParaRPr lang="en-US" altLang="ko-KR" baseline="0" dirty="0" smtClean="0"/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D5B037-9A83-4884-B8F7-E3A2623FAE5D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19139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 smtClean="0"/>
              <a:t>Handoff occur</a:t>
            </a:r>
            <a:r>
              <a:rPr lang="en-US" altLang="ko-KR" baseline="0" dirty="0" smtClean="0"/>
              <a:t> when the mobile receive weaker signal one from base station and stronger signal from another,</a:t>
            </a:r>
          </a:p>
          <a:p>
            <a:r>
              <a:rPr lang="en-US" altLang="ko-KR" baseline="0" dirty="0" smtClean="0"/>
              <a:t>mobile change the base station and can receive stronger signal.</a:t>
            </a:r>
          </a:p>
          <a:p>
            <a:endParaRPr lang="en-US" altLang="ko-KR" baseline="0" dirty="0" smtClean="0"/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D5B037-9A83-4884-B8F7-E3A2623FAE5D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19139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 smtClean="0"/>
              <a:t>Handoff occur</a:t>
            </a:r>
            <a:r>
              <a:rPr lang="en-US" altLang="ko-KR" baseline="0" dirty="0" smtClean="0"/>
              <a:t> when the mobile receive weaker signal one from base station and stronger signal from another,</a:t>
            </a:r>
          </a:p>
          <a:p>
            <a:r>
              <a:rPr lang="en-US" altLang="ko-KR" baseline="0" dirty="0" smtClean="0"/>
              <a:t>mobile change the base station and can receive stronger signal.</a:t>
            </a:r>
          </a:p>
          <a:p>
            <a:endParaRPr lang="en-US" altLang="ko-KR" baseline="0" dirty="0" smtClean="0"/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D5B037-9A83-4884-B8F7-E3A2623FAE5D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19139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baseline="0" dirty="0" smtClean="0"/>
              <a:t>baseline</a:t>
            </a: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D5B037-9A83-4884-B8F7-E3A2623FAE5D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191391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baseline="0" dirty="0" smtClean="0"/>
              <a:t>baseline</a:t>
            </a:r>
          </a:p>
          <a:p>
            <a:endParaRPr lang="ko-KR" altLang="en-US" b="1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D5B037-9A83-4884-B8F7-E3A2623FAE5D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19139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baseline="0" dirty="0" smtClean="0"/>
              <a:t>baseline</a:t>
            </a:r>
          </a:p>
          <a:p>
            <a:endParaRPr lang="ko-KR" altLang="en-US" b="1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D5B037-9A83-4884-B8F7-E3A2623FAE5D}" type="slidenum">
              <a:rPr lang="ko-KR" altLang="en-US" smtClean="0"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19139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 bwMode="gray"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7"/>
          <p:cNvSpPr>
            <a:spLocks noChangeArrowheads="1"/>
          </p:cNvSpPr>
          <p:nvPr userDrawn="1"/>
        </p:nvSpPr>
        <p:spPr bwMode="gray">
          <a:xfrm>
            <a:off x="0" y="2467744"/>
            <a:ext cx="9144000" cy="1537320"/>
          </a:xfrm>
          <a:prstGeom prst="rect">
            <a:avLst/>
          </a:prstGeom>
          <a:gradFill rotWithShape="1">
            <a:gsLst>
              <a:gs pos="0">
                <a:schemeClr val="accent1">
                  <a:gamma/>
                  <a:tint val="12549"/>
                  <a:invGamma/>
                  <a:alpha val="0"/>
                </a:schemeClr>
              </a:gs>
              <a:gs pos="100000">
                <a:schemeClr val="accent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12" name="Rectangle 18"/>
          <p:cNvSpPr>
            <a:spLocks noChangeArrowheads="1"/>
          </p:cNvSpPr>
          <p:nvPr userDrawn="1"/>
        </p:nvSpPr>
        <p:spPr bwMode="gray">
          <a:xfrm>
            <a:off x="0" y="2463552"/>
            <a:ext cx="8229600" cy="1537320"/>
          </a:xfrm>
          <a:prstGeom prst="rect">
            <a:avLst/>
          </a:prstGeom>
          <a:gradFill rotWithShape="1">
            <a:gsLst>
              <a:gs pos="0">
                <a:srgbClr val="A40000"/>
              </a:gs>
              <a:gs pos="100000">
                <a:schemeClr val="tx2">
                  <a:gamma/>
                  <a:shade val="46275"/>
                  <a:invGamma/>
                  <a:alpha val="0"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 bwMode="black">
          <a:xfrm>
            <a:off x="1905000" y="4581128"/>
            <a:ext cx="5181600" cy="1362472"/>
          </a:xfrm>
        </p:spPr>
        <p:txBody>
          <a:bodyPr>
            <a:normAutofit/>
          </a:bodyPr>
          <a:lstStyle>
            <a:lvl1pPr marL="0" indent="0" algn="ctr">
              <a:buFont typeface="Wingdings" pitchFamily="2" charset="2"/>
              <a:buNone/>
              <a:defRPr sz="2400"/>
            </a:lvl1pPr>
          </a:lstStyle>
          <a:p>
            <a:r>
              <a:rPr lang="ko-KR" altLang="en-US" dirty="0" smtClean="0"/>
              <a:t>마스터 부제목 스타일 편집</a:t>
            </a:r>
            <a:endParaRPr lang="en-US" altLang="ko-KR" dirty="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3810000" y="6477000"/>
            <a:ext cx="2133600" cy="24447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bg1"/>
                </a:solidFill>
                <a:latin typeface="Arial" charset="0"/>
              </a:defRPr>
            </a:lvl1pPr>
          </a:lstStyle>
          <a:p>
            <a:endParaRPr lang="en-US" altLang="ko-KR">
              <a:solidFill>
                <a:prstClr val="white"/>
              </a:solidFill>
            </a:endParaRP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228600" y="6477000"/>
            <a:ext cx="2895600" cy="244475"/>
          </a:xfrm>
        </p:spPr>
        <p:txBody>
          <a:bodyPr/>
          <a:lstStyle>
            <a:lvl1pPr algn="ctr">
              <a:defRPr sz="1200">
                <a:latin typeface="Arial" charset="0"/>
              </a:defRPr>
            </a:lvl1pPr>
          </a:lstStyle>
          <a:p>
            <a:endParaRPr lang="en-US" altLang="ko-KR" dirty="0">
              <a:solidFill>
                <a:prstClr val="black"/>
              </a:solidFill>
            </a:endParaRP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477000"/>
            <a:ext cx="2133600" cy="244475"/>
          </a:xfrm>
        </p:spPr>
        <p:txBody>
          <a:bodyPr/>
          <a:lstStyle>
            <a:lvl1pPr>
              <a:defRPr sz="1200" b="0">
                <a:solidFill>
                  <a:schemeClr val="bg1"/>
                </a:solidFill>
                <a:latin typeface="Arial" charset="0"/>
              </a:defRPr>
            </a:lvl1pPr>
          </a:lstStyle>
          <a:p>
            <a:fld id="{EC860FE6-8308-47DF-9AC8-988AC369A0F3}" type="slidenum">
              <a:rPr lang="en-US" altLang="ko-KR">
                <a:solidFill>
                  <a:prstClr val="white"/>
                </a:solidFill>
              </a:rPr>
              <a:pPr/>
              <a:t>‹#›</a:t>
            </a:fld>
            <a:endParaRPr lang="en-US" altLang="ko-KR">
              <a:solidFill>
                <a:prstClr val="white"/>
              </a:solidFill>
            </a:endParaRP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048000"/>
            <a:ext cx="7924800" cy="685800"/>
          </a:xfrm>
        </p:spPr>
        <p:txBody>
          <a:bodyPr>
            <a:normAutofit/>
          </a:bodyPr>
          <a:lstStyle>
            <a:lvl1pPr>
              <a:defRPr sz="3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en-US" altLang="ko-KR" dirty="0"/>
          </a:p>
        </p:txBody>
      </p:sp>
      <p:pic>
        <p:nvPicPr>
          <p:cNvPr id="10" name="Picture 2" descr="D:\New Folder\9_6.gif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504" y="116632"/>
            <a:ext cx="2500298" cy="57284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5648832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2000232" y="6500834"/>
            <a:ext cx="1000132" cy="285728"/>
          </a:xfrm>
          <a:prstGeom prst="rect">
            <a:avLst/>
          </a:prstGeom>
        </p:spPr>
        <p:txBody>
          <a:bodyPr/>
          <a:lstStyle/>
          <a:p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1487E-DBED-4463-9CDC-DD4A939A644F}" type="slidenum">
              <a:rPr lang="ko-KR" altLang="en-US" smtClean="0">
                <a:solidFill>
                  <a:prstClr val="black"/>
                </a:solidFill>
              </a:rPr>
              <a:pPr/>
              <a:t>‹#›</a:t>
            </a:fld>
            <a:endParaRPr lang="ko-KR" altLang="en-US">
              <a:solidFill>
                <a:prstClr val="black"/>
              </a:solidFill>
            </a:endParaRPr>
          </a:p>
        </p:txBody>
      </p:sp>
      <p:pic>
        <p:nvPicPr>
          <p:cNvPr id="7" name="Picture 2" descr="D:\New Folder\9_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10990"/>
            <a:ext cx="1951069" cy="447010"/>
          </a:xfrm>
          <a:prstGeom prst="rect">
            <a:avLst/>
          </a:prstGeom>
          <a:noFill/>
        </p:spPr>
      </p:pic>
      <p:pic>
        <p:nvPicPr>
          <p:cNvPr id="8" name="Picture 2" descr="D:\New Folder\9_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10990"/>
            <a:ext cx="1951069" cy="44701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078101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2000232" y="6500834"/>
            <a:ext cx="1000132" cy="285728"/>
          </a:xfrm>
          <a:prstGeom prst="rect">
            <a:avLst/>
          </a:prstGeom>
        </p:spPr>
        <p:txBody>
          <a:bodyPr/>
          <a:lstStyle/>
          <a:p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1487E-DBED-4463-9CDC-DD4A939A644F}" type="slidenum">
              <a:rPr lang="ko-KR" altLang="en-US" smtClean="0">
                <a:solidFill>
                  <a:prstClr val="black"/>
                </a:solidFill>
              </a:rPr>
              <a:pPr/>
              <a:t>‹#›</a:t>
            </a:fld>
            <a:endParaRPr lang="ko-KR" altLang="en-US">
              <a:solidFill>
                <a:prstClr val="black"/>
              </a:solidFill>
            </a:endParaRPr>
          </a:p>
        </p:txBody>
      </p:sp>
      <p:pic>
        <p:nvPicPr>
          <p:cNvPr id="7" name="Picture 2" descr="D:\New Folder\9_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10990"/>
            <a:ext cx="1951069" cy="447010"/>
          </a:xfrm>
          <a:prstGeom prst="rect">
            <a:avLst/>
          </a:prstGeom>
          <a:noFill/>
        </p:spPr>
      </p:pic>
      <p:pic>
        <p:nvPicPr>
          <p:cNvPr id="8" name="Picture 2" descr="D:\New Folder\9_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10990"/>
            <a:ext cx="1951069" cy="44701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5023094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제목, 텍스트 및 내용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내용 개체 틀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ko-KR" altLang="en-US" dirty="0">
              <a:solidFill>
                <a:prstClr val="black"/>
              </a:solidFill>
            </a:endParaRPr>
          </a:p>
        </p:txBody>
      </p:sp>
      <p:sp>
        <p:nvSpPr>
          <p:cNvPr id="8" name="슬라이드 번호 개체 틀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51A1487E-DBED-4463-9CDC-DD4A939A644F}" type="slidenum">
              <a:rPr lang="ko-KR" altLang="en-US" smtClean="0">
                <a:solidFill>
                  <a:prstClr val="black"/>
                </a:solidFill>
              </a:rPr>
              <a:pPr/>
              <a:t>‹#›</a:t>
            </a:fld>
            <a:endParaRPr lang="ko-KR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31978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제목, 텍스트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51A1487E-DBED-4463-9CDC-DD4A939A644F}" type="slidenum">
              <a:rPr lang="ko-KR" altLang="en-US" smtClean="0">
                <a:solidFill>
                  <a:prstClr val="black"/>
                </a:solidFill>
              </a:rPr>
              <a:pPr/>
              <a:t>‹#›</a:t>
            </a:fld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8" name="바닥글 개체 틀 4"/>
          <p:cNvSpPr txBox="1">
            <a:spLocks/>
          </p:cNvSpPr>
          <p:nvPr userDrawn="1"/>
        </p:nvSpPr>
        <p:spPr>
          <a:xfrm>
            <a:off x="5357786" y="6599632"/>
            <a:ext cx="3786214" cy="285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1">
                <a:solidFill>
                  <a:schemeClr val="tx1"/>
                </a:solidFill>
              </a:defRPr>
            </a:lvl1pPr>
          </a:lstStyle>
          <a:p>
            <a:pPr algn="r">
              <a:defRPr/>
            </a:pPr>
            <a:r>
              <a:rPr lang="en-US" altLang="ko-KR" smtClean="0">
                <a:solidFill>
                  <a:prstClr val="black"/>
                </a:solidFill>
              </a:rPr>
              <a:t>Data Engineering Lab</a:t>
            </a:r>
            <a:endParaRPr lang="ko-KR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7211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43956" cy="725470"/>
          </a:xfrm>
        </p:spPr>
        <p:txBody>
          <a:bodyPr/>
          <a:lstStyle>
            <a:lvl1pPr>
              <a:defRPr baseline="0">
                <a:latin typeface="+mn-ea"/>
                <a:ea typeface="+mn-ea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000" baseline="0">
                <a:latin typeface="+mn-lt"/>
                <a:ea typeface="+mn-ea"/>
              </a:defRPr>
            </a:lvl1pPr>
            <a:lvl2pPr>
              <a:defRPr sz="1800" baseline="0">
                <a:latin typeface="+mn-lt"/>
                <a:ea typeface="+mn-ea"/>
              </a:defRPr>
            </a:lvl2pPr>
            <a:lvl3pPr>
              <a:defRPr sz="1600" baseline="0">
                <a:latin typeface="+mn-lt"/>
                <a:ea typeface="+mn-ea"/>
              </a:defRPr>
            </a:lvl3pPr>
            <a:lvl4pPr>
              <a:defRPr sz="1400" baseline="0">
                <a:latin typeface="+mn-lt"/>
                <a:ea typeface="+mn-ea"/>
              </a:defRPr>
            </a:lvl4pPr>
            <a:lvl5pPr>
              <a:defRPr sz="1400" baseline="0">
                <a:latin typeface="+mn-lt"/>
                <a:ea typeface="+mn-ea"/>
              </a:defRPr>
            </a:lvl5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1487E-DBED-4463-9CDC-DD4A939A644F}" type="slidenum">
              <a:rPr lang="ko-KR" altLang="en-US" smtClean="0">
                <a:solidFill>
                  <a:prstClr val="black"/>
                </a:solidFill>
              </a:rPr>
              <a:pPr/>
              <a:t>‹#›</a:t>
            </a:fld>
            <a:endParaRPr lang="ko-KR" altLang="en-US">
              <a:solidFill>
                <a:prstClr val="black"/>
              </a:solidFill>
            </a:endParaRPr>
          </a:p>
        </p:txBody>
      </p:sp>
      <p:cxnSp>
        <p:nvCxnSpPr>
          <p:cNvPr id="8" name="직선 연결선 7"/>
          <p:cNvCxnSpPr/>
          <p:nvPr/>
        </p:nvCxnSpPr>
        <p:spPr>
          <a:xfrm>
            <a:off x="428596" y="1000108"/>
            <a:ext cx="8715404" cy="15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2" descr="D:\New Folder\9_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6500834"/>
            <a:ext cx="1558926" cy="357166"/>
          </a:xfrm>
          <a:prstGeom prst="rect">
            <a:avLst/>
          </a:prstGeom>
          <a:noFill/>
        </p:spPr>
      </p:pic>
      <p:cxnSp>
        <p:nvCxnSpPr>
          <p:cNvPr id="10" name="직선 연결선 9"/>
          <p:cNvCxnSpPr/>
          <p:nvPr/>
        </p:nvCxnSpPr>
        <p:spPr>
          <a:xfrm>
            <a:off x="428596" y="1000108"/>
            <a:ext cx="8715404" cy="15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2" descr="D:\New Folder\9_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6500834"/>
            <a:ext cx="1558926" cy="357166"/>
          </a:xfrm>
          <a:prstGeom prst="rect">
            <a:avLst/>
          </a:prstGeom>
          <a:noFill/>
        </p:spPr>
      </p:pic>
      <p:sp>
        <p:nvSpPr>
          <p:cNvPr id="12" name="바닥글 개체 틀 4"/>
          <p:cNvSpPr txBox="1">
            <a:spLocks/>
          </p:cNvSpPr>
          <p:nvPr userDrawn="1"/>
        </p:nvSpPr>
        <p:spPr>
          <a:xfrm>
            <a:off x="5357786" y="6572248"/>
            <a:ext cx="3786214" cy="285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/>
                </a:solidFill>
              </a:defRPr>
            </a:lvl1pPr>
          </a:lstStyle>
          <a:p>
            <a:pPr algn="r">
              <a:defRPr/>
            </a:pPr>
            <a:r>
              <a:rPr lang="en-US" altLang="ko-KR" dirty="0" smtClean="0">
                <a:solidFill>
                  <a:prstClr val="black"/>
                </a:solidFill>
              </a:rPr>
              <a:t>Data Engineering Lab</a:t>
            </a:r>
            <a:endParaRPr lang="ko-KR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98773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0" y="2000240"/>
            <a:ext cx="9144000" cy="142876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14348" y="2071679"/>
            <a:ext cx="7772400" cy="1214446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2000232" y="3714752"/>
            <a:ext cx="6486516" cy="1500198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pic>
        <p:nvPicPr>
          <p:cNvPr id="8" name="Picture 2" descr="D:\New Folder\9_6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43702" y="141511"/>
            <a:ext cx="2500298" cy="572844"/>
          </a:xfrm>
          <a:prstGeom prst="rect">
            <a:avLst/>
          </a:prstGeom>
          <a:noFill/>
        </p:spPr>
      </p:pic>
      <p:sp>
        <p:nvSpPr>
          <p:cNvPr id="6" name="직사각형 5"/>
          <p:cNvSpPr/>
          <p:nvPr/>
        </p:nvSpPr>
        <p:spPr>
          <a:xfrm>
            <a:off x="0" y="2000240"/>
            <a:ext cx="9144000" cy="142876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sp>
        <p:nvSpPr>
          <p:cNvPr id="10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3579278" y="6599632"/>
            <a:ext cx="1928826" cy="285752"/>
          </a:xfrm>
        </p:spPr>
        <p:txBody>
          <a:bodyPr/>
          <a:lstStyle/>
          <a:p>
            <a:fld id="{51A1487E-DBED-4463-9CDC-DD4A939A644F}" type="slidenum">
              <a:rPr lang="ko-KR" altLang="en-US" smtClean="0">
                <a:solidFill>
                  <a:prstClr val="black"/>
                </a:solidFill>
              </a:rPr>
              <a:pPr/>
              <a:t>‹#›</a:t>
            </a:fld>
            <a:endParaRPr lang="ko-KR" altLang="en-US">
              <a:solidFill>
                <a:prstClr val="black"/>
              </a:solidFill>
            </a:endParaRPr>
          </a:p>
        </p:txBody>
      </p:sp>
      <p:pic>
        <p:nvPicPr>
          <p:cNvPr id="11" name="Picture 2" descr="D:\New Folder\9_6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6500834"/>
            <a:ext cx="1558926" cy="357166"/>
          </a:xfrm>
          <a:prstGeom prst="rect">
            <a:avLst/>
          </a:prstGeom>
          <a:noFill/>
        </p:spPr>
      </p:pic>
      <p:pic>
        <p:nvPicPr>
          <p:cNvPr id="12" name="Picture 2" descr="D:\New Folder\9_6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6500834"/>
            <a:ext cx="1558926" cy="357166"/>
          </a:xfrm>
          <a:prstGeom prst="rect">
            <a:avLst/>
          </a:prstGeom>
          <a:noFill/>
        </p:spPr>
      </p:pic>
      <p:sp>
        <p:nvSpPr>
          <p:cNvPr id="13" name="바닥글 개체 틀 4"/>
          <p:cNvSpPr txBox="1">
            <a:spLocks/>
          </p:cNvSpPr>
          <p:nvPr userDrawn="1"/>
        </p:nvSpPr>
        <p:spPr>
          <a:xfrm>
            <a:off x="5357786" y="6572248"/>
            <a:ext cx="3786214" cy="285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/>
                </a:solidFill>
              </a:defRPr>
            </a:lvl1pPr>
          </a:lstStyle>
          <a:p>
            <a:pPr algn="r">
              <a:defRPr/>
            </a:pPr>
            <a:r>
              <a:rPr lang="en-US" altLang="ko-KR" dirty="0" smtClean="0">
                <a:solidFill>
                  <a:prstClr val="black"/>
                </a:solidFill>
              </a:rPr>
              <a:t>Data Engineering Lab</a:t>
            </a:r>
            <a:endParaRPr lang="ko-KR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5987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142984"/>
            <a:ext cx="4038600" cy="49831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 dirty="0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142984"/>
            <a:ext cx="4038600" cy="49831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 dirty="0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2000232" y="6500834"/>
            <a:ext cx="1000132" cy="285728"/>
          </a:xfrm>
          <a:prstGeom prst="rect">
            <a:avLst/>
          </a:prstGeom>
        </p:spPr>
        <p:txBody>
          <a:bodyPr/>
          <a:lstStyle/>
          <a:p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1487E-DBED-4463-9CDC-DD4A939A644F}" type="slidenum">
              <a:rPr lang="ko-KR" altLang="en-US" smtClean="0">
                <a:solidFill>
                  <a:prstClr val="black"/>
                </a:solidFill>
              </a:rPr>
              <a:pPr/>
              <a:t>‹#›</a:t>
            </a:fld>
            <a:endParaRPr lang="ko-KR" altLang="en-US">
              <a:solidFill>
                <a:prstClr val="black"/>
              </a:solidFill>
            </a:endParaRPr>
          </a:p>
        </p:txBody>
      </p:sp>
      <p:cxnSp>
        <p:nvCxnSpPr>
          <p:cNvPr id="8" name="직선 연결선 7"/>
          <p:cNvCxnSpPr/>
          <p:nvPr/>
        </p:nvCxnSpPr>
        <p:spPr>
          <a:xfrm>
            <a:off x="428596" y="1000108"/>
            <a:ext cx="8715404" cy="15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2" descr="D:\New Folder\9_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10990"/>
            <a:ext cx="1951069" cy="447010"/>
          </a:xfrm>
          <a:prstGeom prst="rect">
            <a:avLst/>
          </a:prstGeom>
          <a:noFill/>
        </p:spPr>
      </p:pic>
      <p:cxnSp>
        <p:nvCxnSpPr>
          <p:cNvPr id="10" name="직선 연결선 9"/>
          <p:cNvCxnSpPr/>
          <p:nvPr/>
        </p:nvCxnSpPr>
        <p:spPr>
          <a:xfrm>
            <a:off x="428596" y="1000108"/>
            <a:ext cx="8715404" cy="15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2" descr="D:\New Folder\9_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10990"/>
            <a:ext cx="1951069" cy="447010"/>
          </a:xfrm>
          <a:prstGeom prst="rect">
            <a:avLst/>
          </a:prstGeom>
          <a:noFill/>
        </p:spPr>
      </p:pic>
      <p:sp>
        <p:nvSpPr>
          <p:cNvPr id="12" name="바닥글 개체 틀 4"/>
          <p:cNvSpPr txBox="1">
            <a:spLocks/>
          </p:cNvSpPr>
          <p:nvPr userDrawn="1"/>
        </p:nvSpPr>
        <p:spPr>
          <a:xfrm>
            <a:off x="5364088" y="6599632"/>
            <a:ext cx="3786214" cy="285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1">
                <a:solidFill>
                  <a:schemeClr val="tx1"/>
                </a:solidFill>
              </a:defRPr>
            </a:lvl1pPr>
          </a:lstStyle>
          <a:p>
            <a:pPr algn="r">
              <a:defRPr/>
            </a:pPr>
            <a:r>
              <a:rPr lang="en-US" altLang="ko-KR" smtClean="0">
                <a:solidFill>
                  <a:prstClr val="black"/>
                </a:solidFill>
              </a:rPr>
              <a:t>Data Engineering Lab</a:t>
            </a:r>
            <a:endParaRPr lang="ko-KR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98601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>
          <a:xfrm>
            <a:off x="2000232" y="6500834"/>
            <a:ext cx="1000132" cy="285728"/>
          </a:xfrm>
          <a:prstGeom prst="rect">
            <a:avLst/>
          </a:prstGeom>
        </p:spPr>
        <p:txBody>
          <a:bodyPr/>
          <a:lstStyle/>
          <a:p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1487E-DBED-4463-9CDC-DD4A939A644F}" type="slidenum">
              <a:rPr lang="ko-KR" altLang="en-US" smtClean="0">
                <a:solidFill>
                  <a:prstClr val="black"/>
                </a:solidFill>
              </a:rPr>
              <a:pPr/>
              <a:t>‹#›</a:t>
            </a:fld>
            <a:endParaRPr lang="ko-KR" altLang="en-US">
              <a:solidFill>
                <a:prstClr val="black"/>
              </a:solidFill>
            </a:endParaRPr>
          </a:p>
        </p:txBody>
      </p:sp>
      <p:pic>
        <p:nvPicPr>
          <p:cNvPr id="10" name="Picture 2" descr="D:\New Folder\9_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10990"/>
            <a:ext cx="1951069" cy="447010"/>
          </a:xfrm>
          <a:prstGeom prst="rect">
            <a:avLst/>
          </a:prstGeom>
          <a:noFill/>
        </p:spPr>
      </p:pic>
      <p:pic>
        <p:nvPicPr>
          <p:cNvPr id="11" name="Picture 2" descr="D:\New Folder\9_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10990"/>
            <a:ext cx="1951069" cy="447010"/>
          </a:xfrm>
          <a:prstGeom prst="rect">
            <a:avLst/>
          </a:prstGeom>
          <a:noFill/>
        </p:spPr>
      </p:pic>
      <p:sp>
        <p:nvSpPr>
          <p:cNvPr id="12" name="바닥글 개체 틀 4"/>
          <p:cNvSpPr txBox="1">
            <a:spLocks/>
          </p:cNvSpPr>
          <p:nvPr userDrawn="1"/>
        </p:nvSpPr>
        <p:spPr>
          <a:xfrm>
            <a:off x="5364088" y="6599632"/>
            <a:ext cx="3786214" cy="285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1">
                <a:solidFill>
                  <a:schemeClr val="tx1"/>
                </a:solidFill>
              </a:defRPr>
            </a:lvl1pPr>
          </a:lstStyle>
          <a:p>
            <a:pPr algn="r">
              <a:defRPr/>
            </a:pPr>
            <a:r>
              <a:rPr lang="en-US" altLang="ko-KR" smtClean="0">
                <a:solidFill>
                  <a:prstClr val="black"/>
                </a:solidFill>
              </a:rPr>
              <a:t>Data Engineering Lab</a:t>
            </a:r>
            <a:endParaRPr lang="ko-KR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62423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>
          <a:xfrm>
            <a:off x="2000232" y="6500834"/>
            <a:ext cx="1000132" cy="285728"/>
          </a:xfrm>
          <a:prstGeom prst="rect">
            <a:avLst/>
          </a:prstGeom>
        </p:spPr>
        <p:txBody>
          <a:bodyPr/>
          <a:lstStyle/>
          <a:p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1487E-DBED-4463-9CDC-DD4A939A644F}" type="slidenum">
              <a:rPr lang="ko-KR" altLang="en-US" smtClean="0">
                <a:solidFill>
                  <a:prstClr val="black"/>
                </a:solidFill>
              </a:rPr>
              <a:pPr/>
              <a:t>‹#›</a:t>
            </a:fld>
            <a:endParaRPr lang="ko-KR" altLang="en-US">
              <a:solidFill>
                <a:prstClr val="black"/>
              </a:solidFill>
            </a:endParaRPr>
          </a:p>
        </p:txBody>
      </p:sp>
      <p:cxnSp>
        <p:nvCxnSpPr>
          <p:cNvPr id="6" name="직선 연결선 5"/>
          <p:cNvCxnSpPr/>
          <p:nvPr/>
        </p:nvCxnSpPr>
        <p:spPr>
          <a:xfrm>
            <a:off x="428596" y="1000108"/>
            <a:ext cx="8715404" cy="15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2" descr="D:\New Folder\9_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10990"/>
            <a:ext cx="1951069" cy="447010"/>
          </a:xfrm>
          <a:prstGeom prst="rect">
            <a:avLst/>
          </a:prstGeom>
          <a:noFill/>
        </p:spPr>
      </p:pic>
      <p:cxnSp>
        <p:nvCxnSpPr>
          <p:cNvPr id="8" name="직선 연결선 7"/>
          <p:cNvCxnSpPr/>
          <p:nvPr/>
        </p:nvCxnSpPr>
        <p:spPr>
          <a:xfrm>
            <a:off x="428596" y="1000108"/>
            <a:ext cx="8715404" cy="1588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2" descr="D:\New Folder\9_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10990"/>
            <a:ext cx="1951069" cy="44701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6466674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>
          <a:xfrm>
            <a:off x="2000232" y="6500834"/>
            <a:ext cx="1000132" cy="285728"/>
          </a:xfrm>
          <a:prstGeom prst="rect">
            <a:avLst/>
          </a:prstGeom>
        </p:spPr>
        <p:txBody>
          <a:bodyPr/>
          <a:lstStyle/>
          <a:p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1487E-DBED-4463-9CDC-DD4A939A644F}" type="slidenum">
              <a:rPr lang="ko-KR" altLang="en-US" smtClean="0">
                <a:solidFill>
                  <a:prstClr val="black"/>
                </a:solidFill>
              </a:rPr>
              <a:pPr/>
              <a:t>‹#›</a:t>
            </a:fld>
            <a:endParaRPr lang="ko-KR" altLang="en-US">
              <a:solidFill>
                <a:prstClr val="black"/>
              </a:solidFill>
            </a:endParaRPr>
          </a:p>
        </p:txBody>
      </p:sp>
      <p:pic>
        <p:nvPicPr>
          <p:cNvPr id="5" name="Picture 2" descr="D:\New Folder\9_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10990"/>
            <a:ext cx="1951069" cy="447010"/>
          </a:xfrm>
          <a:prstGeom prst="rect">
            <a:avLst/>
          </a:prstGeom>
          <a:noFill/>
        </p:spPr>
      </p:pic>
      <p:pic>
        <p:nvPicPr>
          <p:cNvPr id="6" name="Picture 2" descr="D:\New Folder\9_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10990"/>
            <a:ext cx="1951069" cy="44701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395930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2000232" y="6500834"/>
            <a:ext cx="1000132" cy="285728"/>
          </a:xfrm>
          <a:prstGeom prst="rect">
            <a:avLst/>
          </a:prstGeom>
        </p:spPr>
        <p:txBody>
          <a:bodyPr/>
          <a:lstStyle/>
          <a:p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1487E-DBED-4463-9CDC-DD4A939A644F}" type="slidenum">
              <a:rPr lang="ko-KR" altLang="en-US" smtClean="0">
                <a:solidFill>
                  <a:prstClr val="black"/>
                </a:solidFill>
              </a:rPr>
              <a:pPr/>
              <a:t>‹#›</a:t>
            </a:fld>
            <a:endParaRPr lang="ko-KR" altLang="en-US">
              <a:solidFill>
                <a:prstClr val="black"/>
              </a:solidFill>
            </a:endParaRPr>
          </a:p>
        </p:txBody>
      </p:sp>
      <p:pic>
        <p:nvPicPr>
          <p:cNvPr id="8" name="Picture 2" descr="D:\New Folder\9_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10990"/>
            <a:ext cx="1951069" cy="447010"/>
          </a:xfrm>
          <a:prstGeom prst="rect">
            <a:avLst/>
          </a:prstGeom>
          <a:noFill/>
        </p:spPr>
      </p:pic>
      <p:pic>
        <p:nvPicPr>
          <p:cNvPr id="9" name="Picture 2" descr="D:\New Folder\9_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10990"/>
            <a:ext cx="1951069" cy="44701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8170835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2000232" y="6500834"/>
            <a:ext cx="1000132" cy="285728"/>
          </a:xfrm>
          <a:prstGeom prst="rect">
            <a:avLst/>
          </a:prstGeom>
        </p:spPr>
        <p:txBody>
          <a:bodyPr/>
          <a:lstStyle/>
          <a:p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1487E-DBED-4463-9CDC-DD4A939A644F}" type="slidenum">
              <a:rPr lang="ko-KR" altLang="en-US" smtClean="0">
                <a:solidFill>
                  <a:prstClr val="black"/>
                </a:solidFill>
              </a:rPr>
              <a:pPr/>
              <a:t>‹#›</a:t>
            </a:fld>
            <a:endParaRPr lang="ko-KR" altLang="en-US">
              <a:solidFill>
                <a:prstClr val="black"/>
              </a:solidFill>
            </a:endParaRPr>
          </a:p>
        </p:txBody>
      </p:sp>
      <p:pic>
        <p:nvPicPr>
          <p:cNvPr id="8" name="Picture 2" descr="D:\New Folder\9_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10990"/>
            <a:ext cx="1951069" cy="447010"/>
          </a:xfrm>
          <a:prstGeom prst="rect">
            <a:avLst/>
          </a:prstGeom>
          <a:noFill/>
        </p:spPr>
      </p:pic>
      <p:pic>
        <p:nvPicPr>
          <p:cNvPr id="9" name="Picture 2" descr="D:\New Folder\9_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10990"/>
            <a:ext cx="1951069" cy="44701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560014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gi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214422"/>
            <a:ext cx="8229600" cy="49117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5357786" y="6572248"/>
            <a:ext cx="3786214" cy="285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1">
                <a:solidFill>
                  <a:schemeClr val="tx1"/>
                </a:solidFill>
              </a:defRPr>
            </a:lvl1pPr>
          </a:lstStyle>
          <a:p>
            <a:pPr algn="r"/>
            <a:endParaRPr lang="ko-KR" altLang="en-US" dirty="0">
              <a:solidFill>
                <a:prstClr val="black"/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3579278" y="6599632"/>
            <a:ext cx="1928826" cy="285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/>
                </a:solidFill>
              </a:defRPr>
            </a:lvl1pPr>
          </a:lstStyle>
          <a:p>
            <a:fld id="{51A1487E-DBED-4463-9CDC-DD4A939A644F}" type="slidenum">
              <a:rPr lang="ko-KR" altLang="en-US" smtClean="0">
                <a:solidFill>
                  <a:prstClr val="black"/>
                </a:solidFill>
              </a:rPr>
              <a:pPr/>
              <a:t>‹#›</a:t>
            </a:fld>
            <a:endParaRPr lang="ko-KR" altLang="en-US" dirty="0">
              <a:solidFill>
                <a:prstClr val="black"/>
              </a:solidFill>
            </a:endParaRPr>
          </a:p>
        </p:txBody>
      </p:sp>
      <p:sp>
        <p:nvSpPr>
          <p:cNvPr id="11" name="Rectangle 15"/>
          <p:cNvSpPr>
            <a:spLocks noChangeArrowheads="1"/>
          </p:cNvSpPr>
          <p:nvPr userDrawn="1"/>
        </p:nvSpPr>
        <p:spPr bwMode="gray">
          <a:xfrm>
            <a:off x="0" y="-27384"/>
            <a:ext cx="9144000" cy="139824"/>
          </a:xfrm>
          <a:prstGeom prst="rect">
            <a:avLst/>
          </a:prstGeom>
          <a:gradFill rotWithShape="1">
            <a:gsLst>
              <a:gs pos="0">
                <a:schemeClr val="accent1">
                  <a:gamma/>
                  <a:tint val="12549"/>
                  <a:invGamma/>
                  <a:alpha val="0"/>
                </a:schemeClr>
              </a:gs>
              <a:gs pos="100000">
                <a:schemeClr val="accent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13" name="Rectangle 16"/>
          <p:cNvSpPr>
            <a:spLocks noChangeArrowheads="1"/>
          </p:cNvSpPr>
          <p:nvPr userDrawn="1"/>
        </p:nvSpPr>
        <p:spPr bwMode="gray">
          <a:xfrm>
            <a:off x="0" y="-27384"/>
            <a:ext cx="8229600" cy="139824"/>
          </a:xfrm>
          <a:prstGeom prst="rect">
            <a:avLst/>
          </a:prstGeom>
          <a:gradFill rotWithShape="1">
            <a:gsLst>
              <a:gs pos="0">
                <a:srgbClr val="A40000"/>
              </a:gs>
              <a:gs pos="100000">
                <a:schemeClr val="tx2">
                  <a:gamma/>
                  <a:shade val="46275"/>
                  <a:invGamma/>
                  <a:alpha val="0"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ko-KR" altLang="en-US">
              <a:solidFill>
                <a:prstClr val="black"/>
              </a:solidFill>
            </a:endParaRPr>
          </a:p>
        </p:txBody>
      </p:sp>
      <p:pic>
        <p:nvPicPr>
          <p:cNvPr id="14" name="Picture 2" descr="D:\New Folder\9_6.gif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1" y="6500834"/>
            <a:ext cx="1558926" cy="35716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003456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hf hdr="0" ftr="0" dt="0"/>
  <p:txStyles>
    <p:titleStyle>
      <a:lvl1pPr algn="l" defTabSz="914400" rtl="0" eaLnBrk="1" latinLnBrk="1" hangingPunct="1">
        <a:spcBef>
          <a:spcPct val="0"/>
        </a:spcBef>
        <a:buNone/>
        <a:defRPr sz="2800" b="1" kern="1200" baseline="0">
          <a:solidFill>
            <a:schemeClr val="tx1"/>
          </a:solidFill>
          <a:latin typeface="+mn-ea"/>
          <a:ea typeface="+mn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Wingdings" pitchFamily="2" charset="2"/>
        <a:buChar char="§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Wingdings" pitchFamily="2" charset="2"/>
        <a:buChar char="ü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iskim1018@gmail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wmf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835696" y="4265712"/>
            <a:ext cx="5403304" cy="2592288"/>
          </a:xfrm>
        </p:spPr>
        <p:txBody>
          <a:bodyPr>
            <a:normAutofit fontScale="92500" lnSpcReduction="20000"/>
          </a:bodyPr>
          <a:lstStyle/>
          <a:p>
            <a:pPr marL="388938" lvl="0" indent="-388938" defTabSz="1038225">
              <a:lnSpc>
                <a:spcPct val="75000"/>
              </a:lnSpc>
              <a:buClr>
                <a:schemeClr val="tx1"/>
              </a:buClr>
              <a:buSzPct val="90000"/>
              <a:defRPr/>
            </a:pPr>
            <a:r>
              <a:rPr lang="en-US" altLang="ko-KR" sz="4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Insung</a:t>
            </a:r>
            <a:r>
              <a:rPr lang="en-US" altLang="ko-KR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 Kim</a:t>
            </a:r>
          </a:p>
          <a:p>
            <a:pPr marL="388938" lvl="0" indent="-388938" defTabSz="1038225">
              <a:lnSpc>
                <a:spcPct val="75000"/>
              </a:lnSpc>
              <a:buClr>
                <a:schemeClr val="tx1"/>
              </a:buClr>
              <a:buSzPct val="90000"/>
              <a:defRPr/>
            </a:pPr>
            <a:endParaRPr lang="en-US" altLang="ko-KR" sz="4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맑은 고딕" pitchFamily="50" charset="-127"/>
              <a:ea typeface="맑은 고딕" pitchFamily="50" charset="-127"/>
            </a:endParaRPr>
          </a:p>
          <a:p>
            <a:pPr marL="388938" lvl="0" indent="-388938" defTabSz="1038225">
              <a:lnSpc>
                <a:spcPct val="75000"/>
              </a:lnSpc>
              <a:buClr>
                <a:schemeClr val="tx1"/>
              </a:buClr>
              <a:buSzPct val="90000"/>
              <a:defRPr/>
            </a:pPr>
            <a:r>
              <a:rPr lang="en-US" altLang="ko-K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2011.04.12</a:t>
            </a:r>
            <a:endParaRPr lang="en-US" altLang="ko-KR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맑은 고딕" pitchFamily="50" charset="-127"/>
              <a:ea typeface="맑은 고딕" pitchFamily="50" charset="-127"/>
            </a:endParaRPr>
          </a:p>
          <a:p>
            <a:pPr marL="388938" lvl="0" indent="-388938" defTabSz="1038225">
              <a:lnSpc>
                <a:spcPct val="75000"/>
              </a:lnSpc>
              <a:buClr>
                <a:schemeClr val="tx1"/>
              </a:buClr>
              <a:buSzPct val="90000"/>
              <a:defRPr/>
            </a:pPr>
            <a:endParaRPr lang="en-US" altLang="ko-K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맑은 고딕" pitchFamily="50" charset="-127"/>
              <a:ea typeface="맑은 고딕" pitchFamily="50" charset="-127"/>
            </a:endParaRPr>
          </a:p>
          <a:p>
            <a:pPr marL="388938" lvl="0" indent="-388938" defTabSz="1038225">
              <a:lnSpc>
                <a:spcPct val="75000"/>
              </a:lnSpc>
              <a:buClr>
                <a:schemeClr val="tx1"/>
              </a:buClr>
              <a:buSzPct val="90000"/>
              <a:defRPr/>
            </a:pPr>
            <a:r>
              <a:rPr lang="en-US" altLang="ko-KR" sz="2000" dirty="0" smtClean="0">
                <a:latin typeface="맑은 고딕" pitchFamily="50" charset="-127"/>
                <a:ea typeface="맑은 고딕" pitchFamily="50" charset="-127"/>
              </a:rPr>
              <a:t>Data Engineering Laboratory</a:t>
            </a:r>
          </a:p>
          <a:p>
            <a:pPr marL="388938" lvl="0" indent="-388938" defTabSz="1038225">
              <a:lnSpc>
                <a:spcPct val="75000"/>
              </a:lnSpc>
              <a:buClr>
                <a:schemeClr val="tx1"/>
              </a:buClr>
              <a:buSzPct val="90000"/>
              <a:defRPr/>
            </a:pPr>
            <a:r>
              <a:rPr lang="en-US" altLang="ko-KR" sz="2000" dirty="0" smtClean="0">
                <a:latin typeface="맑은 고딕" pitchFamily="50" charset="-127"/>
                <a:ea typeface="맑은 고딕" pitchFamily="50" charset="-127"/>
              </a:rPr>
              <a:t>Department of Computer Engineering</a:t>
            </a:r>
          </a:p>
          <a:p>
            <a:pPr marL="388938" lvl="0" indent="-388938" defTabSz="1038225">
              <a:lnSpc>
                <a:spcPct val="75000"/>
              </a:lnSpc>
              <a:buClr>
                <a:schemeClr val="tx1"/>
              </a:buClr>
              <a:buSzPct val="90000"/>
              <a:defRPr/>
            </a:pPr>
            <a:r>
              <a:rPr lang="en-US" altLang="ko-KR" sz="2000" dirty="0" err="1" smtClean="0">
                <a:latin typeface="맑은 고딕" pitchFamily="50" charset="-127"/>
                <a:ea typeface="맑은 고딕" pitchFamily="50" charset="-127"/>
              </a:rPr>
              <a:t>Myongji</a:t>
            </a:r>
            <a:r>
              <a:rPr lang="en-US" altLang="ko-KR" sz="2000" dirty="0" smtClean="0">
                <a:latin typeface="맑은 고딕" pitchFamily="50" charset="-127"/>
                <a:ea typeface="맑은 고딕" pitchFamily="50" charset="-127"/>
              </a:rPr>
              <a:t> University</a:t>
            </a:r>
          </a:p>
          <a:p>
            <a:pPr marL="388938" lvl="0" indent="-388938" defTabSz="1038225">
              <a:lnSpc>
                <a:spcPct val="75000"/>
              </a:lnSpc>
              <a:buClr>
                <a:schemeClr val="tx1"/>
              </a:buClr>
              <a:buSzPct val="90000"/>
              <a:defRPr/>
            </a:pPr>
            <a:endParaRPr lang="en-US" altLang="ko-KR" sz="2000" dirty="0" smtClean="0">
              <a:latin typeface="맑은 고딕" pitchFamily="50" charset="-127"/>
              <a:ea typeface="맑은 고딕" pitchFamily="50" charset="-127"/>
            </a:endParaRPr>
          </a:p>
          <a:p>
            <a:pPr marL="388938" indent="-388938" defTabSz="1038225">
              <a:lnSpc>
                <a:spcPct val="75000"/>
              </a:lnSpc>
              <a:buClr>
                <a:schemeClr val="tx1"/>
              </a:buClr>
              <a:buSzPct val="90000"/>
              <a:defRPr/>
            </a:pPr>
            <a:r>
              <a:rPr lang="en-US" altLang="ko-KR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  <a:hlinkClick r:id="rId3"/>
              </a:rPr>
              <a:t>iskim1018@gmail.com</a:t>
            </a:r>
            <a:r>
              <a:rPr lang="en-US" altLang="ko-KR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itchFamily="50" charset="-127"/>
                <a:ea typeface="맑은 고딕" pitchFamily="50" charset="-127"/>
              </a:rPr>
              <a:t> </a:t>
            </a:r>
            <a:endParaRPr lang="en-US" altLang="ko-KR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맑은 고딕" pitchFamily="50" charset="-127"/>
              <a:ea typeface="맑은 고딕" pitchFamily="50" charset="-127"/>
            </a:endParaRPr>
          </a:p>
          <a:p>
            <a:pPr marL="388938" lvl="0" indent="-388938" defTabSz="1038225">
              <a:lnSpc>
                <a:spcPct val="75000"/>
              </a:lnSpc>
              <a:buClr>
                <a:schemeClr val="tx1"/>
              </a:buClr>
              <a:buSzPct val="90000"/>
              <a:defRPr/>
            </a:pPr>
            <a:endParaRPr lang="en-US" altLang="ko-KR" sz="1600" dirty="0" smtClean="0">
              <a:latin typeface="맑은 고딕" pitchFamily="50" charset="-127"/>
              <a:ea typeface="맑은 고딕" pitchFamily="50" charset="-127"/>
            </a:endParaRPr>
          </a:p>
          <a:p>
            <a:pPr marL="388938" lvl="0" indent="-388938" defTabSz="1038225">
              <a:lnSpc>
                <a:spcPct val="75000"/>
              </a:lnSpc>
              <a:buClr>
                <a:schemeClr val="tx1"/>
              </a:buClr>
              <a:buSzPct val="90000"/>
              <a:defRPr/>
            </a:pPr>
            <a:endParaRPr lang="en-US" altLang="ko-KR" sz="1700" dirty="0" smtClean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323528" y="2564904"/>
            <a:ext cx="8424936" cy="1368152"/>
          </a:xfrm>
        </p:spPr>
        <p:txBody>
          <a:bodyPr>
            <a:noAutofit/>
          </a:bodyPr>
          <a:lstStyle/>
          <a:p>
            <a:pPr algn="ctr"/>
            <a:r>
              <a:rPr lang="en-US" altLang="ko-KR" sz="2800" dirty="0"/>
              <a:t>Evaluating Mobile Phone Handoff Behavior using Chi-square Statistical Test</a:t>
            </a:r>
            <a:endParaRPr lang="ko-KR" altLang="en-US" sz="2800" dirty="0"/>
          </a:p>
        </p:txBody>
      </p:sp>
    </p:spTree>
    <p:extLst>
      <p:ext uri="{BB962C8B-B14F-4D97-AF65-F5344CB8AC3E}">
        <p14:creationId xmlns:p14="http://schemas.microsoft.com/office/powerpoint/2010/main" val="81794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내용 개체 틀 2"/>
              <p:cNvSpPr>
                <a:spLocks noGrp="1"/>
              </p:cNvSpPr>
              <p:nvPr>
                <p:ph idx="1"/>
              </p:nvPr>
            </p:nvSpPr>
            <p:spPr>
              <a:xfrm>
                <a:off x="503816" y="1230377"/>
                <a:ext cx="8229600" cy="4911741"/>
              </a:xfrm>
            </p:spPr>
            <p:txBody>
              <a:bodyPr>
                <a:normAutofit/>
              </a:bodyPr>
              <a:lstStyle/>
              <a:p>
                <a:pPr marL="342900" lvl="1" indent="-342900">
                  <a:buFont typeface="Wingdings" pitchFamily="2" charset="2"/>
                  <a:buChar char="§"/>
                </a:pPr>
                <a:r>
                  <a:rPr lang="en-US" altLang="ko-KR" sz="2400" dirty="0" smtClean="0">
                    <a:sym typeface="Wingdings" pitchFamily="2" charset="2"/>
                  </a:rPr>
                  <a:t>Frequency distribution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ko-KR" sz="2200" i="1" dirty="0">
                            <a:latin typeface="Cambria Math"/>
                          </a:rPr>
                        </m:ctrlPr>
                      </m:fPr>
                      <m:num>
                        <m:r>
                          <a:rPr lang="en-US" altLang="ko-KR" sz="2200" i="1" dirty="0">
                            <a:latin typeface="Cambria Math"/>
                          </a:rPr>
                          <m:t>𝑡h𝑒</m:t>
                        </m:r>
                        <m:r>
                          <a:rPr lang="en-US" altLang="ko-KR" sz="2200" i="1" dirty="0">
                            <a:latin typeface="Cambria Math"/>
                          </a:rPr>
                          <m:t> </m:t>
                        </m:r>
                        <m:r>
                          <a:rPr lang="en-US" altLang="ko-KR" sz="2200" i="1" dirty="0">
                            <a:latin typeface="Cambria Math"/>
                          </a:rPr>
                          <m:t>𝑛𝑢𝑚𝑏𝑒𝑟</m:t>
                        </m:r>
                        <m:r>
                          <a:rPr lang="en-US" altLang="ko-KR" sz="2200" i="1" dirty="0">
                            <a:latin typeface="Cambria Math"/>
                          </a:rPr>
                          <m:t> </m:t>
                        </m:r>
                        <m:r>
                          <a:rPr lang="en-US" altLang="ko-KR" sz="2200" i="1" dirty="0">
                            <a:latin typeface="Cambria Math"/>
                          </a:rPr>
                          <m:t>𝑜𝑓</m:t>
                        </m:r>
                        <m:r>
                          <a:rPr lang="en-US" altLang="ko-KR" sz="2200" i="1" dirty="0">
                            <a:latin typeface="Cambria Math"/>
                          </a:rPr>
                          <m:t> </m:t>
                        </m:r>
                        <m:r>
                          <a:rPr lang="en-US" altLang="ko-KR" sz="2200" i="1" dirty="0">
                            <a:latin typeface="Cambria Math"/>
                          </a:rPr>
                          <m:t>𝑡𝑖𝑚𝑒𝑠</m:t>
                        </m:r>
                        <m:r>
                          <a:rPr lang="en-US" altLang="ko-KR" sz="2200" i="1" dirty="0">
                            <a:latin typeface="Cambria Math"/>
                          </a:rPr>
                          <m:t> </m:t>
                        </m:r>
                        <m:r>
                          <a:rPr lang="en-US" altLang="ko-KR" sz="2200" i="1" dirty="0">
                            <a:latin typeface="Cambria Math"/>
                          </a:rPr>
                          <m:t>𝑒𝑎𝑐h</m:t>
                        </m:r>
                        <m:r>
                          <a:rPr lang="en-US" altLang="ko-KR" sz="2200" i="1" dirty="0">
                            <a:latin typeface="Cambria Math"/>
                          </a:rPr>
                          <m:t> </m:t>
                        </m:r>
                        <m:r>
                          <a:rPr lang="en-US" altLang="ko-KR" sz="2200" i="1" dirty="0">
                            <a:latin typeface="Cambria Math"/>
                          </a:rPr>
                          <m:t>𝑐𝑜𝑙𝑜𝑟</m:t>
                        </m:r>
                      </m:num>
                      <m:den>
                        <m:r>
                          <a:rPr lang="en-US" altLang="ko-KR" sz="2200" i="1" dirty="0">
                            <a:latin typeface="Cambria Math"/>
                          </a:rPr>
                          <m:t>𝑇𝑜𝑡𝑎𝑙</m:t>
                        </m:r>
                        <m:r>
                          <a:rPr lang="en-US" altLang="ko-KR" sz="2200" i="1" dirty="0">
                            <a:latin typeface="Cambria Math"/>
                          </a:rPr>
                          <m:t> </m:t>
                        </m:r>
                        <m:r>
                          <a:rPr lang="en-US" altLang="ko-KR" sz="2200" i="1" dirty="0">
                            <a:latin typeface="Cambria Math"/>
                          </a:rPr>
                          <m:t>𝑛𝑢𝑚𝑏𝑒𝑟</m:t>
                        </m:r>
                        <m:r>
                          <a:rPr lang="en-US" altLang="ko-KR" sz="2200" i="1" dirty="0">
                            <a:latin typeface="Cambria Math"/>
                          </a:rPr>
                          <m:t> </m:t>
                        </m:r>
                        <m:r>
                          <a:rPr lang="en-US" altLang="ko-KR" sz="2200" i="1" dirty="0">
                            <a:latin typeface="Cambria Math"/>
                          </a:rPr>
                          <m:t>𝑜𝑓</m:t>
                        </m:r>
                        <m:r>
                          <a:rPr lang="en-US" altLang="ko-KR" sz="2200" i="1" dirty="0">
                            <a:latin typeface="Cambria Math"/>
                          </a:rPr>
                          <m:t> </m:t>
                        </m:r>
                        <m:r>
                          <a:rPr lang="en-US" altLang="ko-KR" sz="2200" i="1" dirty="0">
                            <a:latin typeface="Cambria Math"/>
                          </a:rPr>
                          <m:t>𝑜𝑏𝑠𝑒𝑟𝑣𝑎𝑡𝑖𝑜𝑛𝑠</m:t>
                        </m:r>
                      </m:den>
                    </m:f>
                    <m:r>
                      <a:rPr lang="en-US" altLang="ko-KR" sz="2200" i="1" dirty="0">
                        <a:latin typeface="Cambria Math"/>
                      </a:rPr>
                      <m:t> </m:t>
                    </m:r>
                  </m:oMath>
                </a14:m>
                <a:endParaRPr lang="en-US" altLang="ko-KR" b="1" dirty="0"/>
              </a:p>
              <a:p>
                <a:endParaRPr lang="en-US" altLang="ko-KR" sz="2400" dirty="0" smtClean="0">
                  <a:sym typeface="Wingdings" pitchFamily="2" charset="2"/>
                </a:endParaRPr>
              </a:p>
              <a:p>
                <a:endParaRPr lang="en-US" altLang="ko-KR" sz="2400" dirty="0"/>
              </a:p>
            </p:txBody>
          </p:sp>
        </mc:Choice>
        <mc:Fallback xmlns="">
          <p:sp>
            <p:nvSpPr>
              <p:cNvPr id="3" name="내용 개체 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03816" y="1230377"/>
                <a:ext cx="8229600" cy="4911741"/>
              </a:xfrm>
              <a:blipFill rotWithShape="1">
                <a:blip r:embed="rId3"/>
                <a:stretch>
                  <a:fillRect l="-1037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Model and Strategy (Data Aggregation)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1487E-DBED-4463-9CDC-DD4A939A644F}" type="slidenum">
              <a:rPr lang="ko-KR" altLang="en-US" smtClean="0">
                <a:solidFill>
                  <a:prstClr val="black"/>
                </a:solidFill>
              </a:rPr>
              <a:pPr/>
              <a:t>10</a:t>
            </a:fld>
            <a:endParaRPr lang="ko-KR" altLang="en-US">
              <a:solidFill>
                <a:prstClr val="black"/>
              </a:solidFill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1988840"/>
            <a:ext cx="5328592" cy="4569034"/>
          </a:xfrm>
          <a:prstGeom prst="rect">
            <a:avLst/>
          </a:prstGeom>
          <a:noFill/>
          <a:ln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86459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03816" y="1230377"/>
            <a:ext cx="8229600" cy="4911741"/>
          </a:xfrm>
        </p:spPr>
        <p:txBody>
          <a:bodyPr>
            <a:normAutofit/>
          </a:bodyPr>
          <a:lstStyle/>
          <a:p>
            <a:r>
              <a:rPr lang="en-US" altLang="ko-KR" sz="2400" dirty="0" smtClean="0"/>
              <a:t>Color </a:t>
            </a:r>
            <a:r>
              <a:rPr lang="en-US" altLang="ko-KR" sz="2400" dirty="0"/>
              <a:t>code random variable </a:t>
            </a:r>
            <a:r>
              <a:rPr lang="en-US" altLang="ko-KR" sz="2400" dirty="0" smtClean="0">
                <a:sym typeface="Wingdings" pitchFamily="2" charset="2"/>
              </a:rPr>
              <a:t></a:t>
            </a:r>
            <a:r>
              <a:rPr lang="en-US" altLang="ko-KR" sz="2400" dirty="0" smtClean="0"/>
              <a:t> </a:t>
            </a:r>
            <a:r>
              <a:rPr lang="en-US" altLang="ko-KR" sz="2400" dirty="0" err="1" smtClean="0"/>
              <a:t>c</a:t>
            </a:r>
            <a:r>
              <a:rPr lang="en-US" altLang="ko-KR" sz="2400" baseline="-25000" dirty="0" err="1" smtClean="0"/>
              <a:t>i,j,t</a:t>
            </a:r>
            <a:endParaRPr lang="en-US" altLang="ko-KR" sz="2400" baseline="-25000" dirty="0" smtClean="0"/>
          </a:p>
          <a:p>
            <a:endParaRPr lang="en-US" altLang="ko-KR" sz="2400" dirty="0"/>
          </a:p>
          <a:p>
            <a:r>
              <a:rPr lang="en-US" altLang="ko-KR" sz="2400" dirty="0"/>
              <a:t>Phone unit random variable </a:t>
            </a:r>
            <a:r>
              <a:rPr lang="en-US" altLang="ko-KR" sz="2400" dirty="0" smtClean="0">
                <a:sym typeface="Wingdings" pitchFamily="2" charset="2"/>
              </a:rPr>
              <a:t></a:t>
            </a:r>
            <a:r>
              <a:rPr lang="en-US" altLang="ko-KR" sz="2400" dirty="0" smtClean="0"/>
              <a:t> </a:t>
            </a:r>
            <a:r>
              <a:rPr lang="en-US" altLang="ko-KR" sz="2400" dirty="0" err="1" smtClean="0"/>
              <a:t>p</a:t>
            </a:r>
            <a:r>
              <a:rPr lang="en-US" altLang="ko-KR" sz="2400" baseline="-25000" dirty="0" err="1" smtClean="0"/>
              <a:t>i,j,t</a:t>
            </a:r>
            <a:endParaRPr lang="en-US" altLang="ko-KR" sz="2400" baseline="-25000" dirty="0" smtClean="0"/>
          </a:p>
          <a:p>
            <a:pPr lvl="1"/>
            <a:endParaRPr lang="en-US" altLang="ko-KR" sz="2200" dirty="0"/>
          </a:p>
          <a:p>
            <a:pPr lvl="1"/>
            <a:r>
              <a:rPr lang="en-US" altLang="ko-KR" sz="2200" dirty="0" smtClean="0"/>
              <a:t>(i, j) : coordinates of the square in the grid</a:t>
            </a:r>
          </a:p>
          <a:p>
            <a:pPr lvl="1"/>
            <a:endParaRPr lang="en-US" altLang="ko-KR" sz="2200" dirty="0"/>
          </a:p>
          <a:p>
            <a:pPr lvl="1"/>
            <a:r>
              <a:rPr lang="en-US" altLang="ko-KR" sz="2200" dirty="0" smtClean="0"/>
              <a:t>t : test ID of the particular drive</a:t>
            </a:r>
          </a:p>
          <a:p>
            <a:endParaRPr lang="en-US" altLang="ko-KR" sz="2400" dirty="0" smtClean="0"/>
          </a:p>
          <a:p>
            <a:endParaRPr lang="en-US" altLang="ko-KR" dirty="0"/>
          </a:p>
          <a:p>
            <a:pPr lvl="1"/>
            <a:endParaRPr lang="en-US" altLang="ko-KR" dirty="0" smtClean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Model and Strategy (Stochastic Model)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1487E-DBED-4463-9CDC-DD4A939A644F}" type="slidenum">
              <a:rPr lang="ko-KR" altLang="en-US" smtClean="0">
                <a:solidFill>
                  <a:prstClr val="black"/>
                </a:solidFill>
              </a:rPr>
              <a:pPr/>
              <a:t>11</a:t>
            </a:fld>
            <a:endParaRPr lang="ko-KR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4065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03816" y="1230377"/>
            <a:ext cx="8229600" cy="4911741"/>
          </a:xfrm>
        </p:spPr>
        <p:txBody>
          <a:bodyPr>
            <a:normAutofit/>
          </a:bodyPr>
          <a:lstStyle/>
          <a:p>
            <a:r>
              <a:rPr lang="en-US" altLang="ko-KR" sz="2400" dirty="0" smtClean="0"/>
              <a:t>32 possible outcomes (16 color code, 2 units)</a:t>
            </a:r>
          </a:p>
          <a:p>
            <a:endParaRPr lang="en-US" altLang="ko-KR" sz="2400" dirty="0"/>
          </a:p>
          <a:p>
            <a:endParaRPr lang="en-US" altLang="ko-KR" sz="2400" dirty="0" smtClean="0"/>
          </a:p>
          <a:p>
            <a:endParaRPr lang="en-US" altLang="ko-KR" sz="2400" dirty="0"/>
          </a:p>
          <a:p>
            <a:endParaRPr lang="en-US" altLang="ko-KR" sz="2400" dirty="0" smtClean="0"/>
          </a:p>
          <a:p>
            <a:endParaRPr lang="en-US" altLang="ko-KR" sz="2400" dirty="0"/>
          </a:p>
          <a:p>
            <a:endParaRPr lang="en-US" altLang="ko-KR" sz="2400" dirty="0" smtClean="0"/>
          </a:p>
          <a:p>
            <a:endParaRPr lang="en-US" altLang="ko-KR" sz="2400" dirty="0"/>
          </a:p>
          <a:p>
            <a:r>
              <a:rPr lang="en-US" altLang="ko-KR" sz="2400" dirty="0" smtClean="0"/>
              <a:t>Is the selection of mobile phone affects the color code distribution?</a:t>
            </a:r>
            <a:endParaRPr lang="en-US" altLang="ko-KR" dirty="0" smtClean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Model and Strategy (Stochastic Model)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1487E-DBED-4463-9CDC-DD4A939A644F}" type="slidenum">
              <a:rPr lang="ko-KR" altLang="en-US" smtClean="0">
                <a:solidFill>
                  <a:prstClr val="black"/>
                </a:solidFill>
              </a:rPr>
              <a:pPr/>
              <a:t>12</a:t>
            </a:fld>
            <a:endParaRPr lang="ko-KR" altLang="en-US">
              <a:solidFill>
                <a:prstClr val="black"/>
              </a:solidFill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844824"/>
            <a:ext cx="6872974" cy="2232248"/>
          </a:xfrm>
          <a:prstGeom prst="rect">
            <a:avLst/>
          </a:prstGeom>
          <a:noFill/>
          <a:ln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66760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내용 개체 틀 2"/>
              <p:cNvSpPr>
                <a:spLocks noGrp="1"/>
              </p:cNvSpPr>
              <p:nvPr>
                <p:ph idx="1"/>
              </p:nvPr>
            </p:nvSpPr>
            <p:spPr>
              <a:xfrm>
                <a:off x="503816" y="1230377"/>
                <a:ext cx="8229600" cy="4911741"/>
              </a:xfrm>
            </p:spPr>
            <p:txBody>
              <a:bodyPr>
                <a:normAutofit/>
              </a:bodyPr>
              <a:lstStyle/>
              <a:p>
                <a:r>
                  <a:rPr lang="en-US" altLang="ko-KR" sz="2400" dirty="0" smtClean="0"/>
                  <a:t>Null Hypothesis</a:t>
                </a:r>
              </a:p>
              <a:p>
                <a:endParaRPr lang="en-US" altLang="ko-KR" sz="2400" dirty="0"/>
              </a:p>
              <a:p>
                <a:pPr lvl="1"/>
                <a:r>
                  <a:rPr lang="en-US" altLang="ko-KR" sz="2000" dirty="0" smtClean="0"/>
                  <a:t>H</a:t>
                </a:r>
                <a:r>
                  <a:rPr lang="en-US" altLang="ko-KR" sz="2000" baseline="-25000" dirty="0" smtClean="0"/>
                  <a:t>0</a:t>
                </a:r>
                <a:r>
                  <a:rPr lang="en-US" altLang="ko-KR" sz="2000" dirty="0" smtClean="0"/>
                  <a:t> : Color code distribution is independent of mobile phone selection</a:t>
                </a:r>
              </a:p>
              <a:p>
                <a:pPr lvl="1"/>
                <a:endParaRPr lang="en-US" altLang="ko-KR" sz="2000" dirty="0" smtClean="0"/>
              </a:p>
              <a:p>
                <a:r>
                  <a:rPr lang="en-US" altLang="ko-KR" sz="2400" dirty="0" smtClean="0"/>
                  <a:t>Alternative </a:t>
                </a:r>
                <a:r>
                  <a:rPr lang="en-US" altLang="ko-KR" sz="2400" dirty="0"/>
                  <a:t>Hypothesis</a:t>
                </a:r>
              </a:p>
              <a:p>
                <a:endParaRPr lang="en-US" altLang="ko-KR" sz="2200" dirty="0"/>
              </a:p>
              <a:p>
                <a:pPr lvl="1"/>
                <a:r>
                  <a:rPr lang="en-US" altLang="ko-KR" sz="2000" dirty="0" smtClean="0"/>
                  <a:t>H</a:t>
                </a:r>
                <a:r>
                  <a:rPr lang="en-US" altLang="ko-KR" sz="2000" baseline="-25000" dirty="0" smtClean="0"/>
                  <a:t>a</a:t>
                </a:r>
                <a:r>
                  <a:rPr lang="en-US" altLang="ko-KR" sz="2000" dirty="0" smtClean="0"/>
                  <a:t> : The variables are dependent</a:t>
                </a:r>
              </a:p>
              <a:p>
                <a:pPr lvl="1"/>
                <a:endParaRPr lang="en-US" altLang="ko-KR" sz="2000" dirty="0"/>
              </a:p>
              <a:p>
                <a:r>
                  <a:rPr lang="en-US" altLang="ko-KR" sz="2400" dirty="0" smtClean="0"/>
                  <a:t>If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ko-KR" sz="24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altLang="ko-KR" sz="2400" b="0" i="1" smtClean="0">
                            <a:latin typeface="Cambria Math"/>
                          </a:rPr>
                          <m:t>(</m:t>
                        </m:r>
                        <m:r>
                          <a:rPr lang="en-US" altLang="ko-KR" sz="24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altLang="ko-KR" sz="24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altLang="ko-KR" sz="2400" b="0" i="1" smtClean="0">
                        <a:latin typeface="Cambria Math"/>
                      </a:rPr>
                      <m:t>= </m:t>
                    </m:r>
                    <m:nary>
                      <m:naryPr>
                        <m:chr m:val="∑"/>
                        <m:subHide m:val="on"/>
                        <m:supHide m:val="on"/>
                        <m:ctrlPr>
                          <a:rPr lang="en-US" altLang="ko-KR" sz="2400" b="0" i="1" smtClean="0">
                            <a:latin typeface="Cambria Math"/>
                          </a:rPr>
                        </m:ctrlPr>
                      </m:naryPr>
                      <m:sub/>
                      <m:sup/>
                      <m:e>
                        <m:f>
                          <m:fPr>
                            <m:ctrlPr>
                              <a:rPr lang="en-US" altLang="ko-KR" sz="2400" b="0" i="1" smtClean="0">
                                <a:latin typeface="Cambria Math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altLang="ko-KR" sz="2400" b="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altLang="ko-KR" sz="2400" i="1">
                                    <a:latin typeface="Cambria Math"/>
                                  </a:rPr>
                                  <m:t>(</m:t>
                                </m:r>
                                <m:r>
                                  <a:rPr lang="en-US" altLang="ko-KR" sz="2400" i="1">
                                    <a:latin typeface="Cambria Math"/>
                                  </a:rPr>
                                  <m:t>𝑂</m:t>
                                </m:r>
                                <m:r>
                                  <a:rPr lang="en-US" altLang="ko-KR" sz="2400" i="1">
                                    <a:latin typeface="Cambria Math"/>
                                  </a:rPr>
                                  <m:t> −</m:t>
                                </m:r>
                                <m:r>
                                  <a:rPr lang="en-US" altLang="ko-KR" sz="2400" i="1">
                                    <a:latin typeface="Cambria Math"/>
                                  </a:rPr>
                                  <m:t>𝐸</m:t>
                                </m:r>
                                <m:r>
                                  <a:rPr lang="en-US" altLang="ko-KR" sz="2400" i="1">
                                    <a:latin typeface="Cambria Math"/>
                                  </a:rPr>
                                  <m:t>)</m:t>
                                </m:r>
                              </m:e>
                              <m:sup>
                                <m:r>
                                  <a:rPr lang="en-US" altLang="ko-KR" sz="2400" b="0" i="1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num>
                          <m:den>
                            <m:r>
                              <a:rPr lang="en-US" altLang="ko-KR" sz="2400" b="0" i="1" smtClean="0">
                                <a:latin typeface="Cambria Math"/>
                              </a:rPr>
                              <m:t>𝐸</m:t>
                            </m:r>
                          </m:den>
                        </m:f>
                      </m:e>
                    </m:nary>
                    <m:r>
                      <a:rPr lang="en-US" altLang="ko-KR" sz="2400" b="0" i="1" smtClean="0">
                        <a:latin typeface="Cambria Math"/>
                      </a:rPr>
                      <m:t> )&gt;</m:t>
                    </m:r>
                    <m:sSub>
                      <m:sSubPr>
                        <m:ctrlPr>
                          <a:rPr lang="en-US" altLang="ko-KR" sz="2400" i="1" smtClean="0">
                            <a:latin typeface="Cambria Math"/>
                          </a:rPr>
                        </m:ctrlPr>
                      </m:sSubPr>
                      <m:e>
                        <m:sSup>
                          <m:sSupPr>
                            <m:ctrlPr>
                              <a:rPr lang="en-US" altLang="ko-KR" sz="24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altLang="ko-KR" sz="2400" i="1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altLang="ko-KR" sz="240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e>
                      <m:sub>
                        <m:r>
                          <a:rPr lang="en-US" altLang="ko-KR" sz="2400" b="0" i="1" smtClean="0">
                            <a:latin typeface="Cambria Math"/>
                          </a:rPr>
                          <m:t>(</m:t>
                        </m:r>
                        <m:r>
                          <a:rPr lang="en-US" altLang="ko-KR" sz="2400" b="0" i="1" smtClean="0">
                            <a:latin typeface="Cambria Math"/>
                          </a:rPr>
                          <m:t>𝑝</m:t>
                        </m:r>
                        <m:r>
                          <a:rPr lang="en-US" altLang="ko-KR" sz="2400" b="0" i="1" smtClean="0">
                            <a:latin typeface="Cambria Math"/>
                          </a:rPr>
                          <m:t>, </m:t>
                        </m:r>
                        <m:r>
                          <a:rPr lang="en-US" altLang="ko-KR" sz="2400" b="0" i="1" smtClean="0">
                            <a:latin typeface="Cambria Math"/>
                          </a:rPr>
                          <m:t>𝑑𝑓</m:t>
                        </m:r>
                        <m:r>
                          <a:rPr lang="en-US" altLang="ko-KR" sz="2400" b="0" i="1" smtClean="0">
                            <a:latin typeface="Cambria Math"/>
                          </a:rPr>
                          <m:t>)</m:t>
                        </m:r>
                      </m:sub>
                    </m:sSub>
                    <m:r>
                      <a:rPr lang="en-US" altLang="ko-KR" sz="2400" b="0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en-US" altLang="ko-KR" sz="2200" dirty="0" smtClean="0"/>
                  <a:t> </a:t>
                </a:r>
                <a:r>
                  <a:rPr lang="en-US" altLang="ko-KR" sz="2200" dirty="0" smtClean="0">
                    <a:sym typeface="Wingdings" pitchFamily="2" charset="2"/>
                  </a:rPr>
                  <a:t> Null Hypothesis is rejected.</a:t>
                </a:r>
                <a:endParaRPr lang="en-US" altLang="ko-KR" sz="2200" dirty="0" smtClean="0"/>
              </a:p>
            </p:txBody>
          </p:sp>
        </mc:Choice>
        <mc:Fallback xmlns="">
          <p:sp>
            <p:nvSpPr>
              <p:cNvPr id="3" name="내용 개체 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03816" y="1230377"/>
                <a:ext cx="8229600" cy="4911741"/>
              </a:xfrm>
              <a:blipFill rotWithShape="1">
                <a:blip r:embed="rId3"/>
                <a:stretch>
                  <a:fillRect l="-1037" t="-993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Model and Strategy (Stochastic Model)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1487E-DBED-4463-9CDC-DD4A939A644F}" type="slidenum">
              <a:rPr lang="ko-KR" altLang="en-US" smtClean="0">
                <a:solidFill>
                  <a:prstClr val="black"/>
                </a:solidFill>
              </a:rPr>
              <a:pPr/>
              <a:t>13</a:t>
            </a:fld>
            <a:endParaRPr lang="ko-KR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4880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03816" y="1230377"/>
            <a:ext cx="8229600" cy="4911741"/>
          </a:xfrm>
        </p:spPr>
        <p:txBody>
          <a:bodyPr>
            <a:normAutofit/>
          </a:bodyPr>
          <a:lstStyle/>
          <a:p>
            <a:endParaRPr lang="en-US" altLang="ko-KR" sz="2200" dirty="0" smtClean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Results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1487E-DBED-4463-9CDC-DD4A939A644F}" type="slidenum">
              <a:rPr lang="ko-KR" altLang="en-US" smtClean="0">
                <a:solidFill>
                  <a:prstClr val="black"/>
                </a:solidFill>
              </a:rPr>
              <a:pPr/>
              <a:t>14</a:t>
            </a:fld>
            <a:endParaRPr lang="ko-KR" altLang="en-US">
              <a:solidFill>
                <a:prstClr val="black"/>
              </a:solidFill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152715"/>
            <a:ext cx="4032447" cy="2914806"/>
          </a:xfrm>
          <a:prstGeom prst="rect">
            <a:avLst/>
          </a:prstGeom>
          <a:noFill/>
          <a:ln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6" y="1167583"/>
            <a:ext cx="4032447" cy="2914806"/>
          </a:xfrm>
          <a:prstGeom prst="rect">
            <a:avLst/>
          </a:prstGeom>
          <a:noFill/>
          <a:ln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221088"/>
            <a:ext cx="2944942" cy="2088232"/>
          </a:xfrm>
          <a:prstGeom prst="rect">
            <a:avLst/>
          </a:prstGeom>
          <a:noFill/>
          <a:ln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7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4494" y="4221088"/>
            <a:ext cx="2612758" cy="2050812"/>
          </a:xfrm>
          <a:prstGeom prst="rect">
            <a:avLst/>
          </a:prstGeom>
          <a:noFill/>
          <a:ln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8" name="Picture 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1235" y="4192550"/>
            <a:ext cx="2495220" cy="2079350"/>
          </a:xfrm>
          <a:prstGeom prst="rect">
            <a:avLst/>
          </a:prstGeom>
          <a:noFill/>
          <a:ln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20758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03816" y="1230377"/>
            <a:ext cx="8229600" cy="4911741"/>
          </a:xfrm>
        </p:spPr>
        <p:txBody>
          <a:bodyPr>
            <a:normAutofit/>
          </a:bodyPr>
          <a:lstStyle/>
          <a:p>
            <a:r>
              <a:rPr lang="en-US" altLang="ko-KR" sz="2400" dirty="0"/>
              <a:t>On this cell</a:t>
            </a:r>
            <a:r>
              <a:rPr lang="en-US" altLang="ko-KR" sz="2400" dirty="0" smtClean="0"/>
              <a:t>, we </a:t>
            </a:r>
            <a:r>
              <a:rPr lang="en-US" altLang="ko-KR" sz="2400" dirty="0"/>
              <a:t>can clearly see that the behavior of test model </a:t>
            </a:r>
            <a:r>
              <a:rPr lang="en-US" altLang="ko-KR" sz="2400" dirty="0" smtClean="0"/>
              <a:t>2 significantly </a:t>
            </a:r>
            <a:r>
              <a:rPr lang="en-US" altLang="ko-KR" sz="2400" dirty="0"/>
              <a:t>different from the base profile.</a:t>
            </a:r>
            <a:endParaRPr lang="en-US" altLang="ko-KR" sz="2200" dirty="0" smtClean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Model and Strategy (Stochastic Model)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1487E-DBED-4463-9CDC-DD4A939A644F}" type="slidenum">
              <a:rPr lang="ko-KR" altLang="en-US" smtClean="0">
                <a:solidFill>
                  <a:prstClr val="black"/>
                </a:solidFill>
              </a:rPr>
              <a:pPr/>
              <a:t>15</a:t>
            </a:fld>
            <a:endParaRPr lang="ko-KR" altLang="en-US">
              <a:solidFill>
                <a:prstClr val="black"/>
              </a:solidFill>
            </a:endParaRPr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2386" y="2708920"/>
            <a:ext cx="4267200" cy="1828800"/>
          </a:xfrm>
          <a:prstGeom prst="rect">
            <a:avLst/>
          </a:prstGeom>
          <a:noFill/>
          <a:ln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77417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03816" y="1230377"/>
            <a:ext cx="8229600" cy="4911741"/>
          </a:xfrm>
        </p:spPr>
        <p:txBody>
          <a:bodyPr>
            <a:normAutofit/>
          </a:bodyPr>
          <a:lstStyle/>
          <a:p>
            <a:r>
              <a:rPr lang="en-US" altLang="ko-KR" sz="2400" dirty="0" smtClean="0"/>
              <a:t>Using chi-square value and calculate the p-value, accept or reject the independence hypothesis using a thresh hold.</a:t>
            </a:r>
          </a:p>
          <a:p>
            <a:endParaRPr lang="en-US" altLang="ko-KR" sz="2400" dirty="0"/>
          </a:p>
          <a:p>
            <a:r>
              <a:rPr lang="en-US" altLang="ko-KR" sz="2400" dirty="0" smtClean="0"/>
              <a:t>Compare hand-off behavior in certain geographical regions.</a:t>
            </a:r>
          </a:p>
          <a:p>
            <a:endParaRPr lang="en-US" altLang="ko-KR" sz="2400" dirty="0"/>
          </a:p>
          <a:p>
            <a:r>
              <a:rPr lang="en-US" altLang="ko-KR" sz="2400" dirty="0" smtClean="0"/>
              <a:t>Analysis can be used to distinguish mobile phones based on their hand-off behavior.</a:t>
            </a:r>
            <a:endParaRPr lang="en-US" altLang="ko-KR" sz="2200" dirty="0" smtClean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Conclusion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1487E-DBED-4463-9CDC-DD4A939A644F}" type="slidenum">
              <a:rPr lang="ko-KR" altLang="en-US" smtClean="0">
                <a:solidFill>
                  <a:prstClr val="black"/>
                </a:solidFill>
              </a:rPr>
              <a:pPr/>
              <a:t>16</a:t>
            </a:fld>
            <a:endParaRPr lang="ko-KR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6571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03816" y="1230377"/>
            <a:ext cx="8229600" cy="4911741"/>
          </a:xfrm>
        </p:spPr>
        <p:txBody>
          <a:bodyPr>
            <a:normAutofit/>
          </a:bodyPr>
          <a:lstStyle/>
          <a:p>
            <a:r>
              <a:rPr lang="en-US" altLang="ko-KR" sz="2400" dirty="0" smtClean="0"/>
              <a:t>FDM and TDM increase the capacity of communications. </a:t>
            </a:r>
            <a:endParaRPr lang="en-US" altLang="ko-KR" dirty="0" smtClean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Introduction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1487E-DBED-4463-9CDC-DD4A939A644F}" type="slidenum">
              <a:rPr lang="ko-KR" altLang="en-US" smtClean="0">
                <a:solidFill>
                  <a:prstClr val="black"/>
                </a:solidFill>
              </a:rPr>
              <a:pPr/>
              <a:t>2</a:t>
            </a:fld>
            <a:endParaRPr lang="ko-KR" altLang="en-US">
              <a:solidFill>
                <a:prstClr val="black"/>
              </a:solidFill>
            </a:endParaRPr>
          </a:p>
        </p:txBody>
      </p:sp>
      <p:pic>
        <p:nvPicPr>
          <p:cNvPr id="2050" name="Picture 2" descr="http://www.ktword.co.kr/img_data/1188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1386" y="2276872"/>
            <a:ext cx="5565446" cy="4032448"/>
          </a:xfrm>
          <a:prstGeom prst="rect">
            <a:avLst/>
          </a:prstGeom>
          <a:noFill/>
          <a:ln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4862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03816" y="1230377"/>
            <a:ext cx="8229600" cy="4911741"/>
          </a:xfrm>
        </p:spPr>
        <p:txBody>
          <a:bodyPr>
            <a:normAutofit/>
          </a:bodyPr>
          <a:lstStyle/>
          <a:p>
            <a:r>
              <a:rPr lang="en-US" altLang="ko-KR" sz="2400" dirty="0" smtClean="0"/>
              <a:t>Base station services a cell.</a:t>
            </a:r>
          </a:p>
          <a:p>
            <a:endParaRPr lang="en-US" altLang="ko-KR" sz="2400" dirty="0"/>
          </a:p>
          <a:p>
            <a:r>
              <a:rPr lang="en-US" altLang="ko-KR" sz="2400" dirty="0" smtClean="0"/>
              <a:t>A cell has multiple frequency bands</a:t>
            </a:r>
          </a:p>
          <a:p>
            <a:endParaRPr lang="en-US" altLang="ko-KR" sz="2400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Introduction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1487E-DBED-4463-9CDC-DD4A939A644F}" type="slidenum">
              <a:rPr lang="ko-KR" altLang="en-US" smtClean="0">
                <a:solidFill>
                  <a:prstClr val="black"/>
                </a:solidFill>
              </a:rPr>
              <a:pPr/>
              <a:t>3</a:t>
            </a:fld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5" name="타원 4"/>
          <p:cNvSpPr/>
          <p:nvPr/>
        </p:nvSpPr>
        <p:spPr>
          <a:xfrm>
            <a:off x="2411760" y="2636912"/>
            <a:ext cx="4176464" cy="3600400"/>
          </a:xfrm>
          <a:prstGeom prst="ellipse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pic>
        <p:nvPicPr>
          <p:cNvPr id="3075" name="Picture 3" descr="D:\클립아트\style1540\MC900433869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3341782"/>
            <a:ext cx="783704" cy="783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D:\클립아트\style1540\MC900431583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3656" y="3268329"/>
            <a:ext cx="792088" cy="792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4" descr="D:\클립아트\style1540\MC900431583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9720" y="4869160"/>
            <a:ext cx="792088" cy="792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3" descr="D:\클립아트\style1540\MC900433869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2040" y="4877544"/>
            <a:ext cx="783704" cy="783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9" name="직선 화살표 연결선 8"/>
          <p:cNvCxnSpPr>
            <a:stCxn id="3076" idx="3"/>
          </p:cNvCxnSpPr>
          <p:nvPr/>
        </p:nvCxnSpPr>
        <p:spPr>
          <a:xfrm>
            <a:off x="3575744" y="3664373"/>
            <a:ext cx="780232" cy="556715"/>
          </a:xfrm>
          <a:prstGeom prst="straightConnector1">
            <a:avLst/>
          </a:prstGeom>
          <a:ln>
            <a:solidFill>
              <a:srgbClr val="92D05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직선 화살표 연결선 16"/>
          <p:cNvCxnSpPr>
            <a:stCxn id="14" idx="3"/>
          </p:cNvCxnSpPr>
          <p:nvPr/>
        </p:nvCxnSpPr>
        <p:spPr>
          <a:xfrm flipV="1">
            <a:off x="3575744" y="4653136"/>
            <a:ext cx="780232" cy="616260"/>
          </a:xfrm>
          <a:prstGeom prst="straightConnector1">
            <a:avLst/>
          </a:prstGeom>
          <a:ln>
            <a:solidFill>
              <a:srgbClr val="FFC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직선 화살표 연결선 19"/>
          <p:cNvCxnSpPr>
            <a:stCxn id="13" idx="1"/>
          </p:cNvCxnSpPr>
          <p:nvPr/>
        </p:nvCxnSpPr>
        <p:spPr>
          <a:xfrm flipH="1" flipV="1">
            <a:off x="4644008" y="4653136"/>
            <a:ext cx="855712" cy="61206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직선 화살표 연결선 22"/>
          <p:cNvCxnSpPr>
            <a:endCxn id="3075" idx="1"/>
          </p:cNvCxnSpPr>
          <p:nvPr/>
        </p:nvCxnSpPr>
        <p:spPr>
          <a:xfrm flipV="1">
            <a:off x="4644008" y="3733634"/>
            <a:ext cx="864096" cy="487454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" name="Picture 2" descr="D:\Download\MC900322691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9688" y="3640187"/>
            <a:ext cx="1040607" cy="1593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18056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03816" y="1230377"/>
            <a:ext cx="8229600" cy="4911741"/>
          </a:xfrm>
        </p:spPr>
        <p:txBody>
          <a:bodyPr>
            <a:normAutofit/>
          </a:bodyPr>
          <a:lstStyle/>
          <a:p>
            <a:r>
              <a:rPr lang="en-US" altLang="ko-KR" sz="2400" dirty="0" smtClean="0"/>
              <a:t>Base station’s cell can pile each other.</a:t>
            </a:r>
          </a:p>
          <a:p>
            <a:endParaRPr lang="en-US" altLang="ko-KR" sz="2000" dirty="0" smtClean="0"/>
          </a:p>
          <a:p>
            <a:pPr lvl="1"/>
            <a:r>
              <a:rPr lang="en-US" altLang="ko-KR" sz="2000" dirty="0" smtClean="0"/>
              <a:t>Interference and crosstalk</a:t>
            </a:r>
          </a:p>
          <a:p>
            <a:pPr lvl="1"/>
            <a:endParaRPr lang="en-US" altLang="ko-KR" sz="2000" dirty="0"/>
          </a:p>
          <a:p>
            <a:pPr lvl="1"/>
            <a:r>
              <a:rPr lang="en-US" altLang="ko-KR" sz="2000" dirty="0" smtClean="0"/>
              <a:t>Need to each station has different frequency group (Color code)</a:t>
            </a:r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Introduction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1487E-DBED-4463-9CDC-DD4A939A644F}" type="slidenum">
              <a:rPr lang="ko-KR" altLang="en-US" smtClean="0">
                <a:solidFill>
                  <a:prstClr val="black"/>
                </a:solidFill>
              </a:rPr>
              <a:pPr/>
              <a:t>4</a:t>
            </a:fld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6" name="타원 5"/>
          <p:cNvSpPr/>
          <p:nvPr/>
        </p:nvSpPr>
        <p:spPr>
          <a:xfrm>
            <a:off x="3043552" y="3963506"/>
            <a:ext cx="1651055" cy="1553725"/>
          </a:xfrm>
          <a:prstGeom prst="ellipse">
            <a:avLst/>
          </a:prstGeom>
          <a:solidFill>
            <a:srgbClr val="FF0000">
              <a:alpha val="30000"/>
            </a:srgbClr>
          </a:solidFill>
          <a:ln w="6350">
            <a:solidFill>
              <a:schemeClr val="tx1">
                <a:alpha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pic>
        <p:nvPicPr>
          <p:cNvPr id="4098" name="Picture 2" descr="D:\Download\MC900322691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6999" y="4308320"/>
            <a:ext cx="564159" cy="864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타원 7"/>
          <p:cNvSpPr/>
          <p:nvPr/>
        </p:nvSpPr>
        <p:spPr>
          <a:xfrm>
            <a:off x="4268804" y="4581127"/>
            <a:ext cx="1651055" cy="1553725"/>
          </a:xfrm>
          <a:prstGeom prst="ellipse">
            <a:avLst/>
          </a:prstGeom>
          <a:solidFill>
            <a:srgbClr val="00B050">
              <a:alpha val="27000"/>
            </a:srgb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pic>
        <p:nvPicPr>
          <p:cNvPr id="9" name="Picture 2" descr="D:\Download\MC900322691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2251" y="4925941"/>
            <a:ext cx="564159" cy="864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타원 9"/>
          <p:cNvSpPr/>
          <p:nvPr/>
        </p:nvSpPr>
        <p:spPr>
          <a:xfrm>
            <a:off x="4263675" y="3423675"/>
            <a:ext cx="1651055" cy="1553725"/>
          </a:xfrm>
          <a:prstGeom prst="ellipse">
            <a:avLst/>
          </a:prstGeom>
          <a:solidFill>
            <a:srgbClr val="0070C0">
              <a:alpha val="30000"/>
            </a:srgbClr>
          </a:solidFill>
          <a:ln w="6350">
            <a:solidFill>
              <a:schemeClr val="tx1">
                <a:alpha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pic>
        <p:nvPicPr>
          <p:cNvPr id="11" name="Picture 2" descr="D:\Download\MC900322691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7122" y="3792496"/>
            <a:ext cx="564159" cy="864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타원 13"/>
          <p:cNvSpPr/>
          <p:nvPr/>
        </p:nvSpPr>
        <p:spPr>
          <a:xfrm>
            <a:off x="5376410" y="3963506"/>
            <a:ext cx="1651055" cy="1553725"/>
          </a:xfrm>
          <a:prstGeom prst="ellipse">
            <a:avLst/>
          </a:prstGeom>
          <a:solidFill>
            <a:srgbClr val="FF0000">
              <a:alpha val="30000"/>
            </a:srgbClr>
          </a:solidFill>
          <a:ln w="6350">
            <a:solidFill>
              <a:schemeClr val="tx1">
                <a:alpha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pic>
        <p:nvPicPr>
          <p:cNvPr id="15" name="Picture 2" descr="D:\Download\MC900322691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9857" y="4308320"/>
            <a:ext cx="564159" cy="864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80708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03816" y="1230377"/>
            <a:ext cx="8229600" cy="4911741"/>
          </a:xfrm>
        </p:spPr>
        <p:txBody>
          <a:bodyPr>
            <a:normAutofit/>
          </a:bodyPr>
          <a:lstStyle/>
          <a:p>
            <a:r>
              <a:rPr lang="en-US" altLang="ko-KR" sz="2400" dirty="0" smtClean="0"/>
              <a:t>Handoff</a:t>
            </a:r>
          </a:p>
          <a:p>
            <a:endParaRPr lang="en-US" altLang="ko-KR" sz="2400" dirty="0"/>
          </a:p>
          <a:p>
            <a:pPr lvl="1"/>
            <a:r>
              <a:rPr lang="en-US" altLang="ko-KR" dirty="0" smtClean="0"/>
              <a:t>Change base station and maintain communication using RSSI</a:t>
            </a:r>
            <a:endParaRPr lang="en-US" altLang="ko-KR" dirty="0"/>
          </a:p>
          <a:p>
            <a:pPr lvl="1"/>
            <a:endParaRPr lang="en-US" altLang="ko-KR" dirty="0" smtClean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Introduction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1487E-DBED-4463-9CDC-DD4A939A644F}" type="slidenum">
              <a:rPr lang="ko-KR" altLang="en-US" smtClean="0">
                <a:solidFill>
                  <a:prstClr val="black"/>
                </a:solidFill>
              </a:rPr>
              <a:pPr/>
              <a:t>5</a:t>
            </a:fld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8" name="타원 7"/>
          <p:cNvSpPr/>
          <p:nvPr/>
        </p:nvSpPr>
        <p:spPr>
          <a:xfrm>
            <a:off x="301953" y="2872955"/>
            <a:ext cx="2916000" cy="2916161"/>
          </a:xfrm>
          <a:prstGeom prst="ellipse">
            <a:avLst/>
          </a:prstGeom>
          <a:solidFill>
            <a:srgbClr val="FF0000">
              <a:alpha val="30000"/>
            </a:srgbClr>
          </a:solidFill>
          <a:ln w="6350">
            <a:solidFill>
              <a:schemeClr val="tx1">
                <a:alpha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pic>
        <p:nvPicPr>
          <p:cNvPr id="9" name="Picture 2" descr="D:\Download\MC900322691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5986" y="3898987"/>
            <a:ext cx="564159" cy="864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타원 9"/>
          <p:cNvSpPr/>
          <p:nvPr/>
        </p:nvSpPr>
        <p:spPr>
          <a:xfrm>
            <a:off x="2030145" y="2872955"/>
            <a:ext cx="2916000" cy="2916000"/>
          </a:xfrm>
          <a:prstGeom prst="ellipse">
            <a:avLst/>
          </a:prstGeom>
          <a:solidFill>
            <a:srgbClr val="0070C0">
              <a:alpha val="30000"/>
            </a:srgbClr>
          </a:solidFill>
          <a:ln w="6350">
            <a:solidFill>
              <a:schemeClr val="tx1">
                <a:alpha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pic>
        <p:nvPicPr>
          <p:cNvPr id="11" name="Picture 2" descr="D:\Download\MC900322691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4281" y="3898987"/>
            <a:ext cx="564159" cy="864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4" descr="D:\클립아트\style1540\MC900431583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2566" y="4017658"/>
            <a:ext cx="626754" cy="6267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4" descr="D:\클립아트\style1540\MC900431583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070" y="4017658"/>
            <a:ext cx="626754" cy="6267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4" descr="D:\클립아트\style1540\MC900431583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527" y="4017658"/>
            <a:ext cx="626754" cy="6267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4" descr="D:\클립아트\style1540\MC900431583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6409" y="4017578"/>
            <a:ext cx="626754" cy="6267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512427" y="4644332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/>
              <a:t>1</a:t>
            </a:r>
            <a:endParaRPr lang="ko-KR" alt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2125923" y="4644412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/>
              <a:t>2</a:t>
            </a:r>
            <a:endParaRPr lang="ko-KR" alt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2760884" y="4644332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/>
              <a:t>3</a:t>
            </a:r>
            <a:endParaRPr lang="ko-KR" alt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4539766" y="4644412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/>
              <a:t>4</a:t>
            </a:r>
            <a:endParaRPr lang="ko-KR" alt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1579933" y="4754695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/>
              <a:t>A</a:t>
            </a:r>
            <a:endParaRPr lang="ko-KR" alt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3326289" y="4763083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/>
              <a:t>B</a:t>
            </a:r>
            <a:endParaRPr lang="ko-KR" alt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220072" y="3094248"/>
            <a:ext cx="35283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altLang="ko-KR" dirty="0" smtClean="0"/>
              <a:t>Clearly know 1 and 4’s base station</a:t>
            </a:r>
          </a:p>
          <a:p>
            <a:pPr marL="285750" indent="-285750">
              <a:buFont typeface="Arial" pitchFamily="34" charset="0"/>
              <a:buChar char="•"/>
            </a:pPr>
            <a:endParaRPr lang="en-US" altLang="ko-KR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altLang="ko-KR" dirty="0" smtClean="0"/>
              <a:t>How about 2 or 3?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970566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03816" y="1230377"/>
            <a:ext cx="8229600" cy="4911741"/>
          </a:xfrm>
        </p:spPr>
        <p:txBody>
          <a:bodyPr>
            <a:normAutofit/>
          </a:bodyPr>
          <a:lstStyle/>
          <a:p>
            <a:r>
              <a:rPr lang="en-US" altLang="ko-KR" sz="2400" dirty="0" smtClean="0"/>
              <a:t>Handoff efficiency decided by :</a:t>
            </a:r>
          </a:p>
          <a:p>
            <a:endParaRPr lang="en-US" altLang="ko-KR" sz="2400" dirty="0"/>
          </a:p>
          <a:p>
            <a:pPr lvl="1"/>
            <a:r>
              <a:rPr lang="en-US" altLang="ko-KR" sz="2200" b="1" dirty="0" smtClean="0"/>
              <a:t>Handsets model </a:t>
            </a:r>
          </a:p>
          <a:p>
            <a:pPr lvl="1"/>
            <a:endParaRPr lang="en-US" altLang="ko-KR" sz="2200" dirty="0"/>
          </a:p>
          <a:p>
            <a:pPr lvl="1"/>
            <a:r>
              <a:rPr lang="en-US" altLang="ko-KR" sz="2200" dirty="0" smtClean="0"/>
              <a:t>Handoff algorithms. (Don’t evaluate)</a:t>
            </a:r>
          </a:p>
          <a:p>
            <a:pPr lvl="1"/>
            <a:endParaRPr lang="en-US" altLang="ko-KR" sz="2200" dirty="0"/>
          </a:p>
          <a:p>
            <a:r>
              <a:rPr lang="en-US" altLang="ko-KR" sz="2400" dirty="0" smtClean="0"/>
              <a:t>Evaluate the performance of various handsets models.</a:t>
            </a:r>
          </a:p>
          <a:p>
            <a:endParaRPr lang="en-US" altLang="ko-KR" sz="2400" dirty="0" smtClean="0"/>
          </a:p>
          <a:p>
            <a:endParaRPr lang="en-US" altLang="ko-KR" sz="2400" dirty="0" smtClean="0"/>
          </a:p>
          <a:p>
            <a:endParaRPr lang="en-US" altLang="ko-KR" dirty="0"/>
          </a:p>
          <a:p>
            <a:pPr lvl="1"/>
            <a:endParaRPr lang="en-US" altLang="ko-KR" dirty="0" smtClean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Purpose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1487E-DBED-4463-9CDC-DD4A939A644F}" type="slidenum">
              <a:rPr lang="ko-KR" altLang="en-US" smtClean="0">
                <a:solidFill>
                  <a:prstClr val="black"/>
                </a:solidFill>
              </a:rPr>
              <a:pPr/>
              <a:t>6</a:t>
            </a:fld>
            <a:endParaRPr lang="ko-KR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5106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03816" y="1230377"/>
            <a:ext cx="8229600" cy="4911741"/>
          </a:xfrm>
        </p:spPr>
        <p:txBody>
          <a:bodyPr>
            <a:normAutofit/>
          </a:bodyPr>
          <a:lstStyle/>
          <a:p>
            <a:r>
              <a:rPr lang="en-US" altLang="ko-KR" sz="2600" dirty="0" smtClean="0"/>
              <a:t>Using one baseline unit and two test model</a:t>
            </a:r>
          </a:p>
          <a:p>
            <a:endParaRPr lang="en-US" altLang="ko-KR" sz="2600" dirty="0" smtClean="0"/>
          </a:p>
          <a:p>
            <a:pPr lvl="1"/>
            <a:r>
              <a:rPr lang="en-US" altLang="ko-KR" sz="2200" dirty="0" smtClean="0"/>
              <a:t>Mount on a test vehicle and drive geographic route.</a:t>
            </a:r>
          </a:p>
          <a:p>
            <a:pPr lvl="1"/>
            <a:endParaRPr lang="en-US" altLang="ko-KR" sz="2200" dirty="0" smtClean="0"/>
          </a:p>
          <a:p>
            <a:pPr lvl="2"/>
            <a:r>
              <a:rPr lang="en-US" altLang="ko-KR" sz="2000" dirty="0" smtClean="0"/>
              <a:t>Clockwise and counter-clockwise direction.</a:t>
            </a:r>
          </a:p>
          <a:p>
            <a:endParaRPr lang="en-US" altLang="ko-KR" sz="3000" dirty="0"/>
          </a:p>
          <a:p>
            <a:pPr lvl="1"/>
            <a:r>
              <a:rPr lang="en-US" altLang="ko-KR" sz="2200" dirty="0" smtClean="0"/>
              <a:t>Record has latitude, longitude, color code, and RSSI data.</a:t>
            </a:r>
            <a:r>
              <a:rPr lang="en-US" altLang="ko-KR" sz="3000" dirty="0" smtClean="0"/>
              <a:t> </a:t>
            </a:r>
            <a:endParaRPr lang="en-US" altLang="ko-KR" sz="2200" dirty="0" smtClean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Model and Strategy(</a:t>
            </a:r>
            <a:r>
              <a:rPr lang="en-US" altLang="ko-KR" dirty="0"/>
              <a:t>Data </a:t>
            </a:r>
            <a:r>
              <a:rPr lang="en-US" altLang="ko-KR" dirty="0" smtClean="0"/>
              <a:t>Acquisition)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1487E-DBED-4463-9CDC-DD4A939A644F}" type="slidenum">
              <a:rPr lang="ko-KR" altLang="en-US" smtClean="0">
                <a:solidFill>
                  <a:prstClr val="black"/>
                </a:solidFill>
              </a:rPr>
              <a:pPr/>
              <a:t>7</a:t>
            </a:fld>
            <a:endParaRPr lang="ko-KR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5523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03816" y="1230377"/>
            <a:ext cx="8229600" cy="4911741"/>
          </a:xfrm>
        </p:spPr>
        <p:txBody>
          <a:bodyPr>
            <a:normAutofit/>
          </a:bodyPr>
          <a:lstStyle/>
          <a:p>
            <a:endParaRPr lang="en-US" altLang="ko-KR" sz="2400" dirty="0" smtClean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Model and Strategy (</a:t>
            </a:r>
            <a:r>
              <a:rPr lang="en-US" altLang="ko-KR" dirty="0"/>
              <a:t>Data </a:t>
            </a:r>
            <a:r>
              <a:rPr lang="en-US" altLang="ko-KR" dirty="0" smtClean="0"/>
              <a:t>Aggregation)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1487E-DBED-4463-9CDC-DD4A939A644F}" type="slidenum">
              <a:rPr lang="ko-KR" altLang="en-US" smtClean="0">
                <a:solidFill>
                  <a:prstClr val="black"/>
                </a:solidFill>
              </a:rPr>
              <a:pPr/>
              <a:t>8</a:t>
            </a:fld>
            <a:endParaRPr lang="ko-KR" altLang="en-US">
              <a:solidFill>
                <a:prstClr val="black"/>
              </a:solidFill>
            </a:endParaRPr>
          </a:p>
        </p:txBody>
      </p:sp>
      <p:cxnSp>
        <p:nvCxnSpPr>
          <p:cNvPr id="10" name="직선 연결선 9"/>
          <p:cNvCxnSpPr/>
          <p:nvPr/>
        </p:nvCxnSpPr>
        <p:spPr>
          <a:xfrm>
            <a:off x="2771800" y="2461070"/>
            <a:ext cx="55446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직선 연결선 13"/>
          <p:cNvCxnSpPr/>
          <p:nvPr/>
        </p:nvCxnSpPr>
        <p:spPr>
          <a:xfrm>
            <a:off x="2627784" y="4039508"/>
            <a:ext cx="56886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직선 연결선 19"/>
          <p:cNvCxnSpPr/>
          <p:nvPr/>
        </p:nvCxnSpPr>
        <p:spPr>
          <a:xfrm>
            <a:off x="2771800" y="5617946"/>
            <a:ext cx="5400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직선 연결선 23"/>
          <p:cNvCxnSpPr/>
          <p:nvPr/>
        </p:nvCxnSpPr>
        <p:spPr>
          <a:xfrm flipV="1">
            <a:off x="3868204" y="1807260"/>
            <a:ext cx="0" cy="44644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직선 연결선 27"/>
          <p:cNvCxnSpPr/>
          <p:nvPr/>
        </p:nvCxnSpPr>
        <p:spPr>
          <a:xfrm flipV="1">
            <a:off x="5472100" y="1719258"/>
            <a:ext cx="0" cy="4680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직선 연결선 32"/>
          <p:cNvCxnSpPr/>
          <p:nvPr/>
        </p:nvCxnSpPr>
        <p:spPr>
          <a:xfrm flipV="1">
            <a:off x="7075996" y="1719258"/>
            <a:ext cx="0" cy="4680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자유형 36"/>
          <p:cNvSpPr/>
          <p:nvPr/>
        </p:nvSpPr>
        <p:spPr>
          <a:xfrm>
            <a:off x="3134193" y="1871492"/>
            <a:ext cx="5063328" cy="4201473"/>
          </a:xfrm>
          <a:custGeom>
            <a:avLst/>
            <a:gdLst>
              <a:gd name="connsiteX0" fmla="*/ 117627 w 5063328"/>
              <a:gd name="connsiteY0" fmla="*/ 186072 h 4201473"/>
              <a:gd name="connsiteX1" fmla="*/ 4963947 w 5063328"/>
              <a:gd name="connsiteY1" fmla="*/ 460392 h 4201473"/>
              <a:gd name="connsiteX2" fmla="*/ 3123717 w 5063328"/>
              <a:gd name="connsiteY2" fmla="*/ 4175142 h 4201473"/>
              <a:gd name="connsiteX3" fmla="*/ 3327 w 5063328"/>
              <a:gd name="connsiteY3" fmla="*/ 2037732 h 4201473"/>
              <a:gd name="connsiteX4" fmla="*/ 3752367 w 5063328"/>
              <a:gd name="connsiteY4" fmla="*/ 437532 h 4201473"/>
              <a:gd name="connsiteX5" fmla="*/ 3123717 w 5063328"/>
              <a:gd name="connsiteY5" fmla="*/ 3477912 h 4201473"/>
              <a:gd name="connsiteX6" fmla="*/ 1660677 w 5063328"/>
              <a:gd name="connsiteY6" fmla="*/ 1797702 h 4201473"/>
              <a:gd name="connsiteX7" fmla="*/ 2826537 w 5063328"/>
              <a:gd name="connsiteY7" fmla="*/ 1340502 h 42014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63328" h="4201473">
                <a:moveTo>
                  <a:pt x="117627" y="186072"/>
                </a:moveTo>
                <a:cubicBezTo>
                  <a:pt x="2290279" y="-9191"/>
                  <a:pt x="4462932" y="-204453"/>
                  <a:pt x="4963947" y="460392"/>
                </a:cubicBezTo>
                <a:cubicBezTo>
                  <a:pt x="5464962" y="1125237"/>
                  <a:pt x="3950487" y="3912252"/>
                  <a:pt x="3123717" y="4175142"/>
                </a:cubicBezTo>
                <a:cubicBezTo>
                  <a:pt x="2296947" y="4438032"/>
                  <a:pt x="-101448" y="2660667"/>
                  <a:pt x="3327" y="2037732"/>
                </a:cubicBezTo>
                <a:cubicBezTo>
                  <a:pt x="108102" y="1414797"/>
                  <a:pt x="3232302" y="197502"/>
                  <a:pt x="3752367" y="437532"/>
                </a:cubicBezTo>
                <a:cubicBezTo>
                  <a:pt x="4272432" y="677562"/>
                  <a:pt x="3472332" y="3251217"/>
                  <a:pt x="3123717" y="3477912"/>
                </a:cubicBezTo>
                <a:cubicBezTo>
                  <a:pt x="2775102" y="3704607"/>
                  <a:pt x="1710207" y="2153937"/>
                  <a:pt x="1660677" y="1797702"/>
                </a:cubicBezTo>
                <a:cubicBezTo>
                  <a:pt x="1611147" y="1441467"/>
                  <a:pt x="2218842" y="1390984"/>
                  <a:pt x="2826537" y="1340502"/>
                </a:cubicBezTo>
              </a:path>
            </a:pathLst>
          </a:cu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38" name="Picture 3" descr="D:\클립아트\style1540\MC900433869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4108" y="2799378"/>
            <a:ext cx="783704" cy="783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0" name="직선 화살표 연결선 39"/>
          <p:cNvCxnSpPr/>
          <p:nvPr/>
        </p:nvCxnSpPr>
        <p:spPr>
          <a:xfrm flipH="1">
            <a:off x="7596336" y="2481080"/>
            <a:ext cx="2123" cy="157843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7308304" y="3093698"/>
            <a:ext cx="6504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50m</a:t>
            </a:r>
            <a:endParaRPr lang="ko-KR" altLang="en-US" dirty="0"/>
          </a:p>
        </p:txBody>
      </p:sp>
      <p:sp>
        <p:nvSpPr>
          <p:cNvPr id="43" name="사각형 설명선 42"/>
          <p:cNvSpPr/>
          <p:nvPr/>
        </p:nvSpPr>
        <p:spPr>
          <a:xfrm>
            <a:off x="576174" y="1878854"/>
            <a:ext cx="2360230" cy="1584176"/>
          </a:xfrm>
          <a:prstGeom prst="wedgeRectCallout">
            <a:avLst>
              <a:gd name="adj1" fmla="val 100498"/>
              <a:gd name="adj2" fmla="val -2307"/>
            </a:avLst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dirty="0" smtClean="0">
                <a:solidFill>
                  <a:schemeClr val="tx1"/>
                </a:solidFill>
              </a:rPr>
              <a:t>Aggregate each cell data(GPS, color code)</a:t>
            </a:r>
          </a:p>
          <a:p>
            <a:endParaRPr lang="en-US" altLang="ko-KR" dirty="0">
              <a:solidFill>
                <a:schemeClr val="tx1"/>
              </a:solidFill>
            </a:endParaRPr>
          </a:p>
          <a:p>
            <a:r>
              <a:rPr lang="en-US" altLang="ko-KR" dirty="0" smtClean="0">
                <a:solidFill>
                  <a:schemeClr val="tx1"/>
                </a:solidFill>
              </a:rPr>
              <a:t>Count the number of same color code</a:t>
            </a:r>
            <a:endParaRPr lang="ko-KR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6906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Model and Strategy (</a:t>
            </a:r>
            <a:r>
              <a:rPr lang="en-US" altLang="ko-KR" dirty="0"/>
              <a:t>Data </a:t>
            </a:r>
            <a:r>
              <a:rPr lang="en-US" altLang="ko-KR" dirty="0" smtClean="0"/>
              <a:t>Aggregation)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A1487E-DBED-4463-9CDC-DD4A939A644F}" type="slidenum">
              <a:rPr lang="ko-KR" altLang="en-US" smtClean="0">
                <a:solidFill>
                  <a:prstClr val="black"/>
                </a:solidFill>
              </a:rPr>
              <a:pPr/>
              <a:t>9</a:t>
            </a:fld>
            <a:endParaRPr lang="ko-KR" altLang="en-US">
              <a:solidFill>
                <a:prstClr val="black"/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6498" y="1268759"/>
            <a:ext cx="6336704" cy="5005707"/>
          </a:xfrm>
          <a:prstGeom prst="rect">
            <a:avLst/>
          </a:prstGeom>
          <a:noFill/>
          <a:ln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56531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테마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테마">
      <a:majorFont>
        <a:latin typeface="Britannic Bold"/>
        <a:ea typeface="HY헤드라인M"/>
        <a:cs typeface=""/>
      </a:majorFont>
      <a:minorFont>
        <a:latin typeface="맑은 고딕"/>
        <a:ea typeface="맑은 고딕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lumMod val="20000"/>
            <a:lumOff val="80000"/>
          </a:schemeClr>
        </a:solidFill>
        <a:ln w="6350">
          <a:solidFill>
            <a:schemeClr val="tx1"/>
          </a:solidFill>
        </a:ln>
      </a:spPr>
      <a:bodyPr rtlCol="0" anchor="ctr"/>
      <a:lstStyle>
        <a:defPPr algn="ctr">
          <a:defRPr dirty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2893</TotalTime>
  <Words>746</Words>
  <Application>Microsoft Office PowerPoint</Application>
  <PresentationFormat>화면 슬라이드 쇼(4:3)</PresentationFormat>
  <Paragraphs>159</Paragraphs>
  <Slides>16</Slides>
  <Notes>16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16</vt:i4>
      </vt:variant>
    </vt:vector>
  </HeadingPairs>
  <TitlesOfParts>
    <vt:vector size="17" baseType="lpstr">
      <vt:lpstr>테마1</vt:lpstr>
      <vt:lpstr>Evaluating Mobile Phone Handoff Behavior using Chi-square Statistical Test</vt:lpstr>
      <vt:lpstr>Introduction</vt:lpstr>
      <vt:lpstr>Introduction</vt:lpstr>
      <vt:lpstr>Introduction</vt:lpstr>
      <vt:lpstr>Introduction</vt:lpstr>
      <vt:lpstr>Purpose</vt:lpstr>
      <vt:lpstr>Model and Strategy(Data Acquisition)</vt:lpstr>
      <vt:lpstr>Model and Strategy (Data Aggregation)</vt:lpstr>
      <vt:lpstr>Model and Strategy (Data Aggregation)</vt:lpstr>
      <vt:lpstr>Model and Strategy (Data Aggregation)</vt:lpstr>
      <vt:lpstr>Model and Strategy (Stochastic Model)</vt:lpstr>
      <vt:lpstr>Model and Strategy (Stochastic Model)</vt:lpstr>
      <vt:lpstr>Model and Strategy (Stochastic Model)</vt:lpstr>
      <vt:lpstr>Results</vt:lpstr>
      <vt:lpstr>Model and Strategy (Stochastic Model)</vt:lpstr>
      <vt:lpstr>Conclusion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Business Proposal</dc:title>
  <dc:creator>isKim</dc:creator>
  <cp:lastModifiedBy>isKim</cp:lastModifiedBy>
  <cp:revision>112</cp:revision>
  <cp:lastPrinted>2011-04-12T04:08:32Z</cp:lastPrinted>
  <dcterms:created xsi:type="dcterms:W3CDTF">2011-03-14T10:52:43Z</dcterms:created>
  <dcterms:modified xsi:type="dcterms:W3CDTF">2011-04-12T10:29:45Z</dcterms:modified>
</cp:coreProperties>
</file>