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70" r:id="rId3"/>
    <p:sldId id="271" r:id="rId4"/>
    <p:sldId id="272" r:id="rId5"/>
    <p:sldId id="269" r:id="rId6"/>
    <p:sldId id="274" r:id="rId7"/>
    <p:sldId id="273" r:id="rId8"/>
    <p:sldId id="275" r:id="rId9"/>
    <p:sldId id="277" r:id="rId10"/>
    <p:sldId id="276" r:id="rId11"/>
    <p:sldId id="279" r:id="rId12"/>
    <p:sldId id="280" r:id="rId13"/>
    <p:sldId id="281" r:id="rId14"/>
    <p:sldId id="282" r:id="rId15"/>
    <p:sldId id="283" r:id="rId16"/>
    <p:sldId id="284" r:id="rId17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2E"/>
    <a:srgbClr val="F68B32"/>
    <a:srgbClr val="F8A45E"/>
    <a:srgbClr val="97E4FF"/>
    <a:srgbClr val="E9EFF7"/>
    <a:srgbClr val="B0C7E2"/>
    <a:srgbClr val="C2D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309" autoAdjust="0"/>
  </p:normalViewPr>
  <p:slideViewPr>
    <p:cSldViewPr>
      <p:cViewPr varScale="1">
        <p:scale>
          <a:sx n="83" d="100"/>
          <a:sy n="83" d="100"/>
        </p:scale>
        <p:origin x="-2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200"/>
            </a:lvl1pPr>
          </a:lstStyle>
          <a:p>
            <a:fld id="{D249D31D-B0A3-4B7D-9676-9937374E365E}" type="datetimeFigureOut">
              <a:rPr lang="ko-KR" altLang="en-US" smtClean="0"/>
              <a:t>2011-04-12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23" tIns="45711" rIns="91423" bIns="45711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200"/>
            </a:lvl1pPr>
          </a:lstStyle>
          <a:p>
            <a:fld id="{6CD5B037-9A83-4884-B8F7-E3A2623FAE5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276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884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baseline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Wireless communication develop continuously,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400" dirty="0"/>
              <a:t>Base station services a cell.</a:t>
            </a:r>
          </a:p>
          <a:p>
            <a:r>
              <a:rPr lang="en-US" altLang="ko-KR" sz="2400" dirty="0"/>
              <a:t>  - </a:t>
            </a:r>
            <a:r>
              <a:rPr lang="en-US" altLang="ko-KR" sz="2000" dirty="0"/>
              <a:t>Manages continuity of individual phone calls</a:t>
            </a:r>
          </a:p>
          <a:p>
            <a:pPr lvl="1"/>
            <a:endParaRPr lang="en-US" altLang="ko-KR" dirty="0" smtClean="0"/>
          </a:p>
          <a:p>
            <a:r>
              <a:rPr lang="en-US" altLang="ko-KR" sz="2400" dirty="0"/>
              <a:t>A cell has multiple frequency bands</a:t>
            </a:r>
          </a:p>
          <a:p>
            <a:r>
              <a:rPr lang="en-US" altLang="ko-KR" sz="2400" dirty="0"/>
              <a:t>  - </a:t>
            </a:r>
            <a:r>
              <a:rPr lang="en-US" altLang="ko-KR" sz="2000" dirty="0"/>
              <a:t>Mobile phones can communicate using those frequency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Base station’s cell can pile each other.</a:t>
            </a:r>
          </a:p>
          <a:p>
            <a:r>
              <a:rPr lang="en-US" altLang="ko-KR" dirty="0" smtClean="0"/>
              <a:t>  - It can be make interference</a:t>
            </a:r>
            <a:r>
              <a:rPr lang="en-US" altLang="ko-KR" baseline="0" dirty="0" smtClean="0"/>
              <a:t> and crosstalk</a:t>
            </a:r>
            <a:endParaRPr lang="en-US" altLang="ko-KR" dirty="0" smtClean="0"/>
          </a:p>
          <a:p>
            <a:r>
              <a:rPr lang="en-US" altLang="ko-KR" sz="1800" dirty="0"/>
              <a:t>  - Need to each station has different frequency group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Handoff occur</a:t>
            </a:r>
            <a:r>
              <a:rPr lang="en-US" altLang="ko-KR" baseline="0" dirty="0" smtClean="0"/>
              <a:t> when the mobile receive weaker signal one from base station and stronger signal from another,</a:t>
            </a:r>
          </a:p>
          <a:p>
            <a:r>
              <a:rPr lang="en-US" altLang="ko-KR" baseline="0" dirty="0" smtClean="0"/>
              <a:t>mobile change the base station and can receive stronger signal.</a:t>
            </a:r>
          </a:p>
          <a:p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baseline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baseline</a:t>
            </a:r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baseline</a:t>
            </a:r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5B037-9A83-4884-B8F7-E3A2623FAE5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 smtClean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>
              <a:solidFill>
                <a:prstClr val="white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>
              <a:solidFill>
                <a:prstClr val="black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>
                <a:solidFill>
                  <a:prstClr val="white"/>
                </a:solidFill>
              </a:rPr>
              <a:pPr/>
              <a:t>‹#›</a:t>
            </a:fld>
            <a:endParaRPr lang="en-US" altLang="ko-KR">
              <a:solidFill>
                <a:prstClr val="white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4883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810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2309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97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en-US" altLang="ko-KR" smtClean="0">
                <a:solidFill>
                  <a:prstClr val="black"/>
                </a:solidFill>
              </a:rPr>
              <a:t>Data Engineering Lab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11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en-US" altLang="ko-KR" dirty="0" smtClean="0">
                <a:solidFill>
                  <a:prstClr val="black"/>
                </a:solidFill>
              </a:rPr>
              <a:t>Data Engineering Lab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87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579278" y="6599632"/>
            <a:ext cx="1928826" cy="285752"/>
          </a:xfrm>
        </p:spPr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11" name="Picture 2" descr="D:\New Folder\9_6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pic>
        <p:nvPicPr>
          <p:cNvPr id="12" name="Picture 2" descr="D:\New Folder\9_6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sp>
        <p:nvSpPr>
          <p:cNvPr id="13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en-US" altLang="ko-KR" dirty="0" smtClean="0">
                <a:solidFill>
                  <a:prstClr val="black"/>
                </a:solidFill>
              </a:rPr>
              <a:t>Data Engineering Lab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en-US" altLang="ko-KR" smtClean="0">
                <a:solidFill>
                  <a:prstClr val="black"/>
                </a:solidFill>
              </a:rPr>
              <a:t>Data Engineering Lab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6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en-US" altLang="ko-KR" smtClean="0">
                <a:solidFill>
                  <a:prstClr val="black"/>
                </a:solidFill>
              </a:rPr>
              <a:t>Data Engineering Lab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4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666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593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708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001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14" name="Picture 2" descr="D:\New Folder\9_6.gif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345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kim1018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35696" y="4265712"/>
            <a:ext cx="5403304" cy="2592288"/>
          </a:xfrm>
        </p:spPr>
        <p:txBody>
          <a:bodyPr>
            <a:normAutofit fontScale="92500" lnSpcReduction="20000"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Insung</a:t>
            </a:r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Kim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2011.04.12</a:t>
            </a:r>
            <a:endParaRPr lang="en-US" altLang="ko-K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 err="1" smtClean="0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hlinkClick r:id="rId3"/>
              </a:rPr>
              <a:t>iskim1018@gmail.com</a:t>
            </a:r>
            <a:r>
              <a:rPr lang="en-US" altLang="ko-K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7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2564904"/>
            <a:ext cx="8424936" cy="1368152"/>
          </a:xfrm>
        </p:spPr>
        <p:txBody>
          <a:bodyPr>
            <a:noAutofit/>
          </a:bodyPr>
          <a:lstStyle/>
          <a:p>
            <a:pPr algn="ctr"/>
            <a:r>
              <a:rPr lang="en-US" altLang="ko-KR" sz="2800" dirty="0"/>
              <a:t>Evaluating Mobile Phone Handoff Behavior using Chi-square Statistical Test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179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503816" y="1230377"/>
                <a:ext cx="8229600" cy="4911741"/>
              </a:xfrm>
            </p:spPr>
            <p:txBody>
              <a:bodyPr>
                <a:normAutofit/>
              </a:bodyPr>
              <a:lstStyle/>
              <a:p>
                <a:pPr marL="342900" lvl="1" indent="-342900">
                  <a:buFont typeface="Wingdings" pitchFamily="2" charset="2"/>
                  <a:buChar char="§"/>
                </a:pPr>
                <a:r>
                  <a:rPr lang="en-US" altLang="ko-KR" sz="2400" dirty="0" smtClean="0">
                    <a:sym typeface="Wingdings" pitchFamily="2" charset="2"/>
                  </a:rPr>
                  <a:t>Frequency distribution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2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ko-KR" sz="2200" i="1" dirty="0">
                            <a:latin typeface="Cambria Math"/>
                          </a:rPr>
                          <m:t>𝑡h𝑒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𝑛𝑢𝑚𝑏𝑒𝑟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𝑜𝑓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𝑡𝑖𝑚𝑒𝑠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𝑒𝑎𝑐h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𝑐𝑜𝑙𝑜𝑟</m:t>
                        </m:r>
                      </m:num>
                      <m:den>
                        <m:r>
                          <a:rPr lang="en-US" altLang="ko-KR" sz="2200" i="1" dirty="0">
                            <a:latin typeface="Cambria Math"/>
                          </a:rPr>
                          <m:t>𝑇𝑜𝑡𝑎𝑙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𝑛𝑢𝑚𝑏𝑒𝑟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𝑜𝑓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 </m:t>
                        </m:r>
                        <m:r>
                          <a:rPr lang="en-US" altLang="ko-KR" sz="2200" i="1" dirty="0">
                            <a:latin typeface="Cambria Math"/>
                          </a:rPr>
                          <m:t>𝑜𝑏𝑠𝑒𝑟𝑣𝑎𝑡𝑖𝑜𝑛𝑠</m:t>
                        </m:r>
                      </m:den>
                    </m:f>
                    <m:r>
                      <a:rPr lang="en-US" altLang="ko-KR" sz="2200" i="1" dirty="0">
                        <a:latin typeface="Cambria Math"/>
                      </a:rPr>
                      <m:t> </m:t>
                    </m:r>
                  </m:oMath>
                </a14:m>
                <a:endParaRPr lang="en-US" altLang="ko-KR" b="1" dirty="0"/>
              </a:p>
              <a:p>
                <a:endParaRPr lang="en-US" altLang="ko-KR" sz="2400" dirty="0" smtClean="0">
                  <a:sym typeface="Wingdings" pitchFamily="2" charset="2"/>
                </a:endParaRPr>
              </a:p>
              <a:p>
                <a:endParaRPr lang="en-US" altLang="ko-KR" sz="2400" dirty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816" y="1230377"/>
                <a:ext cx="8229600" cy="4911741"/>
              </a:xfrm>
              <a:blipFill rotWithShape="1">
                <a:blip r:embed="rId3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Model and Strategy (Data Aggregation)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10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5328592" cy="456903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45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Color </a:t>
            </a:r>
            <a:r>
              <a:rPr lang="en-US" altLang="ko-KR" sz="2400" dirty="0"/>
              <a:t>code random variable </a:t>
            </a:r>
            <a:r>
              <a:rPr lang="en-US" altLang="ko-KR" sz="2400" dirty="0" smtClean="0">
                <a:sym typeface="Wingdings" pitchFamily="2" charset="2"/>
              </a:rPr>
              <a:t>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c</a:t>
            </a:r>
            <a:r>
              <a:rPr lang="en-US" altLang="ko-KR" sz="2400" baseline="-25000" dirty="0" err="1" smtClean="0"/>
              <a:t>i,j,t</a:t>
            </a:r>
            <a:endParaRPr lang="en-US" altLang="ko-KR" sz="2400" baseline="-25000" dirty="0" smtClean="0"/>
          </a:p>
          <a:p>
            <a:endParaRPr lang="en-US" altLang="ko-KR" sz="2400" dirty="0"/>
          </a:p>
          <a:p>
            <a:r>
              <a:rPr lang="en-US" altLang="ko-KR" sz="2400" dirty="0"/>
              <a:t>Phone unit random variable </a:t>
            </a:r>
            <a:r>
              <a:rPr lang="en-US" altLang="ko-KR" sz="2400" dirty="0" smtClean="0">
                <a:sym typeface="Wingdings" pitchFamily="2" charset="2"/>
              </a:rPr>
              <a:t>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</a:t>
            </a:r>
            <a:r>
              <a:rPr lang="en-US" altLang="ko-KR" sz="2400" baseline="-25000" dirty="0" err="1" smtClean="0"/>
              <a:t>i,j,t</a:t>
            </a:r>
            <a:endParaRPr lang="en-US" altLang="ko-KR" sz="2400" baseline="-25000" dirty="0" smtClean="0"/>
          </a:p>
          <a:p>
            <a:pPr lvl="1"/>
            <a:endParaRPr lang="en-US" altLang="ko-KR" sz="2200" dirty="0"/>
          </a:p>
          <a:p>
            <a:pPr lvl="1"/>
            <a:r>
              <a:rPr lang="en-US" altLang="ko-KR" sz="2200" dirty="0" smtClean="0"/>
              <a:t>(i, j) : coordinates of the square in the grid</a:t>
            </a:r>
          </a:p>
          <a:p>
            <a:pPr lvl="1"/>
            <a:endParaRPr lang="en-US" altLang="ko-KR" sz="2200" dirty="0"/>
          </a:p>
          <a:p>
            <a:pPr lvl="1"/>
            <a:r>
              <a:rPr lang="en-US" altLang="ko-KR" sz="2200" dirty="0" smtClean="0"/>
              <a:t>t : test ID of the particular drive</a:t>
            </a:r>
          </a:p>
          <a:p>
            <a:endParaRPr lang="en-US" altLang="ko-KR" sz="2400" dirty="0" smtClean="0"/>
          </a:p>
          <a:p>
            <a:endParaRPr lang="en-US" altLang="ko-KR" dirty="0"/>
          </a:p>
          <a:p>
            <a:pPr lvl="1"/>
            <a:endParaRPr lang="en-US" altLang="ko-KR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Model and Strategy (Stochastic Model)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06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32 possible outcomes (16 color code, 2 units)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Is the selection of mobile phone affects the color code distribution?</a:t>
            </a:r>
            <a:endParaRPr lang="en-US" altLang="ko-KR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Model and Strategy (Stochastic Model)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872974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76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503816" y="1230377"/>
                <a:ext cx="8229600" cy="4911741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sz="2400" dirty="0" smtClean="0"/>
                  <a:t>Null Hypothesis</a:t>
                </a:r>
              </a:p>
              <a:p>
                <a:endParaRPr lang="en-US" altLang="ko-KR" sz="2400" dirty="0"/>
              </a:p>
              <a:p>
                <a:pPr lvl="1"/>
                <a:r>
                  <a:rPr lang="en-US" altLang="ko-KR" sz="2000" dirty="0" smtClean="0"/>
                  <a:t>H</a:t>
                </a:r>
                <a:r>
                  <a:rPr lang="en-US" altLang="ko-KR" sz="2000" baseline="-25000" dirty="0" smtClean="0"/>
                  <a:t>0</a:t>
                </a:r>
                <a:r>
                  <a:rPr lang="en-US" altLang="ko-KR" sz="2000" dirty="0" smtClean="0"/>
                  <a:t> : Color code distribution is independent of mobile phone selection</a:t>
                </a:r>
              </a:p>
              <a:p>
                <a:pPr lvl="1"/>
                <a:endParaRPr lang="en-US" altLang="ko-KR" sz="2000" dirty="0" smtClean="0"/>
              </a:p>
              <a:p>
                <a:r>
                  <a:rPr lang="en-US" altLang="ko-KR" sz="2400" dirty="0" smtClean="0"/>
                  <a:t>Alternative </a:t>
                </a:r>
                <a:r>
                  <a:rPr lang="en-US" altLang="ko-KR" sz="2400" dirty="0"/>
                  <a:t>Hypothesis</a:t>
                </a:r>
              </a:p>
              <a:p>
                <a:endParaRPr lang="en-US" altLang="ko-KR" sz="2200" dirty="0"/>
              </a:p>
              <a:p>
                <a:pPr lvl="1"/>
                <a:r>
                  <a:rPr lang="en-US" altLang="ko-KR" sz="2000" dirty="0" smtClean="0"/>
                  <a:t>H</a:t>
                </a:r>
                <a:r>
                  <a:rPr lang="en-US" altLang="ko-KR" sz="2000" baseline="-25000" dirty="0" smtClean="0"/>
                  <a:t>a</a:t>
                </a:r>
                <a:r>
                  <a:rPr lang="en-US" altLang="ko-KR" sz="2000" dirty="0" smtClean="0"/>
                  <a:t> : The variables are dependent</a:t>
                </a:r>
              </a:p>
              <a:p>
                <a:pPr lvl="1"/>
                <a:endParaRPr lang="en-US" altLang="ko-KR" sz="2000" dirty="0"/>
              </a:p>
              <a:p>
                <a:r>
                  <a:rPr lang="en-US" altLang="ko-KR" sz="2400" dirty="0" smtClean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ko-KR" sz="2400" b="0" i="1" smtClean="0">
                        <a:latin typeface="Cambria Math"/>
                      </a:rPr>
                      <m:t>= 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ko-KR" sz="24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altLang="ko-KR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ko-KR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ko-KR" sz="2400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ko-KR" sz="2400" i="1">
                                    <a:latin typeface="Cambria Math"/>
                                  </a:rPr>
                                  <m:t>𝑂</m:t>
                                </m:r>
                                <m:r>
                                  <a:rPr lang="en-US" altLang="ko-KR" sz="2400" i="1">
                                    <a:latin typeface="Cambria Math"/>
                                  </a:rPr>
                                  <m:t> −</m:t>
                                </m:r>
                                <m:r>
                                  <a:rPr lang="en-US" altLang="ko-KR" sz="2400" i="1">
                                    <a:latin typeface="Cambria Math"/>
                                  </a:rPr>
                                  <m:t>𝐸</m:t>
                                </m:r>
                                <m:r>
                                  <a:rPr lang="en-US" altLang="ko-KR" sz="2400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ko-KR" sz="24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ko-KR" sz="2400" b="0" i="1" smtClean="0">
                                <a:latin typeface="Cambria Math"/>
                              </a:rPr>
                              <m:t>𝐸</m:t>
                            </m:r>
                          </m:den>
                        </m:f>
                      </m:e>
                    </m:nary>
                    <m:r>
                      <a:rPr lang="en-US" altLang="ko-KR" sz="2400" b="0" i="1" smtClean="0">
                        <a:latin typeface="Cambria Math"/>
                      </a:rPr>
                      <m:t> )&gt;</m:t>
                    </m:r>
                    <m:sSub>
                      <m:sSubPr>
                        <m:ctrlPr>
                          <a:rPr lang="en-US" altLang="ko-KR" sz="2400" i="1" smtClean="0">
                            <a:latin typeface="Cambria Math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ko-KR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ko-KR" sz="24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ko-KR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  <m:sub>
                        <m:r>
                          <a:rPr lang="en-US" altLang="ko-KR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ko-KR" sz="2400" b="0" i="1" smtClean="0">
                            <a:latin typeface="Cambria Math"/>
                          </a:rPr>
                          <m:t>𝑝</m:t>
                        </m:r>
                        <m:r>
                          <a:rPr lang="en-US" altLang="ko-KR" sz="2400" b="0" i="1" smtClean="0">
                            <a:latin typeface="Cambria Math"/>
                          </a:rPr>
                          <m:t>, </m:t>
                        </m:r>
                        <m:r>
                          <a:rPr lang="en-US" altLang="ko-KR" sz="2400" b="0" i="1" smtClean="0">
                            <a:latin typeface="Cambria Math"/>
                          </a:rPr>
                          <m:t>𝑑𝑓</m:t>
                        </m:r>
                        <m:r>
                          <a:rPr lang="en-US" altLang="ko-KR" sz="2400" b="0" i="1" smtClean="0">
                            <a:latin typeface="Cambria Math"/>
                          </a:rPr>
                          <m:t>)</m:t>
                        </m:r>
                      </m:sub>
                    </m:sSub>
                    <m:r>
                      <a:rPr lang="en-US" altLang="ko-KR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ko-KR" sz="2200" dirty="0" smtClean="0"/>
                  <a:t> </a:t>
                </a:r>
                <a:r>
                  <a:rPr lang="en-US" altLang="ko-KR" sz="2200" dirty="0" smtClean="0">
                    <a:sym typeface="Wingdings" pitchFamily="2" charset="2"/>
                  </a:rPr>
                  <a:t> Null Hypothesis is rejected.</a:t>
                </a:r>
                <a:endParaRPr lang="en-US" altLang="ko-KR" sz="2200" dirty="0" smtClean="0"/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816" y="1230377"/>
                <a:ext cx="8229600" cy="4911741"/>
              </a:xfrm>
              <a:blipFill rotWithShape="1">
                <a:blip r:embed="rId3"/>
                <a:stretch>
                  <a:fillRect l="-1037" t="-9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Model and Strategy (Stochastic Model)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8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endParaRPr lang="en-US" altLang="ko-KR" sz="2200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52715"/>
            <a:ext cx="4032447" cy="29148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6" y="1167583"/>
            <a:ext cx="4032447" cy="29148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2944942" cy="208823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494" y="4221088"/>
            <a:ext cx="2612758" cy="205081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235" y="4192550"/>
            <a:ext cx="2495220" cy="207935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75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On this cell</a:t>
            </a:r>
            <a:r>
              <a:rPr lang="en-US" altLang="ko-KR" sz="2400" dirty="0" smtClean="0"/>
              <a:t>, we </a:t>
            </a:r>
            <a:r>
              <a:rPr lang="en-US" altLang="ko-KR" sz="2400" dirty="0"/>
              <a:t>can clearly see that the behavior of test model </a:t>
            </a:r>
            <a:r>
              <a:rPr lang="en-US" altLang="ko-KR" sz="2400" dirty="0" smtClean="0"/>
              <a:t>2 significantly </a:t>
            </a:r>
            <a:r>
              <a:rPr lang="en-US" altLang="ko-KR" sz="2400" dirty="0"/>
              <a:t>different from the base profile.</a:t>
            </a:r>
            <a:endParaRPr lang="en-US" altLang="ko-KR" sz="2200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Model and Strategy (Stochastic Model)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86" y="2708920"/>
            <a:ext cx="4267200" cy="18288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4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Using chi-square value and calculate the p-value, accept or reject the independence hypothesis using a thresh hold.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Compare hand-off behavior in certain geographical regions.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Analysis can be used to distinguish mobile phones based on their hand-off behavior.</a:t>
            </a:r>
            <a:endParaRPr lang="en-US" altLang="ko-KR" sz="2200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57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FDM and TDM increase the capacity of communications. </a:t>
            </a:r>
            <a:endParaRPr lang="en-US" altLang="ko-KR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2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2050" name="Picture 2" descr="http://www.ktword.co.kr/img_data/118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86" y="2276872"/>
            <a:ext cx="5565446" cy="403244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86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Base station services a cell.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A cell has multiple frequency bands</a:t>
            </a:r>
          </a:p>
          <a:p>
            <a:endParaRPr lang="en-US" altLang="ko-KR" sz="24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타원 4"/>
          <p:cNvSpPr/>
          <p:nvPr/>
        </p:nvSpPr>
        <p:spPr>
          <a:xfrm>
            <a:off x="2411760" y="2636912"/>
            <a:ext cx="4176464" cy="3600400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D:\클립아트\style1540\MC9004338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41782"/>
            <a:ext cx="783704" cy="78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클립아트\style1540\MC9004315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56" y="3268329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클립아트\style1540\MC9004315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20" y="4869160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클립아트\style1540\MC9004338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040" y="4877544"/>
            <a:ext cx="783704" cy="78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직선 화살표 연결선 8"/>
          <p:cNvCxnSpPr>
            <a:stCxn id="3076" idx="3"/>
          </p:cNvCxnSpPr>
          <p:nvPr/>
        </p:nvCxnSpPr>
        <p:spPr>
          <a:xfrm>
            <a:off x="3575744" y="3664373"/>
            <a:ext cx="780232" cy="556715"/>
          </a:xfrm>
          <a:prstGeom prst="straightConnector1">
            <a:avLst/>
          </a:prstGeom>
          <a:ln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>
            <a:stCxn id="14" idx="3"/>
          </p:cNvCxnSpPr>
          <p:nvPr/>
        </p:nvCxnSpPr>
        <p:spPr>
          <a:xfrm flipV="1">
            <a:off x="3575744" y="4653136"/>
            <a:ext cx="780232" cy="616260"/>
          </a:xfrm>
          <a:prstGeom prst="straightConnector1">
            <a:avLst/>
          </a:prstGeom>
          <a:ln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>
            <a:stCxn id="13" idx="1"/>
          </p:cNvCxnSpPr>
          <p:nvPr/>
        </p:nvCxnSpPr>
        <p:spPr>
          <a:xfrm flipH="1" flipV="1">
            <a:off x="4644008" y="4653136"/>
            <a:ext cx="855712" cy="61206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>
            <a:endCxn id="3075" idx="1"/>
          </p:cNvCxnSpPr>
          <p:nvPr/>
        </p:nvCxnSpPr>
        <p:spPr>
          <a:xfrm flipV="1">
            <a:off x="4644008" y="3733634"/>
            <a:ext cx="864096" cy="48745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D:\Download\MC900322691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688" y="3640187"/>
            <a:ext cx="1040607" cy="159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05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Base station’s cell can pile each other.</a:t>
            </a:r>
          </a:p>
          <a:p>
            <a:endParaRPr lang="en-US" altLang="ko-KR" sz="2000" dirty="0" smtClean="0"/>
          </a:p>
          <a:p>
            <a:pPr lvl="1"/>
            <a:r>
              <a:rPr lang="en-US" altLang="ko-KR" sz="2000" dirty="0" smtClean="0"/>
              <a:t>Interference and crosstalk</a:t>
            </a:r>
          </a:p>
          <a:p>
            <a:pPr lvl="1"/>
            <a:endParaRPr lang="en-US" altLang="ko-KR" sz="2000" dirty="0"/>
          </a:p>
          <a:p>
            <a:pPr lvl="1"/>
            <a:r>
              <a:rPr lang="en-US" altLang="ko-KR" sz="2000" dirty="0" smtClean="0"/>
              <a:t>Need to each station has different frequency group (Color code)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타원 5"/>
          <p:cNvSpPr/>
          <p:nvPr/>
        </p:nvSpPr>
        <p:spPr>
          <a:xfrm>
            <a:off x="3043552" y="3963506"/>
            <a:ext cx="1651055" cy="1553725"/>
          </a:xfrm>
          <a:prstGeom prst="ellipse">
            <a:avLst/>
          </a:prstGeom>
          <a:solidFill>
            <a:srgbClr val="FF0000">
              <a:alpha val="30000"/>
            </a:srgbClr>
          </a:solidFill>
          <a:ln w="6350">
            <a:solidFill>
              <a:schemeClr val="tx1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 descr="D:\Download\MC90032269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999" y="4308320"/>
            <a:ext cx="56415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타원 7"/>
          <p:cNvSpPr/>
          <p:nvPr/>
        </p:nvSpPr>
        <p:spPr>
          <a:xfrm>
            <a:off x="4268804" y="4581127"/>
            <a:ext cx="1651055" cy="1553725"/>
          </a:xfrm>
          <a:prstGeom prst="ellipse">
            <a:avLst/>
          </a:prstGeom>
          <a:solidFill>
            <a:srgbClr val="00B050">
              <a:alpha val="27000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9" name="Picture 2" descr="D:\Download\MC90032269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251" y="4925941"/>
            <a:ext cx="56415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타원 9"/>
          <p:cNvSpPr/>
          <p:nvPr/>
        </p:nvSpPr>
        <p:spPr>
          <a:xfrm>
            <a:off x="4263675" y="3423675"/>
            <a:ext cx="1651055" cy="1553725"/>
          </a:xfrm>
          <a:prstGeom prst="ellipse">
            <a:avLst/>
          </a:prstGeom>
          <a:solidFill>
            <a:srgbClr val="0070C0">
              <a:alpha val="30000"/>
            </a:srgbClr>
          </a:solidFill>
          <a:ln w="6350">
            <a:solidFill>
              <a:schemeClr val="tx1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1" name="Picture 2" descr="D:\Download\MC90032269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122" y="3792496"/>
            <a:ext cx="56415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타원 13"/>
          <p:cNvSpPr/>
          <p:nvPr/>
        </p:nvSpPr>
        <p:spPr>
          <a:xfrm>
            <a:off x="5376410" y="3963506"/>
            <a:ext cx="1651055" cy="1553725"/>
          </a:xfrm>
          <a:prstGeom prst="ellipse">
            <a:avLst/>
          </a:prstGeom>
          <a:solidFill>
            <a:srgbClr val="FF0000">
              <a:alpha val="30000"/>
            </a:srgbClr>
          </a:solidFill>
          <a:ln w="6350">
            <a:solidFill>
              <a:schemeClr val="tx1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5" name="Picture 2" descr="D:\Download\MC90032269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57" y="4308320"/>
            <a:ext cx="56415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70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Handoff</a:t>
            </a:r>
          </a:p>
          <a:p>
            <a:endParaRPr lang="en-US" altLang="ko-KR" sz="2400" dirty="0"/>
          </a:p>
          <a:p>
            <a:pPr lvl="1"/>
            <a:r>
              <a:rPr lang="en-US" altLang="ko-KR" dirty="0" smtClean="0"/>
              <a:t>Change base station and maintain communication using RSSI</a:t>
            </a:r>
            <a:endParaRPr lang="en-US" altLang="ko-KR" dirty="0"/>
          </a:p>
          <a:p>
            <a:pPr lvl="1"/>
            <a:endParaRPr lang="en-US" altLang="ko-KR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301953" y="2872955"/>
            <a:ext cx="2916000" cy="2916161"/>
          </a:xfrm>
          <a:prstGeom prst="ellipse">
            <a:avLst/>
          </a:prstGeom>
          <a:solidFill>
            <a:srgbClr val="FF0000">
              <a:alpha val="30000"/>
            </a:srgbClr>
          </a:solidFill>
          <a:ln w="6350">
            <a:solidFill>
              <a:schemeClr val="tx1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9" name="Picture 2" descr="D:\Download\MC90032269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86" y="3898987"/>
            <a:ext cx="56415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타원 9"/>
          <p:cNvSpPr/>
          <p:nvPr/>
        </p:nvSpPr>
        <p:spPr>
          <a:xfrm>
            <a:off x="2030145" y="2872955"/>
            <a:ext cx="2916000" cy="2916000"/>
          </a:xfrm>
          <a:prstGeom prst="ellipse">
            <a:avLst/>
          </a:prstGeom>
          <a:solidFill>
            <a:srgbClr val="0070C0">
              <a:alpha val="30000"/>
            </a:srgbClr>
          </a:solidFill>
          <a:ln w="6350">
            <a:solidFill>
              <a:schemeClr val="tx1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1" name="Picture 2" descr="D:\Download\MC90032269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281" y="3898987"/>
            <a:ext cx="564159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클립아트\style1540\MC9004315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566" y="4017658"/>
            <a:ext cx="626754" cy="6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클립아트\style1540\MC9004315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0" y="4017658"/>
            <a:ext cx="626754" cy="6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클립아트\style1540\MC9004315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27" y="4017658"/>
            <a:ext cx="626754" cy="6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클립아트\style1540\MC9004315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409" y="4017578"/>
            <a:ext cx="626754" cy="62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2427" y="464433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125923" y="46444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760884" y="464433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39766" y="46444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4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579933" y="475469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A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326289" y="476308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B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3094248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dirty="0" smtClean="0"/>
              <a:t>Clearly know 1 and 4’s base station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dirty="0" smtClean="0"/>
              <a:t>How about 2 or 3?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056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Handoff efficiency decided by :</a:t>
            </a:r>
          </a:p>
          <a:p>
            <a:endParaRPr lang="en-US" altLang="ko-KR" sz="2400" dirty="0"/>
          </a:p>
          <a:p>
            <a:pPr lvl="1"/>
            <a:r>
              <a:rPr lang="en-US" altLang="ko-KR" sz="2200" b="1" dirty="0" smtClean="0"/>
              <a:t>Handsets model </a:t>
            </a:r>
          </a:p>
          <a:p>
            <a:pPr lvl="1"/>
            <a:endParaRPr lang="en-US" altLang="ko-KR" sz="2200" dirty="0"/>
          </a:p>
          <a:p>
            <a:pPr lvl="1"/>
            <a:r>
              <a:rPr lang="en-US" altLang="ko-KR" sz="2200" dirty="0" smtClean="0"/>
              <a:t>Handoff algorithms. (Don’t evaluate)</a:t>
            </a:r>
          </a:p>
          <a:p>
            <a:pPr lvl="1"/>
            <a:endParaRPr lang="en-US" altLang="ko-KR" sz="2200" dirty="0"/>
          </a:p>
          <a:p>
            <a:r>
              <a:rPr lang="en-US" altLang="ko-KR" sz="2400" dirty="0" smtClean="0"/>
              <a:t>Evaluate the performance of various handsets models.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dirty="0"/>
          </a:p>
          <a:p>
            <a:pPr lvl="1"/>
            <a:endParaRPr lang="en-US" altLang="ko-KR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Purpose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0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r>
              <a:rPr lang="en-US" altLang="ko-KR" sz="2600" dirty="0" smtClean="0"/>
              <a:t>Using one baseline unit and two test model</a:t>
            </a:r>
          </a:p>
          <a:p>
            <a:endParaRPr lang="en-US" altLang="ko-KR" sz="2600" dirty="0" smtClean="0"/>
          </a:p>
          <a:p>
            <a:pPr lvl="1"/>
            <a:r>
              <a:rPr lang="en-US" altLang="ko-KR" sz="2200" dirty="0" smtClean="0"/>
              <a:t>Mount on a test vehicle and drive geographic route.</a:t>
            </a:r>
          </a:p>
          <a:p>
            <a:pPr lvl="1"/>
            <a:endParaRPr lang="en-US" altLang="ko-KR" sz="2200" dirty="0" smtClean="0"/>
          </a:p>
          <a:p>
            <a:pPr lvl="2"/>
            <a:r>
              <a:rPr lang="en-US" altLang="ko-KR" sz="2000" dirty="0" smtClean="0"/>
              <a:t>Clockwise and counter-clockwise direction.</a:t>
            </a:r>
          </a:p>
          <a:p>
            <a:endParaRPr lang="en-US" altLang="ko-KR" sz="3000" dirty="0"/>
          </a:p>
          <a:p>
            <a:pPr lvl="1"/>
            <a:r>
              <a:rPr lang="en-US" altLang="ko-KR" sz="2200" dirty="0" smtClean="0"/>
              <a:t>Record has latitude, longitude, color code, and RSSI data.</a:t>
            </a:r>
            <a:r>
              <a:rPr lang="en-US" altLang="ko-KR" sz="3000" dirty="0" smtClean="0"/>
              <a:t> </a:t>
            </a:r>
            <a:endParaRPr lang="en-US" altLang="ko-KR" sz="2200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Model and Strategy(</a:t>
            </a:r>
            <a:r>
              <a:rPr lang="en-US" altLang="ko-KR" dirty="0"/>
              <a:t>Data </a:t>
            </a:r>
            <a:r>
              <a:rPr lang="en-US" altLang="ko-KR" dirty="0" smtClean="0"/>
              <a:t>Acquisition)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2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3816" y="1230377"/>
            <a:ext cx="8229600" cy="4911741"/>
          </a:xfrm>
        </p:spPr>
        <p:txBody>
          <a:bodyPr>
            <a:normAutofit/>
          </a:bodyPr>
          <a:lstStyle/>
          <a:p>
            <a:endParaRPr lang="en-US" altLang="ko-KR" sz="2400" dirty="0" smtClean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Model and Strategy (</a:t>
            </a:r>
            <a:r>
              <a:rPr lang="en-US" altLang="ko-KR" dirty="0"/>
              <a:t>Data </a:t>
            </a:r>
            <a:r>
              <a:rPr lang="en-US" altLang="ko-KR" dirty="0" smtClean="0"/>
              <a:t>Aggregation)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8</a:t>
            </a:fld>
            <a:endParaRPr lang="ko-KR" altLang="en-US">
              <a:solidFill>
                <a:prstClr val="black"/>
              </a:solidFill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2771800" y="2461070"/>
            <a:ext cx="55446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2627784" y="4039508"/>
            <a:ext cx="56886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2771800" y="5617946"/>
            <a:ext cx="54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 flipV="1">
            <a:off x="3868204" y="1807260"/>
            <a:ext cx="0" cy="4464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flipV="1">
            <a:off x="5472100" y="1719258"/>
            <a:ext cx="0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V="1">
            <a:off x="7075996" y="1719258"/>
            <a:ext cx="0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자유형 36"/>
          <p:cNvSpPr/>
          <p:nvPr/>
        </p:nvSpPr>
        <p:spPr>
          <a:xfrm>
            <a:off x="3134193" y="1871492"/>
            <a:ext cx="5063328" cy="4201473"/>
          </a:xfrm>
          <a:custGeom>
            <a:avLst/>
            <a:gdLst>
              <a:gd name="connsiteX0" fmla="*/ 117627 w 5063328"/>
              <a:gd name="connsiteY0" fmla="*/ 186072 h 4201473"/>
              <a:gd name="connsiteX1" fmla="*/ 4963947 w 5063328"/>
              <a:gd name="connsiteY1" fmla="*/ 460392 h 4201473"/>
              <a:gd name="connsiteX2" fmla="*/ 3123717 w 5063328"/>
              <a:gd name="connsiteY2" fmla="*/ 4175142 h 4201473"/>
              <a:gd name="connsiteX3" fmla="*/ 3327 w 5063328"/>
              <a:gd name="connsiteY3" fmla="*/ 2037732 h 4201473"/>
              <a:gd name="connsiteX4" fmla="*/ 3752367 w 5063328"/>
              <a:gd name="connsiteY4" fmla="*/ 437532 h 4201473"/>
              <a:gd name="connsiteX5" fmla="*/ 3123717 w 5063328"/>
              <a:gd name="connsiteY5" fmla="*/ 3477912 h 4201473"/>
              <a:gd name="connsiteX6" fmla="*/ 1660677 w 5063328"/>
              <a:gd name="connsiteY6" fmla="*/ 1797702 h 4201473"/>
              <a:gd name="connsiteX7" fmla="*/ 2826537 w 5063328"/>
              <a:gd name="connsiteY7" fmla="*/ 1340502 h 4201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63328" h="4201473">
                <a:moveTo>
                  <a:pt x="117627" y="186072"/>
                </a:moveTo>
                <a:cubicBezTo>
                  <a:pt x="2290279" y="-9191"/>
                  <a:pt x="4462932" y="-204453"/>
                  <a:pt x="4963947" y="460392"/>
                </a:cubicBezTo>
                <a:cubicBezTo>
                  <a:pt x="5464962" y="1125237"/>
                  <a:pt x="3950487" y="3912252"/>
                  <a:pt x="3123717" y="4175142"/>
                </a:cubicBezTo>
                <a:cubicBezTo>
                  <a:pt x="2296947" y="4438032"/>
                  <a:pt x="-101448" y="2660667"/>
                  <a:pt x="3327" y="2037732"/>
                </a:cubicBezTo>
                <a:cubicBezTo>
                  <a:pt x="108102" y="1414797"/>
                  <a:pt x="3232302" y="197502"/>
                  <a:pt x="3752367" y="437532"/>
                </a:cubicBezTo>
                <a:cubicBezTo>
                  <a:pt x="4272432" y="677562"/>
                  <a:pt x="3472332" y="3251217"/>
                  <a:pt x="3123717" y="3477912"/>
                </a:cubicBezTo>
                <a:cubicBezTo>
                  <a:pt x="2775102" y="3704607"/>
                  <a:pt x="1710207" y="2153937"/>
                  <a:pt x="1660677" y="1797702"/>
                </a:cubicBezTo>
                <a:cubicBezTo>
                  <a:pt x="1611147" y="1441467"/>
                  <a:pt x="2218842" y="1390984"/>
                  <a:pt x="2826537" y="1340502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8" name="Picture 3" descr="D:\클립아트\style1540\MC90043386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8" y="2799378"/>
            <a:ext cx="783704" cy="78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직선 화살표 연결선 39"/>
          <p:cNvCxnSpPr/>
          <p:nvPr/>
        </p:nvCxnSpPr>
        <p:spPr>
          <a:xfrm flipH="1">
            <a:off x="7596336" y="2481080"/>
            <a:ext cx="2123" cy="15784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308304" y="3093698"/>
            <a:ext cx="650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50m</a:t>
            </a:r>
            <a:endParaRPr lang="ko-KR" altLang="en-US" dirty="0"/>
          </a:p>
        </p:txBody>
      </p:sp>
      <p:sp>
        <p:nvSpPr>
          <p:cNvPr id="43" name="사각형 설명선 42"/>
          <p:cNvSpPr/>
          <p:nvPr/>
        </p:nvSpPr>
        <p:spPr>
          <a:xfrm>
            <a:off x="576174" y="1878854"/>
            <a:ext cx="2360230" cy="1584176"/>
          </a:xfrm>
          <a:prstGeom prst="wedgeRectCallout">
            <a:avLst>
              <a:gd name="adj1" fmla="val 100498"/>
              <a:gd name="adj2" fmla="val -2307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Aggregate each cell data(GPS, color code)</a:t>
            </a:r>
          </a:p>
          <a:p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Count the number of same color code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90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Model and Strategy (</a:t>
            </a:r>
            <a:r>
              <a:rPr lang="en-US" altLang="ko-KR" dirty="0"/>
              <a:t>Data </a:t>
            </a:r>
            <a:r>
              <a:rPr lang="en-US" altLang="ko-KR" dirty="0" smtClean="0"/>
              <a:t>Aggregation)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>
                <a:solidFill>
                  <a:prstClr val="black"/>
                </a:solidFill>
              </a:rPr>
              <a:pPr/>
              <a:t>9</a:t>
            </a:fld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98" y="1268759"/>
            <a:ext cx="6336704" cy="500570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5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2893</TotalTime>
  <Words>746</Words>
  <Application>Microsoft Office PowerPoint</Application>
  <PresentationFormat>화면 슬라이드 쇼(4:3)</PresentationFormat>
  <Paragraphs>159</Paragraphs>
  <Slides>16</Slides>
  <Notes>16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테마1</vt:lpstr>
      <vt:lpstr>Evaluating Mobile Phone Handoff Behavior using Chi-square Statistical Test</vt:lpstr>
      <vt:lpstr>Introduction</vt:lpstr>
      <vt:lpstr>Introduction</vt:lpstr>
      <vt:lpstr>Introduction</vt:lpstr>
      <vt:lpstr>Introduction</vt:lpstr>
      <vt:lpstr>Purpose</vt:lpstr>
      <vt:lpstr>Model and Strategy(Data Acquisition)</vt:lpstr>
      <vt:lpstr>Model and Strategy (Data Aggregation)</vt:lpstr>
      <vt:lpstr>Model and Strategy (Data Aggregation)</vt:lpstr>
      <vt:lpstr>Model and Strategy (Data Aggregation)</vt:lpstr>
      <vt:lpstr>Model and Strategy (Stochastic Model)</vt:lpstr>
      <vt:lpstr>Model and Strategy (Stochastic Model)</vt:lpstr>
      <vt:lpstr>Model and Strategy (Stochastic Model)</vt:lpstr>
      <vt:lpstr>Results</vt:lpstr>
      <vt:lpstr>Model and Strategy (Stochastic Model)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Proposal</dc:title>
  <dc:creator>isKim</dc:creator>
  <cp:lastModifiedBy>isKim</cp:lastModifiedBy>
  <cp:revision>112</cp:revision>
  <cp:lastPrinted>2011-04-12T04:08:32Z</cp:lastPrinted>
  <dcterms:created xsi:type="dcterms:W3CDTF">2011-03-14T10:52:43Z</dcterms:created>
  <dcterms:modified xsi:type="dcterms:W3CDTF">2011-04-12T10:29:45Z</dcterms:modified>
</cp:coreProperties>
</file>