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445" autoAdjust="0"/>
  </p:normalViewPr>
  <p:slideViewPr>
    <p:cSldViewPr snapToGrid="0" snapToObjects="1">
      <p:cViewPr varScale="1">
        <p:scale>
          <a:sx n="100" d="100"/>
          <a:sy n="100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F2B9-F436-5F49-82D2-620946E160AA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E2B-5DB9-734E-B0A1-425BB06A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F2B9-F436-5F49-82D2-620946E160AA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E2B-5DB9-734E-B0A1-425BB06A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F2B9-F436-5F49-82D2-620946E160AA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E2B-5DB9-734E-B0A1-425BB06A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4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F2B9-F436-5F49-82D2-620946E160AA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E2B-5DB9-734E-B0A1-425BB06A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8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F2B9-F436-5F49-82D2-620946E160AA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E2B-5DB9-734E-B0A1-425BB06A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8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F2B9-F436-5F49-82D2-620946E160AA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E2B-5DB9-734E-B0A1-425BB06A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0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F2B9-F436-5F49-82D2-620946E160AA}" type="datetimeFigureOut">
              <a:rPr lang="en-US" smtClean="0"/>
              <a:t>9/30/16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E2B-5DB9-734E-B0A1-425BB06A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7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F2B9-F436-5F49-82D2-620946E160AA}" type="datetimeFigureOut">
              <a:rPr lang="en-US" smtClean="0"/>
              <a:t>9/30/16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E2B-5DB9-734E-B0A1-425BB06A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F2B9-F436-5F49-82D2-620946E160AA}" type="datetimeFigureOut">
              <a:rPr lang="en-US" smtClean="0"/>
              <a:t>9/30/16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E2B-5DB9-734E-B0A1-425BB06A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F2B9-F436-5F49-82D2-620946E160AA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E2B-5DB9-734E-B0A1-425BB06A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2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F2B9-F436-5F49-82D2-620946E160AA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E2B-5DB9-734E-B0A1-425BB06A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EF2B9-F436-5F49-82D2-620946E160AA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2DE2B-5DB9-734E-B0A1-425BB06A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9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4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Taxonomy of Kernel Vulnerabilities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nonvalidated</a:t>
            </a:r>
            <a:r>
              <a:rPr lang="en-US" dirty="0" smtClean="0"/>
              <a:t>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combined user and kernel address space</a:t>
            </a:r>
          </a:p>
          <a:p>
            <a:r>
              <a:rPr lang="en-US" dirty="0" smtClean="0"/>
              <a:t>Kernel should check </a:t>
            </a:r>
            <a:br>
              <a:rPr lang="en-US" dirty="0" smtClean="0"/>
            </a:br>
            <a:r>
              <a:rPr lang="en-US" dirty="0" smtClean="0"/>
              <a:t>pointers from the user</a:t>
            </a:r>
            <a:br>
              <a:rPr lang="en-US" dirty="0" smtClean="0"/>
            </a:br>
            <a:r>
              <a:rPr lang="en-US" dirty="0" smtClean="0"/>
              <a:t>whether it points to</a:t>
            </a:r>
            <a:br>
              <a:rPr lang="en-US" dirty="0" smtClean="0"/>
            </a:br>
            <a:r>
              <a:rPr lang="en-US" dirty="0" smtClean="0"/>
              <a:t>kernel space or user</a:t>
            </a:r>
            <a:br>
              <a:rPr lang="en-US" dirty="0" smtClean="0"/>
            </a:br>
            <a:r>
              <a:rPr lang="en-US" dirty="0" smtClean="0"/>
              <a:t>space</a:t>
            </a:r>
          </a:p>
          <a:p>
            <a:r>
              <a:rPr lang="en-US" dirty="0" smtClean="0"/>
              <a:t>Otherwise, user can access</a:t>
            </a:r>
            <a:br>
              <a:rPr lang="en-US" dirty="0" smtClean="0"/>
            </a:br>
            <a:r>
              <a:rPr lang="en-US" dirty="0" smtClean="0"/>
              <a:t>kernel space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90019" y="2379547"/>
            <a:ext cx="1552331" cy="25142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190" y="2392374"/>
            <a:ext cx="1565160" cy="833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 smtClean="0"/>
              <a:t>Kernel</a:t>
            </a:r>
          </a:p>
          <a:p>
            <a:pPr algn="ctr"/>
            <a:endParaRPr lang="en-US" sz="1200" dirty="0"/>
          </a:p>
          <a:p>
            <a:r>
              <a:rPr lang="en-US" sz="1200" dirty="0" smtClean="0"/>
              <a:t>read *p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502849" y="3251829"/>
            <a:ext cx="1526672" cy="16291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/>
              <a:t>User process</a:t>
            </a:r>
          </a:p>
          <a:p>
            <a:pPr algn="ctr"/>
            <a:endParaRPr lang="en-US" sz="1200" dirty="0"/>
          </a:p>
          <a:p>
            <a:r>
              <a:rPr lang="en-US" sz="1200" dirty="0" smtClean="0"/>
              <a:t>call </a:t>
            </a:r>
            <a:r>
              <a:rPr lang="en-US" sz="1200" dirty="0"/>
              <a:t>X</a:t>
            </a:r>
            <a:r>
              <a:rPr lang="en-US" sz="1200" dirty="0" smtClean="0"/>
              <a:t>(</a:t>
            </a:r>
            <a:r>
              <a:rPr lang="en-US" sz="1200" dirty="0" smtClean="0"/>
              <a:t>)</a:t>
            </a:r>
          </a:p>
          <a:p>
            <a:endParaRPr lang="en-US" sz="1200" dirty="0"/>
          </a:p>
        </p:txBody>
      </p:sp>
      <p:cxnSp>
        <p:nvCxnSpPr>
          <p:cNvPr id="7" name="Elbow Connector 6"/>
          <p:cNvCxnSpPr>
            <a:stCxn id="9" idx="1"/>
            <a:endCxn id="8" idx="1"/>
          </p:cNvCxnSpPr>
          <p:nvPr/>
        </p:nvCxnSpPr>
        <p:spPr>
          <a:xfrm rot="10800000">
            <a:off x="6526957" y="2903951"/>
            <a:ext cx="27209" cy="860987"/>
          </a:xfrm>
          <a:prstGeom prst="bentConnector3">
            <a:avLst>
              <a:gd name="adj1" fmla="val 1128763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26956" y="2775673"/>
            <a:ext cx="846726" cy="25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54165" y="3636660"/>
            <a:ext cx="846726" cy="25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39786" y="3955819"/>
            <a:ext cx="578863" cy="2837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8" idx="3"/>
            <a:endCxn id="10" idx="3"/>
          </p:cNvCxnSpPr>
          <p:nvPr/>
        </p:nvCxnSpPr>
        <p:spPr>
          <a:xfrm flipH="1">
            <a:off x="7118649" y="2903950"/>
            <a:ext cx="255033" cy="1193740"/>
          </a:xfrm>
          <a:prstGeom prst="bentConnector3">
            <a:avLst>
              <a:gd name="adj1" fmla="val -371337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</p:cNvCxnSpPr>
          <p:nvPr/>
        </p:nvCxnSpPr>
        <p:spPr>
          <a:xfrm flipH="1">
            <a:off x="7105820" y="4097690"/>
            <a:ext cx="12829" cy="475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09480" y="3059414"/>
            <a:ext cx="1178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pass a pointer</a:t>
            </a:r>
            <a:r>
              <a:rPr lang="en-US" sz="1200" dirty="0"/>
              <a:t> </a:t>
            </a:r>
            <a:r>
              <a:rPr lang="en-US" sz="1200" dirty="0" smtClean="0"/>
              <a:t>p</a:t>
            </a: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271728" y="3096363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return</a:t>
            </a:r>
          </a:p>
          <a:p>
            <a:r>
              <a:rPr lang="en-US" sz="1200" dirty="0" smtClean="0"/>
              <a:t>read data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02608" y="3685716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limit address</a:t>
            </a:r>
          </a:p>
        </p:txBody>
      </p:sp>
      <p:cxnSp>
        <p:nvCxnSpPr>
          <p:cNvPr id="19" name="Straight Arrow Connector 18"/>
          <p:cNvCxnSpPr>
            <a:endCxn id="17" idx="3"/>
          </p:cNvCxnSpPr>
          <p:nvPr/>
        </p:nvCxnSpPr>
        <p:spPr>
          <a:xfrm flipH="1">
            <a:off x="5995187" y="3226174"/>
            <a:ext cx="482003" cy="59804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3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memory (esp. a pointer) is corrupted (overwritten) due to some misbehaving code (e.g., buffer overflow)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often than uninitialized pointer </a:t>
            </a:r>
            <a:r>
              <a:rPr lang="en-US" dirty="0" smtClean="0"/>
              <a:t>bug</a:t>
            </a:r>
          </a:p>
          <a:p>
            <a:r>
              <a:rPr lang="en-US" dirty="0" smtClean="0"/>
              <a:t>Kernel memory</a:t>
            </a:r>
          </a:p>
          <a:p>
            <a:pPr lvl="1"/>
            <a:r>
              <a:rPr lang="en-US" dirty="0" smtClean="0"/>
              <a:t>Kernel stack</a:t>
            </a:r>
          </a:p>
          <a:p>
            <a:pPr lvl="1"/>
            <a:r>
              <a:rPr lang="en-US" dirty="0" smtClean="0"/>
              <a:t>Kernel heap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087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stack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13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user process has user-land stack &amp; kernel-land stack</a:t>
            </a:r>
          </a:p>
          <a:p>
            <a:r>
              <a:rPr lang="en-US" dirty="0" smtClean="0"/>
              <a:t>Whenever </a:t>
            </a:r>
            <a:r>
              <a:rPr lang="en-US" i="1" dirty="0" smtClean="0"/>
              <a:t>traps to kernel</a:t>
            </a:r>
            <a:r>
              <a:rPr lang="en-US" dirty="0" smtClean="0"/>
              <a:t> (e.g., system call), kernel-land stack comes to play</a:t>
            </a:r>
          </a:p>
          <a:p>
            <a:r>
              <a:rPr lang="en-US" dirty="0" smtClean="0"/>
              <a:t>The same mechanism as user-land stack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Difference</a:t>
            </a:r>
          </a:p>
          <a:p>
            <a:pPr lvl="1"/>
            <a:r>
              <a:rPr lang="en-US" dirty="0" smtClean="0"/>
              <a:t>Limited in size (4KB or 8KB)</a:t>
            </a:r>
          </a:p>
          <a:p>
            <a:pPr lvl="2"/>
            <a:r>
              <a:rPr lang="en-US" dirty="0" smtClean="0"/>
              <a:t>kernel programmer uses few local variables</a:t>
            </a:r>
          </a:p>
          <a:p>
            <a:pPr lvl="1"/>
            <a:r>
              <a:rPr lang="en-US" dirty="0" smtClean="0"/>
              <a:t>Use the same virtual address space</a:t>
            </a:r>
            <a:endParaRPr lang="en-US" dirty="0"/>
          </a:p>
        </p:txBody>
      </p:sp>
      <p:pic>
        <p:nvPicPr>
          <p:cNvPr id="4" name="Picture 3" descr="Screen Shot 2016-09-30 at 3.06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46" y="4113135"/>
            <a:ext cx="7531100" cy="64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0978" y="3496110"/>
            <a:ext cx="292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Register:           </a:t>
            </a:r>
            <a:r>
              <a:rPr lang="en-US" dirty="0" err="1" smtClean="0"/>
              <a:t>sp</a:t>
            </a:r>
            <a:r>
              <a:rPr lang="en-US" dirty="0" smtClean="0"/>
              <a:t>                 </a:t>
            </a:r>
            <a:r>
              <a:rPr lang="en-US" dirty="0" err="1" smtClean="0"/>
              <a:t>bp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68561" y="3865442"/>
            <a:ext cx="903435" cy="403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597371" y="3865442"/>
            <a:ext cx="1400979" cy="403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5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memory corruption happens?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0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of unsafe C functions</a:t>
            </a:r>
          </a:p>
          <a:p>
            <a:pPr lvl="1"/>
            <a:r>
              <a:rPr lang="en-US" dirty="0" err="1" smtClean="0"/>
              <a:t>strcpy</a:t>
            </a:r>
            <a:r>
              <a:rPr lang="en-US" dirty="0" smtClean="0"/>
              <a:t>(), </a:t>
            </a:r>
            <a:r>
              <a:rPr lang="en-US" dirty="0" err="1" smtClean="0"/>
              <a:t>sprintf</a:t>
            </a:r>
            <a:r>
              <a:rPr lang="en-US" dirty="0" smtClean="0"/>
              <a:t>() keeps writing until \0</a:t>
            </a:r>
          </a:p>
          <a:p>
            <a:r>
              <a:rPr lang="en-US" dirty="0" smtClean="0"/>
              <a:t>Incorrect termination of a loop that populates an array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incorrect destination buffer size with safe C functions (</a:t>
            </a:r>
            <a:r>
              <a:rPr lang="en-US" dirty="0" err="1" smtClean="0"/>
              <a:t>strncpy</a:t>
            </a:r>
            <a:r>
              <a:rPr lang="en-US" dirty="0" smtClean="0"/>
              <a:t>(), </a:t>
            </a:r>
            <a:r>
              <a:rPr lang="en-US" dirty="0" err="1" smtClean="0"/>
              <a:t>memcpy</a:t>
            </a:r>
            <a:r>
              <a:rPr lang="en-US" dirty="0" smtClean="0"/>
              <a:t>(), </a:t>
            </a:r>
            <a:r>
              <a:rPr lang="en-US" dirty="0" err="1" smtClean="0"/>
              <a:t>snprintf</a:t>
            </a:r>
            <a:r>
              <a:rPr lang="en-US" dirty="0" smtClean="0"/>
              <a:t>())</a:t>
            </a:r>
          </a:p>
          <a:p>
            <a:pPr lvl="1"/>
            <a:r>
              <a:rPr lang="en-US" dirty="0" smtClean="0"/>
              <a:t>related to integer overflow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333" r="7872" b="16181"/>
          <a:stretch/>
        </p:blipFill>
        <p:spPr>
          <a:xfrm>
            <a:off x="2312394" y="2918220"/>
            <a:ext cx="4168765" cy="21322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6099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Heap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21510" cy="492673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Kernel allocates memory on the same page based on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type of objects</a:t>
            </a:r>
          </a:p>
          <a:p>
            <a:r>
              <a:rPr lang="en-US" dirty="0" smtClean="0"/>
              <a:t>Each allocation unit is called </a:t>
            </a:r>
            <a:r>
              <a:rPr lang="en-US" i="1" dirty="0" smtClean="0"/>
              <a:t>slab</a:t>
            </a:r>
            <a:endParaRPr lang="en-US" dirty="0" smtClean="0"/>
          </a:p>
          <a:p>
            <a:r>
              <a:rPr lang="en-US" dirty="0" smtClean="0"/>
              <a:t>Group of pages of the same kind of slab: cache</a:t>
            </a:r>
          </a:p>
          <a:p>
            <a:r>
              <a:rPr lang="en-US" dirty="0" smtClean="0"/>
              <a:t>Slab allocator</a:t>
            </a:r>
          </a:p>
          <a:p>
            <a:pPr lvl="1"/>
            <a:r>
              <a:rPr lang="en-US" dirty="0" smtClean="0"/>
              <a:t>allocates memory by prepared slots for certain size or certain type of objects (directory entry, </a:t>
            </a:r>
            <a:r>
              <a:rPr lang="en-US" dirty="0" err="1" smtClean="0"/>
              <a:t>tcp</a:t>
            </a:r>
            <a:r>
              <a:rPr lang="en-US" dirty="0" smtClean="0"/>
              <a:t> socket)</a:t>
            </a:r>
          </a:p>
          <a:p>
            <a:pPr lvl="1"/>
            <a:r>
              <a:rPr lang="en-US" dirty="0" smtClean="0"/>
              <a:t>Metadata (free or used) is stored at the slab or cache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 efficiency, when free, data is not cleared (dead heap)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Slab overflow (writing data over the slab) can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corrupt following slab data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corrupt metadata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corrupt following page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98793"/>
              </p:ext>
            </p:extLst>
          </p:nvPr>
        </p:nvGraphicFramePr>
        <p:xfrm>
          <a:off x="7481386" y="3016353"/>
          <a:ext cx="243589" cy="85344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43589"/>
              </a:tblGrid>
              <a:tr h="19523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9523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19523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19523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2302"/>
              </p:ext>
            </p:extLst>
          </p:nvPr>
        </p:nvGraphicFramePr>
        <p:xfrm>
          <a:off x="7803995" y="3011625"/>
          <a:ext cx="243589" cy="85344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43589"/>
              </a:tblGrid>
              <a:tr h="19523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9523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19523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19523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19093"/>
              </p:ext>
            </p:extLst>
          </p:nvPr>
        </p:nvGraphicFramePr>
        <p:xfrm>
          <a:off x="8126604" y="3006897"/>
          <a:ext cx="243589" cy="85344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43589"/>
              </a:tblGrid>
              <a:tr h="19523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9523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19523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19523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99440"/>
              </p:ext>
            </p:extLst>
          </p:nvPr>
        </p:nvGraphicFramePr>
        <p:xfrm>
          <a:off x="7481386" y="3972140"/>
          <a:ext cx="243589" cy="848712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43589"/>
              </a:tblGrid>
              <a:tr h="28290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8290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8290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059670"/>
              </p:ext>
            </p:extLst>
          </p:nvPr>
        </p:nvGraphicFramePr>
        <p:xfrm>
          <a:off x="7803995" y="3967412"/>
          <a:ext cx="243589" cy="85344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43589"/>
              </a:tblGrid>
              <a:tr h="2844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196055"/>
              </p:ext>
            </p:extLst>
          </p:nvPr>
        </p:nvGraphicFramePr>
        <p:xfrm>
          <a:off x="8126604" y="3962684"/>
          <a:ext cx="243589" cy="85344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43589"/>
              </a:tblGrid>
              <a:tr h="2844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21181"/>
              </p:ext>
            </p:extLst>
          </p:nvPr>
        </p:nvGraphicFramePr>
        <p:xfrm>
          <a:off x="7481386" y="5460131"/>
          <a:ext cx="243589" cy="106680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43589"/>
              </a:tblGrid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61088"/>
              </p:ext>
            </p:extLst>
          </p:nvPr>
        </p:nvGraphicFramePr>
        <p:xfrm>
          <a:off x="7803995" y="5455403"/>
          <a:ext cx="243589" cy="106680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43589"/>
              </a:tblGrid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11595"/>
              </p:ext>
            </p:extLst>
          </p:nvPr>
        </p:nvGraphicFramePr>
        <p:xfrm>
          <a:off x="8126604" y="5450675"/>
          <a:ext cx="243589" cy="106680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43589"/>
              </a:tblGrid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8951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7921832" y="4988827"/>
            <a:ext cx="0" cy="327351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78710" y="2461679"/>
            <a:ext cx="64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page</a:t>
            </a:r>
            <a:endParaRPr lang="en-US" sz="1600" i="1" dirty="0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>
            <a:off x="7302671" y="2800233"/>
            <a:ext cx="178715" cy="216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8370193" y="3234226"/>
            <a:ext cx="140421" cy="2225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458242" y="3128125"/>
            <a:ext cx="57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slab</a:t>
            </a:r>
            <a:endParaRPr lang="en-US" sz="1600" i="1" dirty="0"/>
          </a:p>
        </p:txBody>
      </p:sp>
      <p:sp>
        <p:nvSpPr>
          <p:cNvPr id="23" name="Rectangle 22"/>
          <p:cNvSpPr/>
          <p:nvPr/>
        </p:nvSpPr>
        <p:spPr>
          <a:xfrm>
            <a:off x="7381230" y="3909075"/>
            <a:ext cx="1116292" cy="1018999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458242" y="4144731"/>
            <a:ext cx="713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cache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2177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47904" cy="47765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Integer-related bugs</a:t>
            </a:r>
          </a:p>
          <a:p>
            <a:pPr lvl="1"/>
            <a:r>
              <a:rPr lang="en-US" dirty="0" smtClean="0"/>
              <a:t>integer overflow</a:t>
            </a:r>
          </a:p>
          <a:p>
            <a:pPr lvl="1"/>
            <a:r>
              <a:rPr lang="en-US" dirty="0" smtClean="0"/>
              <a:t>sign conversion issue</a:t>
            </a:r>
          </a:p>
          <a:p>
            <a:r>
              <a:rPr lang="en-US" dirty="0" smtClean="0"/>
              <a:t>n bits representation of an integer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</a:t>
            </a:r>
            <a:r>
              <a:rPr lang="en-US" dirty="0" smtClean="0"/>
              <a:t> values can be represented</a:t>
            </a:r>
          </a:p>
          <a:p>
            <a:pPr lvl="1"/>
            <a:r>
              <a:rPr lang="en-US" dirty="0" smtClean="0"/>
              <a:t>unsigned: 0 to 2</a:t>
            </a:r>
            <a:r>
              <a:rPr lang="en-US" baseline="30000" dirty="0" smtClean="0"/>
              <a:t>n</a:t>
            </a:r>
            <a:r>
              <a:rPr lang="en-US" dirty="0" smtClean="0"/>
              <a:t>-1</a:t>
            </a:r>
          </a:p>
          <a:p>
            <a:pPr lvl="1"/>
            <a:r>
              <a:rPr lang="en-US" dirty="0" smtClean="0"/>
              <a:t>signed (2’s </a:t>
            </a:r>
            <a:r>
              <a:rPr lang="en-US" dirty="0" err="1" smtClean="0"/>
              <a:t>compl</a:t>
            </a:r>
            <a:r>
              <a:rPr lang="en-US" dirty="0" smtClean="0"/>
              <a:t>.):  -2</a:t>
            </a:r>
            <a:r>
              <a:rPr lang="en-US" baseline="30000" dirty="0" smtClean="0"/>
              <a:t>n-1 </a:t>
            </a:r>
            <a:r>
              <a:rPr lang="is-IS" dirty="0" smtClean="0"/>
              <a:t>~+</a:t>
            </a:r>
            <a:r>
              <a:rPr lang="en-US" dirty="0" smtClean="0"/>
              <a:t>2</a:t>
            </a:r>
            <a:r>
              <a:rPr lang="en-US" baseline="30000" dirty="0" smtClean="0"/>
              <a:t>n-1</a:t>
            </a:r>
            <a:r>
              <a:rPr lang="en-US" dirty="0" smtClean="0"/>
              <a:t>-1</a:t>
            </a:r>
            <a:endParaRPr lang="is-IS" dirty="0" smtClean="0"/>
          </a:p>
          <a:p>
            <a:r>
              <a:rPr lang="is-IS" dirty="0" smtClean="0"/>
              <a:t>Overflow</a:t>
            </a:r>
          </a:p>
          <a:p>
            <a:pPr lvl="1"/>
            <a:r>
              <a:rPr lang="is-IS" dirty="0" smtClean="0"/>
              <a:t>unsigned: (2</a:t>
            </a:r>
            <a:r>
              <a:rPr lang="is-IS" baseline="30000" dirty="0" smtClean="0"/>
              <a:t>n</a:t>
            </a:r>
            <a:r>
              <a:rPr lang="is-IS" dirty="0" smtClean="0"/>
              <a:t>-1) + 1 = 0</a:t>
            </a:r>
          </a:p>
          <a:p>
            <a:pPr lvl="1"/>
            <a:r>
              <a:rPr lang="is-IS" dirty="0" smtClean="0"/>
              <a:t>signed: (2</a:t>
            </a:r>
            <a:r>
              <a:rPr lang="is-IS" baseline="30000" dirty="0" smtClean="0"/>
              <a:t>n-1</a:t>
            </a:r>
            <a:r>
              <a:rPr lang="is-IS" dirty="0" smtClean="0"/>
              <a:t>) + 1 = -2</a:t>
            </a:r>
            <a:r>
              <a:rPr lang="is-IS" baseline="30000" dirty="0" smtClean="0"/>
              <a:t>n-1</a:t>
            </a:r>
          </a:p>
          <a:p>
            <a:pPr lvl="1"/>
            <a:r>
              <a:rPr lang="is-IS" dirty="0" smtClean="0"/>
              <a:t>Wild increment/decrement</a:t>
            </a:r>
          </a:p>
          <a:p>
            <a:pPr lvl="1"/>
            <a:r>
              <a:rPr lang="is-IS" dirty="0" smtClean="0"/>
              <a:t>Often, multiplication makes overflow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84" y="4543631"/>
            <a:ext cx="2348602" cy="210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9858" y="1445800"/>
            <a:ext cx="149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n=4, unsigned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104" y="1815132"/>
            <a:ext cx="2938895" cy="2172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6765" y="4188121"/>
            <a:ext cx="214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n=4, signed, 2’s com.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2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(Arithmetic) Integer Overflows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29684" cy="3467191"/>
          </a:xfrm>
        </p:spPr>
        <p:txBody>
          <a:bodyPr>
            <a:normAutofit/>
          </a:bodyPr>
          <a:lstStyle/>
          <a:p>
            <a:r>
              <a:rPr lang="is-IS" dirty="0" smtClean="0"/>
              <a:t>Integer </a:t>
            </a:r>
            <a:r>
              <a:rPr lang="is-IS" dirty="0"/>
              <a:t>issue is not vulnerability itself</a:t>
            </a:r>
          </a:p>
          <a:p>
            <a:pPr lvl="1"/>
            <a:r>
              <a:rPr lang="is-IS" dirty="0"/>
              <a:t>it leads to other vulnerabilities, like memory overflow</a:t>
            </a:r>
          </a:p>
          <a:p>
            <a:pPr lvl="1"/>
            <a:r>
              <a:rPr lang="is-IS" dirty="0"/>
              <a:t>all the modern kernels have lots of integer issues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30 at 4.30.08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" y="0"/>
            <a:ext cx="4490123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5407514" y="52378"/>
            <a:ext cx="3181660" cy="903490"/>
          </a:xfrm>
          <a:prstGeom prst="wedgeRoundRectCallout">
            <a:avLst>
              <a:gd name="adj1" fmla="val -152318"/>
              <a:gd name="adj2" fmla="val 29052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Any positive </a:t>
            </a:r>
            <a:r>
              <a:rPr lang="en-US" dirty="0" err="1" smtClean="0"/>
              <a:t>nent</a:t>
            </a:r>
            <a:r>
              <a:rPr lang="en-US" dirty="0" smtClean="0"/>
              <a:t> will pass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158741" y="1419612"/>
            <a:ext cx="3823229" cy="2888325"/>
          </a:xfrm>
          <a:prstGeom prst="wedgeRoundRectCallout">
            <a:avLst>
              <a:gd name="adj1" fmla="val -106339"/>
              <a:gd name="adj2" fmla="val 3376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if </a:t>
            </a:r>
            <a:r>
              <a:rPr lang="en-US" dirty="0" err="1" smtClean="0"/>
              <a:t>nent</a:t>
            </a:r>
            <a:r>
              <a:rPr lang="en-US" dirty="0" smtClean="0"/>
              <a:t> &gt; 0x3FFFFFFF &amp; </a:t>
            </a:r>
            <a:r>
              <a:rPr lang="en-US" dirty="0" err="1" smtClean="0"/>
              <a:t>size_t</a:t>
            </a:r>
            <a:r>
              <a:rPr lang="en-US" dirty="0" smtClean="0"/>
              <a:t> 32bits</a:t>
            </a:r>
          </a:p>
          <a:p>
            <a:r>
              <a:rPr lang="en-US" dirty="0" smtClean="0"/>
              <a:t>	then overflow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nent</a:t>
            </a:r>
            <a:r>
              <a:rPr lang="en-US" dirty="0" smtClean="0"/>
              <a:t> = 0x3FFFFFFF</a:t>
            </a:r>
          </a:p>
          <a:p>
            <a:r>
              <a:rPr lang="en-US" dirty="0"/>
              <a:t>	</a:t>
            </a:r>
            <a:r>
              <a:rPr lang="en-US" dirty="0" smtClean="0"/>
              <a:t>4 * </a:t>
            </a:r>
            <a:r>
              <a:rPr lang="en-US" dirty="0" err="1" smtClean="0"/>
              <a:t>nent</a:t>
            </a:r>
            <a:r>
              <a:rPr lang="en-US" dirty="0" smtClean="0"/>
              <a:t> = 4 * 0x3FFFFFFF</a:t>
            </a:r>
          </a:p>
          <a:p>
            <a:r>
              <a:rPr lang="en-US" dirty="0"/>
              <a:t>	</a:t>
            </a:r>
            <a:r>
              <a:rPr lang="en-US" dirty="0" smtClean="0"/>
              <a:t>		= 0xFFFFFFFC (fine)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nent</a:t>
            </a:r>
            <a:r>
              <a:rPr lang="en-US" dirty="0" smtClean="0"/>
              <a:t> = 0x40000000</a:t>
            </a:r>
          </a:p>
          <a:p>
            <a:r>
              <a:rPr lang="en-US" dirty="0"/>
              <a:t>	</a:t>
            </a:r>
            <a:r>
              <a:rPr lang="en-US" dirty="0" smtClean="0"/>
              <a:t>4 * </a:t>
            </a:r>
            <a:r>
              <a:rPr lang="en-US" dirty="0" err="1" smtClean="0"/>
              <a:t>nent</a:t>
            </a:r>
            <a:r>
              <a:rPr lang="en-US" dirty="0" smtClean="0"/>
              <a:t> = 4 * 0x40000000</a:t>
            </a:r>
          </a:p>
          <a:p>
            <a:r>
              <a:rPr lang="en-US" dirty="0"/>
              <a:t>	</a:t>
            </a:r>
            <a:r>
              <a:rPr lang="en-US" dirty="0" smtClean="0"/>
              <a:t>		= (0x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00000000)</a:t>
            </a:r>
          </a:p>
          <a:p>
            <a:r>
              <a:rPr lang="en-US" dirty="0"/>
              <a:t>	</a:t>
            </a:r>
            <a:r>
              <a:rPr lang="en-US" dirty="0" smtClean="0"/>
              <a:t>		= 0x00000000 (bad)</a:t>
            </a:r>
          </a:p>
          <a:p>
            <a:r>
              <a:rPr lang="en-US" dirty="0" smtClean="0"/>
              <a:t>So, </a:t>
            </a:r>
            <a:r>
              <a:rPr lang="en-US" dirty="0" err="1" smtClean="0"/>
              <a:t>ssize</a:t>
            </a:r>
            <a:r>
              <a:rPr lang="en-US" dirty="0" smtClean="0"/>
              <a:t> = 0 or small number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158741" y="4429058"/>
            <a:ext cx="3823229" cy="1044248"/>
          </a:xfrm>
          <a:prstGeom prst="wedgeRoundRectCallout">
            <a:avLst>
              <a:gd name="adj1" fmla="val -110449"/>
              <a:gd name="adj2" fmla="val -5406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 smtClean="0"/>
              <a:t>cbplist</a:t>
            </a:r>
            <a:r>
              <a:rPr lang="en-US" dirty="0" smtClean="0"/>
              <a:t> is supposed to point to a buffer for </a:t>
            </a:r>
            <a:r>
              <a:rPr lang="en-US" dirty="0" err="1" smtClean="0"/>
              <a:t>nent</a:t>
            </a:r>
            <a:r>
              <a:rPr lang="en-US" dirty="0" smtClean="0"/>
              <a:t> objects, but can contain 0 or a few objects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158741" y="5625706"/>
            <a:ext cx="3823229" cy="1044248"/>
          </a:xfrm>
          <a:prstGeom prst="wedgeRoundRectCallout">
            <a:avLst>
              <a:gd name="adj1" fmla="val -123463"/>
              <a:gd name="adj2" fmla="val 2367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smtClean="0"/>
              <a:t>Oops! </a:t>
            </a:r>
            <a:r>
              <a:rPr lang="en-US" dirty="0" smtClean="0"/>
              <a:t>looping </a:t>
            </a:r>
            <a:r>
              <a:rPr lang="en-US" i="1" dirty="0" err="1" smtClean="0"/>
              <a:t>cbplist</a:t>
            </a:r>
            <a:r>
              <a:rPr lang="en-US" dirty="0" smtClean="0"/>
              <a:t> by </a:t>
            </a:r>
            <a:r>
              <a:rPr lang="en-US" dirty="0" err="1" smtClean="0"/>
              <a:t>nent</a:t>
            </a:r>
            <a:r>
              <a:rPr lang="en-US" dirty="0"/>
              <a:t> </a:t>
            </a:r>
            <a:r>
              <a:rPr lang="en-US" dirty="0" smtClean="0"/>
              <a:t>! So, referencing outside allocation range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4957" y="3037816"/>
            <a:ext cx="2003268" cy="183316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050" y="3509200"/>
            <a:ext cx="2474626" cy="576137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6608" y="4190089"/>
            <a:ext cx="2474626" cy="238970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8262" y="6350606"/>
            <a:ext cx="2474626" cy="468112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9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Conversion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value is evaluated as unsigned integer first, then as a signed one later (or vice versa)</a:t>
            </a:r>
          </a:p>
          <a:p>
            <a:pPr lvl="1"/>
            <a:r>
              <a:rPr lang="en-US" dirty="0" smtClean="0"/>
              <a:t>0xFFFFFFFF is 2</a:t>
            </a:r>
            <a:r>
              <a:rPr lang="en-US" baseline="30000" dirty="0" smtClean="0"/>
              <a:t>32</a:t>
            </a:r>
            <a:r>
              <a:rPr lang="en-US" dirty="0" smtClean="0"/>
              <a:t>-1 (as unsigned) or -1 (as signed)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4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8844" y="261881"/>
            <a:ext cx="5766468" cy="5054297"/>
            <a:chOff x="248844" y="261881"/>
            <a:chExt cx="5766468" cy="5054297"/>
          </a:xfrm>
        </p:grpSpPr>
        <p:pic>
          <p:nvPicPr>
            <p:cNvPr id="5" name="Picture 4" descr="Screen Shot 2016-09-30 at 5.11.1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12" y="1352989"/>
              <a:ext cx="5321300" cy="3759200"/>
            </a:xfrm>
            <a:prstGeom prst="rect">
              <a:avLst/>
            </a:prstGeom>
          </p:spPr>
        </p:pic>
        <p:pic>
          <p:nvPicPr>
            <p:cNvPr id="4" name="Picture 3" descr="Screen Shot 2016-09-30 at 5.11.05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44" y="368845"/>
              <a:ext cx="5753100" cy="1092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48844" y="261881"/>
              <a:ext cx="5766468" cy="50542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692297" y="368845"/>
            <a:ext cx="1023719" cy="251844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4947" y="1594956"/>
            <a:ext cx="1023719" cy="251844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57005" y="1123146"/>
            <a:ext cx="402237" cy="251844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07168" y="3318214"/>
            <a:ext cx="402237" cy="609995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8029" y="4065000"/>
            <a:ext cx="1961554" cy="465536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7545" y="4887074"/>
            <a:ext cx="2869710" cy="251844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creen Shot 2016-09-30 at 5.26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4" y="5807673"/>
            <a:ext cx="5422900" cy="533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971331" y="6042199"/>
            <a:ext cx="1023719" cy="251844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7123" y="5434024"/>
            <a:ext cx="5858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0000FF"/>
                </a:solidFill>
              </a:rPr>
              <a:t>copyout</a:t>
            </a:r>
            <a:r>
              <a:rPr lang="en-US" sz="1600" i="1" dirty="0" smtClean="0">
                <a:solidFill>
                  <a:srgbClr val="0000FF"/>
                </a:solidFill>
              </a:rPr>
              <a:t>() copies kernel </a:t>
            </a:r>
            <a:r>
              <a:rPr lang="en-US" sz="1600" i="1" dirty="0" err="1" smtClean="0">
                <a:solidFill>
                  <a:srgbClr val="0000FF"/>
                </a:solidFill>
              </a:rPr>
              <a:t>ptr</a:t>
            </a:r>
            <a:r>
              <a:rPr lang="en-US" sz="1600" i="1" dirty="0" smtClean="0">
                <a:solidFill>
                  <a:srgbClr val="0000FF"/>
                </a:solidFill>
              </a:rPr>
              <a:t> to user land </a:t>
            </a:r>
            <a:r>
              <a:rPr lang="en-US" sz="1600" i="1" dirty="0" err="1" smtClean="0">
                <a:solidFill>
                  <a:srgbClr val="0000FF"/>
                </a:solidFill>
              </a:rPr>
              <a:t>crom_buf</a:t>
            </a:r>
            <a:r>
              <a:rPr lang="en-US" sz="1600" i="1" dirty="0" smtClean="0">
                <a:solidFill>
                  <a:srgbClr val="0000FF"/>
                </a:solidFill>
              </a:rPr>
              <a:t>-&gt;</a:t>
            </a:r>
            <a:r>
              <a:rPr lang="en-US" sz="1600" i="1" dirty="0" err="1" smtClean="0">
                <a:solidFill>
                  <a:srgbClr val="0000FF"/>
                </a:solidFill>
              </a:rPr>
              <a:t>ptr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1600" i="1" dirty="0" err="1" smtClean="0">
                <a:solidFill>
                  <a:srgbClr val="0000FF"/>
                </a:solidFill>
              </a:rPr>
              <a:t>upto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1600" i="1" dirty="0" err="1" smtClean="0">
                <a:solidFill>
                  <a:srgbClr val="0000FF"/>
                </a:solidFill>
              </a:rPr>
              <a:t>len</a:t>
            </a:r>
            <a:r>
              <a:rPr lang="en-US" sz="1600" i="1" dirty="0" smtClean="0">
                <a:solidFill>
                  <a:srgbClr val="0000FF"/>
                </a:solidFill>
              </a:rPr>
              <a:t> bytes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494253" y="261881"/>
            <a:ext cx="2382972" cy="497573"/>
          </a:xfrm>
          <a:prstGeom prst="wedgeRoundRectCallout">
            <a:avLst>
              <a:gd name="adj1" fmla="val -123031"/>
              <a:gd name="adj2" fmla="val -2697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attacker has control </a:t>
            </a:r>
            <a:br>
              <a:rPr lang="en-US" sz="1600" dirty="0" smtClean="0"/>
            </a:br>
            <a:r>
              <a:rPr lang="en-US" sz="1600" dirty="0" smtClean="0"/>
              <a:t>over </a:t>
            </a:r>
            <a:r>
              <a:rPr lang="en-US" sz="1600" i="1" dirty="0" smtClean="0"/>
              <a:t>data</a:t>
            </a:r>
            <a:endParaRPr lang="en-US" sz="1600" i="1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6494253" y="837594"/>
            <a:ext cx="2382972" cy="497573"/>
          </a:xfrm>
          <a:prstGeom prst="wedgeRoundRectCallout">
            <a:avLst>
              <a:gd name="adj1" fmla="val -243910"/>
              <a:gd name="adj2" fmla="val 723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/>
              <a:t>len</a:t>
            </a:r>
            <a:r>
              <a:rPr lang="en-US" sz="1600" dirty="0" smtClean="0"/>
              <a:t> is signed integer</a:t>
            </a:r>
            <a:endParaRPr lang="en-US" sz="1600" i="1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6494253" y="1426941"/>
            <a:ext cx="2382972" cy="497573"/>
          </a:xfrm>
          <a:prstGeom prst="wedgeRoundRectCallout">
            <a:avLst>
              <a:gd name="adj1" fmla="val -97756"/>
              <a:gd name="adj2" fmla="val 460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attacker has control</a:t>
            </a:r>
          </a:p>
          <a:p>
            <a:pPr algn="ctr"/>
            <a:r>
              <a:rPr lang="en-US" sz="1600" dirty="0" smtClean="0"/>
              <a:t>over </a:t>
            </a:r>
            <a:r>
              <a:rPr lang="en-US" sz="1600" i="1" dirty="0" err="1" smtClean="0"/>
              <a:t>crom_buf</a:t>
            </a:r>
            <a:endParaRPr lang="en-US" sz="1600" i="1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6494253" y="2045690"/>
            <a:ext cx="2382972" cy="507647"/>
          </a:xfrm>
          <a:prstGeom prst="wedgeRoundRectCallout">
            <a:avLst>
              <a:gd name="adj1" fmla="val -247206"/>
              <a:gd name="adj2" fmla="val 2614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len</a:t>
            </a:r>
            <a:r>
              <a:rPr lang="en-US" sz="1600" dirty="0" smtClean="0"/>
              <a:t> is set to a small number </a:t>
            </a:r>
            <a:endParaRPr lang="en-US" sz="1600" i="1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6494253" y="2740292"/>
            <a:ext cx="2382972" cy="1324708"/>
          </a:xfrm>
          <a:prstGeom prst="wedgeRoundRectCallout">
            <a:avLst>
              <a:gd name="adj1" fmla="val -205997"/>
              <a:gd name="adj2" fmla="val 712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wants to allow for copy only &lt;= </a:t>
            </a:r>
            <a:r>
              <a:rPr lang="en-US" sz="1600" i="1" dirty="0" err="1" smtClean="0"/>
              <a:t>len</a:t>
            </a:r>
            <a:r>
              <a:rPr lang="en-US" sz="1600" dirty="0" smtClean="0"/>
              <a:t> bytes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what if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crom_buf</a:t>
            </a:r>
            <a:r>
              <a:rPr lang="en-US" sz="1600" i="1" dirty="0" smtClean="0">
                <a:solidFill>
                  <a:srgbClr val="FF0000"/>
                </a:solidFill>
              </a:rPr>
              <a:t>-&gt;</a:t>
            </a:r>
            <a:r>
              <a:rPr lang="en-US" sz="1600" i="1" dirty="0" err="1" smtClean="0">
                <a:solidFill>
                  <a:srgbClr val="FF0000"/>
                </a:solidFill>
              </a:rPr>
              <a:t>len</a:t>
            </a:r>
            <a:r>
              <a:rPr lang="en-US" sz="1600" dirty="0" smtClean="0">
                <a:solidFill>
                  <a:srgbClr val="FF0000"/>
                </a:solidFill>
              </a:rPr>
              <a:t> is negative? then </a:t>
            </a:r>
            <a:r>
              <a:rPr lang="en-US" sz="1600" i="1" dirty="0" err="1" smtClean="0">
                <a:solidFill>
                  <a:srgbClr val="FF0000"/>
                </a:solidFill>
              </a:rPr>
              <a:t>len</a:t>
            </a:r>
            <a:r>
              <a:rPr lang="en-US" sz="1600" dirty="0" smtClean="0">
                <a:solidFill>
                  <a:srgbClr val="FF0000"/>
                </a:solidFill>
              </a:rPr>
              <a:t> is negative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6494253" y="4135504"/>
            <a:ext cx="2382972" cy="853323"/>
          </a:xfrm>
          <a:prstGeom prst="wedgeRoundRectCallout">
            <a:avLst>
              <a:gd name="adj1" fmla="val -155997"/>
              <a:gd name="adj2" fmla="val 5503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and..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copy out negative bytes?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4253" y="5081100"/>
            <a:ext cx="2382972" cy="1374258"/>
          </a:xfrm>
          <a:prstGeom prst="wedgeRoundRectCallout">
            <a:avLst>
              <a:gd name="adj1" fmla="val -237865"/>
              <a:gd name="adj2" fmla="val 3258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NO WAY! </a:t>
            </a:r>
            <a:r>
              <a:rPr lang="en-US" sz="1600" dirty="0" smtClean="0">
                <a:solidFill>
                  <a:srgbClr val="FF0000"/>
                </a:solidFill>
              </a:rPr>
              <a:t>negative </a:t>
            </a:r>
            <a:r>
              <a:rPr lang="en-US" sz="1600" i="1" dirty="0" err="1" smtClean="0">
                <a:solidFill>
                  <a:srgbClr val="FF0000"/>
                </a:solidFill>
              </a:rPr>
              <a:t>len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is converted to unsigned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value</a:t>
            </a:r>
            <a:r>
              <a:rPr lang="en-US" altLang="ko-KR" sz="1600" dirty="0" smtClean="0">
                <a:solidFill>
                  <a:schemeClr val="tx1"/>
                </a:solidFill>
              </a:rPr>
              <a:t>, i.e., a large integer! if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len</a:t>
            </a:r>
            <a:r>
              <a:rPr lang="en-US" altLang="ko-KR" sz="1600" dirty="0" smtClean="0">
                <a:solidFill>
                  <a:schemeClr val="tx1"/>
                </a:solidFill>
              </a:rPr>
              <a:t>=-1, it will copy 0xFFFFFFFF bytes!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8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works against intention due to wrong implementation of the intention</a:t>
            </a:r>
          </a:p>
          <a:p>
            <a:r>
              <a:rPr lang="en-US" dirty="0" smtClean="0"/>
              <a:t>Linux Kernel 2.6.9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3" t="35624" r="5001" b="25362"/>
          <a:stretch/>
        </p:blipFill>
        <p:spPr>
          <a:xfrm>
            <a:off x="428341" y="3636441"/>
            <a:ext cx="8513625" cy="235213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14056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Conversion Issue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operating systems upgrades to 64 bits, long-time safe code (but with bad-habit programming) becomes vulnerable due to type conversions</a:t>
            </a:r>
          </a:p>
          <a:p>
            <a:r>
              <a:rPr lang="en-US" dirty="0" smtClean="0"/>
              <a:t>Good programmer should know well the type conversion rules between</a:t>
            </a:r>
          </a:p>
          <a:p>
            <a:pPr lvl="1"/>
            <a:r>
              <a:rPr lang="en-US" dirty="0" smtClean="0"/>
              <a:t>integer, long integer, long long integer, pointer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13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88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wo or more actors wants to perform something and the result depends on the order of their actions</a:t>
            </a:r>
          </a:p>
          <a:p>
            <a:pPr lvl="1"/>
            <a:r>
              <a:rPr lang="en-US" dirty="0" smtClean="0"/>
              <a:t>We want determinism for critical operations</a:t>
            </a:r>
          </a:p>
          <a:p>
            <a:r>
              <a:rPr lang="en-US" dirty="0" smtClean="0"/>
              <a:t>Requires</a:t>
            </a:r>
          </a:p>
          <a:p>
            <a:pPr lvl="1"/>
            <a:r>
              <a:rPr lang="en-US" dirty="0" smtClean="0"/>
              <a:t>two actors execute concurrently</a:t>
            </a:r>
          </a:p>
          <a:p>
            <a:pPr lvl="2"/>
            <a:r>
              <a:rPr lang="en-US" dirty="0" smtClean="0"/>
              <a:t>in SMP</a:t>
            </a:r>
          </a:p>
          <a:p>
            <a:pPr lvl="1"/>
            <a:r>
              <a:rPr lang="en-US" dirty="0" smtClean="0"/>
              <a:t>two actors execute interleaved</a:t>
            </a:r>
          </a:p>
          <a:p>
            <a:pPr lvl="2"/>
            <a:r>
              <a:rPr lang="en-US" dirty="0" smtClean="0"/>
              <a:t>single CPU</a:t>
            </a:r>
          </a:p>
          <a:p>
            <a:pPr lvl="2"/>
            <a:r>
              <a:rPr lang="en-US" dirty="0" smtClean="0"/>
              <a:t>many modern kernel processes can be preempted </a:t>
            </a:r>
          </a:p>
          <a:p>
            <a:r>
              <a:rPr lang="en-US" dirty="0" smtClean="0"/>
              <a:t>To prevent, need synchronization</a:t>
            </a:r>
          </a:p>
          <a:p>
            <a:pPr lvl="1"/>
            <a:r>
              <a:rPr lang="en-US" dirty="0" smtClean="0"/>
              <a:t>locks, semaphores, conditional variables</a:t>
            </a:r>
            <a:r>
              <a:rPr lang="is-IS" dirty="0" smtClean="0"/>
              <a:t>…</a:t>
            </a:r>
          </a:p>
          <a:p>
            <a:pPr lvl="1"/>
            <a:r>
              <a:rPr lang="en-US" dirty="0" smtClean="0"/>
              <a:t>But, expensive</a:t>
            </a:r>
          </a:p>
          <a:p>
            <a:r>
              <a:rPr lang="en-US" dirty="0" smtClean="0"/>
              <a:t>Every difficult to track down/ reproduce</a:t>
            </a:r>
          </a:p>
          <a:p>
            <a:r>
              <a:rPr lang="en-US" dirty="0" smtClean="0"/>
              <a:t>Recently led to some fascinating bugs and exploits </a:t>
            </a:r>
          </a:p>
          <a:p>
            <a:pPr lvl="1"/>
            <a:r>
              <a:rPr lang="en-US" dirty="0" err="1" smtClean="0"/>
              <a:t>sys_uselib</a:t>
            </a:r>
            <a:r>
              <a:rPr lang="en-US" dirty="0" smtClean="0"/>
              <a:t>, </a:t>
            </a:r>
            <a:r>
              <a:rPr lang="en-US" dirty="0" err="1" smtClean="0"/>
              <a:t>page_fault_handler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5956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30 at 6.36.50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11"/>
            <a:ext cx="4643609" cy="372710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Screen Shot 2016-09-30 at 6.37.19 A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09" y="2764032"/>
            <a:ext cx="4500391" cy="40939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49143" y="2188602"/>
            <a:ext cx="2471099" cy="251844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39638" y="4110583"/>
            <a:ext cx="3312649" cy="251844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91714" y="4729447"/>
            <a:ext cx="2485546" cy="251844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91714" y="5961874"/>
            <a:ext cx="2328567" cy="374503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39638" y="2829984"/>
            <a:ext cx="3570031" cy="504057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4882554" y="166111"/>
            <a:ext cx="3957828" cy="425680"/>
          </a:xfrm>
          <a:prstGeom prst="wedgeRoundRectCallout">
            <a:avLst>
              <a:gd name="adj1" fmla="val -111742"/>
              <a:gd name="adj2" fmla="val 4158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[A] </a:t>
            </a:r>
            <a:r>
              <a:rPr lang="en-US" sz="1600" dirty="0" smtClean="0"/>
              <a:t>copy a length from user-land to </a:t>
            </a:r>
            <a:r>
              <a:rPr lang="en-US" sz="1600" i="1" dirty="0" err="1" smtClean="0"/>
              <a:t>ucmlen</a:t>
            </a:r>
            <a:endParaRPr lang="en-US" sz="1600" i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591714" y="1094514"/>
            <a:ext cx="3094750" cy="425680"/>
          </a:xfrm>
          <a:prstGeom prst="wedgeRoundRectCallout">
            <a:avLst>
              <a:gd name="adj1" fmla="val -50680"/>
              <a:gd name="adj2" fmla="val 35213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set </a:t>
            </a:r>
            <a:r>
              <a:rPr lang="en-US" sz="1600" i="1" dirty="0" err="1" smtClean="0"/>
              <a:t>kcmlen</a:t>
            </a:r>
            <a:r>
              <a:rPr lang="en-US" sz="1600" dirty="0" smtClean="0"/>
              <a:t> based on </a:t>
            </a:r>
            <a:r>
              <a:rPr lang="en-US" sz="1600" i="1" dirty="0" err="1" smtClean="0"/>
              <a:t>ucmlen</a:t>
            </a:r>
            <a:endParaRPr lang="en-US" sz="1600" i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781800" y="1792746"/>
            <a:ext cx="2227869" cy="647700"/>
          </a:xfrm>
          <a:prstGeom prst="wedgeRoundRectCallout">
            <a:avLst>
              <a:gd name="adj1" fmla="val 6929"/>
              <a:gd name="adj2" fmla="val 29602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allocate kernel memory by </a:t>
            </a:r>
            <a:r>
              <a:rPr lang="en-US" sz="1600" i="1" dirty="0" err="1" smtClean="0"/>
              <a:t>kcmlen</a:t>
            </a:r>
            <a:endParaRPr lang="en-US" sz="1600" i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57561" y="4051954"/>
            <a:ext cx="3957828" cy="677493"/>
          </a:xfrm>
          <a:prstGeom prst="wedgeRoundRectCallout">
            <a:avLst>
              <a:gd name="adj1" fmla="val 81790"/>
              <a:gd name="adj2" fmla="val 6541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[B] </a:t>
            </a:r>
            <a:r>
              <a:rPr lang="en-US" sz="1600" dirty="0" smtClean="0">
                <a:solidFill>
                  <a:srgbClr val="FF0000"/>
                </a:solidFill>
              </a:rPr>
              <a:t>copy the length from user-land to </a:t>
            </a:r>
            <a:r>
              <a:rPr lang="en-US" sz="1600" i="1" dirty="0" err="1" smtClean="0">
                <a:solidFill>
                  <a:srgbClr val="FF0000"/>
                </a:solidFill>
              </a:rPr>
              <a:t>ucmlen</a:t>
            </a:r>
            <a:endParaRPr lang="en-US" sz="1600" i="1" dirty="0">
              <a:solidFill>
                <a:srgbClr val="FF0000"/>
              </a:solidFill>
            </a:endParaRP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AGAIN!!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57561" y="4846118"/>
            <a:ext cx="3957828" cy="677493"/>
          </a:xfrm>
          <a:prstGeom prst="wedgeRoundRectCallout">
            <a:avLst>
              <a:gd name="adj1" fmla="val 81753"/>
              <a:gd name="adj2" fmla="val 11867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Show time. copy from user-land to kernel (</a:t>
            </a:r>
            <a:r>
              <a:rPr lang="en-US" sz="1600" i="1" dirty="0" err="1" smtClean="0"/>
              <a:t>kcmsg</a:t>
            </a:r>
            <a:r>
              <a:rPr lang="en-US" sz="1600" i="1" dirty="0" smtClean="0"/>
              <a:t>)</a:t>
            </a:r>
            <a:r>
              <a:rPr lang="en-US" sz="1600" dirty="0" smtClean="0"/>
              <a:t> by </a:t>
            </a:r>
            <a:r>
              <a:rPr lang="en-US" sz="1600" i="1" dirty="0" err="1" smtClean="0">
                <a:solidFill>
                  <a:srgbClr val="FF0000"/>
                </a:solidFill>
              </a:rPr>
              <a:t>ucmlen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500" y="5638800"/>
            <a:ext cx="4343400" cy="1117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What if </a:t>
            </a:r>
            <a:r>
              <a:rPr lang="en-US" sz="1600" dirty="0" err="1" smtClean="0"/>
              <a:t>ucmsg</a:t>
            </a:r>
            <a:r>
              <a:rPr lang="en-US" sz="1600" dirty="0" smtClean="0"/>
              <a:t>-&gt;</a:t>
            </a:r>
            <a:r>
              <a:rPr lang="en-US" sz="1600" dirty="0" err="1" smtClean="0"/>
              <a:t>cmsg_len</a:t>
            </a:r>
            <a:r>
              <a:rPr lang="en-US" sz="1600" dirty="0" smtClean="0"/>
              <a:t> changes </a:t>
            </a:r>
            <a:br>
              <a:rPr lang="en-US" sz="1600" dirty="0" smtClean="0"/>
            </a:br>
            <a:r>
              <a:rPr lang="en-US" sz="1600" dirty="0" smtClean="0"/>
              <a:t>between [A] and [B}? </a:t>
            </a:r>
          </a:p>
          <a:p>
            <a:r>
              <a:rPr lang="en-US" sz="1600" dirty="0" smtClean="0"/>
              <a:t>   - different result from that not happening (RC)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- overflow if later length is longer </a:t>
            </a:r>
          </a:p>
        </p:txBody>
      </p:sp>
    </p:spTree>
    <p:extLst>
      <p:ext uri="{BB962C8B-B14F-4D97-AF65-F5344CB8AC3E}">
        <p14:creationId xmlns:p14="http://schemas.microsoft.com/office/powerpoint/2010/main" val="275428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</a:t>
            </a:r>
            <a:r>
              <a:rPr lang="en-US" dirty="0" err="1" smtClean="0"/>
              <a:t>Eg</a:t>
            </a:r>
            <a:r>
              <a:rPr lang="en-US" dirty="0" smtClean="0"/>
              <a:t>: Linux page fault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4" name="Picture 3" descr="Screen Shot 2016-09-30 at 7.4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2070100"/>
            <a:ext cx="5143500" cy="43815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984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didn’t check the legitimate range of </a:t>
            </a:r>
            <a:r>
              <a:rPr lang="en-US" i="1" dirty="0" smtClean="0"/>
              <a:t>proto</a:t>
            </a:r>
            <a:endParaRPr lang="en-US" dirty="0" smtClean="0"/>
          </a:p>
          <a:p>
            <a:pPr lvl="1"/>
            <a:r>
              <a:rPr lang="en-US" dirty="0" smtClean="0"/>
              <a:t>Any memory before </a:t>
            </a:r>
            <a:r>
              <a:rPr lang="en-US" i="1" dirty="0" smtClean="0"/>
              <a:t>proto[0] </a:t>
            </a:r>
            <a:r>
              <a:rPr lang="en-US" dirty="0" smtClean="0"/>
              <a:t>can be accessed</a:t>
            </a:r>
          </a:p>
          <a:p>
            <a:r>
              <a:rPr lang="en-US" dirty="0" smtClean="0"/>
              <a:t>Fix</a:t>
            </a:r>
          </a:p>
          <a:p>
            <a:pPr lvl="1"/>
            <a:r>
              <a:rPr lang="en-US" dirty="0" smtClean="0"/>
              <a:t>check if </a:t>
            </a:r>
            <a:r>
              <a:rPr lang="en-US" i="1" dirty="0" smtClean="0"/>
              <a:t>proto &lt; 0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251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works as intended, but the intention is not robust</a:t>
            </a:r>
          </a:p>
          <a:p>
            <a:r>
              <a:rPr lang="en-US" dirty="0" smtClean="0"/>
              <a:t>weakness in architecture</a:t>
            </a:r>
          </a:p>
          <a:p>
            <a:r>
              <a:rPr lang="en-US" dirty="0" smtClean="0"/>
              <a:t>language independent</a:t>
            </a:r>
          </a:p>
          <a:p>
            <a:r>
              <a:rPr lang="en-US" dirty="0" smtClean="0"/>
              <a:t>Ex:</a:t>
            </a:r>
          </a:p>
          <a:p>
            <a:pPr lvl="1"/>
            <a:r>
              <a:rPr lang="en-US" dirty="0" smtClean="0"/>
              <a:t>rely on a weak encryption scheme</a:t>
            </a:r>
          </a:p>
          <a:p>
            <a:pPr lvl="1"/>
            <a:r>
              <a:rPr lang="en-US" dirty="0" smtClean="0"/>
              <a:t>wrong trust on a vulnerable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4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</a:t>
            </a:r>
            <a:r>
              <a:rPr lang="en-US" dirty="0" err="1" smtClean="0"/>
              <a:t>vs</a:t>
            </a:r>
            <a:r>
              <a:rPr lang="en-US" dirty="0" smtClean="0"/>
              <a:t>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the bugs are security bugs</a:t>
            </a:r>
          </a:p>
          <a:p>
            <a:r>
              <a:rPr lang="en-US" dirty="0" smtClean="0"/>
              <a:t>But becomes security issue when somebody figures out how to exploit it</a:t>
            </a:r>
          </a:p>
          <a:p>
            <a:r>
              <a:rPr lang="en-US" dirty="0" smtClean="0"/>
              <a:t>Taxonomy of vulnerabilities</a:t>
            </a:r>
          </a:p>
          <a:p>
            <a:pPr lvl="1"/>
            <a:r>
              <a:rPr lang="en-US" dirty="0" smtClean="0"/>
              <a:t>approach to exploit a bug can be generalized</a:t>
            </a:r>
          </a:p>
          <a:p>
            <a:pPr lvl="1"/>
            <a:r>
              <a:rPr lang="en-US" dirty="0" smtClean="0"/>
              <a:t>bug class or exploiting technique</a:t>
            </a:r>
          </a:p>
          <a:p>
            <a:pPr lvl="1"/>
            <a:r>
              <a:rPr lang="en-US" dirty="0" smtClean="0"/>
              <a:t>Classification of exploitation approach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8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pointer dereference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famous bug: NULL pointer dereference</a:t>
            </a:r>
          </a:p>
          <a:p>
            <a:pPr lvl="1"/>
            <a:r>
              <a:rPr lang="en-US" dirty="0" smtClean="0"/>
              <a:t>Uninitialized static pointer has NULL (0x0) value (ISO C)</a:t>
            </a:r>
          </a:p>
          <a:p>
            <a:pPr lvl="1"/>
            <a:r>
              <a:rPr lang="en-US" dirty="0" smtClean="0"/>
              <a:t>static char *p;  // p contains 0x0</a:t>
            </a:r>
          </a:p>
          <a:p>
            <a:pPr lvl="1"/>
            <a:r>
              <a:rPr lang="en-US" dirty="0" err="1" smtClean="0"/>
              <a:t>printf</a:t>
            </a:r>
            <a:r>
              <a:rPr lang="en-US" dirty="0" smtClean="0"/>
              <a:t>(“%s”, p); // panic</a:t>
            </a:r>
          </a:p>
          <a:p>
            <a:r>
              <a:rPr lang="en-US" dirty="0" smtClean="0"/>
              <a:t>Wrong pointer:</a:t>
            </a:r>
          </a:p>
          <a:p>
            <a:pPr lvl="1"/>
            <a:r>
              <a:rPr lang="en-US" dirty="0" smtClean="0"/>
              <a:t>uninitialized</a:t>
            </a:r>
          </a:p>
          <a:p>
            <a:pPr lvl="1"/>
            <a:r>
              <a:rPr lang="en-US" dirty="0" err="1" smtClean="0"/>
              <a:t>nonvalidated</a:t>
            </a:r>
            <a:endParaRPr lang="en-US" dirty="0" smtClean="0"/>
          </a:p>
          <a:p>
            <a:pPr lvl="1"/>
            <a:r>
              <a:rPr lang="en-US" dirty="0" smtClean="0"/>
              <a:t>corrupted</a:t>
            </a:r>
          </a:p>
        </p:txBody>
      </p:sp>
    </p:spTree>
    <p:extLst>
      <p:ext uri="{BB962C8B-B14F-4D97-AF65-F5344CB8AC3E}">
        <p14:creationId xmlns:p14="http://schemas.microsoft.com/office/powerpoint/2010/main" val="353087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size of a pointer variable?</a:t>
            </a:r>
          </a:p>
          <a:p>
            <a:pPr lvl="1"/>
            <a:r>
              <a:rPr lang="en-US" dirty="0" smtClean="0"/>
              <a:t>depends on the system data model</a:t>
            </a:r>
          </a:p>
          <a:p>
            <a:r>
              <a:rPr lang="en-US" dirty="0" smtClean="0"/>
              <a:t>ILP&lt;#&gt; notation</a:t>
            </a:r>
          </a:p>
          <a:p>
            <a:pPr lvl="1"/>
            <a:r>
              <a:rPr lang="en-US" dirty="0" err="1" smtClean="0"/>
              <a:t>Intege</a:t>
            </a:r>
            <a:r>
              <a:rPr lang="en-US" dirty="0" smtClean="0"/>
              <a:t> r, Long integer, 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456" r="2094"/>
          <a:stretch/>
        </p:blipFill>
        <p:spPr>
          <a:xfrm>
            <a:off x="731394" y="3838460"/>
            <a:ext cx="7422262" cy="218669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8054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Predicting uninitialized pointer’s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ILP32 (pointer is 4-bytes long)</a:t>
            </a:r>
          </a:p>
          <a:p>
            <a:r>
              <a:rPr lang="en-US" dirty="0" smtClean="0"/>
              <a:t>What is the value of</a:t>
            </a:r>
            <a:br>
              <a:rPr lang="en-US" dirty="0" smtClean="0"/>
            </a:br>
            <a:r>
              <a:rPr lang="en-US" dirty="0" smtClean="0"/>
              <a:t>*p?</a:t>
            </a:r>
          </a:p>
          <a:p>
            <a:endParaRPr lang="en-US" dirty="0"/>
          </a:p>
          <a:p>
            <a:r>
              <a:rPr lang="en-US" i="1" dirty="0" smtClean="0"/>
              <a:t>dead memory</a:t>
            </a:r>
            <a:br>
              <a:rPr lang="en-US" i="1" dirty="0" smtClean="0"/>
            </a:br>
            <a:r>
              <a:rPr lang="en-US" i="1" dirty="0" smtClean="0"/>
              <a:t>(dead stack)</a:t>
            </a:r>
            <a:endParaRPr lang="en-US" dirty="0" smtClean="0"/>
          </a:p>
          <a:p>
            <a:pPr lvl="1"/>
            <a:r>
              <a:rPr lang="en-US" dirty="0" smtClean="0"/>
              <a:t>memory with </a:t>
            </a:r>
            <a:br>
              <a:rPr lang="en-US" dirty="0" smtClean="0"/>
            </a:br>
            <a:r>
              <a:rPr lang="en-US" dirty="0" smtClean="0"/>
              <a:t>leftover data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254" b="10671"/>
          <a:stretch/>
        </p:blipFill>
        <p:spPr>
          <a:xfrm>
            <a:off x="4846094" y="2434097"/>
            <a:ext cx="3961951" cy="385751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7837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FressBSD</a:t>
            </a:r>
            <a:r>
              <a:rPr lang="en-US" dirty="0" smtClean="0"/>
              <a:t> 8.0</a:t>
            </a:r>
          </a:p>
          <a:p>
            <a:endParaRPr lang="en-US" dirty="0"/>
          </a:p>
          <a:p>
            <a:r>
              <a:rPr lang="en-US" dirty="0" smtClean="0"/>
              <a:t>dereferencing</a:t>
            </a:r>
            <a:br>
              <a:rPr lang="en-US" dirty="0" smtClean="0"/>
            </a:br>
            <a:r>
              <a:rPr lang="en-US" dirty="0" smtClean="0"/>
              <a:t>a dead stack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55" b="55768"/>
          <a:stretch/>
        </p:blipFill>
        <p:spPr>
          <a:xfrm>
            <a:off x="3577840" y="1904800"/>
            <a:ext cx="4835877" cy="1919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8413" b="10676"/>
          <a:stretch/>
        </p:blipFill>
        <p:spPr>
          <a:xfrm>
            <a:off x="3571499" y="3953901"/>
            <a:ext cx="4835877" cy="16816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98188" y="3116380"/>
            <a:ext cx="3469712" cy="523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99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1028</Words>
  <Application>Microsoft Macintosh PowerPoint</Application>
  <PresentationFormat>On-screen Show (4:3)</PresentationFormat>
  <Paragraphs>183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Taxonomy of Kernel Vulnerabilities</vt:lpstr>
      <vt:lpstr>Bugs</vt:lpstr>
      <vt:lpstr>Bugs</vt:lpstr>
      <vt:lpstr>Design flaws</vt:lpstr>
      <vt:lpstr>Bug vs exploitation</vt:lpstr>
      <vt:lpstr>Wrong pointer dereference</vt:lpstr>
      <vt:lpstr>Pointer size</vt:lpstr>
      <vt:lpstr>Predicting uninitialized pointer’s value</vt:lpstr>
      <vt:lpstr>Example</vt:lpstr>
      <vt:lpstr>nonvalidated pointer</vt:lpstr>
      <vt:lpstr>Corrupted memory</vt:lpstr>
      <vt:lpstr>Kernel stack vulnerability</vt:lpstr>
      <vt:lpstr>Why memory corruption happens?  </vt:lpstr>
      <vt:lpstr>Kernel Heap Vulnerability</vt:lpstr>
      <vt:lpstr>Integer issues</vt:lpstr>
      <vt:lpstr>(Arithmetic) Integer Overflows</vt:lpstr>
      <vt:lpstr>PowerPoint Presentation</vt:lpstr>
      <vt:lpstr>Sign Conversion Issue</vt:lpstr>
      <vt:lpstr>PowerPoint Presentation</vt:lpstr>
      <vt:lpstr>Sign Conversion Issue Notes</vt:lpstr>
      <vt:lpstr>Race Conditions</vt:lpstr>
      <vt:lpstr>PowerPoint Presentation</vt:lpstr>
      <vt:lpstr>Another Eg: Linux page fault handler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 of Kernel Vulnerabilities</dc:title>
  <dc:creator>Minho Shin</dc:creator>
  <cp:lastModifiedBy>Minho Shin</cp:lastModifiedBy>
  <cp:revision>89</cp:revision>
  <dcterms:created xsi:type="dcterms:W3CDTF">2016-09-29T09:15:51Z</dcterms:created>
  <dcterms:modified xsi:type="dcterms:W3CDTF">2016-09-29T22:42:51Z</dcterms:modified>
</cp:coreProperties>
</file>