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9" r:id="rId18"/>
    <p:sldId id="273" r:id="rId19"/>
    <p:sldId id="280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62683" autoAdjust="0"/>
  </p:normalViewPr>
  <p:slideViewPr>
    <p:cSldViewPr snapToGrid="0">
      <p:cViewPr>
        <p:scale>
          <a:sx n="80" d="100"/>
          <a:sy n="80" d="100"/>
        </p:scale>
        <p:origin x="-23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6525F-130B-46A8-8EFF-205B868A75BA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FE54E-D72F-4538-AC2D-3CD9FC0B3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arXiv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Open access to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e-prints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E54E-D72F-4538-AC2D-3CD9FC0B30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1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On Android reading the phone’s aggregate power meter is done by repeatedly reading the following two files: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E54E-D72F-4538-AC2D-3CD9FC0B30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2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connectivity is needed to generate dummy low rate traffic to prevent the cellular radio from going into low power state.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setup we also use network connectivity to send data to a central server for processing. However, it may be possible to do all processing on the phone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E54E-D72F-4538-AC2D-3CD9FC0B30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4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phone attaches to the base station having the strongest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signal. Therefore, one might expect that the base station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which a phone is attached and the signal strength will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the same in one location. Nonetheless, it is shown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[24] that signal strength can be significantly different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a location based on how the device arrived there, for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example, the direction of arrival. This is due to the hysteresis algorithm used to decide when to hand-off to a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base station. A phone hands-off from its base station only when its received signal strength dips below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signal strength from the next base station by more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 a given threshold [21]. Thus, two phones that reside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same location can be attached to two different base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stations.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E54E-D72F-4538-AC2D-3CD9FC0B30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4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DTW: an algorithm for measuring similarity between temporal sequences that are misaligned and vary in time or speed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E54E-D72F-4538-AC2D-3CD9FC0B30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Search for the sequence of measurements they have collected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Select the profile that yields the minimal DTW distance.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E54E-D72F-4538-AC2D-3CD9FC0B30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3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mistakes in location estimation due to a match with an incorrect location,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while loop until we are locked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target (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locked value is true)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minimal DTW distance (similarity) is above this threshold, we are in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locked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locked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the target displaced by more than X?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E54E-D72F-4538-AC2D-3CD9FC0B30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3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each iteration, we append a new segment, chosen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prior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each possible route (represented by a particle). Then, the traversal time of the new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 is chosen so that it will have a minimal DTW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 to the respective time interval of the tracked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 profile. We take this minimal distance as the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 of the new route. After normalizing the weights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all routes, a resampling phase takes place.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routes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chosen from the existing set of routes according to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particle weights distribution3. The new resampled set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routes is the input to the next iteration of the particle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filter. The total number of iterations should not exceed an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upper bound on the number of segments that the tracked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 can traverse. Note however that a route may exhaust the examined power profile before the last iteration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(namely, the end time of that route reached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In such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case we do not update the route in all subsequent iterations (this case is not described in Algorithm 2 to facilitate fluency of exposition).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E54E-D72F-4538-AC2D-3CD9FC0B30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8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peak immediately after the phone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is caused by using the phone to terminate the phone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and turn off the display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E54E-D72F-4538-AC2D-3CD9FC0B30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7439584" cy="236219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4213008"/>
            <a:ext cx="3733800" cy="1166220"/>
          </a:xfrm>
        </p:spPr>
        <p:txBody>
          <a:bodyPr anchor="t"/>
          <a:lstStyle>
            <a:lvl1pPr marL="0" indent="0" algn="l">
              <a:buNone/>
              <a:defRPr cap="none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113538" y="5383710"/>
            <a:ext cx="3567953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sz="1600" dirty="0" err="1" smtClean="0"/>
              <a:t>nha</a:t>
            </a:r>
            <a:r>
              <a:rPr lang="en-US" sz="1600" dirty="0" smtClean="0"/>
              <a:t> </a:t>
            </a:r>
            <a:r>
              <a:rPr lang="en-US" sz="1600" dirty="0" err="1" smtClean="0"/>
              <a:t>nguyen</a:t>
            </a:r>
            <a:r>
              <a:rPr lang="en-US" sz="1600" dirty="0" smtClean="0"/>
              <a:t> </a:t>
            </a:r>
            <a:r>
              <a:rPr lang="en-US" sz="1600" baseline="0" dirty="0" smtClean="0"/>
              <a:t>- </a:t>
            </a:r>
            <a:r>
              <a:rPr lang="en-US" sz="1600" baseline="0" dirty="0" err="1" smtClean="0"/>
              <a:t>HMCLab</a:t>
            </a:r>
            <a:endParaRPr lang="en-US" sz="1600" baseline="0" dirty="0" smtClean="0"/>
          </a:p>
          <a:p>
            <a:pPr algn="r"/>
            <a:r>
              <a:rPr lang="en-US" sz="1600" baseline="0" dirty="0" smtClean="0"/>
              <a:t>Prof. </a:t>
            </a:r>
            <a:r>
              <a:rPr lang="en-US" sz="1600" baseline="0" dirty="0" err="1" smtClean="0"/>
              <a:t>minho</a:t>
            </a:r>
            <a:r>
              <a:rPr lang="en-US" sz="1600" baseline="0" dirty="0" smtClean="0"/>
              <a:t> shin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592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62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738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7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6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97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51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3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7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4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4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2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9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15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7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9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1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0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Flowchart: Off-page Connector 13"/>
          <p:cNvSpPr/>
          <p:nvPr/>
        </p:nvSpPr>
        <p:spPr>
          <a:xfrm>
            <a:off x="7924800" y="-2"/>
            <a:ext cx="401241" cy="1141407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440216" cy="688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8382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1" y="6553200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53200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811095" y="22860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91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2"/>
            <a:ext cx="7711116" cy="2501112"/>
          </a:xfrm>
        </p:spPr>
        <p:txBody>
          <a:bodyPr/>
          <a:lstStyle/>
          <a:p>
            <a:r>
              <a:rPr lang="en-US" sz="4800" dirty="0" err="1"/>
              <a:t>PowerSpy</a:t>
            </a:r>
            <a:r>
              <a:rPr lang="en-US" sz="4800" dirty="0"/>
              <a:t>: Location Tracking using Mobile Device Power </a:t>
            </a:r>
            <a:r>
              <a:rPr lang="en-US" sz="4800" dirty="0" smtClean="0"/>
              <a:t>Analysis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867" y="4291604"/>
            <a:ext cx="4210384" cy="199489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tx1"/>
                </a:solidFill>
              </a:rPr>
              <a:t>Yan </a:t>
            </a:r>
            <a:r>
              <a:rPr lang="en-US" sz="1200" b="1" dirty="0" err="1">
                <a:solidFill>
                  <a:schemeClr val="tx1"/>
                </a:solidFill>
              </a:rPr>
              <a:t>Michalevsky</a:t>
            </a:r>
            <a:r>
              <a:rPr lang="en-US" sz="1200" b="1" dirty="0">
                <a:solidFill>
                  <a:schemeClr val="tx1"/>
                </a:solidFill>
              </a:rPr>
              <a:t>, Dan </a:t>
            </a:r>
            <a:r>
              <a:rPr lang="en-US" sz="1200" b="1" dirty="0" err="1">
                <a:solidFill>
                  <a:schemeClr val="tx1"/>
                </a:solidFill>
              </a:rPr>
              <a:t>Boneh</a:t>
            </a:r>
            <a:r>
              <a:rPr lang="en-US" sz="1200" b="1" dirty="0">
                <a:solidFill>
                  <a:schemeClr val="tx1"/>
                </a:solidFill>
              </a:rPr>
              <a:t> and Aaron Schulman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100" cap="none" dirty="0" smtClean="0">
                <a:solidFill>
                  <a:schemeClr val="tx1"/>
                </a:solidFill>
              </a:rPr>
              <a:t>Computer Science Department</a:t>
            </a:r>
            <a:br>
              <a:rPr lang="en-US" sz="1100" cap="none" dirty="0" smtClean="0">
                <a:solidFill>
                  <a:schemeClr val="tx1"/>
                </a:solidFill>
              </a:rPr>
            </a:br>
            <a:r>
              <a:rPr lang="en-US" sz="1100" cap="none" dirty="0" smtClean="0">
                <a:solidFill>
                  <a:schemeClr val="tx1"/>
                </a:solidFill>
              </a:rPr>
              <a:t>Stanford University</a:t>
            </a:r>
          </a:p>
          <a:p>
            <a:pPr>
              <a:lnSpc>
                <a:spcPct val="120000"/>
              </a:lnSpc>
            </a:pPr>
            <a:r>
              <a:rPr lang="en-US" sz="1200" b="1" dirty="0" smtClean="0">
                <a:solidFill>
                  <a:schemeClr val="tx1"/>
                </a:solidFill>
              </a:rPr>
              <a:t>Gabi </a:t>
            </a:r>
            <a:r>
              <a:rPr lang="en-US" sz="1200" b="1" dirty="0" err="1">
                <a:solidFill>
                  <a:schemeClr val="tx1"/>
                </a:solidFill>
              </a:rPr>
              <a:t>Nakibly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cap="none" dirty="0" smtClean="0">
                <a:solidFill>
                  <a:schemeClr val="tx1"/>
                </a:solidFill>
              </a:rPr>
              <a:t>National Research And Simulation Center</a:t>
            </a:r>
            <a:br>
              <a:rPr lang="en-US" sz="1200" cap="none" dirty="0" smtClean="0">
                <a:solidFill>
                  <a:schemeClr val="tx1"/>
                </a:solidFill>
              </a:rPr>
            </a:br>
            <a:r>
              <a:rPr lang="en-US" sz="1200" cap="none" dirty="0" smtClean="0">
                <a:solidFill>
                  <a:schemeClr val="tx1"/>
                </a:solidFill>
              </a:rPr>
              <a:t>Rafael Ltd</a:t>
            </a:r>
          </a:p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Cited </a:t>
            </a:r>
            <a:r>
              <a:rPr lang="en-US" sz="1200" dirty="0">
                <a:solidFill>
                  <a:schemeClr val="tx1"/>
                </a:solidFill>
              </a:rPr>
              <a:t>as </a:t>
            </a:r>
            <a:r>
              <a:rPr lang="en-US" sz="1200" dirty="0" smtClean="0">
                <a:solidFill>
                  <a:schemeClr val="tx1"/>
                </a:solidFill>
              </a:rPr>
              <a:t>arXiv:1502.03182</a:t>
            </a:r>
            <a:endParaRPr lang="en-US" sz="12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1" y="1696135"/>
            <a:ext cx="6886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3.2 Power usage can reveal location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3" y="2186313"/>
            <a:ext cx="4500562" cy="4071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95900" y="2186313"/>
            <a:ext cx="34099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Figure 2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measurements </a:t>
            </a:r>
            <a:r>
              <a:rPr lang="en-US" dirty="0"/>
              <a:t>for </a:t>
            </a:r>
            <a:r>
              <a:rPr lang="en-US" u="sng" dirty="0">
                <a:solidFill>
                  <a:srgbClr val="FFFF00"/>
                </a:solidFill>
              </a:rPr>
              <a:t>two Nexus </a:t>
            </a:r>
            <a:r>
              <a:rPr lang="en-US" u="sng" dirty="0" smtClean="0">
                <a:solidFill>
                  <a:srgbClr val="FFFF00"/>
                </a:solidFill>
              </a:rPr>
              <a:t>4 phones </a:t>
            </a:r>
            <a:r>
              <a:rPr lang="en-US" dirty="0"/>
              <a:t>in the same vehicle, transmitting packets </a:t>
            </a:r>
            <a:r>
              <a:rPr lang="en-US" dirty="0" smtClean="0"/>
              <a:t>over their </a:t>
            </a:r>
            <a:r>
              <a:rPr lang="en-US" dirty="0"/>
              <a:t>cellular link, while driving on the same path.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power consumption </a:t>
            </a:r>
            <a:r>
              <a:rPr lang="en-US" dirty="0">
                <a:solidFill>
                  <a:srgbClr val="FFFF00"/>
                </a:solidFill>
              </a:rPr>
              <a:t>variations</a:t>
            </a:r>
            <a:r>
              <a:rPr lang="en-US" dirty="0"/>
              <a:t> of the Nexus 4 </a:t>
            </a:r>
            <a:r>
              <a:rPr lang="en-US" dirty="0" smtClean="0"/>
              <a:t>phones are </a:t>
            </a:r>
            <a:r>
              <a:rPr lang="en-US" b="1" dirty="0">
                <a:solidFill>
                  <a:srgbClr val="FFFF00"/>
                </a:solidFill>
              </a:rPr>
              <a:t>similar</a:t>
            </a:r>
            <a:r>
              <a:rPr lang="en-US" dirty="0"/>
              <a:t>, indicating that </a:t>
            </a:r>
            <a:r>
              <a:rPr lang="en-US" i="1" dirty="0">
                <a:solidFill>
                  <a:srgbClr val="FFC000"/>
                </a:solidFill>
              </a:rPr>
              <a:t>power measurements can </a:t>
            </a:r>
            <a:r>
              <a:rPr lang="en-US" i="1" dirty="0" smtClean="0">
                <a:solidFill>
                  <a:srgbClr val="FFC000"/>
                </a:solidFill>
              </a:rPr>
              <a:t>be mostly </a:t>
            </a:r>
            <a:r>
              <a:rPr lang="en-US" i="1" dirty="0">
                <a:solidFill>
                  <a:srgbClr val="FFC000"/>
                </a:solidFill>
              </a:rPr>
              <a:t>stable across devices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1" y="1696135"/>
            <a:ext cx="6886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3.2 Power usage can reveal location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5899" y="2186313"/>
            <a:ext cx="32004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Finally, </a:t>
            </a:r>
            <a:r>
              <a:rPr lang="en-US" dirty="0" smtClean="0"/>
              <a:t>Fig.3 demonstrates </a:t>
            </a:r>
            <a:r>
              <a:rPr lang="en-US" dirty="0"/>
              <a:t>that </a:t>
            </a:r>
            <a:r>
              <a:rPr lang="en-US" b="1" dirty="0">
                <a:solidFill>
                  <a:srgbClr val="FFFF00"/>
                </a:solidFill>
              </a:rPr>
              <a:t>power m</a:t>
            </a:r>
            <a:r>
              <a:rPr lang="en-US" b="1" dirty="0" smtClean="0">
                <a:solidFill>
                  <a:srgbClr val="FFFF00"/>
                </a:solidFill>
              </a:rPr>
              <a:t>easurements could </a:t>
            </a:r>
            <a:r>
              <a:rPr lang="en-US" b="1" dirty="0">
                <a:solidFill>
                  <a:srgbClr val="FFFF00"/>
                </a:solidFill>
              </a:rPr>
              <a:t>be stable across different models </a:t>
            </a:r>
            <a:r>
              <a:rPr lang="en-US" dirty="0"/>
              <a:t>of smartphones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stability would </a:t>
            </a:r>
            <a:r>
              <a:rPr lang="en-US" b="1" dirty="0">
                <a:solidFill>
                  <a:srgbClr val="FFFF00"/>
                </a:solidFill>
              </a:rPr>
              <a:t>allow an attacker to obtain a reference power measurement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for a drive </a:t>
            </a:r>
            <a:r>
              <a:rPr lang="en-US" dirty="0" smtClean="0"/>
              <a:t>without using the </a:t>
            </a:r>
            <a:r>
              <a:rPr lang="en-US" dirty="0"/>
              <a:t>same phone as the victim’s.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286000"/>
            <a:ext cx="4394387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1550" y="1372285"/>
            <a:ext cx="6886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3.3 Hysteresis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590551" y="1997839"/>
            <a:ext cx="8181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Two phones </a:t>
            </a:r>
            <a:r>
              <a:rPr lang="en-US" dirty="0"/>
              <a:t>that </a:t>
            </a:r>
            <a:r>
              <a:rPr lang="en-US" dirty="0" smtClean="0"/>
              <a:t>reside in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same location </a:t>
            </a:r>
            <a:r>
              <a:rPr lang="en-US" dirty="0"/>
              <a:t>can be attached to two </a:t>
            </a:r>
            <a:r>
              <a:rPr lang="en-US" dirty="0">
                <a:solidFill>
                  <a:srgbClr val="FFFF00"/>
                </a:solidFill>
              </a:rPr>
              <a:t>different </a:t>
            </a:r>
            <a:r>
              <a:rPr lang="en-US" dirty="0" smtClean="0">
                <a:solidFill>
                  <a:srgbClr val="FFFF00"/>
                </a:solidFill>
              </a:rPr>
              <a:t>base stations</a:t>
            </a:r>
            <a:r>
              <a:rPr lang="en-US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</a:t>
            </a:r>
            <a:r>
              <a:rPr lang="en-US" dirty="0" smtClean="0"/>
              <a:t>ysteresis </a:t>
            </a:r>
            <a:r>
              <a:rPr lang="en-US" dirty="0"/>
              <a:t>has </a:t>
            </a:r>
            <a:r>
              <a:rPr lang="en-US" b="1" dirty="0">
                <a:solidFill>
                  <a:srgbClr val="FFFF00"/>
                </a:solidFill>
              </a:rPr>
              <a:t>two implications</a:t>
            </a:r>
            <a:r>
              <a:rPr lang="en-US" dirty="0"/>
              <a:t> for determining a victim’s location from power measurements: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rgbClr val="FFFF00"/>
                </a:solidFill>
              </a:rPr>
              <a:t>attacker can </a:t>
            </a:r>
            <a:r>
              <a:rPr lang="en-US" b="1" dirty="0">
                <a:solidFill>
                  <a:srgbClr val="FFFF00"/>
                </a:solidFill>
              </a:rPr>
              <a:t>only use the same direction </a:t>
            </a:r>
            <a:r>
              <a:rPr lang="en-US" dirty="0"/>
              <a:t>of travel as a </a:t>
            </a:r>
            <a:r>
              <a:rPr lang="en-US" dirty="0" smtClean="0"/>
              <a:t>reference power measurement.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dirty="0" smtClean="0"/>
              <a:t>It </a:t>
            </a:r>
            <a:r>
              <a:rPr lang="en-US" dirty="0"/>
              <a:t>will </a:t>
            </a:r>
            <a:r>
              <a:rPr lang="en-US" b="1" dirty="0">
                <a:solidFill>
                  <a:srgbClr val="FFFF00"/>
                </a:solidFill>
              </a:rPr>
              <a:t>complicate </a:t>
            </a:r>
            <a:r>
              <a:rPr lang="en-US" b="1" dirty="0" smtClean="0">
                <a:solidFill>
                  <a:srgbClr val="FFFF00"/>
                </a:solidFill>
              </a:rPr>
              <a:t>inferring new </a:t>
            </a:r>
            <a:r>
              <a:rPr lang="en-US" b="1" dirty="0">
                <a:solidFill>
                  <a:srgbClr val="FFFF00"/>
                </a:solidFill>
              </a:rPr>
              <a:t>routes</a:t>
            </a:r>
            <a:r>
              <a:rPr lang="en-US" dirty="0"/>
              <a:t> from power measurements collected from individual road segments </a:t>
            </a:r>
          </a:p>
        </p:txBody>
      </p:sp>
    </p:spTree>
    <p:extLst>
      <p:ext uri="{BB962C8B-B14F-4D97-AF65-F5344CB8AC3E}">
        <p14:creationId xmlns:p14="http://schemas.microsoft.com/office/powerpoint/2010/main" val="9923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</a:t>
            </a:r>
            <a:r>
              <a:rPr lang="en-US" dirty="0"/>
              <a:t>distinguishability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638175" y="1482652"/>
            <a:ext cx="7848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Route distinguishability is a </a:t>
            </a:r>
            <a:r>
              <a:rPr lang="en-US" sz="2400" u="sng" dirty="0"/>
              <a:t>classification problem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sz="2400" dirty="0" smtClean="0"/>
              <a:t>They </a:t>
            </a:r>
            <a:r>
              <a:rPr lang="en-US" sz="2400" b="1" dirty="0" smtClean="0">
                <a:solidFill>
                  <a:srgbClr val="FFFF00"/>
                </a:solidFill>
              </a:rPr>
              <a:t>collected </a:t>
            </a:r>
            <a:r>
              <a:rPr lang="en-US" sz="2400" b="1" dirty="0">
                <a:solidFill>
                  <a:srgbClr val="FFFF00"/>
                </a:solidFill>
              </a:rPr>
              <a:t>power profiles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associated with </a:t>
            </a:r>
            <a:r>
              <a:rPr lang="en-US" sz="2400" b="1" dirty="0" smtClean="0">
                <a:solidFill>
                  <a:srgbClr val="FFFF00"/>
                </a:solidFill>
              </a:rPr>
              <a:t>known routes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FFFF00"/>
                </a:solidFill>
              </a:rPr>
              <a:t>want to classify new samples based on </a:t>
            </a:r>
            <a:r>
              <a:rPr lang="en-US" sz="2400" b="1" dirty="0" smtClean="0">
                <a:solidFill>
                  <a:srgbClr val="FFFF00"/>
                </a:solidFill>
              </a:rPr>
              <a:t>this training </a:t>
            </a:r>
            <a:r>
              <a:rPr lang="en-US" sz="2400" b="1" dirty="0">
                <a:solidFill>
                  <a:srgbClr val="FFFF00"/>
                </a:solidFill>
              </a:rPr>
              <a:t>set</a:t>
            </a:r>
            <a:r>
              <a:rPr lang="en-US" sz="2400" dirty="0"/>
              <a:t>. </a:t>
            </a:r>
          </a:p>
        </p:txBody>
      </p:sp>
      <p:pic>
        <p:nvPicPr>
          <p:cNvPr id="7170" name="Picture 2" descr="http://forums.crackberry.com/attachments/blackberry-10-os-f269/262294d1397211827t-10-2-1-2160-update-z30-t-mobile-img_20140323_185212_ed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98" y="3631123"/>
            <a:ext cx="3263901" cy="281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26705" y="4948220"/>
            <a:ext cx="479107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They use </a:t>
            </a:r>
            <a:r>
              <a:rPr lang="en-US" dirty="0"/>
              <a:t>a classification method based on </a:t>
            </a:r>
            <a:r>
              <a:rPr lang="en-US" sz="2400" b="1" dirty="0" smtClean="0"/>
              <a:t>Dynamic Time </a:t>
            </a:r>
            <a:r>
              <a:rPr lang="en-US" sz="2400" b="1" dirty="0"/>
              <a:t>Warping </a:t>
            </a:r>
            <a:r>
              <a:rPr lang="en-US" dirty="0"/>
              <a:t>(DTW)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52587" y="4036079"/>
            <a:ext cx="494823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Each </a:t>
            </a:r>
            <a:r>
              <a:rPr lang="en-US" dirty="0"/>
              <a:t>power profile as a time </a:t>
            </a:r>
            <a:r>
              <a:rPr lang="en-US" dirty="0" smtClean="0"/>
              <a:t>series which </a:t>
            </a:r>
            <a:r>
              <a:rPr lang="en-US" dirty="0"/>
              <a:t>needs to be compared to other </a:t>
            </a:r>
            <a:r>
              <a:rPr lang="en-US" dirty="0" smtClean="0"/>
              <a:t>time </a:t>
            </a:r>
            <a:r>
              <a:rPr lang="en-US" dirty="0"/>
              <a:t>series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392" y="5745813"/>
            <a:ext cx="29337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mobile device tracking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710" y="2185511"/>
            <a:ext cx="7868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attacker knows that a mobile user is traveling along a particular </a:t>
            </a:r>
            <a:r>
              <a:rPr lang="en-US" dirty="0" smtClean="0"/>
              <a:t>route -&gt; </a:t>
            </a:r>
            <a:r>
              <a:rPr lang="en-US" i="1" dirty="0" smtClean="0">
                <a:solidFill>
                  <a:srgbClr val="FFFF00"/>
                </a:solidFill>
              </a:rPr>
              <a:t>Objective: track </a:t>
            </a:r>
            <a:r>
              <a:rPr lang="en-US" i="1" dirty="0">
                <a:solidFill>
                  <a:srgbClr val="FFFF00"/>
                </a:solidFill>
              </a:rPr>
              <a:t>the mobile device as it is moving along the route</a:t>
            </a:r>
            <a:r>
              <a:rPr lang="en-US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709" y="3441104"/>
            <a:ext cx="7868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attacker has reference power profiles collected in advance for the target route, and constantly receives new power measurements from an application installed on the target phone.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744" y="4696697"/>
            <a:ext cx="7757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Its </a:t>
            </a:r>
            <a:r>
              <a:rPr lang="en-US" b="1" dirty="0">
                <a:solidFill>
                  <a:srgbClr val="FFFF00"/>
                </a:solidFill>
              </a:rPr>
              <a:t>goal</a:t>
            </a:r>
            <a:r>
              <a:rPr lang="en-US" dirty="0"/>
              <a:t> is </a:t>
            </a:r>
            <a:r>
              <a:rPr lang="en-US" b="1" dirty="0">
                <a:solidFill>
                  <a:srgbClr val="FFFF00"/>
                </a:solidFill>
              </a:rPr>
              <a:t>to locate the </a:t>
            </a:r>
            <a:r>
              <a:rPr lang="en-US" b="1" dirty="0" smtClean="0">
                <a:solidFill>
                  <a:srgbClr val="FFFF00"/>
                </a:solidFill>
              </a:rPr>
              <a:t>device along </a:t>
            </a:r>
            <a:r>
              <a:rPr lang="en-US" b="1" dirty="0">
                <a:solidFill>
                  <a:srgbClr val="FFFF00"/>
                </a:solidFill>
              </a:rPr>
              <a:t>the route</a:t>
            </a:r>
            <a:r>
              <a:rPr lang="en-US" dirty="0"/>
              <a:t>, and </a:t>
            </a:r>
            <a:r>
              <a:rPr lang="en-US" b="1" dirty="0">
                <a:solidFill>
                  <a:srgbClr val="FFFF00"/>
                </a:solidFill>
              </a:rPr>
              <a:t>continue tracking it in real-time</a:t>
            </a:r>
            <a:r>
              <a:rPr lang="en-US" dirty="0"/>
              <a:t> as </a:t>
            </a:r>
            <a:r>
              <a:rPr lang="en-US" dirty="0" smtClean="0"/>
              <a:t>it travels </a:t>
            </a:r>
            <a:r>
              <a:rPr lang="en-US" dirty="0"/>
              <a:t>along the route.</a:t>
            </a:r>
          </a:p>
        </p:txBody>
      </p:sp>
    </p:spTree>
    <p:extLst>
      <p:ext uri="{BB962C8B-B14F-4D97-AF65-F5344CB8AC3E}">
        <p14:creationId xmlns:p14="http://schemas.microsoft.com/office/powerpoint/2010/main" val="41502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mobile device tracking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77612" y="1853248"/>
            <a:ext cx="4552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5.1 Tracking via Dynamic Time Warping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710" y="2311692"/>
            <a:ext cx="819747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Similar </a:t>
            </a:r>
            <a:r>
              <a:rPr lang="en-US" dirty="0"/>
              <a:t>to that of route </a:t>
            </a:r>
            <a:r>
              <a:rPr lang="en-US" dirty="0" smtClean="0"/>
              <a:t>distinguishability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Use only </a:t>
            </a:r>
            <a:r>
              <a:rPr lang="en-US" dirty="0"/>
              <a:t>the </a:t>
            </a:r>
            <a:r>
              <a:rPr lang="en-US" dirty="0" smtClean="0"/>
              <a:t>measurements, </a:t>
            </a:r>
            <a:r>
              <a:rPr lang="en-US" dirty="0"/>
              <a:t>which comprise a sub-sequence of the entire </a:t>
            </a:r>
            <a:r>
              <a:rPr lang="en-US" dirty="0" smtClean="0"/>
              <a:t>route profile.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dirty="0"/>
              <a:t>the </a:t>
            </a:r>
            <a:r>
              <a:rPr lang="en-US" i="1" dirty="0"/>
              <a:t>Subsequence </a:t>
            </a:r>
            <a:r>
              <a:rPr lang="en-US" dirty="0"/>
              <a:t>DTW algorithm </a:t>
            </a:r>
            <a:r>
              <a:rPr lang="en-US" dirty="0" smtClean="0"/>
              <a:t>, rather </a:t>
            </a:r>
            <a:r>
              <a:rPr lang="en-US" dirty="0"/>
              <a:t>than the classic </a:t>
            </a:r>
            <a:r>
              <a:rPr lang="en-US" dirty="0" smtClean="0"/>
              <a:t>DTW, </a:t>
            </a:r>
            <a:r>
              <a:rPr lang="en-US" dirty="0"/>
              <a:t>to search a sub-sequence </a:t>
            </a:r>
            <a:r>
              <a:rPr lang="en-US" dirty="0" smtClean="0"/>
              <a:t>in a </a:t>
            </a:r>
            <a:r>
              <a:rPr lang="en-US" dirty="0"/>
              <a:t>larger </a:t>
            </a:r>
            <a:r>
              <a:rPr lang="en-US" dirty="0" smtClean="0"/>
              <a:t>sequence</a:t>
            </a:r>
            <a:r>
              <a:rPr lang="en-US" dirty="0"/>
              <a:t>, and </a:t>
            </a:r>
            <a:r>
              <a:rPr lang="en-US" dirty="0">
                <a:solidFill>
                  <a:srgbClr val="FFFF00"/>
                </a:solidFill>
              </a:rPr>
              <a:t>return a distance measure </a:t>
            </a:r>
            <a:r>
              <a:rPr lang="en-US" dirty="0"/>
              <a:t>as </a:t>
            </a:r>
            <a:r>
              <a:rPr lang="en-US" dirty="0" smtClean="0"/>
              <a:t>well as </a:t>
            </a:r>
            <a:r>
              <a:rPr lang="en-US" dirty="0"/>
              <a:t>the corresponding start and end offsets</a:t>
            </a:r>
            <a:r>
              <a:rPr lang="en-US" dirty="0" smtClean="0"/>
              <a:t>.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location estimate corresponds to the location associated with the </a:t>
            </a:r>
            <a:r>
              <a:rPr lang="en-US" dirty="0">
                <a:solidFill>
                  <a:srgbClr val="FFFF00"/>
                </a:solidFill>
              </a:rPr>
              <a:t>end offset </a:t>
            </a:r>
            <a:r>
              <a:rPr lang="en-US" dirty="0"/>
              <a:t>returned by the algorithm.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28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mobile device tracking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77612" y="1853248"/>
            <a:ext cx="4884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5.2 Improved tracking via a motion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953" y="2456872"/>
            <a:ext cx="5160201" cy="35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of new 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Aim: identify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final location </a:t>
            </a:r>
            <a:r>
              <a:rPr lang="en-US" dirty="0"/>
              <a:t>of the phone after it traversed </a:t>
            </a:r>
            <a:r>
              <a:rPr lang="en-US" dirty="0" smtClean="0"/>
              <a:t>an </a:t>
            </a:r>
            <a:r>
              <a:rPr lang="en-US" dirty="0" smtClean="0">
                <a:solidFill>
                  <a:srgbClr val="FFFF00"/>
                </a:solidFill>
              </a:rPr>
              <a:t>unknown route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Assume: the </a:t>
            </a:r>
            <a:r>
              <a:rPr lang="en-US" dirty="0">
                <a:solidFill>
                  <a:srgbClr val="FFFF00"/>
                </a:solidFill>
              </a:rPr>
              <a:t>area</a:t>
            </a:r>
            <a:r>
              <a:rPr lang="en-US" dirty="0"/>
              <a:t> in which </a:t>
            </a:r>
            <a:r>
              <a:rPr lang="en-US" dirty="0" smtClean="0"/>
              <a:t>the mobile </a:t>
            </a:r>
            <a:r>
              <a:rPr lang="en-US" dirty="0"/>
              <a:t>device owner moves is </a:t>
            </a:r>
            <a:r>
              <a:rPr lang="en-US" dirty="0" smtClean="0">
                <a:solidFill>
                  <a:srgbClr val="FFFF00"/>
                </a:solidFill>
              </a:rPr>
              <a:t>known</a:t>
            </a:r>
          </a:p>
          <a:p>
            <a:r>
              <a:rPr lang="en-US" dirty="0" smtClean="0"/>
              <a:t>Pre-recording the </a:t>
            </a:r>
            <a:r>
              <a:rPr lang="en-US" dirty="0" smtClean="0">
                <a:solidFill>
                  <a:srgbClr val="FFFF00"/>
                </a:solidFill>
              </a:rPr>
              <a:t>power profiles </a:t>
            </a:r>
            <a:r>
              <a:rPr lang="en-US" dirty="0">
                <a:solidFill>
                  <a:srgbClr val="FFFF00"/>
                </a:solidFill>
              </a:rPr>
              <a:t>of all the road segments</a:t>
            </a:r>
            <a:r>
              <a:rPr lang="en-US" dirty="0"/>
              <a:t> within the given area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of new routes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149" y="1145800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Particle 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Filter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783738" y="1515132"/>
            <a:ext cx="7453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is </a:t>
            </a:r>
            <a:r>
              <a:rPr lang="en-US" dirty="0"/>
              <a:t>a method that estimates the </a:t>
            </a:r>
            <a:r>
              <a:rPr lang="en-US" dirty="0" smtClean="0"/>
              <a:t>state of </a:t>
            </a:r>
            <a:r>
              <a:rPr lang="en-US" dirty="0"/>
              <a:t>a HMM at each step based on observations up to </a:t>
            </a:r>
            <a:r>
              <a:rPr lang="en-US" dirty="0" smtClean="0"/>
              <a:t>that step</a:t>
            </a:r>
            <a:r>
              <a:rPr lang="en-US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956" y="2161463"/>
            <a:ext cx="4983307" cy="34158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9684" y="5691189"/>
            <a:ext cx="5257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is a </a:t>
            </a:r>
            <a:r>
              <a:rPr lang="en-US" sz="1400" dirty="0"/>
              <a:t>power profile </a:t>
            </a:r>
            <a:r>
              <a:rPr lang="en-US" sz="1400" dirty="0" smtClean="0"/>
              <a:t>prerecorded over </a:t>
            </a:r>
            <a:r>
              <a:rPr lang="en-US" sz="1400" dirty="0"/>
              <a:t>segment (</a:t>
            </a:r>
            <a:r>
              <a:rPr lang="en-US" sz="1400" i="1" dirty="0"/>
              <a:t>y</a:t>
            </a:r>
            <a:r>
              <a:rPr lang="en-US" sz="1400" dirty="0"/>
              <a:t>, </a:t>
            </a:r>
            <a:r>
              <a:rPr lang="en-US" sz="1400" i="1" dirty="0"/>
              <a:t>z</a:t>
            </a:r>
            <a:r>
              <a:rPr lang="en-US" sz="1400" dirty="0"/>
              <a:t>) while the segment (</a:t>
            </a:r>
            <a:r>
              <a:rPr lang="en-US" sz="1400" i="1" dirty="0"/>
              <a:t>x</a:t>
            </a:r>
            <a:r>
              <a:rPr lang="en-US" sz="1400" dirty="0"/>
              <a:t>, </a:t>
            </a:r>
            <a:r>
              <a:rPr lang="en-US" sz="1400" i="1" dirty="0"/>
              <a:t>y</a:t>
            </a:r>
            <a:r>
              <a:rPr lang="en-US" sz="1400" dirty="0"/>
              <a:t>) had been traversed just before </a:t>
            </a:r>
            <a:r>
              <a:rPr lang="en-US" sz="1400" dirty="0" smtClean="0"/>
              <a:t>it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828174"/>
            <a:ext cx="2533651" cy="33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6308855"/>
            <a:ext cx="1647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79684" y="6214409"/>
            <a:ext cx="5705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are the </a:t>
            </a:r>
            <a:r>
              <a:rPr lang="en-US" sz="1400" dirty="0"/>
              <a:t>minimum and maximum time durations to traverse road segment (</a:t>
            </a:r>
            <a:r>
              <a:rPr lang="en-US" sz="1400" i="1" dirty="0"/>
              <a:t>y</a:t>
            </a:r>
            <a:r>
              <a:rPr lang="en-US" sz="1400" dirty="0"/>
              <a:t>, </a:t>
            </a:r>
            <a:r>
              <a:rPr lang="en-US" sz="1400" i="1" dirty="0"/>
              <a:t>z</a:t>
            </a:r>
            <a:r>
              <a:rPr lang="en-US" sz="1400" dirty="0"/>
              <a:t>), respectively.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35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On going…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718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026" name="Picture 2" descr="http://cdn5.howtogeek.com/wp-content/uploads/2013/12/facebook-nineteen-permiss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16" y="2128656"/>
            <a:ext cx="3001734" cy="18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1091" y="1428749"/>
            <a:ext cx="8411934" cy="503872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A</a:t>
            </a:r>
            <a:r>
              <a:rPr lang="en-US" sz="2000" dirty="0" smtClean="0"/>
              <a:t>pplications </a:t>
            </a:r>
            <a:r>
              <a:rPr lang="en-US" sz="2000" dirty="0"/>
              <a:t>need explicit </a:t>
            </a:r>
            <a:r>
              <a:rPr lang="en-US" sz="2000" b="1" dirty="0">
                <a:solidFill>
                  <a:srgbClr val="FFFF00"/>
                </a:solidFill>
              </a:rPr>
              <a:t>user permission </a:t>
            </a:r>
            <a:r>
              <a:rPr lang="en-US" sz="2000" dirty="0"/>
              <a:t>to access the phone’s GPS and even reading coarse location data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However</a:t>
            </a:r>
            <a:r>
              <a:rPr lang="en-US" sz="2000" dirty="0"/>
              <a:t>, the </a:t>
            </a:r>
            <a:r>
              <a:rPr lang="en-US" sz="2000" b="1" dirty="0">
                <a:solidFill>
                  <a:srgbClr val="FFFF00"/>
                </a:solidFill>
              </a:rPr>
              <a:t>battery usage </a:t>
            </a:r>
            <a:r>
              <a:rPr lang="en-US" sz="2000" dirty="0"/>
              <a:t>can be simply </a:t>
            </a:r>
            <a:r>
              <a:rPr lang="en-US" sz="2000" dirty="0" smtClean="0"/>
              <a:t>collected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Paper </a:t>
            </a:r>
            <a:r>
              <a:rPr lang="en-US" sz="2000" dirty="0"/>
              <a:t>shows that by simply reading the </a:t>
            </a:r>
            <a:r>
              <a:rPr lang="en-US" sz="2000" dirty="0">
                <a:solidFill>
                  <a:srgbClr val="FFFF00"/>
                </a:solidFill>
              </a:rPr>
              <a:t>phone’s aggregate power consumption</a:t>
            </a:r>
            <a:r>
              <a:rPr lang="en-US" sz="2000" dirty="0"/>
              <a:t> over a period of </a:t>
            </a:r>
            <a:r>
              <a:rPr lang="en-US" sz="2000" dirty="0" smtClean="0"/>
              <a:t>time, an application can </a:t>
            </a:r>
            <a:r>
              <a:rPr lang="en-US" sz="2000" dirty="0">
                <a:solidFill>
                  <a:srgbClr val="FFFF00"/>
                </a:solidFill>
              </a:rPr>
              <a:t>learn</a:t>
            </a:r>
            <a:r>
              <a:rPr lang="en-US" sz="2000" dirty="0"/>
              <a:t> information about the </a:t>
            </a:r>
            <a:r>
              <a:rPr lang="en-US" sz="2000" dirty="0">
                <a:solidFill>
                  <a:srgbClr val="FFFF00"/>
                </a:solidFill>
              </a:rPr>
              <a:t>user’s location</a:t>
            </a:r>
            <a:r>
              <a:rPr lang="en-US" sz="2000" dirty="0"/>
              <a:t>.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258" y="4380055"/>
            <a:ext cx="5059734" cy="56784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867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2052925"/>
            <a:ext cx="7849575" cy="4195481"/>
          </a:xfrm>
        </p:spPr>
        <p:txBody>
          <a:bodyPr/>
          <a:lstStyle/>
          <a:p>
            <a:r>
              <a:rPr lang="en-US" dirty="0" err="1"/>
              <a:t>PowerSpy</a:t>
            </a:r>
            <a:r>
              <a:rPr lang="en-US" dirty="0"/>
              <a:t> android </a:t>
            </a:r>
            <a:r>
              <a:rPr lang="en-US" dirty="0" smtClean="0"/>
              <a:t>application </a:t>
            </a:r>
            <a:r>
              <a:rPr lang="en-US" dirty="0"/>
              <a:t>that collects various measurements including </a:t>
            </a:r>
            <a:r>
              <a:rPr lang="en-US" dirty="0" smtClean="0">
                <a:solidFill>
                  <a:srgbClr val="FFFF00"/>
                </a:solidFill>
              </a:rPr>
              <a:t>signal strength</a:t>
            </a:r>
            <a:r>
              <a:rPr lang="en-US" dirty="0">
                <a:solidFill>
                  <a:srgbClr val="FFFF00"/>
                </a:solidFill>
              </a:rPr>
              <a:t>, voltage, current, GPS coordinates, </a:t>
            </a:r>
            <a:r>
              <a:rPr lang="en-US" dirty="0" smtClean="0">
                <a:solidFill>
                  <a:srgbClr val="FFFF00"/>
                </a:solidFill>
              </a:rPr>
              <a:t>temperature, state </a:t>
            </a:r>
            <a:r>
              <a:rPr lang="en-US" dirty="0">
                <a:solidFill>
                  <a:srgbClr val="FFFF00"/>
                </a:solidFill>
              </a:rPr>
              <a:t>of discharge (battery level) and cell identifier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57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547813"/>
            <a:ext cx="66960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87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distinguishability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recorded reference profiles for multiple different </a:t>
            </a:r>
            <a:r>
              <a:rPr lang="en-US" dirty="0" smtClean="0"/>
              <a:t>routes.</a:t>
            </a:r>
          </a:p>
          <a:p>
            <a:r>
              <a:rPr lang="en-US" dirty="0" smtClean="0"/>
              <a:t>a dataset of </a:t>
            </a:r>
            <a:r>
              <a:rPr lang="en-US" dirty="0"/>
              <a:t>294 </a:t>
            </a:r>
            <a:r>
              <a:rPr lang="en-US" dirty="0" smtClean="0"/>
              <a:t>profiles from </a:t>
            </a:r>
            <a:r>
              <a:rPr lang="en-US" dirty="0"/>
              <a:t>Nexus 4 and Nexus 5 </a:t>
            </a:r>
            <a:r>
              <a:rPr lang="en-US" dirty="0" smtClean="0"/>
              <a:t>models, </a:t>
            </a:r>
            <a:r>
              <a:rPr lang="en-US" dirty="0"/>
              <a:t>representing 36 unique </a:t>
            </a:r>
            <a:r>
              <a:rPr lang="en-US" dirty="0" smtClean="0"/>
              <a:t>routes</a:t>
            </a:r>
          </a:p>
          <a:p>
            <a:r>
              <a:rPr lang="en-US" dirty="0" smtClean="0"/>
              <a:t>Driving in </a:t>
            </a:r>
            <a:r>
              <a:rPr lang="en-US" dirty="0"/>
              <a:t>different directions along the same roads </a:t>
            </a:r>
            <a:r>
              <a:rPr lang="en-US" dirty="0" smtClean="0"/>
              <a:t>is </a:t>
            </a:r>
            <a:r>
              <a:rPr lang="en-US" dirty="0"/>
              <a:t>considered two different routes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Perform cross </a:t>
            </a:r>
            <a:r>
              <a:rPr lang="en-US" dirty="0"/>
              <a:t>validation using </a:t>
            </a:r>
            <a:r>
              <a:rPr lang="en-US" dirty="0" smtClean="0"/>
              <a:t>multiple iterations </a:t>
            </a:r>
            <a:r>
              <a:rPr lang="en-US" dirty="0"/>
              <a:t>(100 iterations)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6" b="89623" l="5629" r="966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757" y="1853248"/>
            <a:ext cx="2876550" cy="2019300"/>
          </a:xfrm>
          <a:prstGeom prst="rect">
            <a:avLst/>
          </a:prstGeom>
        </p:spPr>
      </p:pic>
      <p:pic>
        <p:nvPicPr>
          <p:cNvPr id="2052" name="Picture 4" descr="http://t1.gstatic.com/images?q=tbn:ANd9GcTVeFIhnoklt90T78yVTYovgPL7I7lrgrHrVmF0tQCmVjic_E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407976"/>
            <a:ext cx="4080070" cy="23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5695" y="3858993"/>
            <a:ext cx="31146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Suppose an attacker </a:t>
            </a:r>
            <a:r>
              <a:rPr lang="en-US" dirty="0" smtClean="0"/>
              <a:t>measures </a:t>
            </a:r>
            <a:r>
              <a:rPr lang="en-US" dirty="0"/>
              <a:t>in advance the </a:t>
            </a:r>
            <a:r>
              <a:rPr lang="en-US" b="1" dirty="0" smtClean="0">
                <a:solidFill>
                  <a:srgbClr val="FFFF00"/>
                </a:solidFill>
              </a:rPr>
              <a:t>power profile </a:t>
            </a:r>
            <a:r>
              <a:rPr lang="en-US" b="1" dirty="0">
                <a:solidFill>
                  <a:srgbClr val="FFFF00"/>
                </a:solidFill>
              </a:rPr>
              <a:t>consumed </a:t>
            </a:r>
            <a:r>
              <a:rPr lang="en-US" dirty="0"/>
              <a:t>by a </a:t>
            </a:r>
            <a:r>
              <a:rPr lang="en-US" dirty="0" smtClean="0"/>
              <a:t>phone </a:t>
            </a:r>
            <a:r>
              <a:rPr lang="en-US" dirty="0"/>
              <a:t>as it moves along a set of</a:t>
            </a:r>
            <a:br>
              <a:rPr lang="en-US" dirty="0"/>
            </a:br>
            <a:r>
              <a:rPr lang="en-US" dirty="0"/>
              <a:t>known routes or in a predetermined area such as a city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29125" y="404726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Paper show </a:t>
            </a:r>
            <a:r>
              <a:rPr lang="en-US" dirty="0"/>
              <a:t>that this </a:t>
            </a:r>
            <a:r>
              <a:rPr lang="en-US" b="1" dirty="0">
                <a:solidFill>
                  <a:srgbClr val="FFFF00"/>
                </a:solidFill>
              </a:rPr>
              <a:t>enables</a:t>
            </a:r>
            <a:r>
              <a:rPr lang="en-US" dirty="0"/>
              <a:t> the attacker </a:t>
            </a:r>
            <a:r>
              <a:rPr lang="en-US" b="1" dirty="0">
                <a:solidFill>
                  <a:srgbClr val="FFFF00"/>
                </a:solidFill>
              </a:rPr>
              <a:t>to</a:t>
            </a:r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</a:rPr>
              <a:t>infer the target phone’s location </a:t>
            </a:r>
            <a:r>
              <a:rPr lang="en-US" dirty="0"/>
              <a:t>over those routes or areas </a:t>
            </a:r>
            <a:r>
              <a:rPr lang="en-US" b="1" dirty="0">
                <a:solidFill>
                  <a:srgbClr val="FFFF00"/>
                </a:solidFill>
              </a:rPr>
              <a:t>by</a:t>
            </a:r>
            <a:r>
              <a:rPr lang="en-US" dirty="0"/>
              <a:t> </a:t>
            </a:r>
            <a:r>
              <a:rPr lang="en-US" dirty="0" smtClean="0"/>
              <a:t>simply </a:t>
            </a:r>
            <a:r>
              <a:rPr lang="en-US" b="1" dirty="0" smtClean="0">
                <a:solidFill>
                  <a:srgbClr val="FFFF00"/>
                </a:solidFill>
              </a:rPr>
              <a:t>analyzing </a:t>
            </a:r>
            <a:r>
              <a:rPr lang="en-US" b="1" dirty="0">
                <a:solidFill>
                  <a:srgbClr val="FFFF00"/>
                </a:solidFill>
              </a:rPr>
              <a:t>the target phone’s power consumption</a:t>
            </a:r>
            <a:r>
              <a:rPr lang="en-US" dirty="0"/>
              <a:t> over a</a:t>
            </a:r>
          </a:p>
          <a:p>
            <a:pPr algn="ctr"/>
            <a:r>
              <a:rPr lang="en-US" dirty="0"/>
              <a:t>period of time.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30251" y="1313660"/>
            <a:ext cx="5901624" cy="523220"/>
          </a:xfrm>
          <a:prstGeom prst="rect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On Android reading the phone’s aggregate power meter is done by repeatedly reading the following two files: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258" y="1836880"/>
            <a:ext cx="5059734" cy="56784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0864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3074" name="Picture 2" descr="http://lowdown.carphonewarehouse.com/assets/uploads/2014/07/Mobile-phone-batte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09" y="1381125"/>
            <a:ext cx="2027037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4235" y="1391583"/>
            <a:ext cx="6124574" cy="923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In this </a:t>
            </a:r>
            <a:r>
              <a:rPr lang="en-US" dirty="0" smtClean="0"/>
              <a:t>paper, the authors </a:t>
            </a:r>
            <a:r>
              <a:rPr lang="en-US" dirty="0"/>
              <a:t>use </a:t>
            </a:r>
            <a:r>
              <a:rPr lang="en-US" b="1" dirty="0">
                <a:solidFill>
                  <a:srgbClr val="FFFF00"/>
                </a:solidFill>
              </a:rPr>
              <a:t>machine learning </a:t>
            </a:r>
            <a:r>
              <a:rPr lang="en-US" dirty="0"/>
              <a:t>to </a:t>
            </a:r>
            <a:r>
              <a:rPr lang="en-US" b="1" dirty="0">
                <a:solidFill>
                  <a:srgbClr val="FFFF00"/>
                </a:solidFill>
              </a:rPr>
              <a:t>identify </a:t>
            </a:r>
            <a:r>
              <a:rPr lang="en-US" b="1" dirty="0" smtClean="0">
                <a:solidFill>
                  <a:srgbClr val="FFFF00"/>
                </a:solidFill>
              </a:rPr>
              <a:t>the </a:t>
            </a:r>
            <a:r>
              <a:rPr lang="en-US" b="1" dirty="0">
                <a:solidFill>
                  <a:srgbClr val="FFFF00"/>
                </a:solidFill>
              </a:rPr>
              <a:t>routes taken by the victim</a:t>
            </a:r>
            <a:r>
              <a:rPr lang="en-US" dirty="0"/>
              <a:t> based on previously </a:t>
            </a:r>
            <a:r>
              <a:rPr lang="en-US" dirty="0" smtClean="0"/>
              <a:t>collected </a:t>
            </a:r>
            <a:r>
              <a:rPr lang="en-US" b="1" dirty="0" smtClean="0">
                <a:solidFill>
                  <a:srgbClr val="FFFF00"/>
                </a:solidFill>
              </a:rPr>
              <a:t>power </a:t>
            </a:r>
            <a:r>
              <a:rPr lang="en-US" b="1" dirty="0">
                <a:solidFill>
                  <a:srgbClr val="FFFF00"/>
                </a:solidFill>
              </a:rPr>
              <a:t>consumption data</a:t>
            </a:r>
            <a:r>
              <a:rPr lang="en-US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710" y="2485021"/>
            <a:ext cx="5401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They study </a:t>
            </a:r>
            <a:r>
              <a:rPr lang="en-US" b="1" i="1" dirty="0">
                <a:solidFill>
                  <a:srgbClr val="FFC000"/>
                </a:solidFill>
              </a:rPr>
              <a:t>three types of </a:t>
            </a:r>
            <a:r>
              <a:rPr lang="en-US" b="1" i="1" dirty="0" smtClean="0">
                <a:solidFill>
                  <a:srgbClr val="FFC000"/>
                </a:solidFill>
              </a:rPr>
              <a:t>user tracking </a:t>
            </a:r>
            <a:r>
              <a:rPr lang="en-US" b="1" i="1" dirty="0">
                <a:solidFill>
                  <a:srgbClr val="FFC000"/>
                </a:solidFill>
              </a:rPr>
              <a:t>goals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29" y="2916246"/>
            <a:ext cx="4362286" cy="751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29" y="3816409"/>
            <a:ext cx="4362286" cy="9603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29" y="4914263"/>
            <a:ext cx="4362286" cy="16154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6825" y="2922856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</a:t>
            </a:r>
            <a:r>
              <a:rPr lang="en-US" dirty="0" smtClean="0"/>
              <a:t>set of possible routes 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>
                <a:sym typeface="Wingdings" panose="05000000000000000000" pitchFamily="2" charset="2"/>
              </a:rPr>
              <a:t>tell what route is taking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76825" y="3973433"/>
            <a:ext cx="3690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</a:t>
            </a:r>
            <a:r>
              <a:rPr lang="en-US" dirty="0" smtClean="0"/>
              <a:t>known route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>
                <a:sym typeface="Wingdings" panose="05000000000000000000" pitchFamily="2" charset="2"/>
              </a:rPr>
              <a:t>tell </a:t>
            </a:r>
            <a:r>
              <a:rPr lang="en-US" dirty="0" smtClean="0">
                <a:sym typeface="Wingdings" panose="05000000000000000000" pitchFamily="2" charset="2"/>
              </a:rPr>
              <a:t>location along that route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43499" y="5117982"/>
            <a:ext cx="3914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many short road segments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/>
              <a:t>learn the user’s </a:t>
            </a:r>
            <a:r>
              <a:rPr lang="en-US" dirty="0" smtClean="0"/>
              <a:t>(long) route</a:t>
            </a:r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Identify the </a:t>
            </a:r>
            <a:r>
              <a:rPr lang="en-US" dirty="0"/>
              <a:t>user’s route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l</a:t>
            </a:r>
            <a:r>
              <a:rPr lang="en-US" dirty="0" smtClean="0"/>
              <a:t>ocation at the end of the route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7789" y="1853248"/>
            <a:ext cx="6012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They assume </a:t>
            </a:r>
            <a:r>
              <a:rPr lang="en-US" dirty="0"/>
              <a:t>a malicious application is installed on the victim’s device and runs in the background.</a:t>
            </a:r>
          </a:p>
        </p:txBody>
      </p:sp>
      <p:pic>
        <p:nvPicPr>
          <p:cNvPr id="4098" name="Picture 2" descr="http://techwikasta.com/wp-content/uploads/2012/12/android-malw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514475"/>
            <a:ext cx="1759618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51976" y="4114976"/>
            <a:ext cx="1520831" cy="2068417"/>
            <a:chOff x="2232440" y="3445785"/>
            <a:chExt cx="1520831" cy="2068417"/>
          </a:xfrm>
        </p:grpSpPr>
        <p:pic>
          <p:nvPicPr>
            <p:cNvPr id="4100" name="Picture 4" descr="http://www.egoldprospecting.com/wp-content/uploads/2012/02/gp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207" y="3815117"/>
              <a:ext cx="1039166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Multiply 5"/>
            <p:cNvSpPr/>
            <p:nvPr/>
          </p:nvSpPr>
          <p:spPr>
            <a:xfrm>
              <a:off x="2232440" y="3993371"/>
              <a:ext cx="1520831" cy="1520831"/>
            </a:xfrm>
            <a:prstGeom prst="mathMultiply">
              <a:avLst>
                <a:gd name="adj1" fmla="val 106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70623" y="3445785"/>
              <a:ext cx="1074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 GPS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8602" y="4440832"/>
            <a:ext cx="2573006" cy="2341563"/>
            <a:chOff x="3833545" y="3780358"/>
            <a:chExt cx="2573006" cy="2341563"/>
          </a:xfrm>
        </p:grpSpPr>
        <p:pic>
          <p:nvPicPr>
            <p:cNvPr id="4102" name="Picture 6" descr="http://wptrafficanalyzer.in/blog/wp-content/uploads/2013/06/location_place_details_v2_nearby_places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287" y="3780358"/>
              <a:ext cx="1043546" cy="1854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Multiply 19"/>
            <p:cNvSpPr/>
            <p:nvPr/>
          </p:nvSpPr>
          <p:spPr>
            <a:xfrm>
              <a:off x="3833545" y="4337045"/>
              <a:ext cx="1572937" cy="1572937"/>
            </a:xfrm>
            <a:prstGeom prst="mathMultiply">
              <a:avLst>
                <a:gd name="adj1" fmla="val 106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19973" y="5752589"/>
              <a:ext cx="2486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 LOCATION DATA</a:t>
              </a:r>
              <a:endParaRPr lang="en-US" dirty="0"/>
            </a:p>
          </p:txBody>
        </p:sp>
      </p:grpSp>
      <p:cxnSp>
        <p:nvCxnSpPr>
          <p:cNvPr id="18" name="Straight Arrow Connector 17"/>
          <p:cNvCxnSpPr>
            <a:stCxn id="4098" idx="2"/>
            <a:endCxn id="7" idx="0"/>
          </p:cNvCxnSpPr>
          <p:nvPr/>
        </p:nvCxnSpPr>
        <p:spPr>
          <a:xfrm flipH="1">
            <a:off x="1227326" y="3086100"/>
            <a:ext cx="712933" cy="10288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098" idx="2"/>
          </p:cNvCxnSpPr>
          <p:nvPr/>
        </p:nvCxnSpPr>
        <p:spPr>
          <a:xfrm>
            <a:off x="1940259" y="3086100"/>
            <a:ext cx="985081" cy="129266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420463" y="3924979"/>
            <a:ext cx="1745991" cy="2258414"/>
            <a:chOff x="5160522" y="3543737"/>
            <a:chExt cx="1745991" cy="2258414"/>
          </a:xfrm>
        </p:grpSpPr>
        <p:pic>
          <p:nvPicPr>
            <p:cNvPr id="4104" name="Picture 8" descr="https://cdn0.iconfinder.com/data/icons/multimedia-and-communication-flat-icons-svg/136/Multimedia_communication_flat_mobile_Technology-08-34-51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338" y="3543737"/>
              <a:ext cx="1683198" cy="1670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5160522" y="5155820"/>
              <a:ext cx="17459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POWER DATA </a:t>
              </a:r>
              <a:br>
                <a:rPr lang="en-US" dirty="0" smtClean="0"/>
              </a:br>
              <a:r>
                <a:rPr lang="en-US" dirty="0" smtClean="0"/>
                <a:t>IS AVAILABLE</a:t>
              </a:r>
              <a:endParaRPr lang="en-US" dirty="0"/>
            </a:p>
          </p:txBody>
        </p:sp>
      </p:grpSp>
      <p:cxnSp>
        <p:nvCxnSpPr>
          <p:cNvPr id="27" name="Straight Arrow Connector 26"/>
          <p:cNvCxnSpPr>
            <a:stCxn id="4098" idx="2"/>
            <a:endCxn id="4104" idx="1"/>
          </p:cNvCxnSpPr>
          <p:nvPr/>
        </p:nvCxnSpPr>
        <p:spPr>
          <a:xfrm>
            <a:off x="1940259" y="3086100"/>
            <a:ext cx="2486020" cy="167390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367278" y="3086100"/>
            <a:ext cx="2776722" cy="2429467"/>
            <a:chOff x="6367278" y="2556260"/>
            <a:chExt cx="2776722" cy="2429467"/>
          </a:xfrm>
        </p:grpSpPr>
        <p:pic>
          <p:nvPicPr>
            <p:cNvPr id="4106" name="Picture 10" descr="http://www.geekinside.org/drupal/sites/default/files/auth_server_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25" y="2556260"/>
              <a:ext cx="1663700" cy="166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6367278" y="4339396"/>
              <a:ext cx="27767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CAN COMMUNICATE</a:t>
              </a:r>
            </a:p>
            <a:p>
              <a:pPr algn="ctr"/>
              <a:r>
                <a:rPr lang="en-US" dirty="0" smtClean="0"/>
                <a:t>WITH A REMOTE SERVER</a:t>
              </a:r>
              <a:endParaRPr lang="en-US" dirty="0"/>
            </a:p>
          </p:txBody>
        </p:sp>
      </p:grpSp>
      <p:cxnSp>
        <p:nvCxnSpPr>
          <p:cNvPr id="39" name="Straight Arrow Connector 38"/>
          <p:cNvCxnSpPr>
            <a:stCxn id="4098" idx="2"/>
            <a:endCxn id="4106" idx="1"/>
          </p:cNvCxnSpPr>
          <p:nvPr/>
        </p:nvCxnSpPr>
        <p:spPr>
          <a:xfrm>
            <a:off x="1940259" y="3086100"/>
            <a:ext cx="4901866" cy="83185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1" y="1285875"/>
            <a:ext cx="7991474" cy="49625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application can only </a:t>
            </a:r>
            <a:r>
              <a:rPr lang="en-US" dirty="0">
                <a:solidFill>
                  <a:srgbClr val="FFFF00"/>
                </a:solidFill>
              </a:rPr>
              <a:t>read</a:t>
            </a:r>
            <a:r>
              <a:rPr lang="en-US" dirty="0"/>
              <a:t> the </a:t>
            </a:r>
            <a:r>
              <a:rPr lang="en-US" i="1" dirty="0">
                <a:solidFill>
                  <a:srgbClr val="FFFF00"/>
                </a:solidFill>
              </a:rPr>
              <a:t>aggregate </a:t>
            </a:r>
            <a:r>
              <a:rPr lang="en-US" dirty="0">
                <a:solidFill>
                  <a:srgbClr val="FFFF00"/>
                </a:solidFill>
              </a:rPr>
              <a:t>power</a:t>
            </a:r>
            <a:r>
              <a:rPr lang="en-US" dirty="0"/>
              <a:t> consumed by the phone.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attacker has </a:t>
            </a:r>
            <a:r>
              <a:rPr lang="en-US" dirty="0" smtClean="0">
                <a:solidFill>
                  <a:srgbClr val="FFFF00"/>
                </a:solidFill>
              </a:rPr>
              <a:t>prior knowledge </a:t>
            </a:r>
            <a:r>
              <a:rPr lang="en-US" dirty="0"/>
              <a:t>of the </a:t>
            </a:r>
            <a:r>
              <a:rPr lang="en-US" dirty="0">
                <a:solidFill>
                  <a:srgbClr val="FFFF00"/>
                </a:solidFill>
              </a:rPr>
              <a:t>area</a:t>
            </a:r>
            <a:r>
              <a:rPr lang="en-US" dirty="0"/>
              <a:t> or routes through which the </a:t>
            </a:r>
            <a:r>
              <a:rPr lang="en-US" dirty="0" smtClean="0"/>
              <a:t>victim is </a:t>
            </a:r>
            <a:r>
              <a:rPr lang="en-US" dirty="0"/>
              <a:t>traveling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en-US" dirty="0"/>
              <a:t>Given the resources at our disposal, the focus of </a:t>
            </a:r>
            <a:r>
              <a:rPr lang="en-US" dirty="0" smtClean="0"/>
              <a:t>this work </a:t>
            </a:r>
            <a:r>
              <a:rPr lang="en-US" dirty="0"/>
              <a:t>is on locating a phone among a set of local routes </a:t>
            </a:r>
            <a:r>
              <a:rPr lang="en-US" dirty="0" smtClean="0"/>
              <a:t>in a </a:t>
            </a:r>
            <a:r>
              <a:rPr lang="en-US" dirty="0"/>
              <a:t>pre-determined area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1" y="1696135"/>
            <a:ext cx="6886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3.1 Location affects signal strength </a:t>
            </a:r>
            <a:r>
              <a:rPr lang="en-US" dirty="0" smtClean="0"/>
              <a:t>and power </a:t>
            </a:r>
            <a:r>
              <a:rPr lang="en-US" dirty="0"/>
              <a:t>consumption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2" y="2720459"/>
            <a:ext cx="6886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3.2 Power usage can reveal location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1" y="3744783"/>
            <a:ext cx="6886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3.3 Hysteresis</a:t>
            </a:r>
          </a:p>
        </p:txBody>
      </p:sp>
    </p:spTree>
    <p:extLst>
      <p:ext uri="{BB962C8B-B14F-4D97-AF65-F5344CB8AC3E}">
        <p14:creationId xmlns:p14="http://schemas.microsoft.com/office/powerpoint/2010/main" val="12990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3901" y="1468391"/>
            <a:ext cx="6886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3.1 Location affects signal strength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power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consumption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2038" y="2315355"/>
            <a:ext cx="69389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Distance to the base station</a:t>
            </a:r>
            <a:r>
              <a:rPr lang="en-US" dirty="0"/>
              <a:t> is the primary factor that determines a phone’s signal strength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 </a:t>
            </a:r>
            <a:r>
              <a:rPr lang="en-US" dirty="0"/>
              <a:t>at a poor signal location can result in a device power draw that is 50% higher than at a good signal </a:t>
            </a:r>
            <a:r>
              <a:rPr lang="en-US" dirty="0" smtClean="0"/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primary reason for this phenomenon is </a:t>
            </a:r>
            <a:r>
              <a:rPr lang="en-US" b="1" dirty="0">
                <a:solidFill>
                  <a:srgbClr val="FFFF00"/>
                </a:solidFill>
              </a:rPr>
              <a:t>the phone’s power amplifier used for transmission which increases its gain as signal strength drops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9113" y="1299251"/>
            <a:ext cx="6886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3.2 Power usage can reveal location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539" y="4762500"/>
            <a:ext cx="75533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In this figure it is apparent that 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arenBoth"/>
            </a:pPr>
            <a:r>
              <a:rPr lang="en-US" dirty="0" smtClean="0"/>
              <a:t>The segments of </a:t>
            </a:r>
            <a:r>
              <a:rPr lang="en-US" dirty="0"/>
              <a:t>the drive where signal strength is high (green) and </a:t>
            </a:r>
            <a:r>
              <a:rPr lang="en-US" dirty="0" smtClean="0"/>
              <a:t>low (red</a:t>
            </a:r>
            <a:r>
              <a:rPr lang="en-US" dirty="0"/>
              <a:t>) are in the </a:t>
            </a:r>
            <a:r>
              <a:rPr lang="en-US" dirty="0" smtClean="0"/>
              <a:t> same </a:t>
            </a:r>
            <a:r>
              <a:rPr lang="en-US" dirty="0"/>
              <a:t>locations across both </a:t>
            </a:r>
            <a:r>
              <a:rPr lang="en-US" dirty="0" smtClean="0"/>
              <a:t>days.</a:t>
            </a:r>
          </a:p>
          <a:p>
            <a:pPr marL="342900" indent="-342900">
              <a:spcBef>
                <a:spcPts val="600"/>
              </a:spcBef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progression of signal strength along the drive appears to be a unique irregular pattern.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38" y="1781176"/>
            <a:ext cx="7210519" cy="27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3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10576</TotalTime>
  <Words>1199</Words>
  <Application>Microsoft Office PowerPoint</Application>
  <PresentationFormat>On-screen Show (4:3)</PresentationFormat>
  <Paragraphs>130</Paragraphs>
  <Slides>22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Theme3</vt:lpstr>
      <vt:lpstr>PowerSpy: Location Tracking using Mobile Device Power Analysis</vt:lpstr>
      <vt:lpstr>Introduction</vt:lpstr>
      <vt:lpstr>Introduction</vt:lpstr>
      <vt:lpstr>Introduction</vt:lpstr>
      <vt:lpstr>Threat Models</vt:lpstr>
      <vt:lpstr>Threat Models</vt:lpstr>
      <vt:lpstr>Background</vt:lpstr>
      <vt:lpstr>Background</vt:lpstr>
      <vt:lpstr>Background</vt:lpstr>
      <vt:lpstr>Background</vt:lpstr>
      <vt:lpstr>Background</vt:lpstr>
      <vt:lpstr>Background</vt:lpstr>
      <vt:lpstr>Route distinguishability</vt:lpstr>
      <vt:lpstr>Real-time mobile device tracking</vt:lpstr>
      <vt:lpstr>Real-time mobile device tracking</vt:lpstr>
      <vt:lpstr>Real-time mobile device tracking</vt:lpstr>
      <vt:lpstr>Inference of new routes</vt:lpstr>
      <vt:lpstr>Inference of new routes</vt:lpstr>
      <vt:lpstr>PowerPoint Presentation</vt:lpstr>
      <vt:lpstr>Experiments</vt:lpstr>
      <vt:lpstr>PowerPoint Presentation</vt:lpstr>
      <vt:lpstr>Route distinguishability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LeBinh</dc:creator>
  <cp:lastModifiedBy>Bihax</cp:lastModifiedBy>
  <cp:revision>113</cp:revision>
  <dcterms:created xsi:type="dcterms:W3CDTF">2015-03-01T07:23:49Z</dcterms:created>
  <dcterms:modified xsi:type="dcterms:W3CDTF">2015-03-13T05:16:28Z</dcterms:modified>
</cp:coreProperties>
</file>