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67" r:id="rId6"/>
    <p:sldId id="268" r:id="rId7"/>
    <p:sldId id="271" r:id="rId8"/>
    <p:sldId id="269" r:id="rId9"/>
    <p:sldId id="270" r:id="rId10"/>
    <p:sldId id="259" r:id="rId11"/>
    <p:sldId id="261" r:id="rId12"/>
    <p:sldId id="263" r:id="rId13"/>
    <p:sldId id="265" r:id="rId14"/>
    <p:sldId id="272" r:id="rId15"/>
    <p:sldId id="266" r:id="rId16"/>
    <p:sldId id="260" r:id="rId17"/>
    <p:sldId id="273" r:id="rId18"/>
  </p:sldIdLst>
  <p:sldSz cx="9144000" cy="6858000" type="screen4x3"/>
  <p:notesSz cx="6858000" cy="9144000"/>
  <p:embeddedFontLst>
    <p:embeddedFont>
      <p:font typeface="Cambria" pitchFamily="18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C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EFE0-928B-48F7-B744-7F545176D348}" type="datetimeFigureOut">
              <a:rPr lang="ko-KR" altLang="en-US" smtClean="0"/>
              <a:t>2012-06-07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978B-030A-4746-B668-784CD297EA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EFE0-928B-48F7-B744-7F545176D348}" type="datetimeFigureOut">
              <a:rPr lang="ko-KR" altLang="en-US" smtClean="0"/>
              <a:t>2012-06-07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978B-030A-4746-B668-784CD297EA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EFE0-928B-48F7-B744-7F545176D348}" type="datetimeFigureOut">
              <a:rPr lang="ko-KR" altLang="en-US" smtClean="0"/>
              <a:t>2012-06-07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978B-030A-4746-B668-784CD297EA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EFE0-928B-48F7-B744-7F545176D348}" type="datetimeFigureOut">
              <a:rPr lang="ko-KR" altLang="en-US" smtClean="0"/>
              <a:t>2012-06-07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978B-030A-4746-B668-784CD297EA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EFE0-928B-48F7-B744-7F545176D348}" type="datetimeFigureOut">
              <a:rPr lang="ko-KR" altLang="en-US" smtClean="0"/>
              <a:t>2012-06-07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978B-030A-4746-B668-784CD297EA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EFE0-928B-48F7-B744-7F545176D348}" type="datetimeFigureOut">
              <a:rPr lang="ko-KR" altLang="en-US" smtClean="0"/>
              <a:t>2012-06-07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978B-030A-4746-B668-784CD297EA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EFE0-928B-48F7-B744-7F545176D348}" type="datetimeFigureOut">
              <a:rPr lang="ko-KR" altLang="en-US" smtClean="0"/>
              <a:t>2012-06-07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978B-030A-4746-B668-784CD297EA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EFE0-928B-48F7-B744-7F545176D348}" type="datetimeFigureOut">
              <a:rPr lang="ko-KR" altLang="en-US" smtClean="0"/>
              <a:t>2012-06-07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978B-030A-4746-B668-784CD297EA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EFE0-928B-48F7-B744-7F545176D348}" type="datetimeFigureOut">
              <a:rPr lang="ko-KR" altLang="en-US" smtClean="0"/>
              <a:t>2012-06-07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978B-030A-4746-B668-784CD297EA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EFE0-928B-48F7-B744-7F545176D348}" type="datetimeFigureOut">
              <a:rPr lang="ko-KR" altLang="en-US" smtClean="0"/>
              <a:t>2012-06-07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978B-030A-4746-B668-784CD297EA8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EFE0-928B-48F7-B744-7F545176D348}" type="datetimeFigureOut">
              <a:rPr lang="ko-KR" altLang="en-US" smtClean="0"/>
              <a:t>2012-06-07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A9978B-030A-4746-B668-784CD297EA8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DA9978B-030A-4746-B668-784CD297EA8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8DBEFE0-928B-48F7-B744-7F545176D348}" type="datetimeFigureOut">
              <a:rPr lang="ko-KR" altLang="en-US" smtClean="0"/>
              <a:t>2012-06-07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1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>
                <a:latin typeface="Times New Roman" pitchFamily="18" charset="0"/>
                <a:cs typeface="Times New Roman" pitchFamily="18" charset="0"/>
              </a:rPr>
              <a:t>Overview of </a:t>
            </a:r>
            <a:r>
              <a:rPr lang="en-US" altLang="ko-KR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VANET Project (11’)</a:t>
            </a:r>
            <a:br>
              <a:rPr lang="en-US" altLang="ko-KR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30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altLang="ko-KR" sz="3000" dirty="0" err="1" smtClean="0">
                <a:latin typeface="Times New Roman" pitchFamily="18" charset="0"/>
                <a:cs typeface="Times New Roman" pitchFamily="18" charset="0"/>
              </a:rPr>
              <a:t>Quadstone</a:t>
            </a:r>
            <a:r>
              <a:rPr lang="en-US" altLang="ko-KR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000" dirty="0" err="1" smtClean="0">
                <a:latin typeface="Times New Roman" pitchFamily="18" charset="0"/>
                <a:cs typeface="Times New Roman" pitchFamily="18" charset="0"/>
              </a:rPr>
              <a:t>Paramics</a:t>
            </a:r>
            <a:r>
              <a:rPr lang="en-US" altLang="ko-KR" sz="3000" dirty="0" smtClean="0">
                <a:latin typeface="Times New Roman" pitchFamily="18" charset="0"/>
                <a:cs typeface="Times New Roman" pitchFamily="18" charset="0"/>
              </a:rPr>
              <a:t> Perspective</a:t>
            </a:r>
            <a:endParaRPr lang="ko-KR" altLang="en-US" sz="3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i="1" dirty="0" smtClean="0"/>
              <a:t>Jae-</a:t>
            </a:r>
            <a:r>
              <a:rPr lang="en-US" altLang="ko-KR" i="1" dirty="0" err="1" smtClean="0"/>
              <a:t>Myeong</a:t>
            </a:r>
            <a:r>
              <a:rPr lang="en-US" altLang="ko-KR" i="1" dirty="0" smtClean="0"/>
              <a:t> Lee</a:t>
            </a:r>
          </a:p>
          <a:p>
            <a:r>
              <a:rPr lang="en-US" altLang="ko-KR" i="1" dirty="0" smtClean="0"/>
              <a:t>HMCL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73920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err="1" smtClean="0"/>
              <a:t>Paramics</a:t>
            </a:r>
            <a:r>
              <a:rPr lang="en-US" altLang="ko-KR" sz="4000" dirty="0" smtClean="0"/>
              <a:t> API Programming</a:t>
            </a:r>
            <a:endParaRPr lang="ko-KR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Already we knew, </a:t>
            </a:r>
            <a:r>
              <a:rPr lang="en-US" altLang="ko-KR" dirty="0" err="1" smtClean="0"/>
              <a:t>Paramics</a:t>
            </a:r>
            <a:r>
              <a:rPr lang="en-US" altLang="ko-KR" dirty="0" smtClean="0"/>
              <a:t> supports </a:t>
            </a:r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User Plug-ins</a:t>
            </a:r>
            <a:r>
              <a:rPr lang="en-US" altLang="ko-KR" dirty="0" smtClean="0"/>
              <a:t>.</a:t>
            </a:r>
          </a:p>
          <a:p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Plug-ins </a:t>
            </a:r>
            <a:r>
              <a:rPr lang="en-US" altLang="ko-KR" dirty="0" smtClean="0"/>
              <a:t>are standard Windows DLL </a:t>
            </a:r>
            <a:r>
              <a:rPr lang="en-US" altLang="ko-KR" dirty="0" err="1" smtClean="0"/>
              <a:t>executables</a:t>
            </a:r>
            <a:r>
              <a:rPr lang="en-US" altLang="ko-KR" dirty="0" smtClean="0"/>
              <a:t>, which exports callback functions</a:t>
            </a:r>
          </a:p>
          <a:p>
            <a:r>
              <a:rPr lang="en-US" altLang="ko-KR" dirty="0" smtClean="0"/>
              <a:t>A plug-in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interacts with </a:t>
            </a:r>
            <a:r>
              <a:rPr lang="en-US" altLang="ko-KR" dirty="0" err="1" smtClean="0"/>
              <a:t>Paramics</a:t>
            </a:r>
            <a:r>
              <a:rPr lang="en-US" altLang="ko-KR" dirty="0" smtClean="0"/>
              <a:t> via </a:t>
            </a:r>
            <a:r>
              <a:rPr lang="en-US" altLang="ko-KR" b="1" dirty="0" err="1" smtClean="0">
                <a:solidFill>
                  <a:schemeClr val="accent5">
                    <a:lumMod val="75000"/>
                  </a:schemeClr>
                </a:solidFill>
              </a:rPr>
              <a:t>Paramics</a:t>
            </a:r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 APIs</a:t>
            </a:r>
            <a:r>
              <a:rPr lang="en-US" altLang="ko-KR" dirty="0" smtClean="0"/>
              <a:t>.</a:t>
            </a:r>
          </a:p>
          <a:p>
            <a:r>
              <a:rPr lang="en-US" altLang="ko-KR" dirty="0" err="1" smtClean="0"/>
              <a:t>Paramics</a:t>
            </a:r>
            <a:r>
              <a:rPr lang="en-US" altLang="ko-KR" dirty="0" smtClean="0"/>
              <a:t> APIs have four types:</a:t>
            </a:r>
          </a:p>
          <a:p>
            <a:pPr lvl="1"/>
            <a:r>
              <a:rPr lang="en-US" altLang="ko-KR" dirty="0" smtClean="0"/>
              <a:t>Callback Type (</a:t>
            </a:r>
            <a:r>
              <a:rPr lang="en-US" altLang="ko-KR" dirty="0" err="1" smtClean="0"/>
              <a:t>qpx_xxx_xxx</a:t>
            </a:r>
            <a:r>
              <a:rPr lang="en-US" altLang="ko-KR" dirty="0" smtClean="0"/>
              <a:t>) (e.g.: </a:t>
            </a:r>
            <a:r>
              <a:rPr lang="en-US" altLang="ko-KR" dirty="0" err="1" smtClean="0"/>
              <a:t>qpx_NET_postOpen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A plugin-defined function, where </a:t>
            </a:r>
            <a:r>
              <a:rPr lang="en-US" altLang="ko-KR" dirty="0" err="1" smtClean="0"/>
              <a:t>Paramics</a:t>
            </a:r>
            <a:r>
              <a:rPr lang="en-US" altLang="ko-KR" dirty="0" smtClean="0"/>
              <a:t> notifies a event to. We can just receive event notification, cannot influence simulation.</a:t>
            </a:r>
          </a:p>
          <a:p>
            <a:pPr lvl="1"/>
            <a:r>
              <a:rPr lang="en-US" altLang="ko-KR" dirty="0" smtClean="0"/>
              <a:t>Override Type (</a:t>
            </a:r>
            <a:r>
              <a:rPr lang="en-US" altLang="ko-KR" dirty="0" err="1" smtClean="0"/>
              <a:t>qpo_xxx_xxx</a:t>
            </a:r>
            <a:r>
              <a:rPr lang="en-US" altLang="ko-KR" dirty="0" smtClean="0"/>
              <a:t>) (e.g.: </a:t>
            </a:r>
            <a:r>
              <a:rPr lang="en-US" altLang="ko-KR" dirty="0" err="1" smtClean="0"/>
              <a:t>qpo_RTM_decision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A plugin-defined function, which overrides default </a:t>
            </a:r>
            <a:r>
              <a:rPr lang="en-US" altLang="ko-KR" dirty="0" err="1" smtClean="0"/>
              <a:t>Paramics</a:t>
            </a:r>
            <a:r>
              <a:rPr lang="en-US" altLang="ko-KR" dirty="0" smtClean="0"/>
              <a:t> action.</a:t>
            </a:r>
          </a:p>
          <a:p>
            <a:pPr lvl="1"/>
            <a:r>
              <a:rPr lang="en-US" altLang="ko-KR" dirty="0" smtClean="0"/>
              <a:t>Setter Type (</a:t>
            </a:r>
            <a:r>
              <a:rPr lang="en-US" altLang="ko-KR" dirty="0" err="1" smtClean="0"/>
              <a:t>qps_xxx_xxx</a:t>
            </a:r>
            <a:r>
              <a:rPr lang="en-US" altLang="ko-KR" dirty="0" smtClean="0"/>
              <a:t>) (e.g.: </a:t>
            </a:r>
            <a:r>
              <a:rPr lang="en-US" altLang="ko-KR" dirty="0" err="1" smtClean="0"/>
              <a:t>qps_GUI_printf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An API to set something’s value or status.</a:t>
            </a:r>
          </a:p>
          <a:p>
            <a:pPr lvl="1"/>
            <a:r>
              <a:rPr lang="en-US" altLang="ko-KR" dirty="0" smtClean="0"/>
              <a:t>Getter Type (</a:t>
            </a:r>
            <a:r>
              <a:rPr lang="en-US" altLang="ko-KR" dirty="0" err="1" smtClean="0"/>
              <a:t>qpg_xxx_xxx</a:t>
            </a:r>
            <a:r>
              <a:rPr lang="en-US" altLang="ko-KR" dirty="0" smtClean="0"/>
              <a:t>) (e.g.: </a:t>
            </a:r>
            <a:r>
              <a:rPr lang="en-US" altLang="ko-KR" dirty="0" err="1" smtClean="0"/>
              <a:t>qpg_NET_nodes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An API to get something’s value or status.</a:t>
            </a:r>
          </a:p>
        </p:txBody>
      </p:sp>
    </p:spTree>
    <p:extLst>
      <p:ext uri="{BB962C8B-B14F-4D97-AF65-F5344CB8AC3E}">
        <p14:creationId xmlns:p14="http://schemas.microsoft.com/office/powerpoint/2010/main" val="31133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n-US" altLang="ko-KR" sz="4000" dirty="0" err="1" smtClean="0"/>
              <a:t>Paramics</a:t>
            </a:r>
            <a:r>
              <a:rPr lang="en-US" altLang="ko-KR" sz="4000" dirty="0" smtClean="0"/>
              <a:t> API Programming (Cont.)</a:t>
            </a:r>
            <a:endParaRPr lang="ko-KR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API Naming Convention:</a:t>
            </a:r>
            <a:endParaRPr lang="en-US" altLang="ko-KR" sz="1600" dirty="0" smtClean="0"/>
          </a:p>
          <a:p>
            <a:pPr lvl="1"/>
            <a:r>
              <a:rPr lang="en-US" altLang="ko-KR" dirty="0" err="1" smtClean="0"/>
              <a:t>qp</a:t>
            </a:r>
            <a:r>
              <a:rPr lang="en-US" altLang="ko-KR" dirty="0" smtClean="0"/>
              <a:t>%_</a:t>
            </a:r>
            <a:r>
              <a:rPr lang="en-US" altLang="ko-KR" dirty="0" err="1" smtClean="0"/>
              <a:t>XXX_WordWord</a:t>
            </a:r>
            <a:r>
              <a:rPr lang="en-US" altLang="ko-KR" dirty="0" smtClean="0"/>
              <a:t>()</a:t>
            </a:r>
          </a:p>
          <a:p>
            <a:pPr lvl="1"/>
            <a:r>
              <a:rPr lang="en-US" altLang="ko-KR" dirty="0" smtClean="0"/>
              <a:t>% : Type of API (x = callback, o = override, s = setter, g = getter)</a:t>
            </a:r>
          </a:p>
          <a:p>
            <a:pPr lvl="1"/>
            <a:r>
              <a:rPr lang="en-US" altLang="ko-KR" dirty="0" smtClean="0"/>
              <a:t>XXX : Category of API</a:t>
            </a:r>
          </a:p>
          <a:p>
            <a:pPr lvl="2"/>
            <a:r>
              <a:rPr lang="en-US" altLang="ko-KR" dirty="0" smtClean="0"/>
              <a:t>BCN: Beacon (VMS Beacon)</a:t>
            </a:r>
          </a:p>
          <a:p>
            <a:pPr lvl="2"/>
            <a:r>
              <a:rPr lang="en-US" altLang="ko-KR" dirty="0" smtClean="0"/>
              <a:t>BUS: Bus vehicle</a:t>
            </a:r>
          </a:p>
          <a:p>
            <a:pPr lvl="2"/>
            <a:r>
              <a:rPr lang="en-US" altLang="ko-KR" dirty="0" smtClean="0"/>
              <a:t>BSR: Bus Route</a:t>
            </a:r>
          </a:p>
          <a:p>
            <a:pPr lvl="2"/>
            <a:r>
              <a:rPr lang="en-US" altLang="ko-KR" dirty="0" smtClean="0"/>
              <a:t>CFG: Configuration</a:t>
            </a:r>
          </a:p>
          <a:p>
            <a:pPr lvl="2"/>
            <a:r>
              <a:rPr lang="en-US" altLang="ko-KR" dirty="0" smtClean="0"/>
              <a:t>CLK: Clock</a:t>
            </a:r>
          </a:p>
          <a:p>
            <a:pPr lvl="2"/>
            <a:r>
              <a:rPr lang="en-US" altLang="ko-KR" dirty="0" smtClean="0"/>
              <a:t>DRW: Drawing (* </a:t>
            </a:r>
            <a:r>
              <a:rPr lang="en-US" altLang="ko-KR" dirty="0" err="1" smtClean="0"/>
              <a:t>Modeller</a:t>
            </a:r>
            <a:r>
              <a:rPr lang="en-US" altLang="ko-KR" dirty="0" smtClean="0"/>
              <a:t> Graphics)</a:t>
            </a:r>
          </a:p>
          <a:p>
            <a:pPr lvl="2"/>
            <a:r>
              <a:rPr lang="en-US" altLang="ko-KR" dirty="0" smtClean="0"/>
              <a:t>EDT: Editor</a:t>
            </a:r>
          </a:p>
          <a:p>
            <a:pPr lvl="2"/>
            <a:r>
              <a:rPr lang="en-US" altLang="ko-KR" dirty="0" smtClean="0"/>
              <a:t>LNK: Link</a:t>
            </a:r>
          </a:p>
          <a:p>
            <a:pPr lvl="2"/>
            <a:r>
              <a:rPr lang="en-US" altLang="ko-KR" dirty="0" smtClean="0"/>
              <a:t>NDE: Node</a:t>
            </a:r>
          </a:p>
          <a:p>
            <a:pPr lvl="2"/>
            <a:r>
              <a:rPr lang="en-US" altLang="ko-KR" dirty="0" smtClean="0"/>
              <a:t>NET: Network</a:t>
            </a:r>
          </a:p>
          <a:p>
            <a:pPr lvl="2"/>
            <a:r>
              <a:rPr lang="en-US" altLang="ko-KR" dirty="0" smtClean="0"/>
              <a:t>…</a:t>
            </a:r>
          </a:p>
          <a:p>
            <a:pPr lvl="1"/>
            <a:r>
              <a:rPr lang="en-US" altLang="ko-KR" dirty="0" err="1" smtClean="0"/>
              <a:t>WordWord</a:t>
            </a:r>
            <a:r>
              <a:rPr lang="en-US" altLang="ko-KR" dirty="0" smtClean="0"/>
              <a:t>: Action of API</a:t>
            </a:r>
          </a:p>
          <a:p>
            <a:pPr lvl="1"/>
            <a:r>
              <a:rPr lang="en-US" altLang="ko-KR" b="1" dirty="0" smtClean="0"/>
              <a:t>Example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qpg_LNK_name</a:t>
            </a:r>
            <a:r>
              <a:rPr lang="en-US" altLang="ko-KR" dirty="0" smtClean="0"/>
              <a:t>() : get name of a link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41072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n-US" altLang="ko-KR" sz="4000" dirty="0" err="1" smtClean="0"/>
              <a:t>Paramics</a:t>
            </a:r>
            <a:r>
              <a:rPr lang="en-US" altLang="ko-KR" sz="4000" dirty="0" smtClean="0"/>
              <a:t> API Programming (Cont.)</a:t>
            </a:r>
            <a:endParaRPr lang="ko-KR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We can look up APIs we need, in </a:t>
            </a:r>
            <a:r>
              <a:rPr lang="en-US" altLang="ko-KR" sz="2000" b="1" dirty="0" smtClean="0"/>
              <a:t>Programmer Reference Manual</a:t>
            </a:r>
          </a:p>
          <a:p>
            <a:endParaRPr lang="en-US" altLang="ko-KR" sz="2000" b="1" dirty="0" smtClean="0"/>
          </a:p>
          <a:p>
            <a:pPr marL="114300" indent="0">
              <a:buNone/>
            </a:pPr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pPr marL="114300" indent="0">
              <a:buNone/>
            </a:pPr>
            <a:endParaRPr lang="en-US" altLang="ko-KR" b="1" dirty="0" smtClean="0"/>
          </a:p>
          <a:p>
            <a:pPr marL="114300" indent="0">
              <a:buNone/>
            </a:pPr>
            <a:endParaRPr lang="en-US" altLang="ko-KR" b="1" dirty="0"/>
          </a:p>
          <a:p>
            <a:pPr marL="114300" indent="0">
              <a:buNone/>
            </a:pPr>
            <a:endParaRPr lang="en-US" altLang="ko-KR" b="1" dirty="0" smtClean="0"/>
          </a:p>
          <a:p>
            <a:pPr marL="114300" indent="0">
              <a:buNone/>
            </a:pPr>
            <a:endParaRPr lang="en-US" altLang="ko-KR" b="1" dirty="0"/>
          </a:p>
          <a:p>
            <a:pPr marL="114300" indent="0">
              <a:buNone/>
            </a:pPr>
            <a:endParaRPr lang="en-US" altLang="ko-KR" b="1" dirty="0" smtClean="0"/>
          </a:p>
          <a:p>
            <a:pPr marL="114300" indent="0">
              <a:buNone/>
            </a:pPr>
            <a:endParaRPr lang="en-US" altLang="ko-KR" sz="1600" b="1" dirty="0" smtClean="0"/>
          </a:p>
          <a:p>
            <a:pPr marL="114300" indent="0">
              <a:buNone/>
            </a:pPr>
            <a:endParaRPr lang="en-US" altLang="ko-KR" sz="1600" b="1" dirty="0" smtClean="0"/>
          </a:p>
          <a:p>
            <a:pPr marL="114300" indent="0">
              <a:buNone/>
            </a:pPr>
            <a:r>
              <a:rPr lang="en-US" altLang="ko-KR" sz="1600" b="1" dirty="0" smtClean="0">
                <a:solidFill>
                  <a:schemeClr val="accent5">
                    <a:lumMod val="75000"/>
                  </a:schemeClr>
                </a:solidFill>
              </a:rPr>
              <a:t>Example: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qpg_CFG_simulationTime</a:t>
            </a:r>
            <a:r>
              <a:rPr lang="en-US" altLang="ko-KR" sz="1600" dirty="0" smtClean="0"/>
              <a:t> (Getter of, Configuration, Current Simulation Time)</a:t>
            </a:r>
            <a:br>
              <a:rPr lang="en-US" altLang="ko-KR" sz="1600" dirty="0" smtClean="0"/>
            </a:br>
            <a:endParaRPr lang="en-US" altLang="ko-KR" sz="1600" dirty="0" smtClean="0"/>
          </a:p>
          <a:p>
            <a:pPr marL="114300" indent="0">
              <a:buNone/>
            </a:pPr>
            <a:r>
              <a:rPr lang="en-US" altLang="ko-KR" sz="1600" dirty="0" smtClean="0"/>
              <a:t>Syntax</a:t>
            </a:r>
            <a:br>
              <a:rPr lang="en-US" altLang="ko-KR" sz="1600" dirty="0" smtClean="0"/>
            </a:br>
            <a:r>
              <a:rPr lang="en-US" altLang="ko-KR" sz="1600" dirty="0" smtClean="0"/>
              <a:t>float </a:t>
            </a:r>
            <a:r>
              <a:rPr lang="en-US" altLang="ko-KR" sz="1600" dirty="0" err="1"/>
              <a:t>qpg_CFG_simulationTime</a:t>
            </a:r>
            <a:r>
              <a:rPr lang="en-US" altLang="ko-KR" sz="1600" dirty="0"/>
              <a:t>(void</a:t>
            </a:r>
            <a:r>
              <a:rPr lang="en-US" altLang="ko-KR" sz="1600" dirty="0" smtClean="0"/>
              <a:t>);</a:t>
            </a:r>
          </a:p>
          <a:p>
            <a:pPr marL="114300" indent="0">
              <a:buNone/>
            </a:pPr>
            <a:endParaRPr lang="en-US" altLang="ko-KR" sz="1600" dirty="0"/>
          </a:p>
          <a:p>
            <a:pPr marL="114300" indent="0">
              <a:buNone/>
            </a:pPr>
            <a:r>
              <a:rPr lang="en-US" altLang="ko-KR" sz="1600" dirty="0" smtClean="0"/>
              <a:t>Description</a:t>
            </a:r>
            <a:endParaRPr lang="en-US" altLang="ko-KR" sz="1600" dirty="0"/>
          </a:p>
          <a:p>
            <a:pPr marL="114300" indent="0">
              <a:buNone/>
            </a:pPr>
            <a:r>
              <a:rPr lang="en-US" altLang="ko-KR" sz="1600" dirty="0" smtClean="0"/>
              <a:t>This </a:t>
            </a:r>
            <a:r>
              <a:rPr lang="en-US" altLang="ko-KR" sz="1600" dirty="0"/>
              <a:t>function returns the current simulation time in seconds</a:t>
            </a:r>
            <a:r>
              <a:rPr lang="en-US" altLang="ko-KR" sz="1600" dirty="0" smtClean="0"/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4254723" cy="269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61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n-US" altLang="ko-KR" sz="4000" dirty="0" err="1" smtClean="0"/>
              <a:t>Paramics</a:t>
            </a:r>
            <a:r>
              <a:rPr lang="en-US" altLang="ko-KR" sz="4000" dirty="0" smtClean="0"/>
              <a:t> API Programming (Cont.)</a:t>
            </a:r>
            <a:endParaRPr lang="ko-KR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Simple plug-in code, prints “Hello World!”:</a:t>
            </a:r>
          </a:p>
          <a:p>
            <a:pPr lvl="1"/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include</a:t>
            </a:r>
            <a:r>
              <a:rPr lang="en-US" altLang="ko-KR" dirty="0"/>
              <a:t> &lt;</a:t>
            </a:r>
            <a:r>
              <a:rPr lang="en-US" altLang="ko-KR" dirty="0" err="1"/>
              <a:t>Programmer.h</a:t>
            </a:r>
            <a:r>
              <a:rPr lang="en-US" altLang="ko-KR" dirty="0"/>
              <a:t>&gt; </a:t>
            </a:r>
            <a:r>
              <a:rPr lang="en-US" altLang="ko-KR" dirty="0">
                <a:solidFill>
                  <a:srgbClr val="00B050"/>
                </a:solidFill>
              </a:rPr>
              <a:t>// </a:t>
            </a:r>
            <a:r>
              <a:rPr lang="en-US" altLang="ko-KR" dirty="0" err="1">
                <a:solidFill>
                  <a:srgbClr val="00B050"/>
                </a:solidFill>
              </a:rPr>
              <a:t>Paramics</a:t>
            </a:r>
            <a:r>
              <a:rPr lang="en-US" altLang="ko-KR" dirty="0">
                <a:solidFill>
                  <a:srgbClr val="00B050"/>
                </a:solidFill>
              </a:rPr>
              <a:t> API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void </a:t>
            </a:r>
            <a:r>
              <a:rPr lang="en-US" altLang="ko-KR" dirty="0" err="1"/>
              <a:t>qpx_NET_postOpen</a:t>
            </a:r>
            <a:r>
              <a:rPr lang="en-US" altLang="ko-KR" dirty="0"/>
              <a:t>() </a:t>
            </a:r>
            <a:r>
              <a:rPr lang="en-US" altLang="ko-KR" dirty="0" smtClean="0"/>
              <a:t>{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	</a:t>
            </a:r>
            <a:r>
              <a:rPr lang="en-US" altLang="ko-KR" dirty="0" err="1" smtClean="0"/>
              <a:t>qps_GUI_printf</a:t>
            </a:r>
            <a:r>
              <a:rPr lang="en-US" altLang="ko-KR" dirty="0" smtClean="0"/>
              <a:t>(</a:t>
            </a:r>
            <a:r>
              <a:rPr lang="en-US" altLang="ko-KR" dirty="0" smtClean="0">
                <a:solidFill>
                  <a:srgbClr val="FF0000"/>
                </a:solidFill>
              </a:rPr>
              <a:t>“Hello World!\n”</a:t>
            </a:r>
            <a:r>
              <a:rPr lang="en-US" altLang="ko-KR" dirty="0" smtClean="0"/>
              <a:t>); </a:t>
            </a:r>
            <a:r>
              <a:rPr lang="en-US" altLang="ko-KR" dirty="0" smtClean="0">
                <a:solidFill>
                  <a:srgbClr val="00B050"/>
                </a:solidFill>
              </a:rPr>
              <a:t>// prints message to GUI</a:t>
            </a:r>
            <a:r>
              <a:rPr lang="en-US" altLang="ko-KR" dirty="0">
                <a:solidFill>
                  <a:srgbClr val="00B050"/>
                </a:solidFill>
              </a:rPr>
              <a:t/>
            </a:r>
            <a:br>
              <a:rPr lang="en-US" altLang="ko-KR" dirty="0">
                <a:solidFill>
                  <a:srgbClr val="00B050"/>
                </a:solidFill>
              </a:rPr>
            </a:br>
            <a:r>
              <a:rPr lang="en-US" altLang="ko-KR" dirty="0" smtClean="0"/>
              <a:t>}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[Explanation]</a:t>
            </a:r>
            <a:endParaRPr lang="en-US" altLang="ko-KR" dirty="0"/>
          </a:p>
          <a:p>
            <a:r>
              <a:rPr lang="en-US" altLang="ko-KR" b="1" dirty="0" err="1" smtClean="0">
                <a:solidFill>
                  <a:schemeClr val="accent5">
                    <a:lumMod val="75000"/>
                  </a:schemeClr>
                </a:solidFill>
              </a:rPr>
              <a:t>Programmer.h</a:t>
            </a:r>
            <a:r>
              <a:rPr lang="en-US" altLang="ko-KR" dirty="0" smtClean="0"/>
              <a:t>: header file for </a:t>
            </a:r>
            <a:r>
              <a:rPr lang="en-US" altLang="ko-KR" dirty="0" err="1" smtClean="0"/>
              <a:t>Paramics</a:t>
            </a:r>
            <a:r>
              <a:rPr lang="en-US" altLang="ko-KR" dirty="0" smtClean="0"/>
              <a:t> APIs</a:t>
            </a:r>
          </a:p>
          <a:p>
            <a:r>
              <a:rPr lang="en-US" altLang="ko-KR" b="1" dirty="0" err="1" smtClean="0">
                <a:solidFill>
                  <a:schemeClr val="accent5">
                    <a:lumMod val="75000"/>
                  </a:schemeClr>
                </a:solidFill>
              </a:rPr>
              <a:t>qpx_NET_postOpen</a:t>
            </a:r>
            <a:r>
              <a:rPr lang="en-US" altLang="ko-KR" dirty="0" smtClean="0"/>
              <a:t>: callback function, which is called after network load completion</a:t>
            </a:r>
          </a:p>
          <a:p>
            <a:r>
              <a:rPr lang="en-US" altLang="ko-KR" b="1" dirty="0" err="1" smtClean="0">
                <a:solidFill>
                  <a:schemeClr val="accent5">
                    <a:lumMod val="75000"/>
                  </a:schemeClr>
                </a:solidFill>
              </a:rPr>
              <a:t>qps_GUI_printf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printf</a:t>
            </a:r>
            <a:r>
              <a:rPr lang="en-US" altLang="ko-KR" dirty="0" smtClean="0"/>
              <a:t> function, in </a:t>
            </a:r>
            <a:r>
              <a:rPr lang="en-US" altLang="ko-KR" dirty="0" err="1" smtClean="0"/>
              <a:t>Paramics</a:t>
            </a:r>
            <a:r>
              <a:rPr lang="en-US" altLang="ko-KR" dirty="0" smtClean="0"/>
              <a:t> API</a:t>
            </a: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2218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n-US" altLang="ko-KR" sz="4000" dirty="0" err="1" smtClean="0"/>
              <a:t>Paramics</a:t>
            </a:r>
            <a:r>
              <a:rPr lang="en-US" altLang="ko-KR" sz="4000" dirty="0" smtClean="0"/>
              <a:t> API Programming (Cont.)</a:t>
            </a:r>
            <a:endParaRPr lang="ko-KR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Handling Network Objects</a:t>
            </a:r>
          </a:p>
          <a:p>
            <a:pPr lvl="1"/>
            <a:r>
              <a:rPr lang="en-US" altLang="ko-KR" dirty="0" smtClean="0"/>
              <a:t>Almost network objects (such as Node, Link, Loop Detectors) has index #. </a:t>
            </a:r>
            <a:r>
              <a:rPr lang="en-US" altLang="ko-KR" dirty="0" smtClean="0">
                <a:solidFill>
                  <a:srgbClr val="FF0000"/>
                </a:solidFill>
              </a:rPr>
              <a:t>(But, vehicle has no index, just has unique ID(car #))</a:t>
            </a:r>
          </a:p>
          <a:p>
            <a:pPr lvl="1"/>
            <a:r>
              <a:rPr lang="en-US" altLang="ko-KR" dirty="0" smtClean="0"/>
              <a:t>Their index is put with sequential number in based-1.</a:t>
            </a:r>
          </a:p>
          <a:p>
            <a:pPr lvl="2"/>
            <a:r>
              <a:rPr lang="en-US" altLang="ko-KR" dirty="0" smtClean="0"/>
              <a:t>e.g.: 10 Nodes in network </a:t>
            </a:r>
            <a:r>
              <a:rPr lang="ko-KR" altLang="en-US" dirty="0" smtClean="0"/>
              <a:t>→ </a:t>
            </a:r>
            <a:r>
              <a:rPr lang="en-US" altLang="ko-KR" dirty="0" smtClean="0"/>
              <a:t>each nodes’ indexes are 1, 2, 3, …, 10.</a:t>
            </a:r>
          </a:p>
          <a:p>
            <a:pPr lvl="1"/>
            <a:r>
              <a:rPr lang="en-US" altLang="ko-KR" dirty="0" smtClean="0"/>
              <a:t>Network Objects are expressed in </a:t>
            </a:r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pointer type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NODE *, LINK *, VEHICLE *, …</a:t>
            </a:r>
            <a:endParaRPr lang="en-US" altLang="ko-KR" dirty="0"/>
          </a:p>
          <a:p>
            <a:pPr lvl="1"/>
            <a:r>
              <a:rPr lang="en-US" altLang="ko-KR" dirty="0" smtClean="0"/>
              <a:t>We cannot dereference their pointers, just can pass them to APIs.</a:t>
            </a:r>
          </a:p>
          <a:p>
            <a:pPr lvl="2"/>
            <a:r>
              <a:rPr lang="en-US" altLang="ko-KR" dirty="0" smtClean="0"/>
              <a:t>Because, Their internal are </a:t>
            </a:r>
            <a:r>
              <a:rPr lang="en-US" altLang="ko-KR" b="1" dirty="0" smtClean="0"/>
              <a:t>undocumented </a:t>
            </a:r>
            <a:r>
              <a:rPr lang="en-US" altLang="ko-KR" dirty="0" smtClean="0"/>
              <a:t>and </a:t>
            </a:r>
            <a:r>
              <a:rPr lang="en-US" altLang="ko-KR" b="1" dirty="0" smtClean="0"/>
              <a:t>private</a:t>
            </a:r>
            <a:r>
              <a:rPr lang="en-US" altLang="ko-KR" dirty="0" smtClean="0"/>
              <a:t>.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(Example - definition of NODE:</a:t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en-US" altLang="ko-KR" dirty="0" err="1"/>
              <a:t>typedef</a:t>
            </a:r>
            <a:r>
              <a:rPr lang="en-US" altLang="ko-KR" dirty="0"/>
              <a:t> </a:t>
            </a:r>
            <a:r>
              <a:rPr lang="en-US" altLang="ko-KR" dirty="0" err="1"/>
              <a:t>struct</a:t>
            </a:r>
            <a:r>
              <a:rPr lang="en-US" altLang="ko-KR" dirty="0"/>
              <a:t> NODE_s NODE</a:t>
            </a:r>
            <a:r>
              <a:rPr lang="en-US" altLang="ko-KR" dirty="0" smtClean="0"/>
              <a:t>; </a:t>
            </a:r>
            <a:r>
              <a:rPr lang="en-US" altLang="ko-KR" dirty="0" smtClean="0">
                <a:solidFill>
                  <a:srgbClr val="00B050"/>
                </a:solidFill>
              </a:rPr>
              <a:t>// no definition of </a:t>
            </a:r>
            <a:r>
              <a:rPr lang="en-US" altLang="ko-KR" dirty="0" err="1" smtClean="0">
                <a:solidFill>
                  <a:srgbClr val="00B050"/>
                </a:solidFill>
              </a:rPr>
              <a:t>struct</a:t>
            </a:r>
            <a:r>
              <a:rPr lang="en-US" altLang="ko-KR" dirty="0" smtClean="0">
                <a:solidFill>
                  <a:srgbClr val="00B050"/>
                </a:solidFill>
              </a:rPr>
              <a:t> NODE_s</a:t>
            </a:r>
            <a:r>
              <a:rPr lang="en-US" altLang="ko-KR" dirty="0" smtClean="0"/>
              <a:t> )</a:t>
            </a:r>
          </a:p>
          <a:p>
            <a:pPr lvl="1"/>
            <a:r>
              <a:rPr lang="en-US" altLang="ko-KR" b="1" dirty="0" smtClean="0"/>
              <a:t>Practice</a:t>
            </a:r>
            <a:r>
              <a:rPr lang="en-US" altLang="ko-KR" dirty="0" smtClean="0"/>
              <a:t>: Get Length of Link #11</a:t>
            </a:r>
          </a:p>
          <a:p>
            <a:pPr lvl="2"/>
            <a:r>
              <a:rPr lang="en-US" altLang="ko-KR" dirty="0" smtClean="0"/>
              <a:t>LINK *</a:t>
            </a:r>
            <a:r>
              <a:rPr lang="en-US" altLang="ko-KR" dirty="0" err="1" smtClean="0"/>
              <a:t>lp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qpg_NET_linkByIndex</a:t>
            </a:r>
            <a:r>
              <a:rPr lang="en-US" altLang="ko-KR" dirty="0" smtClean="0"/>
              <a:t>( 11 ); </a:t>
            </a:r>
            <a:r>
              <a:rPr lang="en-US" altLang="ko-KR" dirty="0" smtClean="0">
                <a:solidFill>
                  <a:srgbClr val="00B050"/>
                </a:solidFill>
              </a:rPr>
              <a:t>// get object from index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if(</a:t>
            </a:r>
            <a:r>
              <a:rPr lang="en-US" altLang="ko-KR" dirty="0" err="1" smtClean="0"/>
              <a:t>lp</a:t>
            </a:r>
            <a:r>
              <a:rPr lang="en-US" altLang="ko-KR" dirty="0" smtClean="0"/>
              <a:t>) </a:t>
            </a:r>
            <a:r>
              <a:rPr lang="en-US" altLang="ko-KR" dirty="0" err="1" smtClean="0"/>
              <a:t>qps_GUI_printf</a:t>
            </a:r>
            <a:r>
              <a:rPr lang="en-US" altLang="ko-KR" dirty="0" smtClean="0"/>
              <a:t>(“Link #11 length = %d\n”, </a:t>
            </a:r>
            <a:r>
              <a:rPr lang="en-US" altLang="ko-KR" dirty="0" err="1" smtClean="0"/>
              <a:t>qpg_LNK_length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lp</a:t>
            </a:r>
            <a:r>
              <a:rPr lang="en-US" altLang="ko-KR" dirty="0" smtClean="0"/>
              <a:t>) );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1126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n-US" altLang="ko-KR" sz="4000" dirty="0" err="1" smtClean="0"/>
              <a:t>Paramics</a:t>
            </a:r>
            <a:r>
              <a:rPr lang="en-US" altLang="ko-KR" sz="4000" dirty="0" smtClean="0"/>
              <a:t> API Programming (Cont.)</a:t>
            </a:r>
            <a:endParaRPr lang="ko-KR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Our </a:t>
            </a:r>
            <a:r>
              <a:rPr lang="en-US" altLang="ko-KR" dirty="0" smtClean="0"/>
              <a:t>plug-in’s Visual C++ project named “</a:t>
            </a:r>
            <a:r>
              <a:rPr lang="en-US" altLang="ko-KR" dirty="0" err="1" smtClean="0"/>
              <a:t>TrafficPlugin</a:t>
            </a:r>
            <a:r>
              <a:rPr lang="en-US" altLang="ko-KR" dirty="0" smtClean="0"/>
              <a:t>”.</a:t>
            </a:r>
          </a:p>
          <a:p>
            <a:r>
              <a:rPr lang="en-US" altLang="ko-KR" dirty="0" smtClean="0"/>
              <a:t>Our C-language project includes:</a:t>
            </a:r>
          </a:p>
          <a:p>
            <a:pPr lvl="1"/>
            <a:r>
              <a:rPr lang="en-US" altLang="ko-KR" dirty="0" err="1" smtClean="0"/>
              <a:t>TrafficPlugin.c</a:t>
            </a:r>
            <a:r>
              <a:rPr lang="en-US" altLang="ko-KR" dirty="0" smtClean="0"/>
              <a:t>: Main plugin code</a:t>
            </a:r>
          </a:p>
          <a:p>
            <a:pPr lvl="1"/>
            <a:r>
              <a:rPr lang="en-US" altLang="ko-KR" dirty="0" err="1" smtClean="0"/>
              <a:t>SharedQueue.c</a:t>
            </a:r>
            <a:r>
              <a:rPr lang="en-US" altLang="ko-KR" dirty="0" smtClean="0"/>
              <a:t>: Shared circular array FIFO(queue) code</a:t>
            </a:r>
          </a:p>
          <a:p>
            <a:pPr lvl="1"/>
            <a:r>
              <a:rPr lang="en-US" altLang="ko-KR" dirty="0" err="1"/>
              <a:t>Server.c</a:t>
            </a:r>
            <a:r>
              <a:rPr lang="en-US" altLang="ko-KR" dirty="0" smtClean="0"/>
              <a:t>: Implementation of server(traffic analyzer)</a:t>
            </a:r>
            <a:endParaRPr lang="en-US" altLang="ko-KR" dirty="0"/>
          </a:p>
          <a:p>
            <a:pPr lvl="1"/>
            <a:r>
              <a:rPr lang="en-US" altLang="ko-KR" dirty="0" err="1" smtClean="0"/>
              <a:t>ServerCaller.c</a:t>
            </a:r>
            <a:r>
              <a:rPr lang="en-US" altLang="ko-KR" dirty="0" smtClean="0"/>
              <a:t>: Wrapper Functions of Server Interface</a:t>
            </a:r>
          </a:p>
          <a:p>
            <a:pPr lvl="1"/>
            <a:r>
              <a:rPr lang="en-US" altLang="ko-KR" dirty="0" err="1" smtClean="0"/>
              <a:t>PacketIO.c</a:t>
            </a:r>
            <a:r>
              <a:rPr lang="en-US" altLang="ko-KR" dirty="0" smtClean="0"/>
              <a:t>: NS2 packet reading functions</a:t>
            </a:r>
          </a:p>
          <a:p>
            <a:pPr lvl="1"/>
            <a:r>
              <a:rPr lang="en-US" altLang="ko-KR" dirty="0" err="1" smtClean="0"/>
              <a:t>matrix.c</a:t>
            </a:r>
            <a:r>
              <a:rPr lang="en-US" altLang="ko-KR" dirty="0" smtClean="0"/>
              <a:t>: Functions related to </a:t>
            </a:r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adjacency matrix processing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Adjacency matrix</a:t>
            </a:r>
            <a:r>
              <a:rPr lang="en-US" altLang="ko-KR" dirty="0" smtClean="0"/>
              <a:t>: One of graph expressions in matrix array</a:t>
            </a:r>
          </a:p>
          <a:p>
            <a:pPr lvl="1"/>
            <a:r>
              <a:rPr lang="en-US" altLang="ko-KR" dirty="0" err="1" smtClean="0"/>
              <a:t>filter.c</a:t>
            </a:r>
            <a:r>
              <a:rPr lang="en-US" altLang="ko-KR" dirty="0" smtClean="0"/>
              <a:t>: (unused – temporary code)</a:t>
            </a:r>
          </a:p>
          <a:p>
            <a:pPr lvl="1"/>
            <a:r>
              <a:rPr lang="en-US" altLang="ko-KR" dirty="0" smtClean="0"/>
              <a:t>Server/*.c: (unused – temporary code)</a:t>
            </a:r>
          </a:p>
        </p:txBody>
      </p:sp>
    </p:spTree>
    <p:extLst>
      <p:ext uri="{BB962C8B-B14F-4D97-AF65-F5344CB8AC3E}">
        <p14:creationId xmlns:p14="http://schemas.microsoft.com/office/powerpoint/2010/main" val="252699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On the next time…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Look in detail</a:t>
            </a:r>
          </a:p>
          <a:p>
            <a:r>
              <a:rPr lang="en-US" altLang="ko-KR" dirty="0" smtClean="0"/>
              <a:t>NS-2 Explanation</a:t>
            </a:r>
          </a:p>
          <a:p>
            <a:r>
              <a:rPr lang="en-US" altLang="ko-KR" dirty="0" smtClean="0"/>
              <a:t>Analyze project source code</a:t>
            </a:r>
          </a:p>
          <a:p>
            <a:pPr lvl="1"/>
            <a:r>
              <a:rPr lang="en-US" altLang="ko-KR" b="1" dirty="0" smtClean="0"/>
              <a:t>Functions</a:t>
            </a:r>
          </a:p>
          <a:p>
            <a:pPr lvl="1"/>
            <a:r>
              <a:rPr lang="en-US" altLang="ko-KR" b="1" dirty="0" smtClean="0"/>
              <a:t>Tricks we used</a:t>
            </a:r>
          </a:p>
          <a:p>
            <a:pPr lvl="1"/>
            <a:r>
              <a:rPr lang="en-US" altLang="ko-KR" b="1" dirty="0" smtClean="0"/>
              <a:t>Algorithms</a:t>
            </a:r>
          </a:p>
          <a:p>
            <a:r>
              <a:rPr lang="en-US" altLang="ko-KR" dirty="0" smtClean="0"/>
              <a:t>Simulation demo</a:t>
            </a:r>
          </a:p>
          <a:p>
            <a:r>
              <a:rPr lang="en-US" altLang="ko-KR" dirty="0" smtClean="0"/>
              <a:t>Explain what we do in this year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440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2420888"/>
            <a:ext cx="34186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 smtClean="0"/>
              <a:t>Thank You!</a:t>
            </a:r>
          </a:p>
          <a:p>
            <a:pPr algn="ctr"/>
            <a:endParaRPr lang="en-US" altLang="ko-KR" sz="4000" dirty="0"/>
          </a:p>
          <a:p>
            <a:pPr algn="ctr"/>
            <a:r>
              <a:rPr lang="en-US" altLang="ko-KR" sz="4000" dirty="0" smtClean="0"/>
              <a:t>Any Questions?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6519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VANET Project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VANET is shorten word of </a:t>
            </a:r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Vehicular Ad-hoc Network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Ad-hoc Network </a:t>
            </a:r>
            <a:r>
              <a:rPr lang="en-US" altLang="ko-KR" dirty="0" smtClean="0"/>
              <a:t>means a special-purpose network.</a:t>
            </a:r>
            <a:endParaRPr lang="en-US" altLang="ko-KR" b="1" dirty="0"/>
          </a:p>
          <a:p>
            <a:r>
              <a:rPr lang="en-US" altLang="ko-KR" dirty="0" smtClean="0"/>
              <a:t>The goal is simulation of VANET with simulator.</a:t>
            </a:r>
          </a:p>
          <a:p>
            <a:r>
              <a:rPr lang="en-US" altLang="ko-KR" dirty="0"/>
              <a:t>There is no simulator for </a:t>
            </a:r>
            <a:r>
              <a:rPr lang="en-US" altLang="ko-KR" dirty="0" smtClean="0"/>
              <a:t>VANET simulation.</a:t>
            </a:r>
          </a:p>
          <a:p>
            <a:pPr lvl="1"/>
            <a:r>
              <a:rPr lang="en-US" altLang="ko-KR" dirty="0" smtClean="0"/>
              <a:t>Therefore we used two simulators, and each of them can simulate only one thing.</a:t>
            </a:r>
          </a:p>
          <a:p>
            <a:pPr lvl="1"/>
            <a:r>
              <a:rPr lang="en-US" altLang="ko-KR" dirty="0" smtClean="0"/>
              <a:t>These simulators are: </a:t>
            </a:r>
            <a:r>
              <a:rPr lang="en-US" altLang="ko-KR" b="1" dirty="0" err="1" smtClean="0">
                <a:solidFill>
                  <a:schemeClr val="accent5">
                    <a:lumMod val="75000"/>
                  </a:schemeClr>
                </a:solidFill>
              </a:rPr>
              <a:t>Quadstone</a:t>
            </a:r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ko-KR" b="1" dirty="0" err="1" smtClean="0">
                <a:solidFill>
                  <a:schemeClr val="accent5">
                    <a:lumMod val="75000"/>
                  </a:schemeClr>
                </a:solidFill>
              </a:rPr>
              <a:t>Paramics</a:t>
            </a:r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ko-KR" dirty="0" smtClean="0"/>
              <a:t>and </a:t>
            </a:r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NS-2</a:t>
            </a:r>
          </a:p>
          <a:p>
            <a:pPr lvl="2"/>
            <a:r>
              <a:rPr lang="en-US" altLang="ko-KR" dirty="0" err="1" smtClean="0"/>
              <a:t>Quadstone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Paramics</a:t>
            </a:r>
            <a:r>
              <a:rPr lang="en-US" altLang="ko-KR" dirty="0" smtClean="0"/>
              <a:t> is a traffic simulator, to simulate vehicles’ moving.</a:t>
            </a:r>
          </a:p>
          <a:p>
            <a:pPr lvl="2"/>
            <a:r>
              <a:rPr lang="en-US" altLang="ko-KR" dirty="0" smtClean="0"/>
              <a:t>NS-2 is a network Simulator, to simulate VANET.</a:t>
            </a:r>
          </a:p>
          <a:p>
            <a:pPr lvl="1"/>
            <a:r>
              <a:rPr lang="en-US" altLang="ko-KR" dirty="0" smtClean="0"/>
              <a:t>We made them interact each other with IPC.</a:t>
            </a:r>
          </a:p>
          <a:p>
            <a:pPr lvl="2"/>
            <a:r>
              <a:rPr lang="en-US" altLang="ko-KR" dirty="0" smtClean="0"/>
              <a:t>IPC(</a:t>
            </a:r>
            <a:r>
              <a:rPr lang="en-US" altLang="ko-KR" dirty="0" err="1" smtClean="0"/>
              <a:t>Interprocess</a:t>
            </a:r>
            <a:r>
              <a:rPr lang="en-US" altLang="ko-KR" dirty="0" smtClean="0"/>
              <a:t> Communication): a technique for comm. between different processes, which is supported by OS(MS-Windows).</a:t>
            </a:r>
          </a:p>
        </p:txBody>
      </p:sp>
    </p:spTree>
    <p:extLst>
      <p:ext uri="{BB962C8B-B14F-4D97-AF65-F5344CB8AC3E}">
        <p14:creationId xmlns:p14="http://schemas.microsoft.com/office/powerpoint/2010/main" val="90046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/>
              <a:t>Understanding </a:t>
            </a:r>
            <a:r>
              <a:rPr lang="en-US" altLang="ko-KR" sz="4400" b="1" dirty="0" err="1" smtClean="0"/>
              <a:t>Paramics</a:t>
            </a:r>
            <a:endParaRPr lang="ko-KR" alt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err="1" smtClean="0"/>
              <a:t>Quadstone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Paramics</a:t>
            </a:r>
            <a:r>
              <a:rPr lang="en-US" altLang="ko-KR" dirty="0" smtClean="0"/>
              <a:t> is developed by </a:t>
            </a:r>
            <a:r>
              <a:rPr lang="en-US" altLang="ko-KR" b="1" dirty="0" err="1" smtClean="0">
                <a:solidFill>
                  <a:schemeClr val="accent5">
                    <a:lumMod val="75000"/>
                  </a:schemeClr>
                </a:solidFill>
              </a:rPr>
              <a:t>Quadstone</a:t>
            </a:r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, Inc.</a:t>
            </a:r>
            <a:endParaRPr lang="en-US" altLang="ko-KR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Mid-scale</a:t>
            </a:r>
            <a:r>
              <a:rPr lang="en-US" altLang="ko-KR" dirty="0" smtClean="0"/>
              <a:t> traffic simulator</a:t>
            </a:r>
          </a:p>
          <a:p>
            <a:pPr lvl="1"/>
            <a:r>
              <a:rPr lang="en-US" altLang="ko-KR" dirty="0" smtClean="0"/>
              <a:t>can simulate large area</a:t>
            </a:r>
          </a:p>
          <a:p>
            <a:pPr lvl="1"/>
            <a:r>
              <a:rPr lang="en-US" altLang="ko-KR" dirty="0" smtClean="0"/>
              <a:t>also can simulate details, in vehicular level.</a:t>
            </a:r>
          </a:p>
          <a:p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Non-freeware</a:t>
            </a:r>
            <a:r>
              <a:rPr lang="en-US" altLang="ko-KR" dirty="0" smtClean="0"/>
              <a:t>:</a:t>
            </a:r>
            <a:r>
              <a:rPr lang="en-US" altLang="ko-KR" b="1" dirty="0" smtClean="0"/>
              <a:t> c</a:t>
            </a:r>
            <a:r>
              <a:rPr lang="en-US" altLang="ko-KR" dirty="0" smtClean="0"/>
              <a:t>ommercial software</a:t>
            </a:r>
            <a:r>
              <a:rPr lang="en-US" altLang="ko-KR" dirty="0"/>
              <a:t>.</a:t>
            </a:r>
            <a:r>
              <a:rPr lang="en-US" altLang="ko-KR" dirty="0" smtClean="0"/>
              <a:t> requires license key</a:t>
            </a:r>
          </a:p>
          <a:p>
            <a:r>
              <a:rPr lang="en-US" altLang="ko-KR" dirty="0" err="1" smtClean="0"/>
              <a:t>Quadstone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Paramics</a:t>
            </a:r>
            <a:r>
              <a:rPr lang="en-US" altLang="ko-KR" dirty="0"/>
              <a:t> </a:t>
            </a:r>
            <a:r>
              <a:rPr lang="en-US" altLang="ko-KR" dirty="0" smtClean="0"/>
              <a:t>comprises:</a:t>
            </a:r>
          </a:p>
          <a:p>
            <a:pPr lvl="1"/>
            <a:r>
              <a:rPr lang="en-US" altLang="ko-KR" dirty="0" smtClean="0"/>
              <a:t>Analyzer</a:t>
            </a:r>
          </a:p>
          <a:p>
            <a:pPr lvl="2"/>
            <a:r>
              <a:rPr lang="en-US" altLang="ko-KR" dirty="0" smtClean="0"/>
              <a:t>Analyzes simulation result</a:t>
            </a:r>
          </a:p>
          <a:p>
            <a:pPr lvl="1"/>
            <a:r>
              <a:rPr lang="en-US" altLang="ko-KR" dirty="0" smtClean="0"/>
              <a:t>Designer</a:t>
            </a:r>
          </a:p>
          <a:p>
            <a:pPr lvl="2"/>
            <a:r>
              <a:rPr lang="en-US" altLang="ko-KR" dirty="0" smtClean="0"/>
              <a:t>Design road network</a:t>
            </a:r>
          </a:p>
          <a:p>
            <a:pPr lvl="1"/>
            <a:r>
              <a:rPr lang="en-US" altLang="ko-KR" b="1" dirty="0" err="1" smtClean="0">
                <a:solidFill>
                  <a:srgbClr val="FF0000"/>
                </a:solidFill>
              </a:rPr>
              <a:t>Modeller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lvl="2"/>
            <a:r>
              <a:rPr lang="en-US" altLang="ko-KR" dirty="0" smtClean="0"/>
              <a:t>Configure road network,</a:t>
            </a:r>
            <a:br>
              <a:rPr lang="en-US" altLang="ko-KR" dirty="0" smtClean="0"/>
            </a:br>
            <a:r>
              <a:rPr lang="en-US" altLang="ko-KR" dirty="0" smtClean="0"/>
              <a:t>and simulate in GUI</a:t>
            </a:r>
          </a:p>
          <a:p>
            <a:pPr lvl="1"/>
            <a:r>
              <a:rPr lang="en-US" altLang="ko-KR" b="1" dirty="0" smtClean="0">
                <a:solidFill>
                  <a:srgbClr val="FF0000"/>
                </a:solidFill>
              </a:rPr>
              <a:t>Processor</a:t>
            </a:r>
          </a:p>
          <a:p>
            <a:pPr lvl="2"/>
            <a:r>
              <a:rPr lang="en-US" altLang="ko-KR" dirty="0" smtClean="0"/>
              <a:t>Simulator, non-GUI</a:t>
            </a:r>
          </a:p>
          <a:p>
            <a:pPr lvl="1"/>
            <a:r>
              <a:rPr lang="en-US" altLang="ko-KR" dirty="0" smtClean="0"/>
              <a:t>Viewer</a:t>
            </a:r>
          </a:p>
          <a:p>
            <a:pPr lvl="2"/>
            <a:r>
              <a:rPr lang="en-US" altLang="ko-KR" dirty="0" smtClean="0"/>
              <a:t>Simulation viewer, GUI</a:t>
            </a:r>
          </a:p>
          <a:p>
            <a:pPr lvl="1"/>
            <a:r>
              <a:rPr lang="en-US" altLang="ko-KR" dirty="0" smtClean="0"/>
              <a:t>We use </a:t>
            </a:r>
            <a:r>
              <a:rPr lang="en-US" altLang="ko-KR" dirty="0" err="1" smtClean="0"/>
              <a:t>Modeller</a:t>
            </a:r>
            <a:r>
              <a:rPr lang="en-US" altLang="ko-KR" dirty="0" smtClean="0"/>
              <a:t> and Processor.</a:t>
            </a:r>
          </a:p>
          <a:p>
            <a:pPr marL="777240" lvl="2" indent="0">
              <a:buNone/>
            </a:pPr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55" y="3284984"/>
            <a:ext cx="4014544" cy="258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9823" y="5865118"/>
            <a:ext cx="367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▲ </a:t>
            </a:r>
            <a:r>
              <a:rPr lang="en-US" altLang="ko-KR" dirty="0" err="1" smtClean="0"/>
              <a:t>Modeller</a:t>
            </a:r>
            <a:r>
              <a:rPr lang="en-US" altLang="ko-KR" dirty="0" smtClean="0"/>
              <a:t>, during simulation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868144" y="4725144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00192" y="4509120"/>
            <a:ext cx="167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vehicle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830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 smtClean="0"/>
              <a:t>Understanding </a:t>
            </a:r>
            <a:r>
              <a:rPr lang="en-US" altLang="ko-KR" sz="4400" b="1" dirty="0" err="1" smtClean="0"/>
              <a:t>Paramics</a:t>
            </a:r>
            <a:r>
              <a:rPr lang="en-US" altLang="ko-KR" sz="4400" b="1" dirty="0" smtClean="0"/>
              <a:t> </a:t>
            </a:r>
            <a:r>
              <a:rPr lang="en-US" altLang="ko-KR" sz="4400" dirty="0" smtClean="0"/>
              <a:t>(Cont.)</a:t>
            </a:r>
            <a:endParaRPr lang="ko-KR" alt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Network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ko-KR" dirty="0" smtClean="0"/>
              <a:t>means network of nodes, which is graph of roads.</a:t>
            </a:r>
          </a:p>
          <a:p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Network </a:t>
            </a:r>
            <a:r>
              <a:rPr lang="en-US" altLang="ko-KR" dirty="0" smtClean="0"/>
              <a:t>is a bidirectional graph in default, also can be unidirectional graph. we’re using unidirectional.</a:t>
            </a:r>
          </a:p>
          <a:p>
            <a:r>
              <a:rPr lang="en-US" altLang="ko-KR" dirty="0" smtClean="0"/>
              <a:t>A network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may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include:</a:t>
            </a:r>
          </a:p>
          <a:p>
            <a:pPr lvl="1"/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Nodes</a:t>
            </a:r>
            <a:r>
              <a:rPr lang="en-US" altLang="ko-KR" dirty="0" smtClean="0"/>
              <a:t>, are </a:t>
            </a:r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vertices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ko-KR" dirty="0" smtClean="0"/>
              <a:t>of road graph</a:t>
            </a:r>
          </a:p>
          <a:p>
            <a:pPr lvl="1"/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Links</a:t>
            </a:r>
            <a:r>
              <a:rPr lang="en-US" altLang="ko-KR" dirty="0" smtClean="0"/>
              <a:t>, are </a:t>
            </a:r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edges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of road graph</a:t>
            </a:r>
          </a:p>
          <a:p>
            <a:pPr lvl="2"/>
            <a:r>
              <a:rPr lang="en-US" altLang="ko-KR" dirty="0" smtClean="0"/>
              <a:t>Links are straight line</a:t>
            </a:r>
            <a:r>
              <a:rPr lang="en-US" altLang="ko-KR" dirty="0"/>
              <a:t> </a:t>
            </a:r>
            <a:r>
              <a:rPr lang="en-US" altLang="ko-KR" dirty="0" smtClean="0"/>
              <a:t>basically, also can be arc line.</a:t>
            </a:r>
          </a:p>
          <a:p>
            <a:pPr lvl="1"/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Zones</a:t>
            </a:r>
            <a:r>
              <a:rPr lang="en-US" altLang="ko-KR" dirty="0" smtClean="0"/>
              <a:t>, are special areas where a car enters or leaves</a:t>
            </a:r>
          </a:p>
          <a:p>
            <a:pPr lvl="2"/>
            <a:r>
              <a:rPr lang="en-US" altLang="ko-KR" dirty="0" smtClean="0"/>
              <a:t>Entrance of our network, or a parking lot</a:t>
            </a:r>
          </a:p>
          <a:p>
            <a:pPr lvl="1"/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Loop Detectors </a:t>
            </a:r>
            <a:r>
              <a:rPr lang="en-US" altLang="ko-KR" dirty="0" smtClean="0"/>
              <a:t>or </a:t>
            </a:r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Detectors</a:t>
            </a:r>
          </a:p>
          <a:p>
            <a:pPr lvl="1"/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VMS Beacons </a:t>
            </a:r>
            <a:r>
              <a:rPr lang="en-US" altLang="ko-KR" dirty="0" smtClean="0"/>
              <a:t>or </a:t>
            </a:r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Beacons</a:t>
            </a:r>
          </a:p>
          <a:p>
            <a:pPr lvl="2"/>
            <a:r>
              <a:rPr lang="en-US" altLang="ko-KR" dirty="0" smtClean="0"/>
              <a:t>VMS: Visual </a:t>
            </a:r>
            <a:r>
              <a:rPr lang="en-US" altLang="ko-KR" dirty="0"/>
              <a:t>Messaging </a:t>
            </a:r>
            <a:r>
              <a:rPr lang="en-US" altLang="ko-KR" dirty="0" smtClean="0"/>
              <a:t>System</a:t>
            </a:r>
          </a:p>
          <a:p>
            <a:r>
              <a:rPr lang="en-US" altLang="ko-KR" dirty="0" smtClean="0"/>
              <a:t>A network is stored as files into a directory.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002711" y="4653136"/>
            <a:ext cx="2169689" cy="2128882"/>
            <a:chOff x="5204461" y="3068960"/>
            <a:chExt cx="2169689" cy="2128882"/>
          </a:xfrm>
        </p:grpSpPr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461" y="3068960"/>
              <a:ext cx="2122292" cy="1755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210224" y="4828510"/>
              <a:ext cx="2163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VMS in Maryland, US</a:t>
              </a:r>
              <a:endParaRPr lang="ko-KR" alt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284307" y="2877156"/>
            <a:ext cx="1803219" cy="1204062"/>
            <a:chOff x="6324525" y="2559762"/>
            <a:chExt cx="1803219" cy="1204062"/>
          </a:xfrm>
        </p:grpSpPr>
        <p:sp>
          <p:nvSpPr>
            <p:cNvPr id="20" name="Rectangle 19"/>
            <p:cNvSpPr/>
            <p:nvPr/>
          </p:nvSpPr>
          <p:spPr>
            <a:xfrm>
              <a:off x="6784872" y="2559762"/>
              <a:ext cx="737222" cy="21063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/>
                <a:t>Zone 1</a:t>
              </a:r>
              <a:endParaRPr lang="ko-KR" altLang="en-US" sz="1200" dirty="0"/>
            </a:p>
          </p:txBody>
        </p:sp>
        <p:cxnSp>
          <p:nvCxnSpPr>
            <p:cNvPr id="23" name="Straight Connector 22"/>
            <p:cNvCxnSpPr>
              <a:stCxn id="20" idx="2"/>
            </p:cNvCxnSpPr>
            <p:nvPr/>
          </p:nvCxnSpPr>
          <p:spPr>
            <a:xfrm>
              <a:off x="7153483" y="2770397"/>
              <a:ext cx="0" cy="4804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7107615" y="3204951"/>
              <a:ext cx="91736" cy="9173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837531" y="3028341"/>
              <a:ext cx="329534" cy="2224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6791663" y="2982474"/>
              <a:ext cx="91736" cy="9173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784872" y="3461453"/>
              <a:ext cx="91736" cy="9173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3" name="Straight Connector 32"/>
            <p:cNvCxnSpPr>
              <a:endCxn id="26" idx="7"/>
            </p:cNvCxnSpPr>
            <p:nvPr/>
          </p:nvCxnSpPr>
          <p:spPr>
            <a:xfrm flipV="1">
              <a:off x="6818679" y="3218385"/>
              <a:ext cx="367238" cy="2889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324525" y="2880914"/>
              <a:ext cx="325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>
                  <a:latin typeface="굴림체" pitchFamily="49" charset="-127"/>
                  <a:ea typeface="굴림체" pitchFamily="49" charset="-127"/>
                </a:rPr>
                <a:t>…</a:t>
              </a:r>
              <a:endParaRPr lang="ko-KR" altLang="en-US" sz="1100" b="1" dirty="0">
                <a:latin typeface="굴림체" pitchFamily="49" charset="-127"/>
                <a:ea typeface="굴림체" pitchFamily="49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24525" y="3374935"/>
              <a:ext cx="325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>
                  <a:latin typeface="굴림체" pitchFamily="49" charset="-127"/>
                  <a:ea typeface="굴림체" pitchFamily="49" charset="-127"/>
                </a:rPr>
                <a:t>…</a:t>
              </a:r>
              <a:endParaRPr lang="ko-KR" altLang="en-US" sz="1100" b="1" dirty="0">
                <a:latin typeface="굴림체" pitchFamily="49" charset="-127"/>
                <a:ea typeface="굴림체" pitchFamily="49" charset="-127"/>
              </a:endParaRPr>
            </a:p>
          </p:txBody>
        </p:sp>
        <p:cxnSp>
          <p:nvCxnSpPr>
            <p:cNvPr id="39" name="Straight Connector 38"/>
            <p:cNvCxnSpPr>
              <a:stCxn id="38" idx="3"/>
            </p:cNvCxnSpPr>
            <p:nvPr/>
          </p:nvCxnSpPr>
          <p:spPr>
            <a:xfrm>
              <a:off x="6650255" y="3505740"/>
              <a:ext cx="187275" cy="42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6635245" y="3028341"/>
              <a:ext cx="209156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7140053" y="3250819"/>
              <a:ext cx="500940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7390522" y="3553189"/>
              <a:ext cx="737222" cy="21063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/>
                <a:t>Zone 2</a:t>
              </a:r>
              <a:endParaRPr lang="ko-KR" altLang="en-US" sz="12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7595125" y="3204951"/>
              <a:ext cx="91736" cy="9173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7643200" y="3283252"/>
              <a:ext cx="0" cy="2699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4220427" y="5039567"/>
            <a:ext cx="1584176" cy="144016"/>
            <a:chOff x="4220427" y="5039567"/>
            <a:chExt cx="1584176" cy="144016"/>
          </a:xfrm>
        </p:grpSpPr>
        <p:sp>
          <p:nvSpPr>
            <p:cNvPr id="53" name="Rectangle 52"/>
            <p:cNvSpPr/>
            <p:nvPr/>
          </p:nvSpPr>
          <p:spPr>
            <a:xfrm>
              <a:off x="4220427" y="5039567"/>
              <a:ext cx="1584176" cy="1440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i="1" dirty="0" smtClean="0"/>
                <a:t>       road(link)</a:t>
              </a:r>
              <a:endParaRPr lang="ko-KR" altLang="en-US" sz="1200" i="1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64443" y="5039567"/>
              <a:ext cx="360040" cy="14401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700" i="1" dirty="0" smtClean="0"/>
                <a:t>loop</a:t>
              </a:r>
              <a:endParaRPr lang="ko-KR" altLang="en-US" sz="7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5070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 smtClean="0"/>
              <a:t>Our project scenario</a:t>
            </a:r>
            <a:endParaRPr lang="ko-KR" alt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 smtClean="0"/>
              <a:t>Our project </a:t>
            </a:r>
            <a:r>
              <a:rPr lang="en-US" altLang="ko-KR" dirty="0" smtClean="0"/>
              <a:t>is pretty simple:</a:t>
            </a:r>
          </a:p>
          <a:p>
            <a:pPr lvl="1"/>
            <a:r>
              <a:rPr lang="en-US" altLang="ko-KR" dirty="0"/>
              <a:t>In default, all vehicles travel around the network, in shortest path. (</a:t>
            </a:r>
            <a:r>
              <a:rPr lang="en-US" altLang="ko-KR" dirty="0" err="1"/>
              <a:t>Paramics</a:t>
            </a:r>
            <a:r>
              <a:rPr lang="en-US" altLang="ko-KR" dirty="0"/>
              <a:t> vehicles’ default behavior)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 smtClean="0"/>
              <a:t>We collect the traffic information from:</a:t>
            </a:r>
          </a:p>
          <a:p>
            <a:pPr lvl="2"/>
            <a:r>
              <a:rPr lang="en-US" altLang="ko-KR" dirty="0" smtClean="0"/>
              <a:t>Loop Detectors</a:t>
            </a:r>
          </a:p>
          <a:p>
            <a:pPr lvl="2"/>
            <a:r>
              <a:rPr lang="en-US" altLang="ko-KR" dirty="0"/>
              <a:t>RSE(Road Side </a:t>
            </a:r>
            <a:r>
              <a:rPr lang="en-US" altLang="ko-KR" dirty="0" smtClean="0"/>
              <a:t>Equipment)s</a:t>
            </a:r>
          </a:p>
          <a:p>
            <a:pPr marL="411480" lvl="1" indent="0">
              <a:buNone/>
            </a:pPr>
            <a:r>
              <a:rPr lang="en-US" altLang="ko-KR" dirty="0" smtClean="0"/>
              <a:t>    into a server.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Server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analyze the traffic information and calculates average speed in each links. </a:t>
            </a:r>
            <a:r>
              <a:rPr lang="en-US" altLang="ko-KR" i="1" dirty="0" smtClean="0">
                <a:solidFill>
                  <a:srgbClr val="0070C0"/>
                </a:solidFill>
              </a:rPr>
              <a:t>(*In real world, it is an separated computer,</a:t>
            </a:r>
            <a:br>
              <a:rPr lang="en-US" altLang="ko-KR" i="1" dirty="0" smtClean="0">
                <a:solidFill>
                  <a:srgbClr val="0070C0"/>
                </a:solidFill>
              </a:rPr>
            </a:br>
            <a:r>
              <a:rPr lang="en-US" altLang="ko-KR" i="1" dirty="0" smtClean="0">
                <a:solidFill>
                  <a:srgbClr val="0070C0"/>
                </a:solidFill>
              </a:rPr>
              <a:t>but in our project, server code is in </a:t>
            </a:r>
            <a:r>
              <a:rPr lang="en-US" altLang="ko-KR" b="1" i="1" dirty="0" err="1">
                <a:solidFill>
                  <a:srgbClr val="0070C0"/>
                </a:solidFill>
              </a:rPr>
              <a:t>Paramics</a:t>
            </a:r>
            <a:r>
              <a:rPr lang="en-US" altLang="ko-KR" b="1" i="1" dirty="0">
                <a:solidFill>
                  <a:srgbClr val="0070C0"/>
                </a:solidFill>
              </a:rPr>
              <a:t> plug-in </a:t>
            </a:r>
            <a:r>
              <a:rPr lang="en-US" altLang="ko-KR" b="1" i="1" dirty="0" smtClean="0">
                <a:solidFill>
                  <a:srgbClr val="0070C0"/>
                </a:solidFill>
              </a:rPr>
              <a:t>C project</a:t>
            </a:r>
            <a:r>
              <a:rPr lang="en-US" altLang="ko-KR" i="1" dirty="0" smtClean="0">
                <a:solidFill>
                  <a:srgbClr val="0070C0"/>
                </a:solidFill>
              </a:rPr>
              <a:t>)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Vehicles</a:t>
            </a:r>
            <a:r>
              <a:rPr lang="en-US" altLang="ko-KR" dirty="0" smtClean="0"/>
              <a:t> decide routing path depending on server information. (Not shortest path! Minimized-travel-time path!)</a:t>
            </a:r>
          </a:p>
          <a:p>
            <a:pPr lvl="2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7353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92792" y="4427821"/>
            <a:ext cx="47630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 car is moving.                                                         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92792" y="4437112"/>
            <a:ext cx="47630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Loop’s entrance sensor</a:t>
            </a:r>
            <a:r>
              <a:rPr lang="en-US" altLang="ko-KR" dirty="0" smtClean="0"/>
              <a:t> detects the entry.           </a:t>
            </a:r>
            <a:endParaRPr lang="ko-KR" alt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892791" y="4437112"/>
            <a:ext cx="47630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Loop’s exit sensor </a:t>
            </a:r>
            <a:r>
              <a:rPr lang="en-US" altLang="ko-KR" dirty="0" smtClean="0"/>
              <a:t>detects the exiting.                    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892791" y="4437112"/>
            <a:ext cx="47630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Calculate car’s speed from distance and time gap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897132" y="4437112"/>
            <a:ext cx="47587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User plug-in calls </a:t>
            </a:r>
            <a:r>
              <a:rPr lang="en-US" altLang="ko-KR" dirty="0" err="1" smtClean="0"/>
              <a:t>qpg_DTL_xxx</a:t>
            </a:r>
            <a:r>
              <a:rPr lang="en-US" altLang="ko-KR" dirty="0" smtClean="0"/>
              <a:t>(Loop API) to get</a:t>
            </a:r>
          </a:p>
          <a:p>
            <a:r>
              <a:rPr lang="en-US" altLang="ko-KR" dirty="0" smtClean="0"/>
              <a:t>statistics of vehicle </a:t>
            </a:r>
            <a:r>
              <a:rPr lang="en-US" altLang="ko-KR" dirty="0" smtClean="0"/>
              <a:t>speed, when needed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 smtClean="0"/>
              <a:t>Our project scenario (Cont.)</a:t>
            </a:r>
            <a:endParaRPr lang="ko-KR" alt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Explanation of some </a:t>
            </a:r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technical terms</a:t>
            </a:r>
            <a:r>
              <a:rPr lang="en-US" altLang="ko-KR" dirty="0" smtClean="0"/>
              <a:t>:</a:t>
            </a:r>
            <a:endParaRPr lang="en-US" altLang="ko-KR" dirty="0"/>
          </a:p>
          <a:p>
            <a:pPr lvl="2"/>
            <a:r>
              <a:rPr lang="en-US" altLang="ko-KR" dirty="0" smtClean="0"/>
              <a:t>Loop Detectors</a:t>
            </a:r>
          </a:p>
          <a:p>
            <a:pPr lvl="3"/>
            <a:r>
              <a:rPr lang="en-US" altLang="ko-KR" dirty="0" smtClean="0"/>
              <a:t>Equipment installed on the road, which detects and collects vehicles’ speed. It has two sensors, to sense vehicle’s entry and exit.</a:t>
            </a:r>
          </a:p>
          <a:p>
            <a:pPr lvl="3"/>
            <a:r>
              <a:rPr lang="en-US" altLang="ko-KR" dirty="0" smtClean="0"/>
              <a:t>Mechanism of </a:t>
            </a:r>
            <a:r>
              <a:rPr lang="en-US" altLang="ko-KR" b="1" dirty="0" smtClean="0"/>
              <a:t>Loop Detectors </a:t>
            </a:r>
            <a:r>
              <a:rPr lang="en-US" altLang="ko-KR" dirty="0" smtClean="0"/>
              <a:t>in </a:t>
            </a:r>
            <a:r>
              <a:rPr lang="en-US" altLang="ko-KR" dirty="0" err="1" smtClean="0"/>
              <a:t>Paramics</a:t>
            </a:r>
            <a:r>
              <a:rPr lang="en-US" altLang="ko-KR" dirty="0" smtClean="0"/>
              <a:t>: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08816" y="3922024"/>
            <a:ext cx="43204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964800" y="385001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6429296" y="3841963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48776" y="401375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Node #1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141264" y="402765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Node #2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909016" y="398597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Link #1</a:t>
            </a:r>
            <a:endParaRPr lang="ko-KR" alt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476968" y="3841963"/>
            <a:ext cx="1656184" cy="1440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i="1" dirty="0" smtClean="0"/>
              <a:t>Loop #1</a:t>
            </a:r>
            <a:endParaRPr lang="ko-KR" altLang="en-US" sz="1200" i="1" dirty="0"/>
          </a:p>
        </p:txBody>
      </p:sp>
      <p:pic>
        <p:nvPicPr>
          <p:cNvPr id="11" name="Picture 2" descr="E:\Program Files\Microsoft Office\MEDIA\CAGCAT10\j02129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80824" y="3527013"/>
            <a:ext cx="576064" cy="39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3260944" y="3633992"/>
            <a:ext cx="504056" cy="504056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332952" y="3356993"/>
            <a:ext cx="1595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 smtClean="0"/>
              <a:t>Loop’s entrance sensor</a:t>
            </a:r>
            <a:endParaRPr lang="ko-KR" altLang="en-US" sz="1200" i="1" dirty="0"/>
          </a:p>
        </p:txBody>
      </p:sp>
      <p:sp>
        <p:nvSpPr>
          <p:cNvPr id="15" name="Oval 14"/>
          <p:cNvSpPr/>
          <p:nvPr/>
        </p:nvSpPr>
        <p:spPr>
          <a:xfrm>
            <a:off x="4881124" y="3633992"/>
            <a:ext cx="504056" cy="504056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870339" y="3356992"/>
            <a:ext cx="1270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 smtClean="0"/>
              <a:t>Loop’s exit sensor</a:t>
            </a:r>
            <a:endParaRPr lang="ko-KR" altLang="en-US" sz="1200" i="1" dirty="0"/>
          </a:p>
        </p:txBody>
      </p:sp>
      <p:sp>
        <p:nvSpPr>
          <p:cNvPr id="17" name="Rectangle 16"/>
          <p:cNvSpPr/>
          <p:nvPr/>
        </p:nvSpPr>
        <p:spPr>
          <a:xfrm>
            <a:off x="3194984" y="4175927"/>
            <a:ext cx="691639" cy="2061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bg1"/>
                </a:solidFill>
              </a:rPr>
              <a:t>07:05:01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7332" y="4183083"/>
            <a:ext cx="691639" cy="2061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bg1"/>
                </a:solidFill>
              </a:rPr>
              <a:t>07:05:06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486141" y="3522825"/>
            <a:ext cx="1647009" cy="276422"/>
            <a:chOff x="3486141" y="3522825"/>
            <a:chExt cx="1647009" cy="276422"/>
          </a:xfrm>
        </p:grpSpPr>
        <p:sp>
          <p:nvSpPr>
            <p:cNvPr id="19" name="Left Brace 18"/>
            <p:cNvSpPr/>
            <p:nvPr/>
          </p:nvSpPr>
          <p:spPr>
            <a:xfrm rot="5400000">
              <a:off x="4279273" y="2945369"/>
              <a:ext cx="60746" cy="1647009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30670" y="3522825"/>
              <a:ext cx="49885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/>
                <a:t>100m</a:t>
              </a:r>
              <a:endParaRPr lang="ko-KR" altLang="en-US" sz="1050" dirty="0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2468856" y="3738500"/>
            <a:ext cx="5909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419872" y="3799247"/>
            <a:ext cx="158928" cy="228403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C0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/>
        </p:nvSpPr>
        <p:spPr>
          <a:xfrm>
            <a:off x="5053687" y="3799247"/>
            <a:ext cx="158928" cy="228403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C0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69" y="3886962"/>
            <a:ext cx="2399349" cy="2767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868492" y="6237312"/>
            <a:ext cx="42832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00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ko-KR" alt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4" name="Group 5123"/>
          <p:cNvGrpSpPr/>
          <p:nvPr/>
        </p:nvGrpSpPr>
        <p:grpSpPr>
          <a:xfrm>
            <a:off x="1375409" y="5445224"/>
            <a:ext cx="1322798" cy="1208803"/>
            <a:chOff x="1375409" y="5445224"/>
            <a:chExt cx="1322798" cy="1208803"/>
          </a:xfrm>
        </p:grpSpPr>
        <p:sp>
          <p:nvSpPr>
            <p:cNvPr id="5120" name="Sun 5119"/>
            <p:cNvSpPr/>
            <p:nvPr/>
          </p:nvSpPr>
          <p:spPr>
            <a:xfrm>
              <a:off x="1475656" y="5445224"/>
              <a:ext cx="993200" cy="984448"/>
            </a:xfrm>
            <a:prstGeom prst="su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21" name="TextBox 5120"/>
            <p:cNvSpPr txBox="1"/>
            <p:nvPr/>
          </p:nvSpPr>
          <p:spPr>
            <a:xfrm>
              <a:off x="1375409" y="6284695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User Plug-In</a:t>
              </a:r>
              <a:endParaRPr lang="ko-KR" altLang="en-US" dirty="0"/>
            </a:p>
          </p:txBody>
        </p:sp>
      </p:grpSp>
      <p:sp>
        <p:nvSpPr>
          <p:cNvPr id="5123" name="Rectangle 5122"/>
          <p:cNvSpPr/>
          <p:nvPr/>
        </p:nvSpPr>
        <p:spPr>
          <a:xfrm>
            <a:off x="1475656" y="3212976"/>
            <a:ext cx="5976664" cy="1296144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i="1" dirty="0" err="1" smtClean="0">
                <a:solidFill>
                  <a:schemeClr val="tx1"/>
                </a:solidFill>
              </a:rPr>
              <a:t>Paramics</a:t>
            </a:r>
            <a:r>
              <a:rPr lang="en-US" altLang="ko-KR" b="1" i="1" dirty="0" smtClean="0">
                <a:solidFill>
                  <a:schemeClr val="tx1"/>
                </a:solidFill>
              </a:rPr>
              <a:t> Simulator</a:t>
            </a:r>
          </a:p>
          <a:p>
            <a:endParaRPr lang="en-US" altLang="ko-KR" b="1" dirty="0">
              <a:solidFill>
                <a:schemeClr val="tx1"/>
              </a:solidFill>
            </a:endParaRPr>
          </a:p>
          <a:p>
            <a:endParaRPr lang="en-US" altLang="ko-KR" b="1" dirty="0" smtClean="0">
              <a:solidFill>
                <a:schemeClr val="tx1"/>
              </a:solidFill>
            </a:endParaRPr>
          </a:p>
          <a:p>
            <a:endParaRPr lang="en-US" altLang="ko-KR" b="1" dirty="0">
              <a:solidFill>
                <a:schemeClr val="tx1"/>
              </a:solidFill>
            </a:endParaRPr>
          </a:p>
          <a:p>
            <a:endParaRPr lang="ko-KR" altLang="en-US" b="1" dirty="0">
              <a:solidFill>
                <a:schemeClr val="tx1"/>
              </a:solidFill>
            </a:endParaRPr>
          </a:p>
        </p:txBody>
      </p:sp>
      <p:cxnSp>
        <p:nvCxnSpPr>
          <p:cNvPr id="5126" name="Straight Arrow Connector 5125"/>
          <p:cNvCxnSpPr/>
          <p:nvPr/>
        </p:nvCxnSpPr>
        <p:spPr>
          <a:xfrm flipV="1">
            <a:off x="2108816" y="4262978"/>
            <a:ext cx="360040" cy="111023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27" name="TextBox 5126"/>
          <p:cNvSpPr txBox="1"/>
          <p:nvPr/>
        </p:nvSpPr>
        <p:spPr>
          <a:xfrm>
            <a:off x="2187166" y="5020862"/>
            <a:ext cx="1802096" cy="276999"/>
          </a:xfrm>
          <a:prstGeom prst="rect">
            <a:avLst/>
          </a:prstGeom>
          <a:solidFill>
            <a:srgbClr val="FF0000">
              <a:alpha val="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>
                <a:solidFill>
                  <a:srgbClr val="FF0000"/>
                </a:solidFill>
              </a:rPr>
              <a:t>avgspeed</a:t>
            </a:r>
            <a:r>
              <a:rPr lang="en-US" altLang="ko-KR" sz="1200" dirty="0" smtClean="0">
                <a:solidFill>
                  <a:srgbClr val="FF0000"/>
                </a:solidFill>
              </a:rPr>
              <a:t>=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qpg_DTL_xxx</a:t>
            </a:r>
            <a:r>
              <a:rPr lang="en-US" altLang="ko-KR" sz="1200" dirty="0" smtClean="0">
                <a:solidFill>
                  <a:srgbClr val="FF0000"/>
                </a:solidFill>
              </a:rPr>
              <a:t>();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5128" name="TextBox 5127"/>
          <p:cNvSpPr txBox="1"/>
          <p:nvPr/>
        </p:nvSpPr>
        <p:spPr>
          <a:xfrm>
            <a:off x="1907704" y="4571836"/>
            <a:ext cx="135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Instructions: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757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-8.88889E-6 C 0.03524 -0.00186 0.01423 -0.00116 0.06302 -0.00116 " pathEditMode="relative" ptsTypes="f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0.00116 C 0.07569 -0.00116 0.08819 -0.00116 0.10086 -0.00116 " pathEditMode="relative" ptsTypes="f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86 -0.00116 L 0.29166 -0.00093 " pathEditMode="relative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35 0.00093 C 0.00417 -0.00255 0.0073 -0.00532 0.01181 -0.00671 C 0.0158 -0.00949 0.02066 -0.01111 0.02431 -0.01435 C 0.03559 -0.02384 0.04601 -0.03356 0.05608 -0.04514 C 0.06268 -0.05255 0.06667 -0.06389 0.0724 -0.07222 C 0.07379 -0.07708 0.07535 -0.07986 0.07813 -0.08356 C 0.08125 -0.0919 0.08507 -0.09977 0.08785 -0.1081 C 0.09289 -0.12292 0.09584 -0.13819 0.10122 -0.15278 C 0.10278 -0.1625 0.10469 -0.17153 0.10695 -0.18102 C 0.10903 -0.20162 0.11112 -0.2338 0.10122 -0.25278 C 0.09948 -0.26088 0.09671 -0.26759 0.09358 -0.27477 C 0.0915 -0.27986 0.09115 -0.28657 0.08872 -0.29144 C 0.08698 -0.29491 0.08421 -0.29769 0.08299 -0.30162 C 0.08056 -0.31019 0.08212 -0.30625 0.07813 -0.31319 C 0.07622 -0.3213 0.06719 -0.33542 0.06181 -0.34005 C 0.05625 -0.35139 0.06372 -0.33819 0.05695 -0.34514 C 0.05608 -0.34606 0.05591 -0.34792 0.05504 -0.34907 C 0.05434 -0.35023 0.05313 -0.35069 0.05226 -0.35162 C 0.04757 -0.36134 0.03855 -0.36898 0.03108 -0.37477 C 0.01598 -0.38634 0.00243 -0.40139 -0.0151 -0.40671 C -0.02048 -0.41019 -0.02482 -0.41366 -0.03055 -0.41574 C -0.03541 -0.42014 -0.04149 -0.42199 -0.04687 -0.42477 C -0.05503 -0.42894 -0.06319 -0.43356 -0.07187 -0.43611 C -0.08975 -0.43565 -0.10781 -0.43611 -0.12569 -0.43495 C -0.12864 -0.43472 -0.13437 -0.43241 -0.13437 -0.43241 C -0.13559 -0.43148 -0.1368 -0.43056 -0.13819 -0.42986 C -0.14045 -0.4287 -0.14496 -0.42731 -0.14496 -0.42731 C -0.14947 -0.42338 -0.15486 -0.41875 -0.15833 -0.41319 C -0.16354 -0.40463 -0.16718 -0.39421 -0.17274 -0.38611 C -0.17395 -0.38194 -0.17656 -0.37894 -0.1776 -0.37477 C -0.17795 -0.37338 -0.17864 -0.37083 -0.17864 -0.37083 " pathEditMode="relative" ptsTypes="ffffffffffffffffffffffffffffffA">
                                      <p:cBhvr>
                                        <p:cTn id="1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0087 0.2574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0122 0.21459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04 0.16666 " pathEditMode="relative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500"/>
                            </p:stCondLst>
                            <p:childTnLst>
                              <p:par>
                                <p:cTn id="1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04 0.12176 " pathEditMode="relative" ptsTypes="AA">
                                      <p:cBhvr>
                                        <p:cTn id="1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50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7824 " pathEditMode="relative" ptsTypes="AA"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1" grpId="0" animBg="1"/>
      <p:bldP spid="21" grpId="1" animBg="1"/>
      <p:bldP spid="22" grpId="0" animBg="1"/>
      <p:bldP spid="22" grpId="1" animBg="1"/>
      <p:bldP spid="26" grpId="0" animBg="1"/>
      <p:bldP spid="26" grpId="1" animBg="1"/>
      <p:bldP spid="27" grpId="0" animBg="1"/>
      <p:bldP spid="27" grpId="1" animBg="1"/>
      <p:bldP spid="3" grpId="0" build="p" bldLvl="5"/>
      <p:bldP spid="12" grpId="0" animBg="1"/>
      <p:bldP spid="13" grpId="0"/>
      <p:bldP spid="15" grpId="0" animBg="1"/>
      <p:bldP spid="16" grpId="0"/>
      <p:bldP spid="17" grpId="0" animBg="1"/>
      <p:bldP spid="18" grpId="0" animBg="1"/>
      <p:bldP spid="28" grpId="0" animBg="1"/>
      <p:bldP spid="28" grpId="1" animBg="1"/>
      <p:bldP spid="29" grpId="0" animBg="1"/>
      <p:bldP spid="29" grpId="1" animBg="1"/>
      <p:bldP spid="31" grpId="0"/>
      <p:bldP spid="31" grpId="1"/>
      <p:bldP spid="31" grpId="2"/>
      <p:bldP spid="5123" grpId="0" animBg="1"/>
      <p:bldP spid="5123" grpId="1" animBg="1"/>
      <p:bldP spid="5127" grpId="0" animBg="1"/>
      <p:bldP spid="5127" grpId="1" animBg="1"/>
      <p:bldP spid="51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 smtClean="0"/>
              <a:t>Our project scenario (Cont.)</a:t>
            </a:r>
            <a:endParaRPr lang="ko-KR" alt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Explanation of some </a:t>
            </a:r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technical terms</a:t>
            </a:r>
            <a:r>
              <a:rPr lang="en-US" altLang="ko-KR" dirty="0" smtClean="0"/>
              <a:t>:</a:t>
            </a:r>
            <a:endParaRPr lang="en-US" altLang="ko-KR" dirty="0"/>
          </a:p>
          <a:p>
            <a:pPr lvl="2"/>
            <a:r>
              <a:rPr lang="en-US" altLang="ko-KR" dirty="0" smtClean="0"/>
              <a:t>Loop Detectors</a:t>
            </a:r>
          </a:p>
          <a:p>
            <a:pPr lvl="3"/>
            <a:r>
              <a:rPr lang="en-US" altLang="ko-KR" dirty="0" smtClean="0"/>
              <a:t>But, we don’t use </a:t>
            </a:r>
            <a:r>
              <a:rPr lang="en-US" altLang="ko-KR" dirty="0" err="1" smtClean="0"/>
              <a:t>Paramics</a:t>
            </a:r>
            <a:r>
              <a:rPr lang="en-US" altLang="ko-KR" dirty="0" smtClean="0"/>
              <a:t>-managing speed statistics.</a:t>
            </a:r>
          </a:p>
          <a:p>
            <a:pPr lvl="4"/>
            <a:r>
              <a:rPr lang="en-US" altLang="ko-KR" sz="1600" dirty="0" smtClean="0"/>
              <a:t>To make easy to do what we want</a:t>
            </a:r>
          </a:p>
          <a:p>
            <a:pPr lvl="3"/>
            <a:r>
              <a:rPr lang="en-US" altLang="ko-KR" dirty="0" smtClean="0"/>
              <a:t>We make a callback handler for “Enter to loop” event.</a:t>
            </a:r>
          </a:p>
          <a:p>
            <a:pPr lvl="3"/>
            <a:r>
              <a:rPr lang="en-US" altLang="ko-KR" dirty="0" smtClean="0"/>
              <a:t>And when it is called:</a:t>
            </a:r>
          </a:p>
          <a:p>
            <a:pPr lvl="4"/>
            <a:r>
              <a:rPr lang="en-US" altLang="ko-KR" sz="1600" dirty="0" smtClean="0"/>
              <a:t>Get the vehicle’s real speed by calling </a:t>
            </a:r>
            <a:r>
              <a:rPr lang="en-US" altLang="ko-KR" sz="1600" i="1" dirty="0" err="1" smtClean="0"/>
              <a:t>qpg_VHC_speed</a:t>
            </a:r>
            <a:r>
              <a:rPr lang="en-US" altLang="ko-KR" sz="1600" i="1" dirty="0" smtClean="0"/>
              <a:t>()</a:t>
            </a:r>
            <a:endParaRPr lang="en-US" altLang="ko-KR" sz="1600" dirty="0" smtClean="0"/>
          </a:p>
          <a:p>
            <a:pPr lvl="4"/>
            <a:r>
              <a:rPr lang="en-US" altLang="ko-KR" sz="1600" dirty="0" smtClean="0"/>
              <a:t>Send vehicle speed to server with Loop #.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6877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 smtClean="0"/>
              <a:t>Our project scenario (Cont.)</a:t>
            </a:r>
            <a:endParaRPr lang="ko-KR" alt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Explanation of some </a:t>
            </a:r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technical terms</a:t>
            </a:r>
            <a:r>
              <a:rPr lang="en-US" altLang="ko-KR" dirty="0" smtClean="0"/>
              <a:t>:</a:t>
            </a:r>
            <a:endParaRPr lang="en-US" altLang="ko-KR" dirty="0"/>
          </a:p>
          <a:p>
            <a:pPr lvl="2"/>
            <a:r>
              <a:rPr lang="en-US" altLang="ko-KR" dirty="0" smtClean="0"/>
              <a:t>RSE(Road Side Equipment)s</a:t>
            </a:r>
          </a:p>
          <a:p>
            <a:pPr lvl="3"/>
            <a:r>
              <a:rPr lang="en-US" altLang="ko-KR" dirty="0" smtClean="0"/>
              <a:t>Equipment installed on the road side, which communicates cars with wireless network(DSRC)</a:t>
            </a:r>
          </a:p>
          <a:p>
            <a:pPr lvl="3"/>
            <a:r>
              <a:rPr lang="en-US" altLang="ko-KR" dirty="0" err="1" smtClean="0"/>
              <a:t>Paramics</a:t>
            </a:r>
            <a:r>
              <a:rPr lang="en-US" altLang="ko-KR" dirty="0" smtClean="0"/>
              <a:t> doesn’t support RSE, because it doesn’t have any network simulation features.</a:t>
            </a:r>
          </a:p>
          <a:p>
            <a:pPr lvl="3"/>
            <a:r>
              <a:rPr lang="en-US" altLang="ko-KR" dirty="0" smtClean="0"/>
              <a:t>So, we </a:t>
            </a:r>
            <a:r>
              <a:rPr lang="en-US" altLang="ko-KR" dirty="0"/>
              <a:t>must </a:t>
            </a:r>
            <a:r>
              <a:rPr lang="en-US" altLang="ko-KR" dirty="0" smtClean="0"/>
              <a:t>implement RSE in plug-in code, while expressing its position with Loop Detector.</a:t>
            </a:r>
          </a:p>
          <a:p>
            <a:pPr lvl="3"/>
            <a:r>
              <a:rPr lang="en-US" altLang="ko-KR" dirty="0" smtClean="0"/>
              <a:t>RSE in concepts:</a:t>
            </a:r>
          </a:p>
          <a:p>
            <a:pPr lvl="3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763688" y="5013176"/>
            <a:ext cx="52565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25" name="TextBox 5124"/>
          <p:cNvSpPr txBox="1"/>
          <p:nvPr/>
        </p:nvSpPr>
        <p:spPr>
          <a:xfrm>
            <a:off x="3779912" y="504453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Road</a:t>
            </a:r>
            <a:endParaRPr lang="ko-KR" altLang="en-US" dirty="0"/>
          </a:p>
        </p:txBody>
      </p:sp>
      <p:sp>
        <p:nvSpPr>
          <p:cNvPr id="5129" name="Rectangle 5128"/>
          <p:cNvSpPr/>
          <p:nvPr/>
        </p:nvSpPr>
        <p:spPr>
          <a:xfrm>
            <a:off x="5508104" y="5044534"/>
            <a:ext cx="184666" cy="184666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30" name="TextBox 5129"/>
          <p:cNvSpPr txBox="1"/>
          <p:nvPr/>
        </p:nvSpPr>
        <p:spPr>
          <a:xfrm>
            <a:off x="5364088" y="5229200"/>
            <a:ext cx="52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RSE</a:t>
            </a:r>
            <a:endParaRPr lang="ko-KR" altLang="en-US" dirty="0"/>
          </a:p>
        </p:txBody>
      </p:sp>
      <p:sp>
        <p:nvSpPr>
          <p:cNvPr id="5131" name="Oval 5130"/>
          <p:cNvSpPr/>
          <p:nvPr/>
        </p:nvSpPr>
        <p:spPr>
          <a:xfrm>
            <a:off x="4304293" y="3840723"/>
            <a:ext cx="2592288" cy="259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val 43"/>
          <p:cNvSpPr/>
          <p:nvPr/>
        </p:nvSpPr>
        <p:spPr>
          <a:xfrm>
            <a:off x="4290120" y="3840723"/>
            <a:ext cx="2592288" cy="259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Oval 44"/>
          <p:cNvSpPr/>
          <p:nvPr/>
        </p:nvSpPr>
        <p:spPr>
          <a:xfrm>
            <a:off x="4304293" y="3840723"/>
            <a:ext cx="2592288" cy="259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Oval 45"/>
          <p:cNvSpPr/>
          <p:nvPr/>
        </p:nvSpPr>
        <p:spPr>
          <a:xfrm>
            <a:off x="4290120" y="3840723"/>
            <a:ext cx="2592288" cy="259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74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5125" grpId="0"/>
      <p:bldP spid="5129" grpId="0" animBg="1"/>
      <p:bldP spid="5130" grpId="0"/>
      <p:bldP spid="5131" grpId="0" animBg="1"/>
      <p:bldP spid="513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 smtClean="0"/>
              <a:t>Our project scenario (Cont.)</a:t>
            </a:r>
            <a:endParaRPr lang="ko-KR" alt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Explanation of some </a:t>
            </a:r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technical terms</a:t>
            </a:r>
            <a:r>
              <a:rPr lang="en-US" altLang="ko-KR" dirty="0" smtClean="0"/>
              <a:t>:</a:t>
            </a:r>
            <a:endParaRPr lang="en-US" altLang="ko-KR" dirty="0"/>
          </a:p>
          <a:p>
            <a:pPr lvl="2"/>
            <a:r>
              <a:rPr lang="en-US" altLang="ko-KR" dirty="0" smtClean="0"/>
              <a:t>Calculation of speed with RSEs (in unidirectional):</a:t>
            </a:r>
          </a:p>
          <a:p>
            <a:pPr lvl="3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</p:txBody>
      </p:sp>
      <p:sp>
        <p:nvSpPr>
          <p:cNvPr id="4" name="Oval 3"/>
          <p:cNvSpPr/>
          <p:nvPr/>
        </p:nvSpPr>
        <p:spPr>
          <a:xfrm>
            <a:off x="1272426" y="270892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3419872" y="270892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1259632" y="4941168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1259632" y="378904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3419872" y="378904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5364088" y="378904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344434" y="2780928"/>
            <a:ext cx="20754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6" idx="2"/>
          </p:cNvCxnSpPr>
          <p:nvPr/>
        </p:nvCxnSpPr>
        <p:spPr>
          <a:xfrm flipV="1">
            <a:off x="1331640" y="3861048"/>
            <a:ext cx="2088232" cy="10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7" idx="2"/>
          </p:cNvCxnSpPr>
          <p:nvPr/>
        </p:nvCxnSpPr>
        <p:spPr>
          <a:xfrm flipV="1">
            <a:off x="3467091" y="3861048"/>
            <a:ext cx="1896997" cy="5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6" idx="1"/>
          </p:cNvCxnSpPr>
          <p:nvPr/>
        </p:nvCxnSpPr>
        <p:spPr>
          <a:xfrm>
            <a:off x="1344434" y="2780928"/>
            <a:ext cx="2096529" cy="10292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5" idx="0"/>
          </p:cNvCxnSpPr>
          <p:nvPr/>
        </p:nvCxnSpPr>
        <p:spPr>
          <a:xfrm flipH="1">
            <a:off x="1331640" y="2780928"/>
            <a:ext cx="12794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325243" y="3929272"/>
            <a:ext cx="12794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339752" y="3042584"/>
            <a:ext cx="216024" cy="21602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Rectangle 46"/>
          <p:cNvSpPr/>
          <p:nvPr/>
        </p:nvSpPr>
        <p:spPr>
          <a:xfrm>
            <a:off x="4307577" y="3645024"/>
            <a:ext cx="216024" cy="21602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606932" y="2965930"/>
            <a:ext cx="87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RSE#01</a:t>
            </a:r>
            <a:endParaRPr lang="ko-KR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581790" y="3419708"/>
            <a:ext cx="87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RSE#02</a:t>
            </a:r>
            <a:endParaRPr lang="ko-KR" altLang="en-US" dirty="0"/>
          </a:p>
        </p:txBody>
      </p:sp>
      <p:sp>
        <p:nvSpPr>
          <p:cNvPr id="36" name="Freeform 35"/>
          <p:cNvSpPr/>
          <p:nvPr/>
        </p:nvSpPr>
        <p:spPr>
          <a:xfrm>
            <a:off x="2620108" y="3270738"/>
            <a:ext cx="1644161" cy="483577"/>
          </a:xfrm>
          <a:custGeom>
            <a:avLst/>
            <a:gdLst>
              <a:gd name="connsiteX0" fmla="*/ 0 w 1644161"/>
              <a:gd name="connsiteY0" fmla="*/ 0 h 483577"/>
              <a:gd name="connsiteX1" fmla="*/ 923192 w 1644161"/>
              <a:gd name="connsiteY1" fmla="*/ 483577 h 483577"/>
              <a:gd name="connsiteX2" fmla="*/ 1644161 w 1644161"/>
              <a:gd name="connsiteY2" fmla="*/ 483577 h 4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4161" h="483577">
                <a:moveTo>
                  <a:pt x="0" y="0"/>
                </a:moveTo>
                <a:lnTo>
                  <a:pt x="923192" y="483577"/>
                </a:lnTo>
                <a:lnTo>
                  <a:pt x="1644161" y="483577"/>
                </a:lnTo>
              </a:path>
            </a:pathLst>
          </a:cu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9" name="Straight Connector 38"/>
          <p:cNvCxnSpPr>
            <a:stCxn id="36" idx="2"/>
          </p:cNvCxnSpPr>
          <p:nvPr/>
        </p:nvCxnSpPr>
        <p:spPr>
          <a:xfrm flipH="1" flipV="1">
            <a:off x="4139952" y="3645024"/>
            <a:ext cx="124317" cy="109291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094320" y="3753036"/>
            <a:ext cx="167625" cy="113502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131840" y="32849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D(distance)</a:t>
            </a:r>
            <a:endParaRPr lang="ko-KR" alt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412898"/>
              </p:ext>
            </p:extLst>
          </p:nvPr>
        </p:nvGraphicFramePr>
        <p:xfrm>
          <a:off x="6012160" y="2555250"/>
          <a:ext cx="1944216" cy="18288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04056"/>
                <a:gridCol w="1440160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V#</a:t>
                      </a:r>
                      <a:endParaRPr lang="ko-KR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Time (sec.)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38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6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7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9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84861"/>
              </p:ext>
            </p:extLst>
          </p:nvPr>
        </p:nvGraphicFramePr>
        <p:xfrm>
          <a:off x="6012160" y="4433328"/>
          <a:ext cx="1944216" cy="18288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04056"/>
                <a:gridCol w="1440160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V#</a:t>
                      </a:r>
                      <a:endParaRPr lang="ko-KR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Time (sec.)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38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6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6" name="Straight Arrow Connector 55"/>
          <p:cNvCxnSpPr/>
          <p:nvPr/>
        </p:nvCxnSpPr>
        <p:spPr>
          <a:xfrm flipV="1">
            <a:off x="2447764" y="2564904"/>
            <a:ext cx="3564396" cy="57606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414255" y="3767336"/>
            <a:ext cx="1597905" cy="66599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012160" y="3295529"/>
            <a:ext cx="360040" cy="3587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Oval 65"/>
          <p:cNvSpPr/>
          <p:nvPr/>
        </p:nvSpPr>
        <p:spPr>
          <a:xfrm>
            <a:off x="6012160" y="5517232"/>
            <a:ext cx="360040" cy="3587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Left Brace 60"/>
          <p:cNvSpPr/>
          <p:nvPr/>
        </p:nvSpPr>
        <p:spPr>
          <a:xfrm>
            <a:off x="5868144" y="3469650"/>
            <a:ext cx="72008" cy="222697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4895667" y="4365104"/>
            <a:ext cx="1021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Matched</a:t>
            </a:r>
          </a:p>
        </p:txBody>
      </p:sp>
      <p:sp>
        <p:nvSpPr>
          <p:cNvPr id="64" name="Oval Callout 63"/>
          <p:cNvSpPr/>
          <p:nvPr/>
        </p:nvSpPr>
        <p:spPr>
          <a:xfrm>
            <a:off x="3419872" y="4937384"/>
            <a:ext cx="2232248" cy="1299928"/>
          </a:xfrm>
          <a:prstGeom prst="wedgeEllipseCallout">
            <a:avLst>
              <a:gd name="adj1" fmla="val 29534"/>
              <a:gd name="adj2" fmla="val -6668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</a:rPr>
              <a:t>We can</a:t>
            </a:r>
          </a:p>
          <a:p>
            <a:pPr algn="ctr"/>
            <a:r>
              <a:rPr lang="en-US" altLang="ko-KR" sz="1600" dirty="0" smtClean="0">
                <a:solidFill>
                  <a:schemeClr val="bg1"/>
                </a:solidFill>
              </a:rPr>
              <a:t>Calculate Vehicle #5’s speed</a:t>
            </a:r>
          </a:p>
          <a:p>
            <a:pPr algn="ctr"/>
            <a:r>
              <a:rPr lang="en-US" altLang="ko-KR" sz="1600" dirty="0" smtClean="0">
                <a:solidFill>
                  <a:schemeClr val="bg1"/>
                </a:solidFill>
              </a:rPr>
              <a:t>from D and </a:t>
            </a:r>
            <a:r>
              <a:rPr lang="en-US" altLang="ko-KR" sz="1200" dirty="0" smtClean="0">
                <a:solidFill>
                  <a:schemeClr val="bg1"/>
                </a:solidFill>
              </a:rPr>
              <a:t>(T2-T1)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24410" y="2391562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Link #1</a:t>
            </a:r>
            <a:endParaRPr lang="ko-KR" altLang="en-US" dirty="0"/>
          </a:p>
        </p:txBody>
      </p:sp>
      <p:sp>
        <p:nvSpPr>
          <p:cNvPr id="71" name="TextBox 70"/>
          <p:cNvSpPr txBox="1"/>
          <p:nvPr/>
        </p:nvSpPr>
        <p:spPr>
          <a:xfrm rot="1326319">
            <a:off x="1986037" y="3327859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Link #2</a:t>
            </a:r>
            <a:endParaRPr lang="ko-KR" alt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56941" y="3073942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Link #3</a:t>
            </a:r>
            <a:endParaRPr lang="ko-KR" alt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35446" y="418005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Link #4</a:t>
            </a:r>
            <a:endParaRPr lang="ko-KR" alt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952402" y="386104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Link #5</a:t>
            </a:r>
            <a:endParaRPr lang="ko-KR" alt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031929" y="386104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Link #6</a:t>
            </a:r>
            <a:endParaRPr lang="ko-KR" alt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958799" y="2473606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Node #1</a:t>
            </a:r>
            <a:endParaRPr lang="ko-KR" alt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3114812" y="246191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Node #2</a:t>
            </a:r>
            <a:endParaRPr lang="ko-KR" alt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531421" y="371264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Node #3</a:t>
            </a:r>
            <a:endParaRPr lang="ko-KR" alt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556152" y="4859287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Node #4</a:t>
            </a:r>
            <a:endParaRPr lang="ko-KR" altLang="en-US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3091770" y="3929272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Node #5</a:t>
            </a:r>
            <a:endParaRPr lang="ko-KR" alt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5035986" y="3891825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Node #6</a:t>
            </a:r>
            <a:endParaRPr lang="ko-KR" altLang="en-US" sz="1400" dirty="0"/>
          </a:p>
        </p:txBody>
      </p:sp>
      <p:sp>
        <p:nvSpPr>
          <p:cNvPr id="67" name="Rectangle 66"/>
          <p:cNvSpPr/>
          <p:nvPr/>
        </p:nvSpPr>
        <p:spPr>
          <a:xfrm>
            <a:off x="251520" y="2341096"/>
            <a:ext cx="8136904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976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6" grpId="0" animBg="1"/>
      <p:bldP spid="50" grpId="0"/>
      <p:bldP spid="60" grpId="0" animBg="1"/>
      <p:bldP spid="66" grpId="0" animBg="1"/>
      <p:bldP spid="61" grpId="0" animBg="1"/>
      <p:bldP spid="62" grpId="0"/>
      <p:bldP spid="64" grpId="0" animBg="1"/>
      <p:bldP spid="6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338</TotalTime>
  <Words>1239</Words>
  <Application>Microsoft Office PowerPoint</Application>
  <PresentationFormat>On-screen Show (4:3)</PresentationFormat>
  <Paragraphs>254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굴림</vt:lpstr>
      <vt:lpstr>Arial</vt:lpstr>
      <vt:lpstr>Times New Roman</vt:lpstr>
      <vt:lpstr>Cambria</vt:lpstr>
      <vt:lpstr>Calibri</vt:lpstr>
      <vt:lpstr>굴림체</vt:lpstr>
      <vt:lpstr>맑은 고딕</vt:lpstr>
      <vt:lpstr>Adjacency</vt:lpstr>
      <vt:lpstr>Overview of VANET Project (11’) on Quadstone Paramics Perspective</vt:lpstr>
      <vt:lpstr>VANET Project</vt:lpstr>
      <vt:lpstr>Understanding Paramics</vt:lpstr>
      <vt:lpstr>Understanding Paramics (Cont.)</vt:lpstr>
      <vt:lpstr>Our project scenario</vt:lpstr>
      <vt:lpstr>Our project scenario (Cont.)</vt:lpstr>
      <vt:lpstr>Our project scenario (Cont.)</vt:lpstr>
      <vt:lpstr>Our project scenario (Cont.)</vt:lpstr>
      <vt:lpstr>Our project scenario (Cont.)</vt:lpstr>
      <vt:lpstr>Paramics API Programming</vt:lpstr>
      <vt:lpstr>Paramics API Programming (Cont.)</vt:lpstr>
      <vt:lpstr>Paramics API Programming (Cont.)</vt:lpstr>
      <vt:lpstr>Paramics API Programming (Cont.)</vt:lpstr>
      <vt:lpstr>Paramics API Programming (Cont.)</vt:lpstr>
      <vt:lpstr>Paramics API Programming (Cont.)</vt:lpstr>
      <vt:lpstr>On the next time…</vt:lpstr>
      <vt:lpstr>PowerPoint Presentation</vt:lpstr>
    </vt:vector>
  </TitlesOfParts>
  <Company>MJUCE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VANET Project (11’)</dc:title>
  <dc:creator>Owner</dc:creator>
  <cp:lastModifiedBy>Owner</cp:lastModifiedBy>
  <cp:revision>38</cp:revision>
  <dcterms:created xsi:type="dcterms:W3CDTF">2012-06-07T00:10:51Z</dcterms:created>
  <dcterms:modified xsi:type="dcterms:W3CDTF">2012-06-07T05:49:16Z</dcterms:modified>
</cp:coreProperties>
</file>