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0"/>
  </p:notesMasterIdLst>
  <p:sldIdLst>
    <p:sldId id="256" r:id="rId3"/>
    <p:sldId id="259" r:id="rId4"/>
    <p:sldId id="263" r:id="rId5"/>
    <p:sldId id="274" r:id="rId6"/>
    <p:sldId id="276" r:id="rId7"/>
    <p:sldId id="277" r:id="rId8"/>
    <p:sldId id="279" r:id="rId9"/>
    <p:sldId id="280" r:id="rId10"/>
    <p:sldId id="281" r:id="rId11"/>
    <p:sldId id="282" r:id="rId12"/>
    <p:sldId id="283" r:id="rId13"/>
    <p:sldId id="284" r:id="rId14"/>
    <p:sldId id="285" r:id="rId15"/>
    <p:sldId id="286" r:id="rId16"/>
    <p:sldId id="264" r:id="rId17"/>
    <p:sldId id="287" r:id="rId18"/>
    <p:sldId id="288" r:id="rId19"/>
  </p:sldIdLst>
  <p:sldSz cx="6858000" cy="51435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E6ECEC"/>
    <a:srgbClr val="E9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101" autoAdjust="0"/>
  </p:normalViewPr>
  <p:slideViewPr>
    <p:cSldViewPr>
      <p:cViewPr varScale="1">
        <p:scale>
          <a:sx n="119" d="100"/>
          <a:sy n="119" d="100"/>
        </p:scale>
        <p:origin x="2232" y="108"/>
      </p:cViewPr>
      <p:guideLst>
        <p:guide orient="horz" pos="16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3A725C-21E1-44EA-81F4-7B413E400788}" type="datetimeFigureOut">
              <a:rPr lang="ko-KR" altLang="en-US" smtClean="0"/>
              <a:t>2018-05-30</a:t>
            </a:fld>
            <a:endParaRPr lang="ko-KR" altLang="en-US"/>
          </a:p>
        </p:txBody>
      </p:sp>
      <p:sp>
        <p:nvSpPr>
          <p:cNvPr id="4" name="슬라이드 이미지 개체 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5DB586-1B93-4821-8C94-CDE0176C169D}" type="slidenum">
              <a:rPr lang="ko-KR" altLang="en-US" smtClean="0"/>
              <a:t>‹#›</a:t>
            </a:fld>
            <a:endParaRPr lang="ko-KR" altLang="en-US"/>
          </a:p>
        </p:txBody>
      </p:sp>
    </p:spTree>
    <p:extLst>
      <p:ext uri="{BB962C8B-B14F-4D97-AF65-F5344CB8AC3E}">
        <p14:creationId xmlns:p14="http://schemas.microsoft.com/office/powerpoint/2010/main" val="231698757"/>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maybe today, we have last class, and last topic of last class is simple </a:t>
            </a:r>
            <a:r>
              <a:rPr lang="en-US" altLang="ko-KR" dirty="0" err="1"/>
              <a:t>ethereum</a:t>
            </a:r>
            <a:r>
              <a:rPr lang="en-US" altLang="ko-KR" dirty="0"/>
              <a:t> concept.</a:t>
            </a: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2</a:t>
            </a:fld>
            <a:endParaRPr lang="ko-KR" altLang="en-US"/>
          </a:p>
        </p:txBody>
      </p:sp>
    </p:spTree>
    <p:extLst>
      <p:ext uri="{BB962C8B-B14F-4D97-AF65-F5344CB8AC3E}">
        <p14:creationId xmlns:p14="http://schemas.microsoft.com/office/powerpoint/2010/main" val="1311420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214308" indent="-214308">
              <a:buFont typeface="Arial" panose="020B0604020202020204" pitchFamily="34" charset="0"/>
              <a:buChar char="•"/>
            </a:pPr>
            <a:r>
              <a:rPr lang="en-US" altLang="ko-KR" sz="1200" dirty="0"/>
              <a:t>The code in Ethereum contracts is written in a low-level, stack-based bytecode language, referred to as "Ethereum virtual machine code" or "EVM code". </a:t>
            </a:r>
          </a:p>
          <a:p>
            <a:pPr marL="214308" indent="-214308">
              <a:buFont typeface="Arial" panose="020B0604020202020204" pitchFamily="34" charset="0"/>
              <a:buChar char="•"/>
            </a:pPr>
            <a:endParaRPr lang="en-US" altLang="ko-KR" sz="1200" dirty="0"/>
          </a:p>
          <a:p>
            <a:pPr marL="214308" indent="-214308">
              <a:buFont typeface="Arial" panose="020B0604020202020204" pitchFamily="34" charset="0"/>
              <a:buChar char="•"/>
            </a:pPr>
            <a:r>
              <a:rPr lang="en-US" altLang="ko-KR" sz="1200" dirty="0"/>
              <a:t>The code consists of a series of bytes, where each byte represents an operation.</a:t>
            </a:r>
          </a:p>
          <a:p>
            <a:pPr marL="214308" indent="-214308">
              <a:buFont typeface="Arial" panose="020B0604020202020204" pitchFamily="34" charset="0"/>
              <a:buChar char="•"/>
            </a:pPr>
            <a:endParaRPr lang="en-US" altLang="ko-KR" sz="1200" dirty="0"/>
          </a:p>
          <a:p>
            <a:pPr marL="214308" indent="-214308">
              <a:buFont typeface="Arial" panose="020B0604020202020204" pitchFamily="34" charset="0"/>
              <a:buChar char="•"/>
            </a:pPr>
            <a:r>
              <a:rPr lang="en-US" altLang="ko-KR" sz="1200" dirty="0"/>
              <a:t>Code execution is an infinite loop that consists of repeatedly carrying out the operation at the current program counter (which begins at zero) and then incrementing the program counter by one, until the end of the code is reached or an error or “STOP” or “RETURN” instruction is detected.</a:t>
            </a:r>
          </a:p>
          <a:p>
            <a:endParaRPr lang="en-US" altLang="ko-KR" dirty="0"/>
          </a:p>
          <a:p>
            <a:r>
              <a:rPr lang="en-US" altLang="ko-KR" dirty="0"/>
              <a:t>There are 3 types of space in which to store data</a:t>
            </a:r>
          </a:p>
          <a:p>
            <a:r>
              <a:rPr lang="en-US" altLang="ko-KR" dirty="0"/>
              <a:t>stack, memory, storage</a:t>
            </a: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12</a:t>
            </a:fld>
            <a:endParaRPr lang="ko-KR" altLang="en-US"/>
          </a:p>
        </p:txBody>
      </p:sp>
    </p:spTree>
    <p:extLst>
      <p:ext uri="{BB962C8B-B14F-4D97-AF65-F5344CB8AC3E}">
        <p14:creationId xmlns:p14="http://schemas.microsoft.com/office/powerpoint/2010/main" val="483416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if pc larger than length of code, than 0</a:t>
            </a: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13</a:t>
            </a:fld>
            <a:endParaRPr lang="ko-KR" altLang="en-US"/>
          </a:p>
        </p:txBody>
      </p:sp>
    </p:spTree>
    <p:extLst>
      <p:ext uri="{BB962C8B-B14F-4D97-AF65-F5344CB8AC3E}">
        <p14:creationId xmlns:p14="http://schemas.microsoft.com/office/powerpoint/2010/main" val="2798723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214308" indent="-214308">
              <a:buFont typeface="Arial" panose="020B0604020202020204" pitchFamily="34" charset="0"/>
              <a:buChar char="•"/>
            </a:pPr>
            <a:r>
              <a:rPr lang="en-US" altLang="ko-KR" dirty="0"/>
              <a:t>The Ethereum blockchain is similar to the Bitcoin blockchain</a:t>
            </a: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But, it does have some differences.</a:t>
            </a:r>
          </a:p>
          <a:p>
            <a:pPr marL="728649" lvl="1" indent="-171450">
              <a:buFontTx/>
              <a:buChar char="-"/>
            </a:pPr>
            <a:r>
              <a:rPr lang="en-US" altLang="ko-KR" sz="1050" dirty="0">
                <a:latin typeface="Arial" pitchFamily="34" charset="0"/>
                <a:cs typeface="Arial" pitchFamily="34" charset="0"/>
              </a:rPr>
              <a:t>Ethereum Blocks contain a copy of both the transaction list and the most recent state.</a:t>
            </a:r>
          </a:p>
          <a:p>
            <a:pPr marL="728649" lvl="1" indent="-171450">
              <a:buFontTx/>
              <a:buChar char="-"/>
            </a:pPr>
            <a:r>
              <a:rPr lang="en-US" altLang="ko-KR" sz="1050" dirty="0">
                <a:latin typeface="Arial" pitchFamily="34" charset="0"/>
                <a:cs typeface="Arial" pitchFamily="34" charset="0"/>
              </a:rPr>
              <a:t>also store </a:t>
            </a:r>
            <a:r>
              <a:rPr lang="en-US" altLang="ko-KR" sz="1050" dirty="0" err="1">
                <a:latin typeface="Arial" pitchFamily="34" charset="0"/>
                <a:cs typeface="Arial" pitchFamily="34" charset="0"/>
              </a:rPr>
              <a:t>block_number</a:t>
            </a:r>
            <a:r>
              <a:rPr lang="en-US" altLang="ko-KR" sz="1050" dirty="0">
                <a:latin typeface="Arial" pitchFamily="34" charset="0"/>
                <a:cs typeface="Arial" pitchFamily="34" charset="0"/>
              </a:rPr>
              <a:t> and difficulty</a:t>
            </a:r>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14</a:t>
            </a:fld>
            <a:endParaRPr lang="ko-KR" altLang="en-US"/>
          </a:p>
        </p:txBody>
      </p:sp>
    </p:spTree>
    <p:extLst>
      <p:ext uri="{BB962C8B-B14F-4D97-AF65-F5344CB8AC3E}">
        <p14:creationId xmlns:p14="http://schemas.microsoft.com/office/powerpoint/2010/main" val="700054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214308" indent="-214308">
              <a:buFont typeface="Arial" panose="020B0604020202020204" pitchFamily="34" charset="0"/>
              <a:buChar char="•"/>
            </a:pPr>
            <a:r>
              <a:rPr lang="en-US" altLang="ko-KR" sz="1100" dirty="0"/>
              <a:t>This may seem inefficient at first look.</a:t>
            </a:r>
          </a:p>
          <a:p>
            <a:pPr marL="728649" lvl="1" indent="-171450">
              <a:buFontTx/>
              <a:buChar char="-"/>
            </a:pPr>
            <a:r>
              <a:rPr lang="en-US" altLang="ko-KR" sz="1050" dirty="0">
                <a:latin typeface="Arial" pitchFamily="34" charset="0"/>
                <a:cs typeface="Arial" pitchFamily="34" charset="0"/>
              </a:rPr>
              <a:t>because It needs to store the entire state with each block</a:t>
            </a:r>
          </a:p>
          <a:p>
            <a:pPr marL="728649" lvl="1" indent="-171450">
              <a:buFontTx/>
              <a:buChar char="-"/>
            </a:pPr>
            <a:r>
              <a:rPr lang="en-US" altLang="ko-KR" sz="1050" dirty="0">
                <a:latin typeface="Arial" pitchFamily="34" charset="0"/>
                <a:cs typeface="Arial" pitchFamily="34" charset="0"/>
              </a:rPr>
              <a:t>But, efficiency should be comparable to that of Bitcoin.</a:t>
            </a:r>
          </a:p>
          <a:p>
            <a:pPr marL="728649" lvl="1" indent="-171450">
              <a:buFontTx/>
              <a:buChar char="-"/>
            </a:pPr>
            <a:r>
              <a:rPr lang="en-US" altLang="ko-KR" sz="1050" dirty="0">
                <a:latin typeface="Arial" pitchFamily="34" charset="0"/>
                <a:cs typeface="Arial" pitchFamily="34" charset="0"/>
              </a:rPr>
              <a:t>Because, </a:t>
            </a:r>
          </a:p>
          <a:p>
            <a:pPr lvl="1" indent="0">
              <a:buNone/>
            </a:pPr>
            <a:r>
              <a:rPr lang="en-US" altLang="ko-KR" sz="1050" dirty="0">
                <a:latin typeface="Arial" pitchFamily="34" charset="0"/>
                <a:cs typeface="Arial" pitchFamily="34" charset="0"/>
              </a:rPr>
              <a:t>	  the state is stored in the tree structure</a:t>
            </a:r>
          </a:p>
          <a:p>
            <a:pPr lvl="1" indent="0">
              <a:buNone/>
            </a:pPr>
            <a:r>
              <a:rPr lang="en-US" altLang="ko-KR" sz="1050" dirty="0">
                <a:latin typeface="Arial" pitchFamily="34" charset="0"/>
                <a:cs typeface="Arial" pitchFamily="34" charset="0"/>
              </a:rPr>
              <a:t>	  and every block only a small part of the tree needs to be changed.</a:t>
            </a:r>
          </a:p>
          <a:p>
            <a:pPr marL="728649" lvl="1" indent="-171450">
              <a:buFontTx/>
              <a:buChar char="-"/>
            </a:pPr>
            <a:r>
              <a:rPr lang="en-US" altLang="ko-KR" sz="1050" dirty="0">
                <a:latin typeface="Arial" pitchFamily="34" charset="0"/>
                <a:cs typeface="Arial" pitchFamily="34" charset="0"/>
              </a:rPr>
              <a:t>So, between two adjacent blocks the vast majority of the tree should be the same.</a:t>
            </a:r>
          </a:p>
          <a:p>
            <a:pPr marL="728649" lvl="1" indent="-171450">
              <a:buFontTx/>
              <a:buChar char="-"/>
            </a:pPr>
            <a:r>
              <a:rPr lang="en-US" altLang="ko-KR" sz="1050" dirty="0">
                <a:latin typeface="Arial" pitchFamily="34" charset="0"/>
                <a:cs typeface="Arial" pitchFamily="34" charset="0"/>
              </a:rPr>
              <a:t>therefore the data can be stored then, referenced using pointers.</a:t>
            </a:r>
          </a:p>
          <a:p>
            <a:pPr marL="728649" lvl="1" indent="-171450">
              <a:buFontTx/>
              <a:buChar char="-"/>
            </a:pPr>
            <a:r>
              <a:rPr lang="en-US" altLang="ko-KR" sz="1050" dirty="0">
                <a:latin typeface="Arial" pitchFamily="34" charset="0"/>
                <a:cs typeface="Arial" pitchFamily="34" charset="0"/>
              </a:rPr>
              <a:t>To accomplish this, it use Patricia tree</a:t>
            </a:r>
          </a:p>
          <a:p>
            <a:pPr marL="557199" lvl="1" indent="0">
              <a:buFontTx/>
              <a:buNone/>
            </a:pPr>
            <a:r>
              <a:rPr lang="en-US" altLang="ko-KR" sz="1050" dirty="0">
                <a:latin typeface="Arial" pitchFamily="34" charset="0"/>
                <a:cs typeface="Arial" pitchFamily="34" charset="0"/>
              </a:rPr>
              <a:t>    Patricia tree is modified Merkle tree concept that allows for nodes to be inserted and deleted and not just changed, efficiently.</a:t>
            </a:r>
          </a:p>
          <a:p>
            <a:pPr marL="728649" lvl="1" indent="-171450">
              <a:buFontTx/>
              <a:buChar char="-"/>
            </a:pPr>
            <a:r>
              <a:rPr lang="en-US" altLang="ko-KR" sz="1050" dirty="0">
                <a:latin typeface="Arial" pitchFamily="34" charset="0"/>
                <a:cs typeface="Arial" pitchFamily="34" charset="0"/>
              </a:rPr>
              <a:t>And because all of the state information is part of the last block, there is no need to store the entire blockchain history.</a:t>
            </a:r>
          </a:p>
          <a:p>
            <a:pPr marL="557199" lvl="1" indent="0">
              <a:buFontTx/>
              <a:buNone/>
            </a:pPr>
            <a:r>
              <a:rPr lang="en-US" altLang="ko-KR" sz="1050" dirty="0">
                <a:latin typeface="Arial" pitchFamily="34" charset="0"/>
                <a:cs typeface="Arial" pitchFamily="34" charset="0"/>
              </a:rPr>
              <a:t>    it means the space can save than bitcoin !</a:t>
            </a:r>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16</a:t>
            </a:fld>
            <a:endParaRPr lang="ko-KR" altLang="en-US"/>
          </a:p>
        </p:txBody>
      </p:sp>
    </p:spTree>
    <p:extLst>
      <p:ext uri="{BB962C8B-B14F-4D97-AF65-F5344CB8AC3E}">
        <p14:creationId xmlns:p14="http://schemas.microsoft.com/office/powerpoint/2010/main" val="16861466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a commonly aske question is where the contract code is executed, in terms of physical hardware.</a:t>
            </a:r>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the answer is </a:t>
            </a:r>
            <a:r>
              <a:rPr lang="en-US" altLang="ko-KR" sz="1200" dirty="0">
                <a:latin typeface="Arial" pitchFamily="34" charset="0"/>
                <a:cs typeface="Arial" pitchFamily="34" charset="0"/>
              </a:rPr>
              <a:t>The process of executing contract code is part of the definition of the state transition function, which is part of the block validation algorithm, so if a transaction is added into block, the code execution started by transaction will be executed by all nodes that download and validate block.</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Here’s my presentation. thanks.</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and great job for this semester.</a:t>
            </a:r>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17</a:t>
            </a:fld>
            <a:endParaRPr lang="ko-KR" altLang="en-US"/>
          </a:p>
        </p:txBody>
      </p:sp>
    </p:spTree>
    <p:extLst>
      <p:ext uri="{BB962C8B-B14F-4D97-AF65-F5344CB8AC3E}">
        <p14:creationId xmlns:p14="http://schemas.microsoft.com/office/powerpoint/2010/main" val="498783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Ethereum is public blockchain system such as bitcoin.</a:t>
            </a:r>
          </a:p>
          <a:p>
            <a:r>
              <a:rPr lang="en-US" altLang="ko-KR" dirty="0"/>
              <a:t>but, it is different from bitcoin.</a:t>
            </a:r>
          </a:p>
          <a:p>
            <a:r>
              <a:rPr lang="en-US" altLang="ko-KR" dirty="0"/>
              <a:t>bitcoin’s goal is to implement electronic cash system</a:t>
            </a:r>
          </a:p>
          <a:p>
            <a:r>
              <a:rPr lang="en-US" altLang="ko-KR" dirty="0"/>
              <a:t>Ethereum’s goal is </a:t>
            </a:r>
            <a:r>
              <a:rPr lang="en-US" altLang="ko-KR" sz="1200" b="0" i="0" kern="1200" dirty="0">
                <a:solidFill>
                  <a:schemeClr val="tx1"/>
                </a:solidFill>
                <a:effectLst/>
                <a:latin typeface="+mn-lt"/>
                <a:ea typeface="+mn-ea"/>
                <a:cs typeface="+mn-cs"/>
              </a:rPr>
              <a:t>to create an alternative protocol for building decentralized applications</a:t>
            </a:r>
          </a:p>
          <a:p>
            <a:endParaRPr lang="en-US" altLang="ko-KR" sz="1200" b="0" i="0" kern="1200" dirty="0">
              <a:solidFill>
                <a:schemeClr val="tx1"/>
              </a:solidFill>
              <a:effectLst/>
              <a:latin typeface="+mn-lt"/>
              <a:ea typeface="+mn-ea"/>
              <a:cs typeface="+mn-cs"/>
            </a:endParaRPr>
          </a:p>
          <a:p>
            <a:pPr marL="0" indent="0">
              <a:buFont typeface="Arial" panose="020B0604020202020204" pitchFamily="34" charset="0"/>
              <a:buNone/>
            </a:pPr>
            <a:r>
              <a:rPr lang="en-US" altLang="ko-KR" sz="1100" dirty="0"/>
              <a:t>Ethereum blockchain has a built-in Turing-complete programming language.</a:t>
            </a:r>
            <a:endParaRPr lang="en-US" altLang="ko-KR" sz="1100" dirty="0">
              <a:latin typeface="+mn-lt"/>
              <a:cs typeface="+mn-cs"/>
            </a:endParaRPr>
          </a:p>
          <a:p>
            <a:pPr marL="0" indent="0">
              <a:buFont typeface="Arial" panose="020B0604020202020204" pitchFamily="34" charset="0"/>
              <a:buNone/>
            </a:pPr>
            <a:r>
              <a:rPr lang="en-US" altLang="ko-KR" sz="1050" dirty="0">
                <a:latin typeface="Arial" panose="020B0604020202020204" pitchFamily="34" charset="0"/>
                <a:cs typeface="Arial" panose="020B0604020202020204" pitchFamily="34" charset="0"/>
              </a:rPr>
              <a:t>allowing anyone to write smart contracts and decentralized applications where they can create their own arbitrary rules for ownership, transaction formats and state transition functions.</a:t>
            </a:r>
          </a:p>
          <a:p>
            <a:pPr marL="0" indent="0">
              <a:buFont typeface="Arial" panose="020B0604020202020204" pitchFamily="34" charset="0"/>
              <a:buNone/>
            </a:pPr>
            <a:r>
              <a:rPr lang="en-US" altLang="ko-KR" sz="1050" dirty="0">
                <a:latin typeface="Arial" panose="020B0604020202020204" pitchFamily="34" charset="0"/>
                <a:cs typeface="Arial" panose="020B0604020202020204" pitchFamily="34" charset="0"/>
              </a:rPr>
              <a:t>more power than language offered by Bitcoin(Bitcoin script)</a:t>
            </a:r>
          </a:p>
          <a:p>
            <a:pPr marL="0" indent="0">
              <a:buFont typeface="Arial" panose="020B0604020202020204" pitchFamily="34" charset="0"/>
              <a:buNone/>
            </a:pPr>
            <a:r>
              <a:rPr lang="en-US" altLang="ko-KR" sz="1050" dirty="0">
                <a:latin typeface="Arial" panose="020B0604020202020204" pitchFamily="34" charset="0"/>
                <a:cs typeface="Arial" panose="020B0604020202020204" pitchFamily="34" charset="0"/>
              </a:rPr>
              <a:t>because, as you know, bitcoin script does not support </a:t>
            </a:r>
            <a:r>
              <a:rPr lang="en-US" altLang="ko-KR" sz="1050" dirty="0" err="1">
                <a:latin typeface="Arial" panose="020B0604020202020204" pitchFamily="34" charset="0"/>
                <a:cs typeface="Arial" panose="020B0604020202020204" pitchFamily="34" charset="0"/>
              </a:rPr>
              <a:t>turing</a:t>
            </a:r>
            <a:r>
              <a:rPr lang="en-US" altLang="ko-KR" sz="1050" dirty="0">
                <a:latin typeface="Arial" panose="020B0604020202020204" pitchFamily="34" charset="0"/>
                <a:cs typeface="Arial" panose="020B0604020202020204" pitchFamily="34" charset="0"/>
              </a:rPr>
              <a:t>-complete.</a:t>
            </a:r>
          </a:p>
          <a:p>
            <a:pPr marL="0" indent="0">
              <a:buFont typeface="Arial" panose="020B0604020202020204" pitchFamily="34" charset="0"/>
              <a:buNone/>
            </a:pPr>
            <a:r>
              <a:rPr lang="en-US" altLang="ko-KR" sz="1050" dirty="0">
                <a:latin typeface="Arial" panose="020B0604020202020204" pitchFamily="34" charset="0"/>
                <a:cs typeface="Arial" panose="020B0604020202020204" pitchFamily="34" charset="0"/>
              </a:rPr>
              <a:t>and supporting </a:t>
            </a:r>
            <a:r>
              <a:rPr lang="en-US" altLang="ko-KR" sz="1050" dirty="0" err="1">
                <a:latin typeface="Arial" panose="020B0604020202020204" pitchFamily="34" charset="0"/>
                <a:cs typeface="Arial" panose="020B0604020202020204" pitchFamily="34" charset="0"/>
              </a:rPr>
              <a:t>turing</a:t>
            </a:r>
            <a:r>
              <a:rPr lang="en-US" altLang="ko-KR" sz="1050" dirty="0">
                <a:latin typeface="Arial" panose="020B0604020202020204" pitchFamily="34" charset="0"/>
                <a:cs typeface="Arial" panose="020B0604020202020204" pitchFamily="34" charset="0"/>
              </a:rPr>
              <a:t>-complete means accept infinite loop.</a:t>
            </a:r>
            <a:endParaRPr lang="en-US" altLang="ko-KR" sz="1200" b="0" i="0" kern="1200" dirty="0">
              <a:solidFill>
                <a:schemeClr val="tx1"/>
              </a:solidFill>
              <a:effectLst/>
              <a:latin typeface="+mn-lt"/>
              <a:ea typeface="+mn-ea"/>
              <a:cs typeface="+mn-cs"/>
            </a:endParaRPr>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3</a:t>
            </a:fld>
            <a:endParaRPr lang="ko-KR" altLang="en-US"/>
          </a:p>
        </p:txBody>
      </p:sp>
    </p:spTree>
    <p:extLst>
      <p:ext uri="{BB962C8B-B14F-4D97-AF65-F5344CB8AC3E}">
        <p14:creationId xmlns:p14="http://schemas.microsoft.com/office/powerpoint/2010/main" val="3948354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next, Ethereum account.</a:t>
            </a:r>
          </a:p>
          <a:p>
            <a:r>
              <a:rPr lang="en-US" altLang="ko-KR" dirty="0"/>
              <a:t>the state is made up of objects called “account”</a:t>
            </a:r>
          </a:p>
          <a:p>
            <a:r>
              <a:rPr lang="en-US" altLang="ko-KR" dirty="0"/>
              <a:t>we see state transition system in bitcoin.</a:t>
            </a:r>
          </a:p>
          <a:p>
            <a:r>
              <a:rPr lang="en-US" altLang="ko-KR" dirty="0"/>
              <a:t>what I want to say is that… </a:t>
            </a:r>
          </a:p>
          <a:p>
            <a:r>
              <a:rPr lang="en-US" altLang="ko-KR" dirty="0"/>
              <a:t>bitcoin unspent transaction output join by input, get in the block, than it change state from “unspent” to “spent”</a:t>
            </a:r>
          </a:p>
          <a:p>
            <a:r>
              <a:rPr lang="en-US" altLang="ko-KR" dirty="0"/>
              <a:t>it is state transition system in bitcoin.</a:t>
            </a:r>
          </a:p>
          <a:p>
            <a:r>
              <a:rPr lang="en-US" altLang="ko-KR" dirty="0"/>
              <a:t>and in Ethereum, also exist state transition system, and account works like </a:t>
            </a:r>
            <a:r>
              <a:rPr lang="en-US" altLang="ko-KR" dirty="0" err="1"/>
              <a:t>utxo</a:t>
            </a:r>
            <a:r>
              <a:rPr lang="en-US" altLang="ko-KR" dirty="0"/>
              <a:t>.</a:t>
            </a:r>
          </a:p>
          <a:p>
            <a:r>
              <a:rPr lang="en-US" altLang="ko-KR" dirty="0"/>
              <a:t>it will see in detail in a minute.</a:t>
            </a:r>
          </a:p>
          <a:p>
            <a:r>
              <a:rPr lang="en-US" altLang="ko-KR" dirty="0"/>
              <a:t>and account has a 20-byte address.</a:t>
            </a:r>
          </a:p>
          <a:p>
            <a:endParaRPr lang="en-US" altLang="ko-KR" dirty="0"/>
          </a:p>
          <a:p>
            <a:r>
              <a:rPr lang="en-US" altLang="ko-KR" dirty="0"/>
              <a:t>Ethereum account contains 4fields</a:t>
            </a:r>
          </a:p>
          <a:p>
            <a:r>
              <a:rPr lang="en-US" altLang="ko-KR" dirty="0"/>
              <a:t>nonce</a:t>
            </a:r>
            <a:r>
              <a:rPr lang="en-US" altLang="ko-KR" sz="1200" b="0" i="0" kern="1200" dirty="0">
                <a:solidFill>
                  <a:schemeClr val="tx1"/>
                </a:solidFill>
                <a:effectLst/>
                <a:latin typeface="+mn-lt"/>
                <a:ea typeface="+mn-ea"/>
                <a:cs typeface="+mn-cs"/>
              </a:rPr>
              <a:t> a counter used to make sure each transaction can only be processed once</a:t>
            </a:r>
            <a:r>
              <a:rPr lang="en-US" altLang="ko-KR" dirty="0"/>
              <a:t>, </a:t>
            </a:r>
          </a:p>
          <a:p>
            <a:r>
              <a:rPr lang="en-US" altLang="ko-KR" dirty="0"/>
              <a:t>current ether balance, </a:t>
            </a:r>
          </a:p>
          <a:p>
            <a:r>
              <a:rPr lang="en-US" altLang="ko-KR" dirty="0"/>
              <a:t>contract code if present, </a:t>
            </a:r>
          </a:p>
          <a:p>
            <a:r>
              <a:rPr lang="en-US" altLang="ko-KR" dirty="0"/>
              <a:t>storage it is empty by default</a:t>
            </a:r>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"Ether" is the main internal crypto-fuel of Ethereum,</a:t>
            </a:r>
            <a:r>
              <a:rPr lang="ko-KR" altLang="en-US" dirty="0"/>
              <a:t> </a:t>
            </a:r>
            <a:r>
              <a:rPr lang="en-US" altLang="ko-KR" dirty="0" err="1"/>
              <a:t>ti</a:t>
            </a:r>
            <a:r>
              <a:rPr lang="ko-KR" altLang="en-US" dirty="0"/>
              <a:t> </a:t>
            </a:r>
            <a:r>
              <a:rPr lang="en-US" altLang="ko-KR" dirty="0"/>
              <a:t>is</a:t>
            </a:r>
            <a:r>
              <a:rPr lang="ko-KR" altLang="en-US" dirty="0"/>
              <a:t> </a:t>
            </a:r>
            <a:r>
              <a:rPr lang="en-US" altLang="ko-KR" dirty="0"/>
              <a:t>used</a:t>
            </a:r>
            <a:r>
              <a:rPr lang="ko-KR" altLang="en-US" dirty="0"/>
              <a:t> </a:t>
            </a:r>
            <a:r>
              <a:rPr lang="en-US" altLang="ko-KR" dirty="0"/>
              <a:t>to</a:t>
            </a:r>
            <a:r>
              <a:rPr lang="ko-KR" altLang="en-US" dirty="0"/>
              <a:t> </a:t>
            </a:r>
            <a:r>
              <a:rPr lang="en-US" altLang="ko-KR" dirty="0"/>
              <a:t>pay</a:t>
            </a:r>
            <a:r>
              <a:rPr lang="ko-KR" altLang="en-US" dirty="0"/>
              <a:t> </a:t>
            </a:r>
            <a:r>
              <a:rPr lang="en-US" altLang="ko-KR" dirty="0"/>
              <a:t>transaction</a:t>
            </a:r>
            <a:r>
              <a:rPr lang="ko-KR" altLang="en-US" dirty="0"/>
              <a:t> </a:t>
            </a:r>
            <a:r>
              <a:rPr lang="en-US" altLang="ko-KR" dirty="0"/>
              <a:t>fees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there are 2 types of accounts</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one is externally owned accounts the other is contract accounts.</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first, externally owned account is controlled by private keys, and has no code. and one can send messages from an externally owned account by creating and signing a transaction</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and contract account, it is controlled by contract code, </a:t>
            </a:r>
            <a:r>
              <a:rPr lang="en-US" altLang="ko-KR" sz="1200" dirty="0">
                <a:latin typeface="Arial" panose="020B0604020202020204" pitchFamily="34" charset="0"/>
                <a:cs typeface="Arial" panose="020B0604020202020204" pitchFamily="34" charset="0"/>
              </a:rPr>
              <a:t>every time the contract account receives a message its code activates, to read and write to internal storage, send other messages or create contracts in turn.</a:t>
            </a:r>
            <a:endParaRPr lang="en-US" altLang="ko-KR"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4</a:t>
            </a:fld>
            <a:endParaRPr lang="ko-KR" altLang="en-US"/>
          </a:p>
        </p:txBody>
      </p:sp>
    </p:spTree>
    <p:extLst>
      <p:ext uri="{BB962C8B-B14F-4D97-AF65-F5344CB8AC3E}">
        <p14:creationId xmlns:p14="http://schemas.microsoft.com/office/powerpoint/2010/main" val="1120089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and Transaction</a:t>
            </a:r>
          </a:p>
          <a:p>
            <a:endParaRPr lang="en-US" altLang="ko-KR" dirty="0"/>
          </a:p>
          <a:p>
            <a:r>
              <a:rPr lang="en-US" altLang="ko-KR" dirty="0"/>
              <a:t>in Ethereum, it means The signed data package that stores a message to be sent from an externally owned account.</a:t>
            </a:r>
          </a:p>
          <a:p>
            <a:endParaRPr lang="en-US" altLang="ko-KR" dirty="0"/>
          </a:p>
          <a:p>
            <a:r>
              <a:rPr lang="en-US" altLang="ko-KR" dirty="0"/>
              <a:t>and contains</a:t>
            </a:r>
          </a:p>
          <a:p>
            <a:r>
              <a:rPr lang="en-US" altLang="ko-KR" sz="1050" dirty="0">
                <a:latin typeface="Arial" panose="020B0604020202020204" pitchFamily="34" charset="0"/>
                <a:cs typeface="Arial" panose="020B0604020202020204" pitchFamily="34" charset="0"/>
              </a:rPr>
              <a:t>Message recipient</a:t>
            </a:r>
          </a:p>
          <a:p>
            <a:r>
              <a:rPr lang="en-US" altLang="ko-KR" sz="1050" dirty="0">
                <a:latin typeface="Arial" panose="020B0604020202020204" pitchFamily="34" charset="0"/>
                <a:cs typeface="Arial" panose="020B0604020202020204" pitchFamily="34" charset="0"/>
              </a:rPr>
              <a:t>Signature identifying the sender</a:t>
            </a:r>
          </a:p>
          <a:p>
            <a:r>
              <a:rPr lang="en-US" altLang="ko-KR" dirty="0"/>
              <a:t>The amount of ether to transfer from the sender to the recipient</a:t>
            </a:r>
            <a:endParaRPr lang="en-US" altLang="ko-KR" sz="1050" dirty="0">
              <a:latin typeface="Arial" panose="020B0604020202020204" pitchFamily="34" charset="0"/>
              <a:cs typeface="Arial" panose="020B0604020202020204" pitchFamily="34" charset="0"/>
            </a:endParaRPr>
          </a:p>
          <a:p>
            <a:r>
              <a:rPr lang="en-US" altLang="ko-KR" dirty="0"/>
              <a:t>An optional data field</a:t>
            </a:r>
            <a:endParaRPr lang="en-US" altLang="ko-KR" sz="1050" dirty="0">
              <a:latin typeface="Arial" panose="020B0604020202020204" pitchFamily="34" charset="0"/>
              <a:cs typeface="Arial" panose="020B0604020202020204" pitchFamily="34" charset="0"/>
            </a:endParaRPr>
          </a:p>
          <a:p>
            <a:r>
              <a:rPr lang="en-US" altLang="ko-KR" sz="1050" dirty="0">
                <a:latin typeface="Arial" panose="020B0604020202020204" pitchFamily="34" charset="0"/>
                <a:cs typeface="Arial" panose="020B0604020202020204" pitchFamily="34" charset="0"/>
              </a:rPr>
              <a:t>STARTGAS, </a:t>
            </a:r>
            <a:r>
              <a:rPr lang="en-US" altLang="ko-KR" sz="1200" b="0" i="0" kern="1200" dirty="0">
                <a:solidFill>
                  <a:schemeClr val="tx1"/>
                </a:solidFill>
                <a:effectLst/>
                <a:latin typeface="+mn-lt"/>
                <a:ea typeface="+mn-ea"/>
                <a:cs typeface="+mn-cs"/>
              </a:rPr>
              <a:t>representing the maximum number of computational steps the transaction execution is allowed to take</a:t>
            </a:r>
            <a:endParaRPr lang="en-US" altLang="ko-KR" sz="1050" dirty="0">
              <a:latin typeface="Arial" panose="020B0604020202020204" pitchFamily="34" charset="0"/>
              <a:cs typeface="Arial" panose="020B0604020202020204" pitchFamily="34" charset="0"/>
            </a:endParaRPr>
          </a:p>
          <a:p>
            <a:r>
              <a:rPr lang="en-US" altLang="ko-KR" sz="1050" dirty="0">
                <a:latin typeface="Arial" panose="020B0604020202020204" pitchFamily="34" charset="0"/>
                <a:cs typeface="Arial" panose="020B0604020202020204" pitchFamily="34" charset="0"/>
              </a:rPr>
              <a:t>GASPRICE, </a:t>
            </a:r>
            <a:r>
              <a:rPr lang="en-US" altLang="ko-KR" sz="1200" b="0" i="0" kern="1200" dirty="0">
                <a:solidFill>
                  <a:schemeClr val="tx1"/>
                </a:solidFill>
                <a:effectLst/>
                <a:latin typeface="+mn-lt"/>
                <a:ea typeface="+mn-ea"/>
                <a:cs typeface="+mn-cs"/>
              </a:rPr>
              <a:t>representing the fee the sender pays per computational step</a:t>
            </a:r>
            <a:endParaRPr lang="en-US" altLang="ko-KR" sz="1050" dirty="0">
              <a:latin typeface="Arial" panose="020B0604020202020204" pitchFamily="34" charset="0"/>
              <a:cs typeface="Arial" panose="020B0604020202020204" pitchFamily="34" charset="0"/>
            </a:endParaRPr>
          </a:p>
          <a:p>
            <a:r>
              <a:rPr lang="en-US" altLang="ko-KR" dirty="0"/>
              <a:t>as you see, 1 to 3 is standard fields in cryptocurrency.</a:t>
            </a:r>
          </a:p>
          <a:p>
            <a:r>
              <a:rPr lang="en-US" altLang="ko-KR" dirty="0"/>
              <a:t>4, data field has </a:t>
            </a:r>
            <a:r>
              <a:rPr lang="en-US" altLang="ko-KR" sz="1200" dirty="0">
                <a:latin typeface="Arial" panose="020B0604020202020204" pitchFamily="34" charset="0"/>
                <a:cs typeface="Arial" panose="020B0604020202020204" pitchFamily="34" charset="0"/>
              </a:rPr>
              <a:t>no function by default, but the virtual machine has an opcode which a contract can use to access this field.</a:t>
            </a:r>
          </a:p>
          <a:p>
            <a:r>
              <a:rPr lang="en-US" altLang="ko-KR" sz="1200" b="0" i="0" kern="1200" dirty="0">
                <a:solidFill>
                  <a:schemeClr val="tx1"/>
                </a:solidFill>
                <a:effectLst/>
                <a:latin typeface="+mn-lt"/>
                <a:ea typeface="+mn-ea"/>
                <a:cs typeface="+mn-cs"/>
              </a:rPr>
              <a:t>as an example use case, if a contract is functioning as an on-blockchain domain registration service, </a:t>
            </a:r>
          </a:p>
          <a:p>
            <a:r>
              <a:rPr lang="en-US" altLang="ko-KR" sz="1200" b="0" i="0" kern="1200" dirty="0">
                <a:solidFill>
                  <a:schemeClr val="tx1"/>
                </a:solidFill>
                <a:effectLst/>
                <a:latin typeface="+mn-lt"/>
                <a:ea typeface="+mn-ea"/>
                <a:cs typeface="+mn-cs"/>
              </a:rPr>
              <a:t>then it may wish to interpret the data being passed to it as containing two "fields", </a:t>
            </a:r>
          </a:p>
          <a:p>
            <a:r>
              <a:rPr lang="en-US" altLang="ko-KR" sz="1200" b="0" i="0" kern="1200" dirty="0">
                <a:solidFill>
                  <a:schemeClr val="tx1"/>
                </a:solidFill>
                <a:effectLst/>
                <a:latin typeface="+mn-lt"/>
                <a:ea typeface="+mn-ea"/>
                <a:cs typeface="+mn-cs"/>
              </a:rPr>
              <a:t>the first field being a domain to register and the second field being the IP address to register it to. </a:t>
            </a:r>
          </a:p>
          <a:p>
            <a:r>
              <a:rPr lang="en-US" altLang="ko-KR" sz="1200" b="0" i="0" kern="1200" dirty="0">
                <a:solidFill>
                  <a:schemeClr val="tx1"/>
                </a:solidFill>
                <a:effectLst/>
                <a:latin typeface="+mn-lt"/>
                <a:ea typeface="+mn-ea"/>
                <a:cs typeface="+mn-cs"/>
              </a:rPr>
              <a:t>The contract would read these values from the message data and appropriately place them in storage.</a:t>
            </a:r>
          </a:p>
          <a:p>
            <a:r>
              <a:rPr lang="en-US" altLang="ko-KR" sz="1200" b="0" i="0" kern="1200" dirty="0">
                <a:solidFill>
                  <a:schemeClr val="tx1"/>
                </a:solidFill>
                <a:effectLst/>
                <a:latin typeface="+mn-lt"/>
                <a:ea typeface="+mn-ea"/>
                <a:cs typeface="+mn-cs"/>
              </a:rPr>
              <a:t>STARTGAS and GASPRICE is the key for</a:t>
            </a:r>
            <a:r>
              <a:rPr lang="en-US" altLang="ko-KR" sz="1200" dirty="0">
                <a:latin typeface="Arial" panose="020B0604020202020204" pitchFamily="34" charset="0"/>
                <a:cs typeface="Arial" panose="020B0604020202020204" pitchFamily="34" charset="0"/>
              </a:rPr>
              <a:t> Ethereum's anti-denial of service model.</a:t>
            </a:r>
          </a:p>
          <a:p>
            <a:r>
              <a:rPr lang="en-US" altLang="ko-KR" sz="1200" dirty="0">
                <a:latin typeface="Arial" panose="020B0604020202020204" pitchFamily="34" charset="0"/>
                <a:cs typeface="Arial" panose="020B0604020202020204" pitchFamily="34" charset="0"/>
              </a:rPr>
              <a:t>To prevent bad infinite loops or other computational wastage in code, transaction is required to set a limit to how many computational steps of code execution it can use.</a:t>
            </a:r>
          </a:p>
          <a:p>
            <a:r>
              <a:rPr lang="en-US" altLang="ko-KR" sz="1200" b="0" i="0" kern="1200" dirty="0">
                <a:solidFill>
                  <a:schemeClr val="tx1"/>
                </a:solidFill>
                <a:effectLst/>
                <a:latin typeface="+mn-lt"/>
                <a:ea typeface="+mn-ea"/>
                <a:cs typeface="+mn-cs"/>
              </a:rPr>
              <a:t>The basic unit of computation is "gas“, usually one step costs 1 gas, but it is not fixed.</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b="0" i="0" kern="1200" dirty="0">
                <a:solidFill>
                  <a:schemeClr val="tx1"/>
                </a:solidFill>
                <a:effectLst/>
                <a:latin typeface="+mn-lt"/>
                <a:ea typeface="+mn-ea"/>
                <a:cs typeface="+mn-cs"/>
              </a:rPr>
              <a:t>example, if the operation is more computationally expensive, it costs higher.</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and </a:t>
            </a:r>
            <a:r>
              <a:rPr lang="en-US" altLang="ko-KR" sz="1200" b="0" i="0" kern="1200" dirty="0">
                <a:solidFill>
                  <a:schemeClr val="tx1"/>
                </a:solidFill>
                <a:effectLst/>
                <a:latin typeface="+mn-lt"/>
                <a:ea typeface="+mn-ea"/>
                <a:cs typeface="+mn-cs"/>
              </a:rPr>
              <a:t>There is a fee of 5 gas for every byte in the transaction data.</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b="0" i="0" kern="1200" dirty="0">
              <a:solidFill>
                <a:schemeClr val="tx1"/>
              </a:solidFill>
              <a:effectLst/>
              <a:latin typeface="+mn-lt"/>
              <a:ea typeface="+mn-ea"/>
              <a:cs typeface="+mn-cs"/>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b="0" i="0" kern="1200" dirty="0">
                <a:solidFill>
                  <a:schemeClr val="tx1"/>
                </a:solidFill>
                <a:effectLst/>
                <a:latin typeface="+mn-lt"/>
                <a:ea typeface="+mn-ea"/>
                <a:cs typeface="+mn-cs"/>
              </a:rPr>
              <a:t>The intent of the fee system is to require an attacker to pay proportionately(</a:t>
            </a:r>
            <a:r>
              <a:rPr lang="ko-KR" altLang="en-US" sz="1200" b="0" i="0" kern="1200" dirty="0">
                <a:solidFill>
                  <a:schemeClr val="tx1"/>
                </a:solidFill>
                <a:effectLst/>
                <a:latin typeface="+mn-lt"/>
                <a:ea typeface="+mn-ea"/>
                <a:cs typeface="+mn-cs"/>
              </a:rPr>
              <a:t>균등하게</a:t>
            </a:r>
            <a:r>
              <a:rPr lang="en-US" altLang="ko-KR" sz="1200" b="0" i="0" kern="1200" dirty="0">
                <a:solidFill>
                  <a:schemeClr val="tx1"/>
                </a:solidFill>
                <a:effectLst/>
                <a:latin typeface="+mn-lt"/>
                <a:ea typeface="+mn-ea"/>
                <a:cs typeface="+mn-cs"/>
              </a:rPr>
              <a:t>) for every resource that they consume, including computation, bandwidth and storage</a:t>
            </a:r>
          </a:p>
          <a:p>
            <a:pPr marL="0" marR="0" lvl="0" indent="0" algn="l" defTabSz="914400" rtl="0" eaLnBrk="1" fontAlgn="auto" latinLnBrk="1" hangingPunct="1">
              <a:lnSpc>
                <a:spcPct val="100000"/>
              </a:lnSpc>
              <a:spcBef>
                <a:spcPts val="0"/>
              </a:spcBef>
              <a:spcAft>
                <a:spcPts val="0"/>
              </a:spcAft>
              <a:buClrTx/>
              <a:buSzTx/>
              <a:buFontTx/>
              <a:buNone/>
              <a:tabLst/>
              <a:defRPr/>
            </a:pP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5</a:t>
            </a:fld>
            <a:endParaRPr lang="ko-KR" altLang="en-US"/>
          </a:p>
        </p:txBody>
      </p:sp>
    </p:spTree>
    <p:extLst>
      <p:ext uri="{BB962C8B-B14F-4D97-AF65-F5344CB8AC3E}">
        <p14:creationId xmlns:p14="http://schemas.microsoft.com/office/powerpoint/2010/main" val="2744599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indent="0">
              <a:buFont typeface="Arial" panose="020B0604020202020204" pitchFamily="34" charset="0"/>
              <a:buNone/>
            </a:pPr>
            <a:r>
              <a:rPr lang="en-US" altLang="ko-KR" sz="1200" dirty="0"/>
              <a:t>Contract can send “messages” to other contract. also known “internal transaction”</a:t>
            </a:r>
          </a:p>
          <a:p>
            <a:pPr marL="0" indent="0">
              <a:buFont typeface="Arial" panose="020B0604020202020204" pitchFamily="34" charset="0"/>
              <a:buNone/>
            </a:pPr>
            <a:endParaRPr lang="en-US" altLang="ko-KR" sz="1200" dirty="0"/>
          </a:p>
          <a:p>
            <a:pPr marL="0" indent="0">
              <a:buFont typeface="Arial" panose="020B0604020202020204" pitchFamily="34" charset="0"/>
              <a:buNone/>
            </a:pPr>
            <a:r>
              <a:rPr lang="en-US" altLang="ko-KR" sz="1200" dirty="0"/>
              <a:t>Contract contains 4fields</a:t>
            </a:r>
          </a:p>
          <a:p>
            <a:pPr marL="0" indent="0">
              <a:buFont typeface="Arial" panose="020B0604020202020204" pitchFamily="34" charset="0"/>
              <a:buNone/>
            </a:pPr>
            <a:r>
              <a:rPr lang="en-US" altLang="ko-KR" sz="1200" dirty="0"/>
              <a:t>sender, recipient, the</a:t>
            </a:r>
            <a:r>
              <a:rPr lang="ko-KR" altLang="en-US" sz="1200" dirty="0"/>
              <a:t> </a:t>
            </a:r>
            <a:r>
              <a:rPr lang="en-US" altLang="ko-KR" sz="1200" dirty="0"/>
              <a:t>amount of ether, optional data field, STARTGAS</a:t>
            </a:r>
          </a:p>
          <a:p>
            <a:pPr marL="0" indent="0">
              <a:buFont typeface="Arial" panose="020B0604020202020204" pitchFamily="34" charset="0"/>
              <a:buNone/>
            </a:pPr>
            <a:endParaRPr lang="en-US" altLang="ko-KR" sz="1200" dirty="0"/>
          </a:p>
          <a:p>
            <a:pPr marL="0" indent="0">
              <a:buFont typeface="Arial" panose="020B0604020202020204" pitchFamily="34" charset="0"/>
              <a:buNone/>
            </a:pPr>
            <a:r>
              <a:rPr lang="en-US" altLang="ko-KR" dirty="0"/>
              <a:t>Message is like Transaction</a:t>
            </a:r>
            <a:endParaRPr lang="en-US" altLang="ko-KR" sz="1100" dirty="0">
              <a:latin typeface="+mn-lt"/>
              <a:cs typeface="+mn-cs"/>
            </a:endParaRPr>
          </a:p>
          <a:p>
            <a:pPr marL="0" indent="0">
              <a:buFont typeface="Arial" panose="020B0604020202020204" pitchFamily="34" charset="0"/>
              <a:buNone/>
            </a:pPr>
            <a:r>
              <a:rPr lang="en-US" altLang="ko-KR" sz="1050" dirty="0">
                <a:latin typeface="Arial" panose="020B0604020202020204" pitchFamily="34" charset="0"/>
                <a:cs typeface="Arial" panose="020B0604020202020204" pitchFamily="34" charset="0"/>
              </a:rPr>
              <a:t>But, it is produced by a contract account, not externally owned account.</a:t>
            </a:r>
          </a:p>
          <a:p>
            <a:pPr marL="0" indent="0">
              <a:buFont typeface="Arial" panose="020B0604020202020204" pitchFamily="34" charset="0"/>
              <a:buNone/>
            </a:pPr>
            <a:r>
              <a:rPr lang="en-US" altLang="ko-KR" sz="1050" dirty="0">
                <a:latin typeface="Arial" panose="020B0604020202020204" pitchFamily="34" charset="0"/>
                <a:cs typeface="Arial" panose="020B0604020202020204" pitchFamily="34" charset="0"/>
              </a:rPr>
              <a:t>Contracts can have relationships with other contracts in the same way that externally owned accounts can.</a:t>
            </a:r>
          </a:p>
          <a:p>
            <a:pPr marL="0" indent="0">
              <a:buFont typeface="Arial" panose="020B0604020202020204" pitchFamily="34" charset="0"/>
              <a:buNone/>
            </a:pPr>
            <a:endParaRPr lang="en-US" altLang="ko-KR" sz="1200" dirty="0"/>
          </a:p>
          <a:p>
            <a:pPr marL="0" indent="0">
              <a:buFont typeface="Arial" panose="020B0604020202020204" pitchFamily="34" charset="0"/>
              <a:buNone/>
            </a:pPr>
            <a:r>
              <a:rPr lang="en-US" altLang="ko-KR" sz="1200" dirty="0"/>
              <a:t>“CALL” opcode produces and executes Message.</a:t>
            </a:r>
          </a:p>
          <a:p>
            <a:pPr marL="0" indent="0">
              <a:buFont typeface="Arial" panose="020B0604020202020204" pitchFamily="34" charset="0"/>
              <a:buNone/>
            </a:pPr>
            <a:endParaRPr lang="en-US" altLang="ko-KR" sz="1200" dirty="0"/>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dirty="0"/>
              <a:t>The gas allowance assigned by a transaction or contract applies to the total gas consumed by that transaction and all sub-executions.</a:t>
            </a:r>
          </a:p>
          <a:p>
            <a:pPr marL="0" indent="0">
              <a:buFont typeface="Arial" panose="020B0604020202020204" pitchFamily="34" charset="0"/>
              <a:buNone/>
            </a:pPr>
            <a:r>
              <a:rPr lang="en-US" altLang="ko-KR" sz="1200" b="0" i="0" kern="1200" dirty="0">
                <a:solidFill>
                  <a:schemeClr val="tx1"/>
                </a:solidFill>
                <a:effectLst/>
                <a:latin typeface="+mn-lt"/>
                <a:ea typeface="+mn-ea"/>
                <a:cs typeface="+mn-cs"/>
              </a:rPr>
              <a:t>For example, if an external actor A sends a transaction to B with 1000 gas, and B consumes 600 gas before sending a message to C, and the internal execution of C consumes 300 gas before returning, then B can spend another 100 gas before running out of gas.</a:t>
            </a: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sz="1200" dirty="0">
                <a:latin typeface="Arial" panose="020B0604020202020204" pitchFamily="34" charset="0"/>
                <a:cs typeface="Arial" panose="020B0604020202020204" pitchFamily="34" charset="0"/>
              </a:rPr>
              <a:t>&lt;(EOA)A –[1000]-&gt; (EOA)B[-600] –[400]-&gt; (CA)C[-300] –[100]-&gt;(EOA)B&gt;</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6</a:t>
            </a:fld>
            <a:endParaRPr lang="ko-KR" altLang="en-US"/>
          </a:p>
        </p:txBody>
      </p:sp>
    </p:spTree>
    <p:extLst>
      <p:ext uri="{BB962C8B-B14F-4D97-AF65-F5344CB8AC3E}">
        <p14:creationId xmlns:p14="http://schemas.microsoft.com/office/powerpoint/2010/main" val="4063061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and State transition function.</a:t>
            </a:r>
          </a:p>
          <a:p>
            <a:endParaRPr lang="en-US" altLang="ko-KR"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7</a:t>
            </a:fld>
            <a:endParaRPr lang="ko-KR" altLang="en-US"/>
          </a:p>
        </p:txBody>
      </p:sp>
    </p:spTree>
    <p:extLst>
      <p:ext uri="{BB962C8B-B14F-4D97-AF65-F5344CB8AC3E}">
        <p14:creationId xmlns:p14="http://schemas.microsoft.com/office/powerpoint/2010/main" val="2768479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For example,</a:t>
            </a:r>
          </a:p>
          <a:p>
            <a:r>
              <a:rPr lang="en-US" altLang="ko-KR" dirty="0"/>
              <a:t>suppose that the contract’s code is this.</a:t>
            </a:r>
          </a:p>
          <a:p>
            <a:r>
              <a:rPr lang="en-US" altLang="ko-KR" dirty="0"/>
              <a:t>and  suppose ~~~</a:t>
            </a: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8</a:t>
            </a:fld>
            <a:endParaRPr lang="ko-KR" altLang="en-US"/>
          </a:p>
        </p:txBody>
      </p:sp>
    </p:spTree>
    <p:extLst>
      <p:ext uri="{BB962C8B-B14F-4D97-AF65-F5344CB8AC3E}">
        <p14:creationId xmlns:p14="http://schemas.microsoft.com/office/powerpoint/2010/main" val="76516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2000 multiplied by 0.001</a:t>
            </a: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9</a:t>
            </a:fld>
            <a:endParaRPr lang="ko-KR" altLang="en-US"/>
          </a:p>
        </p:txBody>
      </p:sp>
    </p:spTree>
    <p:extLst>
      <p:ext uri="{BB962C8B-B14F-4D97-AF65-F5344CB8AC3E}">
        <p14:creationId xmlns:p14="http://schemas.microsoft.com/office/powerpoint/2010/main" val="2283860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t>If there was no contract at the receiving end of the transaction, then the total transaction fee would simply be equal to the provided GASPRICE multiplied by LENGTH of transaction in bytes, and the data sent with transaction would be ignored.</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p>
          <a:p>
            <a:pPr marL="214308" indent="-214308">
              <a:buFont typeface="Arial" panose="020B0604020202020204" pitchFamily="34" charset="0"/>
              <a:buChar char="•"/>
            </a:pPr>
            <a:r>
              <a:rPr lang="en-US" altLang="ko-KR" dirty="0"/>
              <a:t>Messages work equivalently to transactions in terms of reverts</a:t>
            </a:r>
            <a:endParaRPr lang="ko-KR" altLang="en-US" sz="1100" dirty="0"/>
          </a:p>
          <a:p>
            <a:pPr marL="728649" lvl="1" indent="-171450">
              <a:buFontTx/>
              <a:buChar char="-"/>
            </a:pPr>
            <a:r>
              <a:rPr lang="en-US" altLang="ko-KR" sz="1050" dirty="0">
                <a:latin typeface="Arial" panose="020B0604020202020204" pitchFamily="34" charset="0"/>
                <a:cs typeface="Arial" panose="020B0604020202020204" pitchFamily="34" charset="0"/>
              </a:rPr>
              <a:t>Message sent -&gt; runs out of gas -&gt; revert !</a:t>
            </a:r>
            <a:endParaRPr lang="ko-KR" altLang="en-US" sz="1050" dirty="0">
              <a:latin typeface="Arial" panose="020B0604020202020204" pitchFamily="34" charset="0"/>
              <a:cs typeface="Arial" panose="020B0604020202020204" pitchFamily="34" charset="0"/>
            </a:endParaRPr>
          </a:p>
          <a:p>
            <a:pPr marL="728649" lvl="1" indent="-171450">
              <a:buFontTx/>
              <a:buChar char="-"/>
            </a:pPr>
            <a:r>
              <a:rPr lang="en-US" altLang="ko-KR" sz="1050" dirty="0">
                <a:latin typeface="Arial" panose="020B0604020202020204" pitchFamily="34" charset="0"/>
                <a:cs typeface="Arial" panose="020B0604020202020204" pitchFamily="34" charset="0"/>
              </a:rPr>
              <a:t>But, previous executions do not need to revert.</a:t>
            </a:r>
          </a:p>
          <a:p>
            <a:pPr marL="728649" lvl="1" indent="-171450">
              <a:buFontTx/>
              <a:buChar char="-"/>
            </a:pPr>
            <a:r>
              <a:rPr lang="en-US" altLang="ko-KR" sz="1050" dirty="0">
                <a:latin typeface="Arial" panose="020B0604020202020204" pitchFamily="34" charset="0"/>
                <a:cs typeface="Arial" panose="020B0604020202020204" pitchFamily="34" charset="0"/>
              </a:rPr>
              <a:t>If A calls B with G gas then A's execution is guaranteed to lose at most G gas.</a:t>
            </a:r>
            <a:endParaRPr lang="ko-KR" altLang="en-US" sz="1050" dirty="0">
              <a:latin typeface="Arial" panose="020B0604020202020204" pitchFamily="34" charset="0"/>
              <a:cs typeface="Arial" panose="020B0604020202020204" pitchFamily="34" charset="0"/>
            </a:endParaRPr>
          </a:p>
          <a:p>
            <a:pPr marL="728649" lvl="1" indent="-171450">
              <a:buFontTx/>
              <a:buChar char="-"/>
            </a:pPr>
            <a:r>
              <a:rPr lang="en-US" altLang="ko-KR" sz="1050" dirty="0">
                <a:latin typeface="Arial" panose="020B0604020202020204" pitchFamily="34" charset="0"/>
                <a:cs typeface="Arial" panose="020B0604020202020204" pitchFamily="34" charset="0"/>
              </a:rPr>
              <a:t>“CREATE” opcode creates a contract</a:t>
            </a:r>
            <a:endParaRPr lang="en-US" altLang="ko-KR" sz="1200" dirty="0"/>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11</a:t>
            </a:fld>
            <a:endParaRPr lang="ko-KR" altLang="en-US"/>
          </a:p>
        </p:txBody>
      </p:sp>
    </p:spTree>
    <p:extLst>
      <p:ext uri="{BB962C8B-B14F-4D97-AF65-F5344CB8AC3E}">
        <p14:creationId xmlns:p14="http://schemas.microsoft.com/office/powerpoint/2010/main" val="26320881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직사각형 2">
            <a:extLst>
              <a:ext uri="{FF2B5EF4-FFF2-40B4-BE49-F238E27FC236}">
                <a16:creationId xmlns:a16="http://schemas.microsoft.com/office/drawing/2014/main" id="{CE139B1A-04D9-4519-BB3A-CB90BEE139DF}"/>
              </a:ext>
            </a:extLst>
          </p:cNvPr>
          <p:cNvSpPr/>
          <p:nvPr userDrawn="1"/>
        </p:nvSpPr>
        <p:spPr>
          <a:xfrm>
            <a:off x="18755" y="0"/>
            <a:ext cx="6858000" cy="5143500"/>
          </a:xfrm>
          <a:prstGeom prst="rect">
            <a:avLst/>
          </a:prstGeom>
          <a:solidFill>
            <a:srgbClr val="E6ECEC"/>
          </a:solidFill>
          <a:ln>
            <a:solidFill>
              <a:srgbClr val="E6E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pic>
        <p:nvPicPr>
          <p:cNvPr id="1026" name="Picture 2" descr="Ethereum Portrait">
            <a:extLst>
              <a:ext uri="{FF2B5EF4-FFF2-40B4-BE49-F238E27FC236}">
                <a16:creationId xmlns:a16="http://schemas.microsoft.com/office/drawing/2014/main" id="{C11A57DA-D590-49B0-B066-8193B0A9629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0648" y="-219856"/>
            <a:ext cx="6192688" cy="4879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76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t>5/30/2018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240353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204791"/>
            <a:ext cx="2256235" cy="871537"/>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2681288" y="204791"/>
            <a:ext cx="3833813" cy="438943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076325"/>
            <a:ext cx="2256235" cy="3517900"/>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501824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0"/>
            <a:ext cx="4114800" cy="425450"/>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460375"/>
            <a:ext cx="4114800" cy="30861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p:txBody>
      </p:sp>
      <p:sp>
        <p:nvSpPr>
          <p:cNvPr id="4" name="Text Placeholder 3"/>
          <p:cNvSpPr>
            <a:spLocks noGrp="1"/>
          </p:cNvSpPr>
          <p:nvPr>
            <p:ph type="body" sz="half" idx="2"/>
          </p:nvPr>
        </p:nvSpPr>
        <p:spPr>
          <a:xfrm>
            <a:off x="1344216" y="4025900"/>
            <a:ext cx="4114800" cy="603250"/>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72244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2810871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206375"/>
            <a:ext cx="154305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206375"/>
            <a:ext cx="451485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424009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2"/>
          <p:cNvSpPr>
            <a:spLocks noGrp="1"/>
          </p:cNvSpPr>
          <p:nvPr>
            <p:ph idx="10"/>
          </p:nvPr>
        </p:nvSpPr>
        <p:spPr>
          <a:xfrm>
            <a:off x="304410" y="1808264"/>
            <a:ext cx="6372708" cy="2995737"/>
          </a:xfrm>
          <a:prstGeom prst="rect">
            <a:avLst/>
          </a:prstGeom>
        </p:spPr>
        <p:txBody>
          <a:bodyPr lIns="396000" anchor="t"/>
          <a:lstStyle>
            <a:lvl1pPr marL="0" indent="0">
              <a:buNone/>
              <a:defRPr sz="105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7" name="직사각형 6">
            <a:extLst>
              <a:ext uri="{FF2B5EF4-FFF2-40B4-BE49-F238E27FC236}">
                <a16:creationId xmlns:a16="http://schemas.microsoft.com/office/drawing/2014/main" id="{B796EA5C-B0A4-4222-A5FD-DAB3F6E95D01}"/>
              </a:ext>
            </a:extLst>
          </p:cNvPr>
          <p:cNvSpPr/>
          <p:nvPr userDrawn="1"/>
        </p:nvSpPr>
        <p:spPr>
          <a:xfrm>
            <a:off x="5319210" y="20370"/>
            <a:ext cx="1538790" cy="874980"/>
          </a:xfrm>
          <a:prstGeom prst="rect">
            <a:avLst/>
          </a:prstGeom>
          <a:solidFill>
            <a:srgbClr val="E9EFEF"/>
          </a:solidFill>
          <a:ln>
            <a:solidFill>
              <a:srgbClr val="E9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
        <p:nvSpPr>
          <p:cNvPr id="2" name="Title 1"/>
          <p:cNvSpPr>
            <a:spLocks noGrp="1"/>
          </p:cNvSpPr>
          <p:nvPr>
            <p:ph type="title" hasCustomPrompt="1"/>
          </p:nvPr>
        </p:nvSpPr>
        <p:spPr>
          <a:xfrm>
            <a:off x="0" y="0"/>
            <a:ext cx="6858000"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en-US" altLang="ko-KR" dirty="0"/>
              <a:t> Free PPT _ Click to add title</a:t>
            </a:r>
            <a:endParaRPr lang="ko-KR" altLang="en-US" dirty="0"/>
          </a:p>
        </p:txBody>
      </p:sp>
      <p:sp>
        <p:nvSpPr>
          <p:cNvPr id="8" name="직사각형 7">
            <a:extLst>
              <a:ext uri="{FF2B5EF4-FFF2-40B4-BE49-F238E27FC236}">
                <a16:creationId xmlns:a16="http://schemas.microsoft.com/office/drawing/2014/main" id="{A3883575-5F0D-4966-B747-6C434F54F589}"/>
              </a:ext>
            </a:extLst>
          </p:cNvPr>
          <p:cNvSpPr/>
          <p:nvPr userDrawn="1"/>
        </p:nvSpPr>
        <p:spPr>
          <a:xfrm>
            <a:off x="6318321" y="930206"/>
            <a:ext cx="486054"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
        <p:nvSpPr>
          <p:cNvPr id="4" name="Content Placeholder 2"/>
          <p:cNvSpPr>
            <a:spLocks noGrp="1"/>
          </p:cNvSpPr>
          <p:nvPr>
            <p:ph idx="1"/>
          </p:nvPr>
        </p:nvSpPr>
        <p:spPr>
          <a:xfrm>
            <a:off x="296652" y="1131590"/>
            <a:ext cx="6372708" cy="460648"/>
          </a:xfrm>
          <a:prstGeom prst="rect">
            <a:avLst/>
          </a:prstGeom>
        </p:spPr>
        <p:txBody>
          <a:bodyPr anchor="ctr"/>
          <a:lstStyle>
            <a:lvl1pPr marL="0" indent="0">
              <a:buNone/>
              <a:defRPr sz="15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114694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14754" y="0"/>
            <a:ext cx="5643246"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en-US" altLang="ko-KR" dirty="0"/>
              <a:t>Free PPT _ Click to add title</a:t>
            </a:r>
            <a:endParaRPr lang="ko-KR" altLang="en-US" dirty="0"/>
          </a:p>
        </p:txBody>
      </p:sp>
      <p:sp>
        <p:nvSpPr>
          <p:cNvPr id="4" name="Content Placeholder 2"/>
          <p:cNvSpPr>
            <a:spLocks noGrp="1"/>
          </p:cNvSpPr>
          <p:nvPr>
            <p:ph idx="1"/>
          </p:nvPr>
        </p:nvSpPr>
        <p:spPr>
          <a:xfrm>
            <a:off x="1484784" y="987574"/>
            <a:ext cx="5184576" cy="460648"/>
          </a:xfrm>
          <a:prstGeom prst="rect">
            <a:avLst/>
          </a:prstGeom>
        </p:spPr>
        <p:txBody>
          <a:bodyPr anchor="ctr"/>
          <a:lstStyle>
            <a:lvl1pPr marL="0" indent="0">
              <a:buNone/>
              <a:defRPr sz="15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1492542" y="1664248"/>
            <a:ext cx="5184576" cy="2995737"/>
          </a:xfrm>
          <a:prstGeom prst="rect">
            <a:avLst/>
          </a:prstGeom>
        </p:spPr>
        <p:txBody>
          <a:bodyPr lIns="396000" anchor="t"/>
          <a:lstStyle>
            <a:lvl1pPr marL="0" indent="0">
              <a:buNone/>
              <a:defRPr sz="105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6" name="직사각형 5">
            <a:extLst>
              <a:ext uri="{FF2B5EF4-FFF2-40B4-BE49-F238E27FC236}">
                <a16:creationId xmlns:a16="http://schemas.microsoft.com/office/drawing/2014/main" id="{4EB4BD96-FCFC-4CAC-9CEF-37BA758E79CA}"/>
              </a:ext>
            </a:extLst>
          </p:cNvPr>
          <p:cNvSpPr/>
          <p:nvPr userDrawn="1"/>
        </p:nvSpPr>
        <p:spPr>
          <a:xfrm>
            <a:off x="22867" y="9486"/>
            <a:ext cx="1083877" cy="978088"/>
          </a:xfrm>
          <a:prstGeom prst="rect">
            <a:avLst/>
          </a:prstGeom>
          <a:solidFill>
            <a:srgbClr val="E6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Tree>
    <p:extLst>
      <p:ext uri="{BB962C8B-B14F-4D97-AF65-F5344CB8AC3E}">
        <p14:creationId xmlns:p14="http://schemas.microsoft.com/office/powerpoint/2010/main" val="922808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8616"/>
            <a:ext cx="5829300" cy="1101725"/>
          </a:xfrm>
        </p:spPr>
        <p:txBody>
          <a:bodyPr/>
          <a:lstStyle/>
          <a:p>
            <a:r>
              <a:rPr lang="en-US"/>
              <a:t>Click to edit Master title style</a:t>
            </a:r>
          </a:p>
        </p:txBody>
      </p:sp>
      <p:sp>
        <p:nvSpPr>
          <p:cNvPr id="3" name="Subtitle 2"/>
          <p:cNvSpPr>
            <a:spLocks noGrp="1"/>
          </p:cNvSpPr>
          <p:nvPr>
            <p:ph type="subTitle" idx="1"/>
          </p:nvPr>
        </p:nvSpPr>
        <p:spPr>
          <a:xfrm>
            <a:off x="1028700" y="2914650"/>
            <a:ext cx="4800600" cy="1314450"/>
          </a:xfrm>
        </p:spPr>
        <p:txBody>
          <a:bodyPr/>
          <a:lstStyle>
            <a:lvl1pPr marL="0" indent="0" algn="ctr">
              <a:buNone/>
              <a:defRPr>
                <a:solidFill>
                  <a:schemeClr val="tx1">
                    <a:tint val="7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937D59-5EDB-4C39-B697-625748F703B6}" type="datetimeFigureOut">
              <a:rPr lang="en-US" smtClean="0"/>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89595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815133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3305175"/>
            <a:ext cx="5829300" cy="1022350"/>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541735" y="2179641"/>
            <a:ext cx="5829300" cy="1125537"/>
          </a:xfrm>
        </p:spPr>
        <p:txBody>
          <a:bodyPr anchor="b"/>
          <a:lstStyle>
            <a:lvl1pPr marL="0" indent="0">
              <a:buNone/>
              <a:defRPr sz="1500">
                <a:solidFill>
                  <a:schemeClr val="tx1">
                    <a:tint val="75000"/>
                  </a:schemeClr>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86043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1200153"/>
            <a:ext cx="3028950" cy="339407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200153"/>
            <a:ext cx="3028950" cy="339407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937D59-5EDB-4C39-B697-625748F703B6}" type="datetimeFigureOut">
              <a:rPr lang="en-US" smtClean="0"/>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350580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1150938"/>
            <a:ext cx="3030141" cy="4810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1" y="1631953"/>
            <a:ext cx="3030141" cy="2962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1150938"/>
            <a:ext cx="3031331" cy="4810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0" y="1631953"/>
            <a:ext cx="3031331" cy="2962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937D59-5EDB-4C39-B697-625748F703B6}" type="datetimeFigureOut">
              <a:rPr lang="en-US" smtClean="0"/>
              <a:t>5/30/2018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353879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937D59-5EDB-4C39-B697-625748F703B6}" type="datetimeFigureOut">
              <a:rPr lang="en-US" smtClean="0"/>
              <a:t>5/30/2018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1505109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2391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ctr" defTabSz="685783" rtl="0" eaLnBrk="1" latinLnBrk="1" hangingPunct="1">
        <a:spcBef>
          <a:spcPct val="0"/>
        </a:spcBef>
        <a:buNone/>
        <a:defRPr sz="2700" b="1" kern="1200">
          <a:solidFill>
            <a:schemeClr val="tx1"/>
          </a:solidFill>
          <a:latin typeface="Arial" pitchFamily="34" charset="0"/>
          <a:ea typeface="+mj-ea"/>
          <a:cs typeface="Arial" pitchFamily="34" charset="0"/>
        </a:defRPr>
      </a:lvl1pPr>
    </p:titleStyle>
    <p:bodyStyle>
      <a:lvl1pPr marL="257168" indent="-257168" algn="l" defTabSz="685783" rtl="0" eaLnBrk="1" latinLnBrk="1" hangingPunct="1">
        <a:spcBef>
          <a:spcPct val="20000"/>
        </a:spcBef>
        <a:buFont typeface="Arial" pitchFamily="34" charset="0"/>
        <a:buChar char="•"/>
        <a:defRPr sz="2400" kern="1200">
          <a:solidFill>
            <a:schemeClr val="tx1"/>
          </a:solidFill>
          <a:latin typeface="+mn-lt"/>
          <a:ea typeface="+mn-ea"/>
          <a:cs typeface="+mn-cs"/>
        </a:defRPr>
      </a:lvl1pPr>
      <a:lvl2pPr marL="557199" indent="-214308" algn="l" defTabSz="685783" rtl="0" eaLnBrk="1" latinLnBrk="1" hangingPunct="1">
        <a:spcBef>
          <a:spcPct val="20000"/>
        </a:spcBef>
        <a:buFont typeface="Arial" pitchFamily="34" charset="0"/>
        <a:buChar char="–"/>
        <a:defRPr sz="2100" kern="1200">
          <a:solidFill>
            <a:schemeClr val="tx1"/>
          </a:solidFill>
          <a:latin typeface="+mn-lt"/>
          <a:ea typeface="+mn-ea"/>
          <a:cs typeface="+mn-cs"/>
        </a:defRPr>
      </a:lvl2pPr>
      <a:lvl3pPr marL="857228" indent="-171446" algn="l" defTabSz="685783" rtl="0" eaLnBrk="1" latinLnBrk="1" hangingPunct="1">
        <a:spcBef>
          <a:spcPct val="20000"/>
        </a:spcBef>
        <a:buFont typeface="Arial" pitchFamily="34" charset="0"/>
        <a:buChar char="•"/>
        <a:defRPr sz="1800" kern="1200">
          <a:solidFill>
            <a:schemeClr val="tx1"/>
          </a:solidFill>
          <a:latin typeface="+mn-lt"/>
          <a:ea typeface="+mn-ea"/>
          <a:cs typeface="+mn-cs"/>
        </a:defRPr>
      </a:lvl3pPr>
      <a:lvl4pPr marL="1200120"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5pPr>
      <a:lvl6pPr marL="1885903"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ko-KR"/>
      </a:defPPr>
      <a:lvl1pPr marL="0" algn="l" defTabSz="685783" rtl="0" eaLnBrk="1" latinLnBrk="1" hangingPunct="1">
        <a:defRPr sz="1350" kern="1200">
          <a:solidFill>
            <a:schemeClr val="tx1"/>
          </a:solidFill>
          <a:latin typeface="+mn-lt"/>
          <a:ea typeface="+mn-ea"/>
          <a:cs typeface="+mn-cs"/>
        </a:defRPr>
      </a:lvl1pPr>
      <a:lvl2pPr marL="342892" algn="l" defTabSz="685783" rtl="0" eaLnBrk="1" latinLnBrk="1" hangingPunct="1">
        <a:defRPr sz="1350" kern="1200">
          <a:solidFill>
            <a:schemeClr val="tx1"/>
          </a:solidFill>
          <a:latin typeface="+mn-lt"/>
          <a:ea typeface="+mn-ea"/>
          <a:cs typeface="+mn-cs"/>
        </a:defRPr>
      </a:lvl2pPr>
      <a:lvl3pPr marL="685783" algn="l" defTabSz="685783" rtl="0" eaLnBrk="1" latinLnBrk="1" hangingPunct="1">
        <a:defRPr sz="1350" kern="1200">
          <a:solidFill>
            <a:schemeClr val="tx1"/>
          </a:solidFill>
          <a:latin typeface="+mn-lt"/>
          <a:ea typeface="+mn-ea"/>
          <a:cs typeface="+mn-cs"/>
        </a:defRPr>
      </a:lvl3pPr>
      <a:lvl4pPr marL="1028675" algn="l" defTabSz="685783" rtl="0" eaLnBrk="1" latinLnBrk="1" hangingPunct="1">
        <a:defRPr sz="1350" kern="1200">
          <a:solidFill>
            <a:schemeClr val="tx1"/>
          </a:solidFill>
          <a:latin typeface="+mn-lt"/>
          <a:ea typeface="+mn-ea"/>
          <a:cs typeface="+mn-cs"/>
        </a:defRPr>
      </a:lvl4pPr>
      <a:lvl5pPr marL="1371566" algn="l" defTabSz="685783" rtl="0" eaLnBrk="1" latinLnBrk="1" hangingPunct="1">
        <a:defRPr sz="1350" kern="1200">
          <a:solidFill>
            <a:schemeClr val="tx1"/>
          </a:solidFill>
          <a:latin typeface="+mn-lt"/>
          <a:ea typeface="+mn-ea"/>
          <a:cs typeface="+mn-cs"/>
        </a:defRPr>
      </a:lvl5pPr>
      <a:lvl6pPr marL="1714457" algn="l" defTabSz="685783" rtl="0" eaLnBrk="1" latinLnBrk="1" hangingPunct="1">
        <a:defRPr sz="1350" kern="1200">
          <a:solidFill>
            <a:schemeClr val="tx1"/>
          </a:solidFill>
          <a:latin typeface="+mn-lt"/>
          <a:ea typeface="+mn-ea"/>
          <a:cs typeface="+mn-cs"/>
        </a:defRPr>
      </a:lvl6pPr>
      <a:lvl7pPr marL="2057348" algn="l" defTabSz="685783" rtl="0" eaLnBrk="1" latinLnBrk="1" hangingPunct="1">
        <a:defRPr sz="1350" kern="1200">
          <a:solidFill>
            <a:schemeClr val="tx1"/>
          </a:solidFill>
          <a:latin typeface="+mn-lt"/>
          <a:ea typeface="+mn-ea"/>
          <a:cs typeface="+mn-cs"/>
        </a:defRPr>
      </a:lvl7pPr>
      <a:lvl8pPr marL="2400240" algn="l" defTabSz="685783" rtl="0" eaLnBrk="1" latinLnBrk="1" hangingPunct="1">
        <a:defRPr sz="1350" kern="1200">
          <a:solidFill>
            <a:schemeClr val="tx1"/>
          </a:solidFill>
          <a:latin typeface="+mn-lt"/>
          <a:ea typeface="+mn-ea"/>
          <a:cs typeface="+mn-cs"/>
        </a:defRPr>
      </a:lvl8pPr>
      <a:lvl9pPr marL="2743132" algn="l" defTabSz="685783" rtl="0" eaLnBrk="1" latinLnBrk="1"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206375"/>
            <a:ext cx="61722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1200153"/>
            <a:ext cx="61722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4767266"/>
            <a:ext cx="1600200" cy="274637"/>
          </a:xfrm>
          <a:prstGeom prst="rect">
            <a:avLst/>
          </a:prstGeom>
        </p:spPr>
        <p:txBody>
          <a:bodyPr vert="horz" lIns="91440" tIns="45720" rIns="91440" bIns="45720" rtlCol="0" anchor="ctr"/>
          <a:lstStyle>
            <a:lvl1pPr algn="l">
              <a:defRPr sz="900">
                <a:solidFill>
                  <a:schemeClr val="tx1">
                    <a:tint val="75000"/>
                  </a:schemeClr>
                </a:solidFill>
              </a:defRPr>
            </a:lvl1pPr>
          </a:lstStyle>
          <a:p>
            <a:fld id="{63937D59-5EDB-4C39-B697-625748F703B6}" type="datetimeFigureOut">
              <a:rPr lang="en-US" smtClean="0"/>
              <a:t>5/30/2018</a:t>
            </a:fld>
            <a:endParaRPr lang="en-US"/>
          </a:p>
        </p:txBody>
      </p:sp>
      <p:sp>
        <p:nvSpPr>
          <p:cNvPr id="5" name="Footer Placeholder 4"/>
          <p:cNvSpPr>
            <a:spLocks noGrp="1"/>
          </p:cNvSpPr>
          <p:nvPr>
            <p:ph type="ftr" sz="quarter" idx="3"/>
          </p:nvPr>
        </p:nvSpPr>
        <p:spPr>
          <a:xfrm>
            <a:off x="2343150" y="4767266"/>
            <a:ext cx="2171700" cy="27463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4767266"/>
            <a:ext cx="1600200" cy="274637"/>
          </a:xfrm>
          <a:prstGeom prst="rect">
            <a:avLst/>
          </a:prstGeom>
        </p:spPr>
        <p:txBody>
          <a:bodyPr vert="horz" lIns="91440" tIns="45720" rIns="91440" bIns="45720" rtlCol="0" anchor="ctr"/>
          <a:lstStyle>
            <a:lvl1pPr algn="r">
              <a:defRPr sz="900">
                <a:solidFill>
                  <a:schemeClr val="tx1">
                    <a:tint val="75000"/>
                  </a:schemeClr>
                </a:solidFill>
              </a:defRPr>
            </a:lvl1pPr>
          </a:lstStyle>
          <a:p>
            <a:fld id="{0F31DC1F-5561-484E-AB46-68C682854F61}" type="slidenum">
              <a:rPr lang="en-US" smtClean="0"/>
              <a:t>‹#›</a:t>
            </a:fld>
            <a:endParaRPr lang="en-US"/>
          </a:p>
        </p:txBody>
      </p:sp>
    </p:spTree>
    <p:extLst>
      <p:ext uri="{BB962C8B-B14F-4D97-AF65-F5344CB8AC3E}">
        <p14:creationId xmlns:p14="http://schemas.microsoft.com/office/powerpoint/2010/main" val="26212399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685783" rtl="0" eaLnBrk="1" latinLnBrk="0" hangingPunct="1">
        <a:spcBef>
          <a:spcPct val="0"/>
        </a:spcBef>
        <a:buNone/>
        <a:defRPr sz="3300" kern="1200">
          <a:solidFill>
            <a:schemeClr val="tx1"/>
          </a:solidFill>
          <a:latin typeface="+mj-lt"/>
          <a:ea typeface="+mj-ea"/>
          <a:cs typeface="+mj-cs"/>
        </a:defRPr>
      </a:lvl1pPr>
    </p:titleStyle>
    <p:bodyStyle>
      <a:lvl1pPr marL="257168" indent="-257168" algn="l" defTabSz="685783"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199" indent="-214308" algn="l" defTabSz="685783"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28" indent="-171446" algn="l" defTabSz="685783"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20"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03"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14618" y="3003799"/>
            <a:ext cx="6858000" cy="1754326"/>
          </a:xfrm>
          <a:prstGeom prst="rect">
            <a:avLst/>
          </a:prstGeom>
          <a:noFill/>
          <a:ln w="9525">
            <a:noFill/>
            <a:miter lim="800000"/>
            <a:headEnd/>
            <a:tailEnd/>
          </a:ln>
        </p:spPr>
        <p:txBody>
          <a:bodyPr wrap="square">
            <a:spAutoFit/>
          </a:bodyPr>
          <a:lstStyle/>
          <a:p>
            <a:pPr algn="ctr"/>
            <a:r>
              <a:rPr lang="en-US" altLang="ko-KR" sz="2400" b="1" dirty="0">
                <a:solidFill>
                  <a:schemeClr val="tx1">
                    <a:lumMod val="75000"/>
                    <a:lumOff val="25000"/>
                  </a:schemeClr>
                </a:solidFill>
                <a:latin typeface="Arial" pitchFamily="34" charset="0"/>
                <a:ea typeface="맑은 고딕" pitchFamily="50" charset="-127"/>
                <a:cs typeface="Arial" pitchFamily="34" charset="0"/>
              </a:rPr>
              <a:t>A Next-Generation Smart Contract and</a:t>
            </a:r>
          </a:p>
          <a:p>
            <a:pPr algn="ctr"/>
            <a:r>
              <a:rPr lang="en-US" altLang="ko-KR" sz="2400" b="1" dirty="0">
                <a:solidFill>
                  <a:schemeClr val="tx1">
                    <a:lumMod val="75000"/>
                    <a:lumOff val="25000"/>
                  </a:schemeClr>
                </a:solidFill>
                <a:latin typeface="Arial" pitchFamily="34" charset="0"/>
                <a:ea typeface="맑은 고딕" pitchFamily="50" charset="-127"/>
                <a:cs typeface="Arial" pitchFamily="34" charset="0"/>
              </a:rPr>
              <a:t>Decentralized Application Platform</a:t>
            </a:r>
          </a:p>
          <a:p>
            <a:pPr algn="ct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a:p>
            <a:pPr algn="ctr"/>
            <a:r>
              <a:rPr lang="en-US" altLang="ko-KR" sz="1500" b="1" dirty="0" err="1">
                <a:solidFill>
                  <a:schemeClr val="tx1">
                    <a:lumMod val="75000"/>
                    <a:lumOff val="25000"/>
                  </a:schemeClr>
                </a:solidFill>
                <a:latin typeface="Arial" pitchFamily="34" charset="0"/>
                <a:ea typeface="맑은 고딕" pitchFamily="50" charset="-127"/>
                <a:cs typeface="Arial" pitchFamily="34" charset="0"/>
              </a:rPr>
              <a:t>Vitalik</a:t>
            </a:r>
            <a:r>
              <a:rPr lang="en-US" altLang="ko-KR" sz="1500" b="1" dirty="0">
                <a:solidFill>
                  <a:schemeClr val="tx1">
                    <a:lumMod val="75000"/>
                    <a:lumOff val="25000"/>
                  </a:schemeClr>
                </a:solidFill>
                <a:latin typeface="Arial" pitchFamily="34" charset="0"/>
                <a:ea typeface="맑은 고딕" pitchFamily="50" charset="-127"/>
                <a:cs typeface="Arial" pitchFamily="34" charset="0"/>
              </a:rPr>
              <a:t> </a:t>
            </a:r>
            <a:r>
              <a:rPr lang="en-US" altLang="ko-KR" sz="1500" b="1" dirty="0" err="1">
                <a:solidFill>
                  <a:schemeClr val="tx1">
                    <a:lumMod val="75000"/>
                    <a:lumOff val="25000"/>
                  </a:schemeClr>
                </a:solidFill>
                <a:latin typeface="Arial" pitchFamily="34" charset="0"/>
                <a:ea typeface="맑은 고딕" pitchFamily="50" charset="-127"/>
                <a:cs typeface="Arial" pitchFamily="34" charset="0"/>
              </a:rPr>
              <a:t>Buterin</a:t>
            </a: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a:p>
            <a:pPr algn="ct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a:p>
            <a:pPr algn="ctr"/>
            <a:r>
              <a:rPr lang="ko-KR" altLang="en-US" sz="1500" b="1" dirty="0">
                <a:solidFill>
                  <a:schemeClr val="tx1">
                    <a:lumMod val="75000"/>
                    <a:lumOff val="25000"/>
                  </a:schemeClr>
                </a:solidFill>
                <a:latin typeface="Arial" pitchFamily="34" charset="0"/>
                <a:ea typeface="맑은 고딕" pitchFamily="50" charset="-127"/>
                <a:cs typeface="Arial" pitchFamily="34" charset="0"/>
              </a:rPr>
              <a:t>명지대학교 컴퓨터공학과 윤성하</a:t>
            </a: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val="303447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latin typeface="Arial" pitchFamily="34" charset="0"/>
                <a:cs typeface="Arial" pitchFamily="34" charset="0"/>
              </a:rPr>
              <a:t>Ethereum State Transition Function</a:t>
            </a:r>
          </a:p>
        </p:txBody>
      </p:sp>
      <p:sp>
        <p:nvSpPr>
          <p:cNvPr id="5" name="Content Placeholder 4"/>
          <p:cNvSpPr>
            <a:spLocks noGrp="1"/>
          </p:cNvSpPr>
          <p:nvPr>
            <p:ph idx="10"/>
          </p:nvPr>
        </p:nvSpPr>
        <p:spPr>
          <a:xfrm>
            <a:off x="304410" y="1347614"/>
            <a:ext cx="6372708" cy="1288045"/>
          </a:xfrm>
        </p:spPr>
        <p:txBody>
          <a:bodyPr>
            <a:spAutoFit/>
          </a:bodyPr>
          <a:lstStyle/>
          <a:p>
            <a:pPr marL="214308" indent="-214308">
              <a:buFont typeface="Arial" panose="020B0604020202020204" pitchFamily="34" charset="0"/>
              <a:buChar char="•"/>
            </a:pPr>
            <a:r>
              <a:rPr lang="en-US" altLang="ko-KR" sz="1100" dirty="0">
                <a:solidFill>
                  <a:schemeClr val="tx1"/>
                </a:solidFill>
              </a:rPr>
              <a:t>For example,</a:t>
            </a:r>
            <a:endParaRPr lang="ko-KR" altLang="en-US" sz="1100" dirty="0">
              <a:solidFill>
                <a:schemeClr val="tx1"/>
              </a:solidFill>
            </a:endParaRPr>
          </a:p>
          <a:p>
            <a:pPr marL="785799" lvl="1" indent="-228600">
              <a:buFont typeface="Arial" pitchFamily="34" charset="0"/>
              <a:buAutoNum type="arabicPeriod" startAt="5"/>
            </a:pPr>
            <a:r>
              <a:rPr lang="en-US" altLang="ko-KR" sz="1050" dirty="0">
                <a:latin typeface="Arial" panose="020B0604020202020204" pitchFamily="34" charset="0"/>
                <a:cs typeface="Arial" panose="020B0604020202020204" pitchFamily="34" charset="0"/>
              </a:rPr>
              <a:t>Run the code. In this case, this is simple: it checks if the contract's storage at index “2” is used, notices that it is not, and so it sets the storage at index “2” to the value “CHARLIE”. Suppose this takes 187 gas, so the remaining amount of gas is 1150 - 187 = 963</a:t>
            </a:r>
          </a:p>
          <a:p>
            <a:pPr marL="785799" lvl="1" indent="-228600">
              <a:buFont typeface="Arial" pitchFamily="34" charset="0"/>
              <a:buAutoNum type="arabicPeriod" startAt="5"/>
            </a:pPr>
            <a:r>
              <a:rPr lang="en-US" altLang="ko-KR" sz="1050" dirty="0">
                <a:latin typeface="Arial" panose="020B0604020202020204" pitchFamily="34" charset="0"/>
                <a:cs typeface="Arial" panose="020B0604020202020204" pitchFamily="34" charset="0"/>
              </a:rPr>
              <a:t>Add 963 * 0.001 = 0.963 ether back to the sender's account, and return the resulting state.</a:t>
            </a:r>
          </a:p>
        </p:txBody>
      </p:sp>
      <p:sp>
        <p:nvSpPr>
          <p:cNvPr id="3" name="Title 2"/>
          <p:cNvSpPr>
            <a:spLocks noGrp="1"/>
          </p:cNvSpPr>
          <p:nvPr>
            <p:ph type="title"/>
          </p:nvPr>
        </p:nvSpPr>
        <p:spPr/>
        <p:txBody>
          <a:bodyPr/>
          <a:lstStyle/>
          <a:p>
            <a:r>
              <a:rPr lang="en-US" dirty="0"/>
              <a:t> Ethereum</a:t>
            </a:r>
          </a:p>
        </p:txBody>
      </p:sp>
      <p:pic>
        <p:nvPicPr>
          <p:cNvPr id="6" name="그림 5">
            <a:extLst>
              <a:ext uri="{FF2B5EF4-FFF2-40B4-BE49-F238E27FC236}">
                <a16:creationId xmlns:a16="http://schemas.microsoft.com/office/drawing/2014/main" id="{256FFB1A-B376-4943-A7EB-BBBA47DFBDC1}"/>
              </a:ext>
            </a:extLst>
          </p:cNvPr>
          <p:cNvPicPr>
            <a:picLocks noChangeAspect="1"/>
          </p:cNvPicPr>
          <p:nvPr/>
        </p:nvPicPr>
        <p:blipFill>
          <a:blip r:embed="rId2"/>
          <a:stretch>
            <a:fillRect/>
          </a:stretch>
        </p:blipFill>
        <p:spPr>
          <a:xfrm>
            <a:off x="1379513" y="3063468"/>
            <a:ext cx="4098974" cy="1951592"/>
          </a:xfrm>
          <a:prstGeom prst="rect">
            <a:avLst/>
          </a:prstGeom>
        </p:spPr>
      </p:pic>
    </p:spTree>
    <p:extLst>
      <p:ext uri="{BB962C8B-B14F-4D97-AF65-F5344CB8AC3E}">
        <p14:creationId xmlns:p14="http://schemas.microsoft.com/office/powerpoint/2010/main" val="4277321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latin typeface="Arial" pitchFamily="34" charset="0"/>
                <a:cs typeface="Arial" pitchFamily="34" charset="0"/>
              </a:rPr>
              <a:t>Ethereum State Transition Function</a:t>
            </a:r>
          </a:p>
        </p:txBody>
      </p:sp>
      <p:sp>
        <p:nvSpPr>
          <p:cNvPr id="5" name="Content Placeholder 4"/>
          <p:cNvSpPr>
            <a:spLocks noGrp="1"/>
          </p:cNvSpPr>
          <p:nvPr>
            <p:ph idx="10"/>
          </p:nvPr>
        </p:nvSpPr>
        <p:spPr>
          <a:xfrm>
            <a:off x="304410" y="1347614"/>
            <a:ext cx="6372708" cy="1822037"/>
          </a:xfrm>
        </p:spPr>
        <p:txBody>
          <a:bodyPr>
            <a:spAutoFit/>
          </a:bodyPr>
          <a:lstStyle/>
          <a:p>
            <a:pPr marL="214308" indent="-214308">
              <a:buFont typeface="Arial" panose="020B0604020202020204" pitchFamily="34" charset="0"/>
              <a:buChar char="•"/>
            </a:pPr>
            <a:r>
              <a:rPr lang="en-US" altLang="ko-KR" sz="1100" dirty="0"/>
              <a:t>No contract at the receiving end of the transaction, </a:t>
            </a:r>
          </a:p>
          <a:p>
            <a:r>
              <a:rPr lang="en-US" altLang="ko-KR" sz="1100" dirty="0"/>
              <a:t>	the total transaction fee = GASPRICE * LENGTH of transaction in bytes</a:t>
            </a:r>
          </a:p>
          <a:p>
            <a:pPr marL="728649" lvl="1" indent="-171450">
              <a:buFontTx/>
              <a:buChar char="-"/>
            </a:pPr>
            <a:r>
              <a:rPr lang="en-US" altLang="ko-KR" sz="1050" dirty="0">
                <a:latin typeface="Arial" panose="020B0604020202020204" pitchFamily="34" charset="0"/>
                <a:cs typeface="Arial" panose="020B0604020202020204" pitchFamily="34" charset="0"/>
              </a:rPr>
              <a:t>the data sent with transaction would be ignored.</a:t>
            </a:r>
          </a:p>
          <a:p>
            <a:pPr marL="214308" indent="-214308">
              <a:buFont typeface="Arial" panose="020B0604020202020204" pitchFamily="34" charset="0"/>
              <a:buChar char="•"/>
            </a:pPr>
            <a:endParaRPr lang="en-US" altLang="ko-KR" dirty="0">
              <a:solidFill>
                <a:schemeClr val="tx1"/>
              </a:solidFill>
            </a:endParaRPr>
          </a:p>
          <a:p>
            <a:pPr marL="214308" indent="-214308">
              <a:buFont typeface="Arial" panose="020B0604020202020204" pitchFamily="34" charset="0"/>
              <a:buChar char="•"/>
            </a:pPr>
            <a:r>
              <a:rPr lang="en-US" altLang="ko-KR" dirty="0"/>
              <a:t>Messages work equivalently to transactions in terms of reverts</a:t>
            </a:r>
            <a:endParaRPr lang="ko-KR" altLang="en-US" sz="1100" dirty="0"/>
          </a:p>
          <a:p>
            <a:pPr marL="728649" lvl="1" indent="-171450">
              <a:buFontTx/>
              <a:buChar char="-"/>
            </a:pPr>
            <a:r>
              <a:rPr lang="en-US" altLang="ko-KR" sz="1050" dirty="0">
                <a:latin typeface="Arial" panose="020B0604020202020204" pitchFamily="34" charset="0"/>
                <a:cs typeface="Arial" panose="020B0604020202020204" pitchFamily="34" charset="0"/>
              </a:rPr>
              <a:t>Message sent -&gt; runs out of gas -&gt; revert !</a:t>
            </a:r>
          </a:p>
          <a:p>
            <a:pPr marL="728649" lvl="1" indent="-171450">
              <a:buFontTx/>
              <a:buChar char="-"/>
            </a:pPr>
            <a:r>
              <a:rPr lang="en-US" altLang="ko-KR" sz="1050" dirty="0">
                <a:latin typeface="Arial" panose="020B0604020202020204" pitchFamily="34" charset="0"/>
                <a:cs typeface="Arial" panose="020B0604020202020204" pitchFamily="34" charset="0"/>
              </a:rPr>
              <a:t>previous executions do not need to revert.</a:t>
            </a:r>
          </a:p>
          <a:p>
            <a:pPr marL="728649" lvl="1" indent="-171450">
              <a:buFontTx/>
              <a:buChar char="-"/>
            </a:pPr>
            <a:r>
              <a:rPr lang="en-US" altLang="ko-KR" sz="1050" dirty="0">
                <a:latin typeface="Arial" panose="020B0604020202020204" pitchFamily="34" charset="0"/>
                <a:cs typeface="Arial" panose="020B0604020202020204" pitchFamily="34" charset="0"/>
              </a:rPr>
              <a:t>If A calls B with G gas =&gt; A's execution is guaranteed to lose at most G gas.</a:t>
            </a:r>
            <a:endParaRPr lang="ko-KR" altLang="en-US" sz="1050" dirty="0">
              <a:latin typeface="Arial" panose="020B0604020202020204" pitchFamily="34" charset="0"/>
              <a:cs typeface="Arial" panose="020B0604020202020204" pitchFamily="34" charset="0"/>
            </a:endParaRPr>
          </a:p>
          <a:p>
            <a:pPr marL="728649" lvl="1" indent="-171450">
              <a:buFontTx/>
              <a:buChar char="-"/>
            </a:pPr>
            <a:r>
              <a:rPr lang="en-US" altLang="ko-KR" sz="1050" dirty="0">
                <a:latin typeface="Arial" panose="020B0604020202020204" pitchFamily="34" charset="0"/>
                <a:cs typeface="Arial" panose="020B0604020202020204" pitchFamily="34" charset="0"/>
              </a:rPr>
              <a:t>“CREATE” opcode creates a contract.</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3008422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Code Execution</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3219343"/>
          </a:xfrm>
        </p:spPr>
        <p:txBody>
          <a:bodyPr>
            <a:spAutoFit/>
          </a:bodyPr>
          <a:lstStyle/>
          <a:p>
            <a:pPr marL="214308" indent="-214308">
              <a:buFont typeface="Arial" panose="020B0604020202020204" pitchFamily="34" charset="0"/>
              <a:buChar char="•"/>
            </a:pPr>
            <a:r>
              <a:rPr lang="en-US" altLang="ko-KR" sz="1100" dirty="0"/>
              <a:t>The code in Ethereum contracts is written in a low-level, stack-based bytecode language, referred to as "Ethereum Virtual Machine code". </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Consists of a series of bytes, where each byte represents an operation.</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Code execution is an infinite loop.</a:t>
            </a:r>
          </a:p>
          <a:p>
            <a:pPr marL="728649" lvl="1" indent="-171450">
              <a:buFontTx/>
              <a:buChar char="-"/>
            </a:pPr>
            <a:r>
              <a:rPr lang="en-US" altLang="ko-KR" sz="1050" dirty="0">
                <a:latin typeface="Arial" pitchFamily="34" charset="0"/>
                <a:cs typeface="Arial" pitchFamily="34" charset="0"/>
              </a:rPr>
              <a:t>consists of repeatedly carrying out the operation at the current PC</a:t>
            </a:r>
          </a:p>
          <a:p>
            <a:pPr marL="728649" lvl="1" indent="-171450">
              <a:buFontTx/>
              <a:buChar char="-"/>
            </a:pPr>
            <a:r>
              <a:rPr lang="en-US" altLang="ko-KR" sz="1050" dirty="0">
                <a:latin typeface="Arial" pitchFamily="34" charset="0"/>
                <a:cs typeface="Arial" pitchFamily="34" charset="0"/>
              </a:rPr>
              <a:t>then incrementing the PC by 1</a:t>
            </a:r>
          </a:p>
          <a:p>
            <a:pPr marL="728649" lvl="1" indent="-171450">
              <a:buFontTx/>
              <a:buChar char="-"/>
            </a:pPr>
            <a:r>
              <a:rPr lang="en-US" altLang="ko-KR" sz="1050" dirty="0">
                <a:latin typeface="Arial" pitchFamily="34" charset="0"/>
                <a:cs typeface="Arial" pitchFamily="34" charset="0"/>
              </a:rPr>
              <a:t>until the end of code or an error or “STOP” or “RETURN” opcode</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3 types of space in which to store data:</a:t>
            </a:r>
          </a:p>
          <a:p>
            <a:pPr marL="785799" lvl="1" indent="-228600">
              <a:buAutoNum type="arabicPeriod"/>
            </a:pPr>
            <a:r>
              <a:rPr lang="en-US" altLang="ko-KR" sz="1050" dirty="0">
                <a:latin typeface="Arial" pitchFamily="34" charset="0"/>
                <a:cs typeface="Arial" pitchFamily="34" charset="0"/>
              </a:rPr>
              <a:t>Stack</a:t>
            </a:r>
          </a:p>
          <a:p>
            <a:pPr marL="785799" lvl="1" indent="-228600">
              <a:buAutoNum type="arabicPeriod"/>
            </a:pPr>
            <a:r>
              <a:rPr lang="en-US" altLang="ko-KR" sz="1050" dirty="0">
                <a:latin typeface="Arial" pitchFamily="34" charset="0"/>
                <a:cs typeface="Arial" pitchFamily="34" charset="0"/>
              </a:rPr>
              <a:t>Memory</a:t>
            </a:r>
          </a:p>
          <a:p>
            <a:pPr marL="785799" lvl="1" indent="-228600">
              <a:buAutoNum type="arabicPeriod"/>
            </a:pPr>
            <a:r>
              <a:rPr lang="en-US" altLang="ko-KR" sz="1050" dirty="0">
                <a:latin typeface="Arial" pitchFamily="34" charset="0"/>
                <a:cs typeface="Arial" pitchFamily="34" charset="0"/>
              </a:rPr>
              <a:t>The Contract‘s long-term Storage</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endParaRPr lang="en-US" altLang="ko-KR" sz="1100" dirty="0"/>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1314010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Code Execution</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3107004"/>
          </a:xfrm>
        </p:spPr>
        <p:txBody>
          <a:bodyPr>
            <a:spAutoFit/>
          </a:bodyPr>
          <a:lstStyle/>
          <a:p>
            <a:pPr marL="214308" indent="-214308">
              <a:buFont typeface="Arial" panose="020B0604020202020204" pitchFamily="34" charset="0"/>
              <a:buChar char="•"/>
            </a:pPr>
            <a:r>
              <a:rPr lang="en-US" altLang="ko-KR" sz="1100" dirty="0">
                <a:latin typeface="Arial" pitchFamily="34" charset="0"/>
                <a:cs typeface="Arial" pitchFamily="34" charset="0"/>
              </a:rPr>
              <a:t>The execution model of EVM code is simple.</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latin typeface="Arial" pitchFamily="34" charset="0"/>
                <a:cs typeface="Arial" pitchFamily="34" charset="0"/>
              </a:rPr>
              <a:t>While EVM is running, its computational state can be defined by the tuple.</a:t>
            </a:r>
          </a:p>
          <a:p>
            <a:pPr marL="728649" lvl="1" indent="-171450">
              <a:buFontTx/>
              <a:buChar char="-"/>
            </a:pPr>
            <a:r>
              <a:rPr lang="en-US" altLang="ko-KR" sz="1050" dirty="0" err="1">
                <a:latin typeface="Arial" pitchFamily="34" charset="0"/>
                <a:cs typeface="Arial" pitchFamily="34" charset="0"/>
              </a:rPr>
              <a:t>block_state</a:t>
            </a:r>
            <a:r>
              <a:rPr lang="en-US" altLang="ko-KR" sz="1050" dirty="0">
                <a:latin typeface="Arial" pitchFamily="34" charset="0"/>
                <a:cs typeface="Arial" pitchFamily="34" charset="0"/>
              </a:rPr>
              <a:t>,</a:t>
            </a:r>
            <a:r>
              <a:rPr lang="ko-KR" altLang="en-US" sz="1050" dirty="0">
                <a:latin typeface="Arial" pitchFamily="34" charset="0"/>
                <a:cs typeface="Arial" pitchFamily="34" charset="0"/>
              </a:rPr>
              <a:t> </a:t>
            </a:r>
            <a:r>
              <a:rPr lang="en-US" altLang="ko-KR" sz="1050" dirty="0">
                <a:latin typeface="Arial" pitchFamily="34" charset="0"/>
                <a:cs typeface="Arial" pitchFamily="34" charset="0"/>
              </a:rPr>
              <a:t>transaction, message, code, memory, stack, pc, gas</a:t>
            </a:r>
          </a:p>
          <a:p>
            <a:pPr marL="728649" lvl="1" indent="-171450">
              <a:buFontTx/>
              <a:buChar char="-"/>
            </a:pPr>
            <a:r>
              <a:rPr lang="en-US" altLang="ko-KR" sz="1050" dirty="0" err="1">
                <a:latin typeface="Arial" pitchFamily="34" charset="0"/>
                <a:cs typeface="Arial" pitchFamily="34" charset="0"/>
              </a:rPr>
              <a:t>block_state</a:t>
            </a:r>
            <a:r>
              <a:rPr lang="en-US" altLang="ko-KR" sz="1050" dirty="0">
                <a:latin typeface="Arial" pitchFamily="34" charset="0"/>
                <a:cs typeface="Arial" pitchFamily="34" charset="0"/>
              </a:rPr>
              <a:t>: the global state containing all accounts and includes balances and storage.</a:t>
            </a:r>
          </a:p>
          <a:p>
            <a:pPr marL="728649" lvl="1" indent="-171450">
              <a:buFontTx/>
              <a:buChar char="-"/>
            </a:pPr>
            <a:r>
              <a:rPr lang="en-US" altLang="ko-KR" sz="1050" dirty="0">
                <a:latin typeface="Arial" pitchFamily="34" charset="0"/>
                <a:cs typeface="Arial" pitchFamily="34" charset="0"/>
              </a:rPr>
              <a:t>At the start of every round of execution, the current instruction is found by taking the “PC” </a:t>
            </a:r>
            <a:r>
              <a:rPr lang="en-US" altLang="ko-KR" sz="1050" dirty="0" err="1">
                <a:latin typeface="Arial" pitchFamily="34" charset="0"/>
                <a:cs typeface="Arial" pitchFamily="34" charset="0"/>
              </a:rPr>
              <a:t>th</a:t>
            </a:r>
            <a:r>
              <a:rPr lang="en-US" altLang="ko-KR" sz="1050" dirty="0">
                <a:latin typeface="Arial" pitchFamily="34" charset="0"/>
                <a:cs typeface="Arial" pitchFamily="34" charset="0"/>
              </a:rPr>
              <a:t> byte of “code” (or 0 if pc &gt;=</a:t>
            </a:r>
            <a:r>
              <a:rPr lang="en-US" altLang="ko-KR" sz="1050" dirty="0" err="1">
                <a:latin typeface="Arial" pitchFamily="34" charset="0"/>
                <a:cs typeface="Arial" pitchFamily="34" charset="0"/>
              </a:rPr>
              <a:t>len</a:t>
            </a:r>
            <a:r>
              <a:rPr lang="en-US" altLang="ko-KR" sz="1050" dirty="0">
                <a:latin typeface="Arial" pitchFamily="34" charset="0"/>
                <a:cs typeface="Arial" pitchFamily="34" charset="0"/>
              </a:rPr>
              <a:t>(code))</a:t>
            </a:r>
          </a:p>
          <a:p>
            <a:pPr marL="728649" lvl="1" indent="-171450">
              <a:buFontTx/>
              <a:buChar char="-"/>
            </a:pPr>
            <a:r>
              <a:rPr lang="en-US" altLang="ko-KR" sz="1050" dirty="0">
                <a:latin typeface="Arial" pitchFamily="34" charset="0"/>
                <a:cs typeface="Arial" pitchFamily="34" charset="0"/>
              </a:rPr>
              <a:t>each instruction has its own definition in terms of how it affects the tuple.</a:t>
            </a:r>
          </a:p>
          <a:p>
            <a:pPr lvl="1" indent="0">
              <a:buNone/>
            </a:pPr>
            <a:r>
              <a:rPr lang="en-US" altLang="ko-KR" sz="1050" dirty="0">
                <a:latin typeface="Arial" pitchFamily="34" charset="0"/>
                <a:cs typeface="Arial" pitchFamily="34" charset="0"/>
              </a:rPr>
              <a:t>     ex) ADD: pops 2items off the stack</a:t>
            </a:r>
          </a:p>
          <a:p>
            <a:pPr lvl="1" indent="0">
              <a:buNone/>
            </a:pPr>
            <a:r>
              <a:rPr lang="en-US" altLang="ko-KR" sz="1050" dirty="0">
                <a:latin typeface="Arial" pitchFamily="34" charset="0"/>
                <a:cs typeface="Arial" pitchFamily="34" charset="0"/>
              </a:rPr>
              <a:t>	                 pushes their sum</a:t>
            </a:r>
          </a:p>
          <a:p>
            <a:pPr lvl="1" indent="0">
              <a:buNone/>
            </a:pPr>
            <a:r>
              <a:rPr lang="en-US" altLang="ko-KR" sz="1050" dirty="0">
                <a:latin typeface="Arial" pitchFamily="34" charset="0"/>
                <a:cs typeface="Arial" pitchFamily="34" charset="0"/>
              </a:rPr>
              <a:t>	                 reduces gas by 1</a:t>
            </a:r>
          </a:p>
          <a:p>
            <a:pPr lvl="1" indent="0">
              <a:buNone/>
            </a:pPr>
            <a:r>
              <a:rPr lang="en-US" altLang="ko-KR" sz="1050" dirty="0">
                <a:latin typeface="Arial" pitchFamily="34" charset="0"/>
                <a:cs typeface="Arial" pitchFamily="34" charset="0"/>
              </a:rPr>
              <a:t>                     increases pc by 1</a:t>
            </a:r>
            <a:endParaRPr lang="ko-KR" altLang="en-US" sz="1050" dirty="0">
              <a:latin typeface="Arial" pitchFamily="34" charset="0"/>
              <a:cs typeface="Arial" pitchFamily="34" charset="0"/>
            </a:endParaRP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Although there are many ways to optimize Ethereum virtual machine execution via just-in-time compilation, a basic implementation of Ethereum can be done in a few hundred lines of code.</a:t>
            </a:r>
            <a:endParaRPr lang="en-US" altLang="ko-KR" sz="1100" dirty="0">
              <a:latin typeface="Arial" pitchFamily="34" charset="0"/>
              <a:cs typeface="Arial" pitchFamily="34" charset="0"/>
            </a:endParaRP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3626658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Blockchain and Mining</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055674"/>
          </a:xfrm>
        </p:spPr>
        <p:txBody>
          <a:bodyPr>
            <a:spAutoFit/>
          </a:bodyPr>
          <a:lstStyle/>
          <a:p>
            <a:pPr marL="214308" indent="-214308">
              <a:buFont typeface="Arial" panose="020B0604020202020204" pitchFamily="34" charset="0"/>
              <a:buChar char="•"/>
            </a:pPr>
            <a:r>
              <a:rPr lang="en-US" altLang="ko-KR" dirty="0"/>
              <a:t>The Ethereum blockchain is similar to the Bitcoin blockchain</a:t>
            </a: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But, it does have some differences.</a:t>
            </a:r>
          </a:p>
          <a:p>
            <a:pPr marL="728649" lvl="1" indent="-171450">
              <a:buFontTx/>
              <a:buChar char="-"/>
            </a:pPr>
            <a:r>
              <a:rPr lang="en-US" altLang="ko-KR" sz="1050" dirty="0">
                <a:latin typeface="Arial" pitchFamily="34" charset="0"/>
                <a:cs typeface="Arial" pitchFamily="34" charset="0"/>
              </a:rPr>
              <a:t>Ethereum Blocks contain a copy of both the transaction list and the most recent state.</a:t>
            </a:r>
          </a:p>
          <a:p>
            <a:pPr marL="728649" lvl="1" indent="-171450">
              <a:buFontTx/>
              <a:buChar char="-"/>
            </a:pPr>
            <a:r>
              <a:rPr lang="en-US" altLang="ko-KR" sz="1050" dirty="0">
                <a:latin typeface="Arial" pitchFamily="34" charset="0"/>
                <a:cs typeface="Arial" pitchFamily="34" charset="0"/>
              </a:rPr>
              <a:t>also store </a:t>
            </a:r>
            <a:r>
              <a:rPr lang="en-US" altLang="ko-KR" sz="1050" dirty="0" err="1">
                <a:latin typeface="Arial" pitchFamily="34" charset="0"/>
                <a:cs typeface="Arial" pitchFamily="34" charset="0"/>
              </a:rPr>
              <a:t>block_number</a:t>
            </a:r>
            <a:r>
              <a:rPr lang="en-US" altLang="ko-KR" sz="1050" dirty="0">
                <a:latin typeface="Arial" pitchFamily="34" charset="0"/>
                <a:cs typeface="Arial" pitchFamily="34" charset="0"/>
              </a:rPr>
              <a:t> and difficulty</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120382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Blockchain and Mining</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2620717"/>
          </a:xfrm>
        </p:spPr>
        <p:txBody>
          <a:bodyPr>
            <a:spAutoFit/>
          </a:bodyPr>
          <a:lstStyle/>
          <a:p>
            <a:pPr marL="214308" indent="-214308">
              <a:buFont typeface="Arial" panose="020B0604020202020204" pitchFamily="34" charset="0"/>
              <a:buChar char="•"/>
            </a:pPr>
            <a:r>
              <a:rPr lang="en-US" altLang="ko-KR" sz="1100" dirty="0"/>
              <a:t>Block validation algorithm</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Check if the previous block referenced exists and is valid.</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Check that the timestamp of the block is greater than that of the referenced previous block and less than 15 minutes into the future</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Check that the block number, difficulty, transaction root, uncle root and gas limit (various low-level Ethereum-specific concepts) are valid.</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Check that the proof of work on the block is valid.</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Let “S[0]” be the state at the end of the previous block.</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Let “</a:t>
            </a:r>
            <a:r>
              <a:rPr lang="en-US" altLang="ko-KR" sz="1050" dirty="0" err="1">
                <a:solidFill>
                  <a:schemeClr val="tx1">
                    <a:lumMod val="75000"/>
                    <a:lumOff val="25000"/>
                  </a:schemeClr>
                </a:solidFill>
                <a:latin typeface="Arial" pitchFamily="34" charset="0"/>
                <a:cs typeface="Arial" pitchFamily="34" charset="0"/>
              </a:rPr>
              <a:t>Tx</a:t>
            </a:r>
            <a:r>
              <a:rPr lang="en-US" altLang="ko-KR" sz="1050" dirty="0">
                <a:solidFill>
                  <a:schemeClr val="tx1">
                    <a:lumMod val="75000"/>
                    <a:lumOff val="25000"/>
                  </a:schemeClr>
                </a:solidFill>
                <a:latin typeface="Arial" pitchFamily="34" charset="0"/>
                <a:cs typeface="Arial" pitchFamily="34" charset="0"/>
              </a:rPr>
              <a:t>” be the block’s transaction list, with “n” transactions. For all “</a:t>
            </a:r>
            <a:r>
              <a:rPr lang="en-US" altLang="ko-KR" sz="1050" dirty="0" err="1">
                <a:solidFill>
                  <a:schemeClr val="tx1">
                    <a:lumMod val="75000"/>
                    <a:lumOff val="25000"/>
                  </a:schemeClr>
                </a:solidFill>
                <a:latin typeface="Arial" pitchFamily="34" charset="0"/>
                <a:cs typeface="Arial" pitchFamily="34" charset="0"/>
              </a:rPr>
              <a:t>i</a:t>
            </a:r>
            <a:r>
              <a:rPr lang="en-US" altLang="ko-KR" sz="1050" dirty="0">
                <a:solidFill>
                  <a:schemeClr val="tx1">
                    <a:lumMod val="75000"/>
                    <a:lumOff val="25000"/>
                  </a:schemeClr>
                </a:solidFill>
                <a:latin typeface="Arial" pitchFamily="34" charset="0"/>
                <a:cs typeface="Arial" pitchFamily="34" charset="0"/>
              </a:rPr>
              <a:t>” in 0…n-1, set S[i+1] = APPLY(S[</a:t>
            </a:r>
            <a:r>
              <a:rPr lang="en-US" altLang="ko-KR" sz="1050" dirty="0" err="1">
                <a:solidFill>
                  <a:schemeClr val="tx1">
                    <a:lumMod val="75000"/>
                    <a:lumOff val="25000"/>
                  </a:schemeClr>
                </a:solidFill>
                <a:latin typeface="Arial" pitchFamily="34" charset="0"/>
                <a:cs typeface="Arial" pitchFamily="34" charset="0"/>
              </a:rPr>
              <a:t>i</a:t>
            </a:r>
            <a:r>
              <a:rPr lang="en-US" altLang="ko-KR" sz="1050" dirty="0">
                <a:solidFill>
                  <a:schemeClr val="tx1">
                    <a:lumMod val="75000"/>
                    <a:lumOff val="25000"/>
                  </a:schemeClr>
                </a:solidFill>
                <a:latin typeface="Arial" pitchFamily="34" charset="0"/>
                <a:cs typeface="Arial" pitchFamily="34" charset="0"/>
              </a:rPr>
              <a:t>], </a:t>
            </a:r>
            <a:r>
              <a:rPr lang="en-US" altLang="ko-KR" sz="1050" dirty="0" err="1">
                <a:solidFill>
                  <a:schemeClr val="tx1">
                    <a:lumMod val="75000"/>
                    <a:lumOff val="25000"/>
                  </a:schemeClr>
                </a:solidFill>
                <a:latin typeface="Arial" pitchFamily="34" charset="0"/>
                <a:cs typeface="Arial" pitchFamily="34" charset="0"/>
              </a:rPr>
              <a:t>Tx</a:t>
            </a:r>
            <a:r>
              <a:rPr lang="en-US" altLang="ko-KR" sz="1050" dirty="0">
                <a:solidFill>
                  <a:schemeClr val="tx1">
                    <a:lumMod val="75000"/>
                    <a:lumOff val="25000"/>
                  </a:schemeClr>
                </a:solidFill>
                <a:latin typeface="Arial" pitchFamily="34" charset="0"/>
                <a:cs typeface="Arial" pitchFamily="34" charset="0"/>
              </a:rPr>
              <a:t>[</a:t>
            </a:r>
            <a:r>
              <a:rPr lang="en-US" altLang="ko-KR" sz="1050" dirty="0" err="1">
                <a:solidFill>
                  <a:schemeClr val="tx1">
                    <a:lumMod val="75000"/>
                    <a:lumOff val="25000"/>
                  </a:schemeClr>
                </a:solidFill>
                <a:latin typeface="Arial" pitchFamily="34" charset="0"/>
                <a:cs typeface="Arial" pitchFamily="34" charset="0"/>
              </a:rPr>
              <a:t>i</a:t>
            </a:r>
            <a:r>
              <a:rPr lang="en-US" altLang="ko-KR" sz="1050" dirty="0">
                <a:solidFill>
                  <a:schemeClr val="tx1">
                    <a:lumMod val="75000"/>
                    <a:lumOff val="25000"/>
                  </a:schemeClr>
                </a:solidFill>
                <a:latin typeface="Arial" pitchFamily="34" charset="0"/>
                <a:cs typeface="Arial" pitchFamily="34" charset="0"/>
              </a:rPr>
              <a:t>]). If any applications returns an error, or if the total gas consumed in the block up until this point exceeds the “GASLIMIT”, return an error.</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Let “S_FINAL” be S[n], but adding the block reward paid to the miner.</a:t>
            </a:r>
          </a:p>
          <a:p>
            <a:pPr marL="785799" lvl="1" indent="-228600">
              <a:buAutoNum type="arabicPeriod"/>
            </a:pPr>
            <a:r>
              <a:rPr lang="en-US" altLang="ko-KR" sz="1050" dirty="0">
                <a:solidFill>
                  <a:schemeClr val="tx1">
                    <a:lumMod val="75000"/>
                    <a:lumOff val="25000"/>
                  </a:schemeClr>
                </a:solidFill>
                <a:latin typeface="Arial" pitchFamily="34" charset="0"/>
                <a:cs typeface="Arial" pitchFamily="34" charset="0"/>
              </a:rPr>
              <a:t>Check if the Merkle tree root of the state “S_FINAL” is equal to the final state root provided in the block header. If it is, the block is valid; otherwise, it is not valid.</a:t>
            </a:r>
          </a:p>
        </p:txBody>
      </p:sp>
      <p:sp>
        <p:nvSpPr>
          <p:cNvPr id="3" name="Title 2"/>
          <p:cNvSpPr>
            <a:spLocks noGrp="1"/>
          </p:cNvSpPr>
          <p:nvPr>
            <p:ph type="title"/>
          </p:nvPr>
        </p:nvSpPr>
        <p:spPr/>
        <p:txBody>
          <a:bodyPr/>
          <a:lstStyle/>
          <a:p>
            <a:r>
              <a:rPr lang="en-US" dirty="0"/>
              <a:t> Ethereum</a:t>
            </a:r>
          </a:p>
        </p:txBody>
      </p:sp>
      <p:pic>
        <p:nvPicPr>
          <p:cNvPr id="4" name="그림 3">
            <a:extLst>
              <a:ext uri="{FF2B5EF4-FFF2-40B4-BE49-F238E27FC236}">
                <a16:creationId xmlns:a16="http://schemas.microsoft.com/office/drawing/2014/main" id="{0A4022A1-CD5C-40A6-8092-90B3CCAD2BC5}"/>
              </a:ext>
            </a:extLst>
          </p:cNvPr>
          <p:cNvPicPr>
            <a:picLocks noChangeAspect="1"/>
          </p:cNvPicPr>
          <p:nvPr/>
        </p:nvPicPr>
        <p:blipFill>
          <a:blip r:embed="rId2"/>
          <a:stretch>
            <a:fillRect/>
          </a:stretch>
        </p:blipFill>
        <p:spPr>
          <a:xfrm>
            <a:off x="757845" y="3928870"/>
            <a:ext cx="5465837" cy="1214630"/>
          </a:xfrm>
          <a:prstGeom prst="rect">
            <a:avLst/>
          </a:prstGeom>
        </p:spPr>
      </p:pic>
    </p:spTree>
    <p:extLst>
      <p:ext uri="{BB962C8B-B14F-4D97-AF65-F5344CB8AC3E}">
        <p14:creationId xmlns:p14="http://schemas.microsoft.com/office/powerpoint/2010/main" val="1739041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Blockchain and Mining</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2168286"/>
          </a:xfrm>
        </p:spPr>
        <p:txBody>
          <a:bodyPr>
            <a:spAutoFit/>
          </a:bodyPr>
          <a:lstStyle/>
          <a:p>
            <a:pPr marL="214308" indent="-214308">
              <a:buFont typeface="Arial" panose="020B0604020202020204" pitchFamily="34" charset="0"/>
              <a:buChar char="•"/>
            </a:pPr>
            <a:r>
              <a:rPr lang="en-US" altLang="ko-KR" sz="1100" dirty="0"/>
              <a:t>This may seem inefficient at first look.</a:t>
            </a:r>
          </a:p>
          <a:p>
            <a:pPr marL="728649" lvl="1" indent="-171450">
              <a:buFontTx/>
              <a:buChar char="-"/>
            </a:pPr>
            <a:r>
              <a:rPr lang="en-US" altLang="ko-KR" sz="1050" dirty="0">
                <a:latin typeface="Arial" pitchFamily="34" charset="0"/>
                <a:cs typeface="Arial" pitchFamily="34" charset="0"/>
              </a:rPr>
              <a:t>store the entire state with each block</a:t>
            </a:r>
          </a:p>
          <a:p>
            <a:pPr marL="728649" lvl="1" indent="-171450">
              <a:buFontTx/>
              <a:buChar char="-"/>
            </a:pPr>
            <a:r>
              <a:rPr lang="en-US" altLang="ko-KR" sz="1050" dirty="0">
                <a:latin typeface="Arial" pitchFamily="34" charset="0"/>
                <a:cs typeface="Arial" pitchFamily="34" charset="0"/>
              </a:rPr>
              <a:t>But, efficiency should be comparable to that of Bitcoin.</a:t>
            </a:r>
          </a:p>
          <a:p>
            <a:pPr marL="728649" lvl="1" indent="-171450">
              <a:buFontTx/>
              <a:buChar char="-"/>
            </a:pPr>
            <a:r>
              <a:rPr lang="en-US" altLang="ko-KR" sz="1050" dirty="0">
                <a:latin typeface="Arial" pitchFamily="34" charset="0"/>
                <a:cs typeface="Arial" pitchFamily="34" charset="0"/>
              </a:rPr>
              <a:t>Because, </a:t>
            </a:r>
          </a:p>
          <a:p>
            <a:pPr lvl="1" indent="0">
              <a:buNone/>
            </a:pPr>
            <a:r>
              <a:rPr lang="en-US" altLang="ko-KR" sz="1050" dirty="0">
                <a:latin typeface="Arial" pitchFamily="34" charset="0"/>
                <a:cs typeface="Arial" pitchFamily="34" charset="0"/>
              </a:rPr>
              <a:t>	  the state is stored in the tree structure</a:t>
            </a:r>
          </a:p>
          <a:p>
            <a:pPr lvl="1" indent="0">
              <a:buNone/>
            </a:pPr>
            <a:r>
              <a:rPr lang="en-US" altLang="ko-KR" sz="1050" dirty="0">
                <a:latin typeface="Arial" pitchFamily="34" charset="0"/>
                <a:cs typeface="Arial" pitchFamily="34" charset="0"/>
              </a:rPr>
              <a:t>	  every block only a small part of the tree needs to be changed.</a:t>
            </a:r>
          </a:p>
          <a:p>
            <a:pPr marL="728649" lvl="1" indent="-171450">
              <a:buFontTx/>
              <a:buChar char="-"/>
            </a:pPr>
            <a:r>
              <a:rPr lang="en-US" altLang="ko-KR" sz="1050" dirty="0">
                <a:latin typeface="Arial" pitchFamily="34" charset="0"/>
                <a:cs typeface="Arial" pitchFamily="34" charset="0"/>
              </a:rPr>
              <a:t>Between two adjacent blocks the vast majority of the tree should be the same.</a:t>
            </a:r>
          </a:p>
          <a:p>
            <a:pPr marL="728649" lvl="1" indent="-171450">
              <a:buFontTx/>
              <a:buChar char="-"/>
            </a:pPr>
            <a:r>
              <a:rPr lang="en-US" altLang="ko-KR" sz="1050" dirty="0">
                <a:latin typeface="Arial" pitchFamily="34" charset="0"/>
                <a:cs typeface="Arial" pitchFamily="34" charset="0"/>
              </a:rPr>
              <a:t>the data can be stored then, referenced using pointers.</a:t>
            </a:r>
          </a:p>
          <a:p>
            <a:pPr marL="728649" lvl="1" indent="-171450">
              <a:buFontTx/>
              <a:buChar char="-"/>
            </a:pPr>
            <a:r>
              <a:rPr lang="en-US" altLang="ko-KR" sz="1050" dirty="0">
                <a:latin typeface="Arial" pitchFamily="34" charset="0"/>
                <a:cs typeface="Arial" pitchFamily="34" charset="0"/>
              </a:rPr>
              <a:t>using Patricia tree</a:t>
            </a:r>
          </a:p>
          <a:p>
            <a:pPr marL="728649" lvl="1" indent="-171450">
              <a:buFontTx/>
              <a:buChar char="-"/>
            </a:pPr>
            <a:r>
              <a:rPr lang="en-US" altLang="ko-KR" sz="1050" dirty="0">
                <a:latin typeface="Arial" pitchFamily="34" charset="0"/>
                <a:cs typeface="Arial" pitchFamily="34" charset="0"/>
              </a:rPr>
              <a:t>Because all of the state information is part of the last block, there is no need to store the entire blockchain history -&gt; saving in space than bitcoin !</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1975034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Blockchain and Mining</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940257"/>
          </a:xfrm>
        </p:spPr>
        <p:txBody>
          <a:bodyPr>
            <a:spAutoFit/>
          </a:bodyPr>
          <a:lstStyle/>
          <a:p>
            <a:pPr marL="214308" indent="-214308">
              <a:buFont typeface="Arial" panose="020B0604020202020204" pitchFamily="34" charset="0"/>
              <a:buChar char="•"/>
            </a:pPr>
            <a:r>
              <a:rPr lang="en-US" altLang="ko-KR" sz="1100" dirty="0"/>
              <a:t>Where is the contract code executed?</a:t>
            </a:r>
          </a:p>
          <a:p>
            <a:pPr marL="728649" lvl="1" indent="-171450">
              <a:buFontTx/>
              <a:buChar char="-"/>
            </a:pPr>
            <a:r>
              <a:rPr lang="en-US" altLang="ko-KR" sz="1050" dirty="0">
                <a:latin typeface="Arial" pitchFamily="34" charset="0"/>
                <a:cs typeface="Arial" pitchFamily="34" charset="0"/>
              </a:rPr>
              <a:t>The process of executing contract code is part of the definition of the state transition function, which is part of the block validation algorithm, so if a transaction is added into block, the code execution started by transaction will be executed by all nodes that download and validate block.</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3007350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dirty="0"/>
              <a:t>Contents</a:t>
            </a:r>
            <a:endParaRPr lang="ko-KR" altLang="en-US" dirty="0"/>
          </a:p>
        </p:txBody>
      </p:sp>
      <p:sp>
        <p:nvSpPr>
          <p:cNvPr id="2" name="Content Placeholder 1"/>
          <p:cNvSpPr>
            <a:spLocks noGrp="1"/>
          </p:cNvSpPr>
          <p:nvPr>
            <p:ph idx="1"/>
          </p:nvPr>
        </p:nvSpPr>
        <p:spPr>
          <a:xfrm>
            <a:off x="1484784" y="875699"/>
            <a:ext cx="5184576" cy="300082"/>
          </a:xfrm>
        </p:spPr>
        <p:txBody>
          <a:bodyPr wrap="square" anchor="t">
            <a:spAutoFit/>
          </a:bodyPr>
          <a:lstStyle/>
          <a:p>
            <a:pPr marL="257168" indent="-257168">
              <a:buFont typeface="Arial" panose="020B0604020202020204" pitchFamily="34" charset="0"/>
              <a:buChar char="•"/>
            </a:pPr>
            <a:r>
              <a:rPr lang="en-US" sz="1350" b="1" dirty="0">
                <a:solidFill>
                  <a:schemeClr val="tx1"/>
                </a:solidFill>
              </a:rPr>
              <a:t>Ethereum</a:t>
            </a:r>
          </a:p>
        </p:txBody>
      </p:sp>
    </p:spTree>
    <p:extLst>
      <p:ext uri="{BB962C8B-B14F-4D97-AF65-F5344CB8AC3E}">
        <p14:creationId xmlns:p14="http://schemas.microsoft.com/office/powerpoint/2010/main" val="97910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Ethereum</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979003"/>
          </a:xfrm>
        </p:spPr>
        <p:txBody>
          <a:bodyPr>
            <a:spAutoFit/>
          </a:bodyPr>
          <a:lstStyle/>
          <a:p>
            <a:pPr marL="214308" indent="-214308">
              <a:buFont typeface="Arial" panose="020B0604020202020204" pitchFamily="34" charset="0"/>
              <a:buChar char="•"/>
            </a:pPr>
            <a:r>
              <a:rPr lang="en-US" altLang="ko-KR" sz="1100" dirty="0"/>
              <a:t>Public blockchain</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Goal: T</a:t>
            </a:r>
            <a:r>
              <a:rPr lang="en-US" altLang="ko-KR" dirty="0"/>
              <a:t>o create an alternative protocol for building decentralized applications</a:t>
            </a:r>
            <a:endParaRPr lang="en-US" altLang="ko-KR" sz="1100" dirty="0"/>
          </a:p>
          <a:p>
            <a:pPr marL="214308" indent="-214308">
              <a:buFont typeface="Arial" panose="020B0604020202020204" pitchFamily="34" charset="0"/>
              <a:buChar char="•"/>
            </a:pPr>
            <a:endParaRPr lang="en-US" altLang="ko-KR" sz="1100" dirty="0">
              <a:latin typeface="Arial" pitchFamily="34" charset="0"/>
              <a:cs typeface="Arial" pitchFamily="34" charset="0"/>
            </a:endParaRPr>
          </a:p>
          <a:p>
            <a:pPr marL="214308" indent="-214308">
              <a:buFont typeface="Arial" panose="020B0604020202020204" pitchFamily="34" charset="0"/>
              <a:buChar char="•"/>
            </a:pPr>
            <a:r>
              <a:rPr lang="en-US" altLang="ko-KR" sz="1100" dirty="0"/>
              <a:t>Ethereum blockchain has a built-in Turing-complete programming language.</a:t>
            </a:r>
            <a:endParaRPr lang="ko-KR" altLang="en-US" sz="1100" dirty="0"/>
          </a:p>
          <a:p>
            <a:pPr marL="728649" lvl="1" indent="-171450">
              <a:buFontTx/>
              <a:buChar char="-"/>
            </a:pPr>
            <a:r>
              <a:rPr lang="en-US" altLang="ko-KR" sz="1050" dirty="0">
                <a:latin typeface="Arial" panose="020B0604020202020204" pitchFamily="34" charset="0"/>
                <a:cs typeface="Arial" panose="020B0604020202020204" pitchFamily="34" charset="0"/>
              </a:rPr>
              <a:t>allowing anyone to write smart contracts and decentralized applications where they can create their own arbitrary rules for ownership, transaction formats and state transition functions.</a:t>
            </a:r>
            <a:endParaRPr lang="ko-KR" altLang="en-US" sz="1050" dirty="0">
              <a:latin typeface="Arial" panose="020B0604020202020204" pitchFamily="34" charset="0"/>
              <a:cs typeface="Arial" panose="020B0604020202020204" pitchFamily="34" charset="0"/>
            </a:endParaRPr>
          </a:p>
          <a:p>
            <a:pPr marL="728649" lvl="1" indent="-171450">
              <a:buFontTx/>
              <a:buChar char="-"/>
            </a:pPr>
            <a:r>
              <a:rPr lang="en-US" altLang="ko-KR" sz="1050" dirty="0">
                <a:latin typeface="Arial" panose="020B0604020202020204" pitchFamily="34" charset="0"/>
                <a:cs typeface="Arial" panose="020B0604020202020204" pitchFamily="34" charset="0"/>
              </a:rPr>
              <a:t>more power than language offered by Bitcoin(Bitcoin script)</a:t>
            </a:r>
          </a:p>
          <a:p>
            <a:pPr marL="728649" lvl="1" indent="-171450">
              <a:buFontTx/>
              <a:buChar char="-"/>
            </a:pPr>
            <a:r>
              <a:rPr lang="en-US" altLang="ko-KR" sz="1050" dirty="0">
                <a:latin typeface="Arial" panose="020B0604020202020204" pitchFamily="34" charset="0"/>
                <a:cs typeface="Arial" panose="020B0604020202020204" pitchFamily="34" charset="0"/>
              </a:rPr>
              <a:t>possible infinite loop</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4152031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Ethereum Accounts</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3453253"/>
          </a:xfrm>
        </p:spPr>
        <p:txBody>
          <a:bodyPr>
            <a:spAutoFit/>
          </a:bodyPr>
          <a:lstStyle/>
          <a:p>
            <a:pPr marL="214308" indent="-214308">
              <a:buFont typeface="Arial" panose="020B0604020202020204" pitchFamily="34" charset="0"/>
              <a:buChar char="•"/>
            </a:pPr>
            <a:r>
              <a:rPr lang="en-US" altLang="ko-KR" dirty="0"/>
              <a:t>The state is made up of objects called "accounts"</a:t>
            </a:r>
            <a:endParaRPr lang="en-US" altLang="ko-KR" sz="1100" dirty="0"/>
          </a:p>
          <a:p>
            <a:pPr marL="728649" lvl="1" indent="-171450">
              <a:buFontTx/>
              <a:buChar char="-"/>
            </a:pPr>
            <a:r>
              <a:rPr lang="en-US" altLang="ko-KR" sz="1050" dirty="0">
                <a:latin typeface="Arial" panose="020B0604020202020204" pitchFamily="34" charset="0"/>
                <a:cs typeface="Arial" panose="020B0604020202020204" pitchFamily="34" charset="0"/>
              </a:rPr>
              <a:t>with each account having a 20-byte address</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dirty="0"/>
              <a:t>Contains 4 fields:</a:t>
            </a:r>
          </a:p>
          <a:p>
            <a:pPr lvl="1" indent="0">
              <a:buNone/>
            </a:pPr>
            <a:r>
              <a:rPr lang="en-US" altLang="ko-KR" sz="1050" dirty="0">
                <a:latin typeface="Arial" panose="020B0604020202020204" pitchFamily="34" charset="0"/>
                <a:cs typeface="Arial" panose="020B0604020202020204" pitchFamily="34" charset="0"/>
              </a:rPr>
              <a:t>1. Nonce</a:t>
            </a:r>
          </a:p>
          <a:p>
            <a:pPr lvl="1" indent="0">
              <a:buNone/>
            </a:pPr>
            <a:r>
              <a:rPr lang="en-US" altLang="ko-KR" sz="1050" dirty="0">
                <a:latin typeface="Arial" panose="020B0604020202020204" pitchFamily="34" charset="0"/>
                <a:cs typeface="Arial" panose="020B0604020202020204" pitchFamily="34" charset="0"/>
              </a:rPr>
              <a:t>2. current</a:t>
            </a:r>
            <a:r>
              <a:rPr lang="ko-KR" altLang="en-US" sz="1050" dirty="0">
                <a:latin typeface="Arial" panose="020B0604020202020204" pitchFamily="34" charset="0"/>
                <a:cs typeface="Arial" panose="020B0604020202020204" pitchFamily="34" charset="0"/>
              </a:rPr>
              <a:t> </a:t>
            </a:r>
            <a:r>
              <a:rPr lang="en-US" altLang="ko-KR" sz="1050" dirty="0">
                <a:latin typeface="Arial" panose="020B0604020202020204" pitchFamily="34" charset="0"/>
                <a:cs typeface="Arial" panose="020B0604020202020204" pitchFamily="34" charset="0"/>
              </a:rPr>
              <a:t>Ether balance</a:t>
            </a:r>
          </a:p>
          <a:p>
            <a:pPr lvl="1" indent="0">
              <a:buNone/>
            </a:pPr>
            <a:r>
              <a:rPr lang="en-US" altLang="ko-KR" sz="1050" dirty="0">
                <a:latin typeface="Arial" panose="020B0604020202020204" pitchFamily="34" charset="0"/>
                <a:cs typeface="Arial" panose="020B0604020202020204" pitchFamily="34" charset="0"/>
              </a:rPr>
              <a:t>3. Contract Code(If present)</a:t>
            </a:r>
          </a:p>
          <a:p>
            <a:pPr lvl="1" indent="0">
              <a:buNone/>
            </a:pPr>
            <a:r>
              <a:rPr lang="en-US" altLang="ko-KR" sz="1050" dirty="0">
                <a:latin typeface="Arial" panose="020B0604020202020204" pitchFamily="34" charset="0"/>
                <a:cs typeface="Arial" panose="020B0604020202020204" pitchFamily="34" charset="0"/>
              </a:rPr>
              <a:t>4. Storage(empty by default)</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dirty="0"/>
              <a:t>"Ether" is the main internal crypto-fuel of Ethereum</a:t>
            </a:r>
          </a:p>
          <a:p>
            <a:pPr marL="728649" lvl="1" indent="-171450">
              <a:buFontTx/>
              <a:buChar char="-"/>
            </a:pPr>
            <a:r>
              <a:rPr lang="en-US" altLang="ko-KR" sz="1050" dirty="0">
                <a:latin typeface="Arial" panose="020B0604020202020204" pitchFamily="34" charset="0"/>
                <a:cs typeface="Arial" panose="020B0604020202020204" pitchFamily="34" charset="0"/>
              </a:rPr>
              <a:t>To pay transaction fees.</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dirty="0"/>
              <a:t>2 types of Accounts</a:t>
            </a:r>
            <a:endParaRPr lang="ko-KR" altLang="en-US" dirty="0"/>
          </a:p>
          <a:p>
            <a:pPr marL="785799" lvl="1" indent="-228600">
              <a:buAutoNum type="arabicPeriod"/>
            </a:pPr>
            <a:r>
              <a:rPr lang="en-US" altLang="ko-KR" sz="1050" dirty="0">
                <a:latin typeface="Arial" panose="020B0604020202020204" pitchFamily="34" charset="0"/>
                <a:cs typeface="Arial" panose="020B0604020202020204" pitchFamily="34" charset="0"/>
              </a:rPr>
              <a:t>Externally owned Accounts: controlled by private keys, no code, can send messages from an externally owned account by creating and signing a transaction</a:t>
            </a:r>
          </a:p>
          <a:p>
            <a:pPr marL="785799" lvl="1" indent="-228600">
              <a:buAutoNum type="arabicPeriod"/>
            </a:pPr>
            <a:r>
              <a:rPr lang="en-US" altLang="ko-KR" sz="1050" dirty="0">
                <a:latin typeface="Arial" panose="020B0604020202020204" pitchFamily="34" charset="0"/>
                <a:cs typeface="Arial" panose="020B0604020202020204" pitchFamily="34" charset="0"/>
              </a:rPr>
              <a:t>Contract Accounts: controlled by contract code, every time the contract account receives a message its code activates, to read and write to internal storage, send other messages or create contracts in turn.</a:t>
            </a:r>
            <a:endParaRPr lang="ko-KR" altLang="en-US" sz="105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2074471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altLang="ko-KR" b="1" dirty="0">
                <a:latin typeface="Arial" pitchFamily="34" charset="0"/>
                <a:cs typeface="Arial" pitchFamily="34" charset="0"/>
              </a:rPr>
              <a:t>Transactions</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3697935"/>
          </a:xfrm>
        </p:spPr>
        <p:txBody>
          <a:bodyPr>
            <a:spAutoFit/>
          </a:bodyPr>
          <a:lstStyle/>
          <a:p>
            <a:pPr marL="214308" indent="-214308">
              <a:buFont typeface="Arial" panose="020B0604020202020204" pitchFamily="34" charset="0"/>
              <a:buChar char="•"/>
            </a:pPr>
            <a:r>
              <a:rPr lang="en-US" altLang="ko-KR" dirty="0"/>
              <a:t>The signed data package that stores a message to be sent from an externally owned account. </a:t>
            </a: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Contains:</a:t>
            </a:r>
          </a:p>
          <a:p>
            <a:pPr marL="785799" lvl="1" indent="-228600">
              <a:buAutoNum type="arabicPeriod"/>
            </a:pPr>
            <a:r>
              <a:rPr lang="en-US" altLang="ko-KR" sz="1050" dirty="0">
                <a:latin typeface="Arial" panose="020B0604020202020204" pitchFamily="34" charset="0"/>
                <a:cs typeface="Arial" panose="020B0604020202020204" pitchFamily="34" charset="0"/>
              </a:rPr>
              <a:t>Message recipient</a:t>
            </a:r>
          </a:p>
          <a:p>
            <a:pPr marL="785799" lvl="1" indent="-228600">
              <a:buAutoNum type="arabicPeriod"/>
            </a:pPr>
            <a:r>
              <a:rPr lang="en-US" altLang="ko-KR" sz="1050" dirty="0">
                <a:latin typeface="Arial" panose="020B0604020202020204" pitchFamily="34" charset="0"/>
                <a:cs typeface="Arial" panose="020B0604020202020204" pitchFamily="34" charset="0"/>
              </a:rPr>
              <a:t>Signature identifying the sender</a:t>
            </a:r>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The amount of ether to transfer from the sender to the recipient</a:t>
            </a:r>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An optional data field</a:t>
            </a:r>
          </a:p>
          <a:p>
            <a:pPr marL="785799" lvl="1" indent="-228600">
              <a:buAutoNum type="arabicPeriod"/>
            </a:pPr>
            <a:r>
              <a:rPr lang="en-US" altLang="ko-KR" sz="1050" dirty="0">
                <a:latin typeface="Arial" panose="020B0604020202020204" pitchFamily="34" charset="0"/>
                <a:cs typeface="Arial" panose="020B0604020202020204" pitchFamily="34" charset="0"/>
              </a:rPr>
              <a:t>STARTGAS</a:t>
            </a:r>
          </a:p>
          <a:p>
            <a:pPr marL="785799" lvl="1" indent="-228600">
              <a:buAutoNum type="arabicPeriod"/>
            </a:pPr>
            <a:r>
              <a:rPr lang="en-US" altLang="ko-KR" sz="1050" dirty="0">
                <a:latin typeface="Arial" panose="020B0604020202020204" pitchFamily="34" charset="0"/>
                <a:cs typeface="Arial" panose="020B0604020202020204" pitchFamily="34" charset="0"/>
              </a:rPr>
              <a:t>GASPRICE</a:t>
            </a:r>
          </a:p>
          <a:p>
            <a:pPr marL="728649" lvl="1" indent="-171450">
              <a:buFontTx/>
              <a:buChar char="-"/>
            </a:pPr>
            <a:r>
              <a:rPr lang="en-US" altLang="ko-KR" sz="1050" dirty="0">
                <a:latin typeface="Arial" panose="020B0604020202020204" pitchFamily="34" charset="0"/>
                <a:cs typeface="Arial" panose="020B0604020202020204" pitchFamily="34" charset="0"/>
              </a:rPr>
              <a:t>1~3: Standard fields in cryptocurrency</a:t>
            </a:r>
          </a:p>
          <a:p>
            <a:pPr marL="728649" lvl="1" indent="-171450">
              <a:buFontTx/>
              <a:buChar char="-"/>
            </a:pPr>
            <a:r>
              <a:rPr lang="en-US" altLang="ko-KR" sz="1050" dirty="0">
                <a:latin typeface="Arial" panose="020B0604020202020204" pitchFamily="34" charset="0"/>
                <a:cs typeface="Arial" panose="020B0604020202020204" pitchFamily="34" charset="0"/>
              </a:rPr>
              <a:t>4: no function by default, but the virtual machine has an opcode which a contract can use to access this field</a:t>
            </a:r>
          </a:p>
          <a:p>
            <a:pPr marL="728649" lvl="1" indent="-171450">
              <a:buFontTx/>
              <a:buChar char="-"/>
            </a:pPr>
            <a:r>
              <a:rPr lang="en-US" altLang="ko-KR" sz="1050" dirty="0">
                <a:latin typeface="Arial" panose="020B0604020202020204" pitchFamily="34" charset="0"/>
                <a:cs typeface="Arial" panose="020B0604020202020204" pitchFamily="34" charset="0"/>
              </a:rPr>
              <a:t>5, 6: the key for Ethereum's anti-denial of service model.</a:t>
            </a:r>
          </a:p>
          <a:p>
            <a:pPr marL="728649" lvl="1" indent="-171450">
              <a:buFontTx/>
              <a:buChar char="-"/>
            </a:pPr>
            <a:r>
              <a:rPr lang="en-US" altLang="ko-KR" sz="1050" dirty="0">
                <a:latin typeface="Arial" panose="020B0604020202020204" pitchFamily="34" charset="0"/>
                <a:cs typeface="Arial" panose="020B0604020202020204" pitchFamily="34" charset="0"/>
              </a:rPr>
              <a:t>"gas“: the basic unit of computation</a:t>
            </a:r>
          </a:p>
          <a:p>
            <a:pPr marL="728649" lvl="1" indent="-171450">
              <a:buFontTx/>
              <a:buChar char="-"/>
            </a:pPr>
            <a:r>
              <a:rPr lang="en-US" altLang="ko-KR" sz="1050" dirty="0">
                <a:latin typeface="Arial" panose="020B0604020202020204" pitchFamily="34" charset="0"/>
                <a:cs typeface="Arial" panose="020B0604020202020204" pitchFamily="34" charset="0"/>
              </a:rPr>
              <a:t>Usually one step costs 1 gas.</a:t>
            </a:r>
          </a:p>
          <a:p>
            <a:pPr marL="728649" lvl="1" indent="-171450">
              <a:buFontTx/>
              <a:buChar char="-"/>
            </a:pPr>
            <a:r>
              <a:rPr lang="en-US" altLang="ko-KR" sz="1050" dirty="0">
                <a:latin typeface="Arial" panose="020B0604020202020204" pitchFamily="34" charset="0"/>
                <a:cs typeface="Arial" panose="020B0604020202020204" pitchFamily="34" charset="0"/>
              </a:rPr>
              <a:t>5 gas for every byte in the transaction.</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dirty="0"/>
              <a:t>The intent of the fee system is to require an attacker to pay proportionately for every resource that they consume (computation, bandwidth, storage)</a:t>
            </a:r>
            <a:endParaRPr lang="ko-KR" altLang="en-US" sz="1100" dirty="0"/>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2505106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latin typeface="Arial" pitchFamily="34" charset="0"/>
                <a:cs typeface="Arial" pitchFamily="34" charset="0"/>
              </a:rPr>
              <a:t>Messages</a:t>
            </a:r>
          </a:p>
        </p:txBody>
      </p:sp>
      <p:sp>
        <p:nvSpPr>
          <p:cNvPr id="5" name="Content Placeholder 4"/>
          <p:cNvSpPr>
            <a:spLocks noGrp="1"/>
          </p:cNvSpPr>
          <p:nvPr>
            <p:ph idx="10"/>
          </p:nvPr>
        </p:nvSpPr>
        <p:spPr>
          <a:xfrm>
            <a:off x="304410" y="1347614"/>
            <a:ext cx="6372708" cy="3530197"/>
          </a:xfrm>
        </p:spPr>
        <p:txBody>
          <a:bodyPr>
            <a:spAutoFit/>
          </a:bodyPr>
          <a:lstStyle/>
          <a:p>
            <a:pPr marL="214308" indent="-214308">
              <a:buFont typeface="Arial" panose="020B0604020202020204" pitchFamily="34" charset="0"/>
              <a:buChar char="•"/>
            </a:pPr>
            <a:r>
              <a:rPr lang="en-US" altLang="ko-KR" sz="1100" dirty="0"/>
              <a:t>Contract can send “messages” to other contract. also known “internal transaction”</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Contains:</a:t>
            </a:r>
          </a:p>
          <a:p>
            <a:pPr marL="785799" lvl="1" indent="-228600">
              <a:buAutoNum type="arabicPeriod"/>
            </a:pPr>
            <a:r>
              <a:rPr lang="en-US" altLang="ko-KR" sz="1050" dirty="0">
                <a:latin typeface="Arial" panose="020B0604020202020204" pitchFamily="34" charset="0"/>
                <a:cs typeface="Arial" panose="020B0604020202020204" pitchFamily="34" charset="0"/>
              </a:rPr>
              <a:t>message sender</a:t>
            </a:r>
          </a:p>
          <a:p>
            <a:pPr marL="785799" lvl="1" indent="-228600">
              <a:buAutoNum type="arabicPeriod"/>
            </a:pPr>
            <a:r>
              <a:rPr lang="en-US" altLang="ko-KR" sz="1050" dirty="0">
                <a:latin typeface="Arial" panose="020B0604020202020204" pitchFamily="34" charset="0"/>
                <a:cs typeface="Arial" panose="020B0604020202020204" pitchFamily="34" charset="0"/>
              </a:rPr>
              <a:t>message recipient</a:t>
            </a:r>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The amount of ether to transfer with the message</a:t>
            </a:r>
          </a:p>
          <a:p>
            <a:pPr marL="785799" lvl="1" indent="-228600">
              <a:buAutoNum type="arabicPeriod"/>
            </a:pPr>
            <a:r>
              <a:rPr lang="en-US" altLang="ko-KR" sz="1050" dirty="0">
                <a:latin typeface="Arial" panose="020B0604020202020204" pitchFamily="34" charset="0"/>
                <a:cs typeface="Arial" panose="020B0604020202020204" pitchFamily="34" charset="0"/>
              </a:rPr>
              <a:t>An optional data field</a:t>
            </a:r>
          </a:p>
          <a:p>
            <a:pPr marL="785799" lvl="1" indent="-228600">
              <a:buAutoNum type="arabicPeriod"/>
            </a:pPr>
            <a:r>
              <a:rPr lang="en-US" altLang="ko-KR" sz="1050" dirty="0">
                <a:latin typeface="Arial" panose="020B0604020202020204" pitchFamily="34" charset="0"/>
                <a:cs typeface="Arial" panose="020B0604020202020204" pitchFamily="34" charset="0"/>
              </a:rPr>
              <a:t>STARTGAS</a:t>
            </a:r>
          </a:p>
          <a:p>
            <a:pPr marL="728649" lvl="1" indent="-171450">
              <a:buFontTx/>
              <a:buChar char="-"/>
            </a:pPr>
            <a:endParaRPr lang="en-US" altLang="ko-KR" sz="1050" dirty="0">
              <a:latin typeface="Arial" panose="020B0604020202020204" pitchFamily="34" charset="0"/>
              <a:cs typeface="Arial" panose="020B0604020202020204" pitchFamily="34" charset="0"/>
            </a:endParaRPr>
          </a:p>
          <a:p>
            <a:pPr marL="214308" indent="-214308">
              <a:buFont typeface="Arial" panose="020B0604020202020204" pitchFamily="34" charset="0"/>
              <a:buChar char="•"/>
            </a:pPr>
            <a:r>
              <a:rPr lang="en-US" altLang="ko-KR" dirty="0"/>
              <a:t>Message is like Transaction</a:t>
            </a:r>
            <a:endParaRPr lang="en-US" altLang="ko-KR" sz="1100" dirty="0"/>
          </a:p>
          <a:p>
            <a:pPr marL="728649" lvl="1" indent="-171450">
              <a:buFontTx/>
              <a:buChar char="-"/>
            </a:pPr>
            <a:r>
              <a:rPr lang="en-US" altLang="ko-KR" sz="1050" dirty="0">
                <a:latin typeface="Arial" panose="020B0604020202020204" pitchFamily="34" charset="0"/>
                <a:cs typeface="Arial" panose="020B0604020202020204" pitchFamily="34" charset="0"/>
              </a:rPr>
              <a:t>But, it is produced by a contract account, not externally owned account.</a:t>
            </a:r>
          </a:p>
          <a:p>
            <a:pPr marL="728649" lvl="1" indent="-171450">
              <a:buFontTx/>
              <a:buChar char="-"/>
            </a:pPr>
            <a:r>
              <a:rPr lang="en-US" altLang="ko-KR" sz="1050" dirty="0">
                <a:latin typeface="Arial" panose="020B0604020202020204" pitchFamily="34" charset="0"/>
                <a:cs typeface="Arial" panose="020B0604020202020204" pitchFamily="34" charset="0"/>
              </a:rPr>
              <a:t>Contracts can have relationships with other contracts in the same way that externally owned accounts can.</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“CALL” opcode produces and executes Message.</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dirty="0"/>
              <a:t>The gas allowance assigned by a transaction or contract applies to the total gas consumed by that transaction and all sub-executions.</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2741569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latin typeface="Arial" pitchFamily="34" charset="0"/>
                <a:cs typeface="Arial" pitchFamily="34" charset="0"/>
              </a:rPr>
              <a:t>Ethereum State Transition Function</a:t>
            </a:r>
          </a:p>
        </p:txBody>
      </p:sp>
      <p:sp>
        <p:nvSpPr>
          <p:cNvPr id="5" name="Content Placeholder 4"/>
          <p:cNvSpPr>
            <a:spLocks noGrp="1"/>
          </p:cNvSpPr>
          <p:nvPr>
            <p:ph idx="10"/>
          </p:nvPr>
        </p:nvSpPr>
        <p:spPr>
          <a:xfrm>
            <a:off x="304410" y="1347614"/>
            <a:ext cx="6372708" cy="3202415"/>
          </a:xfrm>
        </p:spPr>
        <p:txBody>
          <a:bodyPr>
            <a:spAutoFit/>
          </a:bodyPr>
          <a:lstStyle/>
          <a:p>
            <a:pPr marL="214308" indent="-214308">
              <a:buFont typeface="Arial" panose="020B0604020202020204" pitchFamily="34" charset="0"/>
              <a:buChar char="•"/>
            </a:pPr>
            <a:r>
              <a:rPr lang="en-US" altLang="ko-KR" sz="1100" dirty="0"/>
              <a:t>Ethereum State Transition Function APPLY(S, TX) -&gt; S’ can be defined as follows:</a:t>
            </a:r>
            <a:endParaRPr lang="ko-KR" altLang="en-US" sz="1100" dirty="0"/>
          </a:p>
          <a:p>
            <a:pPr marL="785799" lvl="1" indent="-228600">
              <a:buAutoNum type="arabicPeriod"/>
            </a:pPr>
            <a:r>
              <a:rPr lang="en-US" altLang="ko-KR" sz="1050" dirty="0">
                <a:latin typeface="Arial" panose="020B0604020202020204" pitchFamily="34" charset="0"/>
                <a:cs typeface="Arial" panose="020B0604020202020204" pitchFamily="34" charset="0"/>
              </a:rPr>
              <a:t>Check if the transaction is well-formed (</a:t>
            </a:r>
            <a:r>
              <a:rPr lang="en-US" altLang="ko-KR" sz="1050" dirty="0" err="1">
                <a:latin typeface="Arial" panose="020B0604020202020204" pitchFamily="34" charset="0"/>
                <a:cs typeface="Arial" panose="020B0604020202020204" pitchFamily="34" charset="0"/>
              </a:rPr>
              <a:t>ie</a:t>
            </a:r>
            <a:r>
              <a:rPr lang="en-US" altLang="ko-KR" sz="1050" dirty="0">
                <a:latin typeface="Arial" panose="020B0604020202020204" pitchFamily="34" charset="0"/>
                <a:cs typeface="Arial" panose="020B0604020202020204" pitchFamily="34" charset="0"/>
              </a:rPr>
              <a:t>. has the right number of values), the signature is valid, and the nonce matches the nonce in the sender's account. If not, return an error.</a:t>
            </a:r>
          </a:p>
          <a:p>
            <a:pPr marL="785799" lvl="1" indent="-228600">
              <a:buAutoNum type="arabicPeriod"/>
            </a:pPr>
            <a:r>
              <a:rPr lang="en-US" altLang="ko-KR" sz="1050" dirty="0">
                <a:latin typeface="Arial" panose="020B0604020202020204" pitchFamily="34" charset="0"/>
                <a:cs typeface="Arial" panose="020B0604020202020204" pitchFamily="34" charset="0"/>
              </a:rPr>
              <a:t>Calculate the transaction fee as STARTGAS * GASPRICE,  and determine the sending address from the signature. Subtract the fee from the sender's account balance and increment the sender's nonce. If there is not enough balance to spend, return an error.</a:t>
            </a:r>
          </a:p>
          <a:p>
            <a:pPr marL="785799" lvl="1" indent="-228600">
              <a:buAutoNum type="arabicPeriod"/>
            </a:pPr>
            <a:r>
              <a:rPr lang="en-US" altLang="ko-KR" sz="1050" dirty="0">
                <a:latin typeface="Arial" panose="020B0604020202020204" pitchFamily="34" charset="0"/>
                <a:cs typeface="Arial" panose="020B0604020202020204" pitchFamily="34" charset="0"/>
              </a:rPr>
              <a:t>Initialize GAS = STARTGAS, and take off a certain quantity of gas per byte to pay for the bytes in the transaction.</a:t>
            </a:r>
          </a:p>
          <a:p>
            <a:pPr marL="785799" lvl="1" indent="-228600">
              <a:buAutoNum type="arabicPeriod"/>
            </a:pPr>
            <a:r>
              <a:rPr lang="en-US" altLang="ko-KR" sz="1050" dirty="0">
                <a:latin typeface="Arial" panose="020B0604020202020204" pitchFamily="34" charset="0"/>
                <a:cs typeface="Arial" panose="020B0604020202020204" pitchFamily="34" charset="0"/>
              </a:rPr>
              <a:t>Transfer the transaction value from the sender's account to the receiving account. If the receiving account does not yet exist, create it. If the receiving account is a contract, run the contract's code either to completion or until the execution runs out of gas.</a:t>
            </a:r>
          </a:p>
          <a:p>
            <a:pPr marL="785799" lvl="1" indent="-228600">
              <a:buAutoNum type="arabicPeriod"/>
            </a:pPr>
            <a:r>
              <a:rPr lang="en-US" altLang="ko-KR" sz="1050" dirty="0">
                <a:latin typeface="Arial" panose="020B0604020202020204" pitchFamily="34" charset="0"/>
                <a:cs typeface="Arial" panose="020B0604020202020204" pitchFamily="34" charset="0"/>
              </a:rPr>
              <a:t>If the value transfer failed because the sender did not have enough money, or the code execution ran out of gas, revert all state changes except the payment of the fees, and add the fees to the miner's account.</a:t>
            </a:r>
          </a:p>
          <a:p>
            <a:pPr marL="785799" lvl="1" indent="-228600">
              <a:buAutoNum type="arabicPeriod"/>
            </a:pPr>
            <a:r>
              <a:rPr lang="en-US" altLang="ko-KR" sz="1050" dirty="0">
                <a:latin typeface="Arial" panose="020B0604020202020204" pitchFamily="34" charset="0"/>
                <a:cs typeface="Arial" panose="020B0604020202020204" pitchFamily="34" charset="0"/>
              </a:rPr>
              <a:t>Otherwise, refund the fees for all remaining gas to the sender, and send the fees paid for gas consumed to the miner.</a:t>
            </a:r>
          </a:p>
        </p:txBody>
      </p:sp>
      <p:sp>
        <p:nvSpPr>
          <p:cNvPr id="3" name="Title 2"/>
          <p:cNvSpPr>
            <a:spLocks noGrp="1"/>
          </p:cNvSpPr>
          <p:nvPr>
            <p:ph type="title"/>
          </p:nvPr>
        </p:nvSpPr>
        <p:spPr/>
        <p:txBody>
          <a:bodyPr/>
          <a:lstStyle/>
          <a:p>
            <a:r>
              <a:rPr lang="en-US" dirty="0"/>
              <a:t> Ethereum</a:t>
            </a:r>
          </a:p>
        </p:txBody>
      </p:sp>
    </p:spTree>
    <p:extLst>
      <p:ext uri="{BB962C8B-B14F-4D97-AF65-F5344CB8AC3E}">
        <p14:creationId xmlns:p14="http://schemas.microsoft.com/office/powerpoint/2010/main" val="2906471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latin typeface="Arial" pitchFamily="34" charset="0"/>
                <a:cs typeface="Arial" pitchFamily="34" charset="0"/>
              </a:rPr>
              <a:t>Ethereum State Transition Function</a:t>
            </a:r>
          </a:p>
        </p:txBody>
      </p:sp>
      <p:sp>
        <p:nvSpPr>
          <p:cNvPr id="5" name="Content Placeholder 4"/>
          <p:cNvSpPr>
            <a:spLocks noGrp="1"/>
          </p:cNvSpPr>
          <p:nvPr>
            <p:ph idx="10"/>
          </p:nvPr>
        </p:nvSpPr>
        <p:spPr>
          <a:xfrm>
            <a:off x="304410" y="1347614"/>
            <a:ext cx="6372708" cy="1554272"/>
          </a:xfrm>
        </p:spPr>
        <p:txBody>
          <a:bodyPr>
            <a:spAutoFit/>
          </a:bodyPr>
          <a:lstStyle/>
          <a:p>
            <a:pPr marL="214308" indent="-214308">
              <a:buFont typeface="Arial" panose="020B0604020202020204" pitchFamily="34" charset="0"/>
              <a:buChar char="•"/>
            </a:pPr>
            <a:r>
              <a:rPr lang="en-US" altLang="ko-KR" sz="1100" dirty="0"/>
              <a:t>For example</a:t>
            </a:r>
            <a:endParaRPr lang="ko-KR" altLang="en-US" sz="1100" dirty="0"/>
          </a:p>
          <a:p>
            <a:pPr marL="728649" lvl="1" indent="-171450">
              <a:buFontTx/>
              <a:buChar char="-"/>
            </a:pPr>
            <a:r>
              <a:rPr lang="en-US" altLang="ko-KR" sz="1050" dirty="0">
                <a:latin typeface="Arial" panose="020B0604020202020204" pitchFamily="34" charset="0"/>
                <a:cs typeface="Arial" panose="020B0604020202020204" pitchFamily="34" charset="0"/>
              </a:rPr>
              <a:t>Suppose that the contract’s code is:</a:t>
            </a:r>
          </a:p>
          <a:p>
            <a:pPr marL="728649" lvl="1" indent="-171450">
              <a:buFontTx/>
              <a:buChar char="-"/>
            </a:pPr>
            <a:endParaRPr lang="en-US" altLang="ko-KR" sz="1050" dirty="0">
              <a:latin typeface="Arial" panose="020B0604020202020204" pitchFamily="34" charset="0"/>
              <a:cs typeface="Arial" panose="020B0604020202020204" pitchFamily="34" charset="0"/>
            </a:endParaRPr>
          </a:p>
          <a:p>
            <a:pPr marL="728649" lvl="1" indent="-171450">
              <a:buFontTx/>
              <a:buChar char="-"/>
            </a:pPr>
            <a:endParaRPr lang="en-US" altLang="ko-KR" sz="1050" dirty="0">
              <a:latin typeface="Arial" panose="020B0604020202020204" pitchFamily="34" charset="0"/>
              <a:cs typeface="Arial" panose="020B0604020202020204" pitchFamily="34" charset="0"/>
            </a:endParaRPr>
          </a:p>
          <a:p>
            <a:pPr marL="728649" lvl="1" indent="-171450">
              <a:buFontTx/>
              <a:buChar char="-"/>
            </a:pPr>
            <a:endParaRPr lang="en-US" altLang="ko-KR" sz="1050" dirty="0">
              <a:latin typeface="Arial" panose="020B0604020202020204" pitchFamily="34" charset="0"/>
              <a:cs typeface="Arial" panose="020B0604020202020204" pitchFamily="34" charset="0"/>
            </a:endParaRPr>
          </a:p>
          <a:p>
            <a:pPr marL="728649" lvl="1" indent="-171450">
              <a:buFontTx/>
              <a:buChar char="-"/>
            </a:pPr>
            <a:r>
              <a:rPr lang="en-US" altLang="ko-KR" sz="1050" dirty="0">
                <a:latin typeface="Arial" panose="020B0604020202020204" pitchFamily="34" charset="0"/>
                <a:cs typeface="Arial" panose="020B0604020202020204" pitchFamily="34" charset="0"/>
              </a:rPr>
              <a:t>Suppose that the contract's storage starts off empty, and a transaction is sent with 10 ether value, 2000 gas, 0.001 ether </a:t>
            </a:r>
            <a:r>
              <a:rPr lang="en-US" altLang="ko-KR" sz="1050" dirty="0" err="1">
                <a:latin typeface="Arial" panose="020B0604020202020204" pitchFamily="34" charset="0"/>
                <a:cs typeface="Arial" panose="020B0604020202020204" pitchFamily="34" charset="0"/>
              </a:rPr>
              <a:t>gasprice</a:t>
            </a:r>
            <a:r>
              <a:rPr lang="en-US" altLang="ko-KR" sz="1050" dirty="0">
                <a:latin typeface="Arial" panose="020B0604020202020204" pitchFamily="34" charset="0"/>
                <a:cs typeface="Arial" panose="020B0604020202020204" pitchFamily="34" charset="0"/>
              </a:rPr>
              <a:t>, and 64 bytes of data (with bytes 0-31 representing the number ”2” and bytes 32-63 representing the string “CHARLIE”</a:t>
            </a:r>
          </a:p>
        </p:txBody>
      </p:sp>
      <p:sp>
        <p:nvSpPr>
          <p:cNvPr id="3" name="Title 2"/>
          <p:cNvSpPr>
            <a:spLocks noGrp="1"/>
          </p:cNvSpPr>
          <p:nvPr>
            <p:ph type="title"/>
          </p:nvPr>
        </p:nvSpPr>
        <p:spPr/>
        <p:txBody>
          <a:bodyPr/>
          <a:lstStyle/>
          <a:p>
            <a:r>
              <a:rPr lang="en-US" dirty="0"/>
              <a:t> Ethereum</a:t>
            </a:r>
          </a:p>
        </p:txBody>
      </p:sp>
      <p:pic>
        <p:nvPicPr>
          <p:cNvPr id="4" name="그림 3">
            <a:extLst>
              <a:ext uri="{FF2B5EF4-FFF2-40B4-BE49-F238E27FC236}">
                <a16:creationId xmlns:a16="http://schemas.microsoft.com/office/drawing/2014/main" id="{9CD76949-E694-433D-B333-09C10DD91FF5}"/>
              </a:ext>
            </a:extLst>
          </p:cNvPr>
          <p:cNvPicPr>
            <a:picLocks noChangeAspect="1"/>
          </p:cNvPicPr>
          <p:nvPr/>
        </p:nvPicPr>
        <p:blipFill>
          <a:blip r:embed="rId3"/>
          <a:stretch>
            <a:fillRect/>
          </a:stretch>
        </p:blipFill>
        <p:spPr>
          <a:xfrm>
            <a:off x="1485900" y="1833360"/>
            <a:ext cx="3886200" cy="476250"/>
          </a:xfrm>
          <a:prstGeom prst="rect">
            <a:avLst/>
          </a:prstGeom>
        </p:spPr>
      </p:pic>
      <p:pic>
        <p:nvPicPr>
          <p:cNvPr id="7" name="그림 6">
            <a:extLst>
              <a:ext uri="{FF2B5EF4-FFF2-40B4-BE49-F238E27FC236}">
                <a16:creationId xmlns:a16="http://schemas.microsoft.com/office/drawing/2014/main" id="{BCCA746A-61A4-4290-82B2-A6FAA7A5E6DD}"/>
              </a:ext>
            </a:extLst>
          </p:cNvPr>
          <p:cNvPicPr>
            <a:picLocks noChangeAspect="1"/>
          </p:cNvPicPr>
          <p:nvPr/>
        </p:nvPicPr>
        <p:blipFill>
          <a:blip r:embed="rId4"/>
          <a:stretch>
            <a:fillRect/>
          </a:stretch>
        </p:blipFill>
        <p:spPr>
          <a:xfrm>
            <a:off x="1379513" y="3063468"/>
            <a:ext cx="4098974" cy="1951592"/>
          </a:xfrm>
          <a:prstGeom prst="rect">
            <a:avLst/>
          </a:prstGeom>
        </p:spPr>
      </p:pic>
    </p:spTree>
    <p:extLst>
      <p:ext uri="{BB962C8B-B14F-4D97-AF65-F5344CB8AC3E}">
        <p14:creationId xmlns:p14="http://schemas.microsoft.com/office/powerpoint/2010/main" val="1183334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latin typeface="Arial" pitchFamily="34" charset="0"/>
                <a:cs typeface="Arial" pitchFamily="34" charset="0"/>
              </a:rPr>
              <a:t>Ethereum State Transition Function</a:t>
            </a:r>
          </a:p>
        </p:txBody>
      </p:sp>
      <p:sp>
        <p:nvSpPr>
          <p:cNvPr id="5" name="Content Placeholder 4"/>
          <p:cNvSpPr>
            <a:spLocks noGrp="1"/>
          </p:cNvSpPr>
          <p:nvPr>
            <p:ph idx="10"/>
          </p:nvPr>
        </p:nvSpPr>
        <p:spPr>
          <a:xfrm>
            <a:off x="304410" y="1347614"/>
            <a:ext cx="6372708" cy="1554272"/>
          </a:xfrm>
        </p:spPr>
        <p:txBody>
          <a:bodyPr>
            <a:spAutoFit/>
          </a:bodyPr>
          <a:lstStyle/>
          <a:p>
            <a:pPr marL="214308" indent="-214308">
              <a:buFont typeface="Arial" panose="020B0604020202020204" pitchFamily="34" charset="0"/>
              <a:buChar char="•"/>
            </a:pPr>
            <a:r>
              <a:rPr lang="en-US" altLang="ko-KR" sz="1100" dirty="0"/>
              <a:t>For example,</a:t>
            </a:r>
            <a:endParaRPr lang="ko-KR" altLang="en-US" sz="1100" dirty="0"/>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Check that the transaction is valid and well formed.</a:t>
            </a:r>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Check that the transaction sender has at least 2000 * 0.001 = 2 ether. If it is, then subtract 2 ether from the sender's account.</a:t>
            </a:r>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Initialize gas = 2000; assuming the transaction is 170 bytes long and the byte-fee is 5, subtract 850 so that there is 1150 gas left.</a:t>
            </a:r>
          </a:p>
          <a:p>
            <a:pPr marL="785799" lvl="1" indent="-228600">
              <a:buFont typeface="Arial" pitchFamily="34" charset="0"/>
              <a:buAutoNum type="arabicPeriod"/>
            </a:pPr>
            <a:r>
              <a:rPr lang="en-US" altLang="ko-KR" sz="1050" dirty="0">
                <a:latin typeface="Arial" panose="020B0604020202020204" pitchFamily="34" charset="0"/>
                <a:cs typeface="Arial" panose="020B0604020202020204" pitchFamily="34" charset="0"/>
              </a:rPr>
              <a:t>Subtract 10 more ether from the sender's account, and add it to the contract's account.</a:t>
            </a:r>
          </a:p>
          <a:p>
            <a:pPr marL="785799" lvl="1" indent="-228600">
              <a:buAutoNum type="arabicPeriod"/>
            </a:pPr>
            <a:endParaRPr lang="en-US" altLang="ko-KR" sz="105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lstStyle/>
          <a:p>
            <a:r>
              <a:rPr lang="en-US" dirty="0"/>
              <a:t> Ethereum</a:t>
            </a:r>
          </a:p>
        </p:txBody>
      </p:sp>
      <p:pic>
        <p:nvPicPr>
          <p:cNvPr id="6" name="그림 5">
            <a:extLst>
              <a:ext uri="{FF2B5EF4-FFF2-40B4-BE49-F238E27FC236}">
                <a16:creationId xmlns:a16="http://schemas.microsoft.com/office/drawing/2014/main" id="{256FFB1A-B376-4943-A7EB-BBBA47DFBDC1}"/>
              </a:ext>
            </a:extLst>
          </p:cNvPr>
          <p:cNvPicPr>
            <a:picLocks noChangeAspect="1"/>
          </p:cNvPicPr>
          <p:nvPr/>
        </p:nvPicPr>
        <p:blipFill>
          <a:blip r:embed="rId3"/>
          <a:stretch>
            <a:fillRect/>
          </a:stretch>
        </p:blipFill>
        <p:spPr>
          <a:xfrm>
            <a:off x="1379513" y="3063468"/>
            <a:ext cx="4098974" cy="1951592"/>
          </a:xfrm>
          <a:prstGeom prst="rect">
            <a:avLst/>
          </a:prstGeom>
        </p:spPr>
      </p:pic>
    </p:spTree>
    <p:extLst>
      <p:ext uri="{BB962C8B-B14F-4D97-AF65-F5344CB8AC3E}">
        <p14:creationId xmlns:p14="http://schemas.microsoft.com/office/powerpoint/2010/main" val="3147543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3318</TotalTime>
  <Words>1956</Words>
  <Application>Microsoft Office PowerPoint</Application>
  <PresentationFormat>사용자 지정</PresentationFormat>
  <Paragraphs>305</Paragraphs>
  <Slides>17</Slides>
  <Notes>14</Notes>
  <HiddenSlides>0</HiddenSlides>
  <MMClips>0</MMClips>
  <ScaleCrop>false</ScaleCrop>
  <HeadingPairs>
    <vt:vector size="6" baseType="variant">
      <vt:variant>
        <vt:lpstr>사용한 글꼴</vt:lpstr>
      </vt:variant>
      <vt:variant>
        <vt:i4>3</vt:i4>
      </vt:variant>
      <vt:variant>
        <vt:lpstr>테마</vt:lpstr>
      </vt:variant>
      <vt:variant>
        <vt:i4>2</vt:i4>
      </vt:variant>
      <vt:variant>
        <vt:lpstr>슬라이드 제목</vt:lpstr>
      </vt:variant>
      <vt:variant>
        <vt:i4>17</vt:i4>
      </vt:variant>
    </vt:vector>
  </HeadingPairs>
  <TitlesOfParts>
    <vt:vector size="22" baseType="lpstr">
      <vt:lpstr>맑은 고딕</vt:lpstr>
      <vt:lpstr>Arial</vt:lpstr>
      <vt:lpstr>Calibri</vt:lpstr>
      <vt:lpstr>Office Theme</vt:lpstr>
      <vt:lpstr>Custom Design</vt:lpstr>
      <vt:lpstr>PowerPoint 프레젠테이션</vt:lpstr>
      <vt:lpstr>Contents</vt:lpstr>
      <vt:lpstr> Ethereum</vt:lpstr>
      <vt:lpstr> Ethereum</vt:lpstr>
      <vt:lpstr> Ethereum</vt:lpstr>
      <vt:lpstr> Ethereum</vt:lpstr>
      <vt:lpstr> Ethereum</vt:lpstr>
      <vt:lpstr> Ethereum</vt:lpstr>
      <vt:lpstr> Ethereum</vt:lpstr>
      <vt:lpstr> Ethereum</vt:lpstr>
      <vt:lpstr> Ethereum</vt:lpstr>
      <vt:lpstr> Ethereum</vt:lpstr>
      <vt:lpstr> Ethereum</vt:lpstr>
      <vt:lpstr> Ethereum</vt:lpstr>
      <vt:lpstr> Ethereum</vt:lpstr>
      <vt:lpstr> Ethereum</vt:lpstr>
      <vt:lpstr> Ethereum</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Yoon Seongha</cp:lastModifiedBy>
  <cp:revision>189</cp:revision>
  <dcterms:created xsi:type="dcterms:W3CDTF">2014-04-01T16:27:38Z</dcterms:created>
  <dcterms:modified xsi:type="dcterms:W3CDTF">2018-05-30T02:55:09Z</dcterms:modified>
</cp:coreProperties>
</file>