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audio1.bin" ContentType="audio/unknown"/>
  <Override PartName="/ppt/media/audio2.bin" ContentType="audio/unknown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9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-13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80CA-2153-8B44-91DD-3A3DC42CF654}" type="datetimeFigureOut">
              <a:rPr lang="en-US" smtClean="0"/>
              <a:t>4/10/15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E659-D8D1-0741-A618-21EAC365B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404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80CA-2153-8B44-91DD-3A3DC42CF654}" type="datetimeFigureOut">
              <a:rPr lang="en-US" smtClean="0"/>
              <a:t>4/10/15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E659-D8D1-0741-A618-21EAC365B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890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80CA-2153-8B44-91DD-3A3DC42CF654}" type="datetimeFigureOut">
              <a:rPr lang="en-US" smtClean="0"/>
              <a:t>4/10/15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E659-D8D1-0741-A618-21EAC365B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824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80CA-2153-8B44-91DD-3A3DC42CF654}" type="datetimeFigureOut">
              <a:rPr lang="en-US" smtClean="0"/>
              <a:t>4/10/15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E659-D8D1-0741-A618-21EAC365B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42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80CA-2153-8B44-91DD-3A3DC42CF654}" type="datetimeFigureOut">
              <a:rPr lang="en-US" smtClean="0"/>
              <a:t>4/10/15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E659-D8D1-0741-A618-21EAC365B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813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80CA-2153-8B44-91DD-3A3DC42CF654}" type="datetimeFigureOut">
              <a:rPr lang="en-US" smtClean="0"/>
              <a:t>4/10/15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E659-D8D1-0741-A618-21EAC365B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6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80CA-2153-8B44-91DD-3A3DC42CF654}" type="datetimeFigureOut">
              <a:rPr lang="en-US" smtClean="0"/>
              <a:t>4/10/15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E659-D8D1-0741-A618-21EAC365B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43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80CA-2153-8B44-91DD-3A3DC42CF654}" type="datetimeFigureOut">
              <a:rPr lang="en-US" smtClean="0"/>
              <a:t>4/10/15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E659-D8D1-0741-A618-21EAC365B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470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80CA-2153-8B44-91DD-3A3DC42CF654}" type="datetimeFigureOut">
              <a:rPr lang="en-US" smtClean="0"/>
              <a:t>4/10/15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E659-D8D1-0741-A618-21EAC365B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656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80CA-2153-8B44-91DD-3A3DC42CF654}" type="datetimeFigureOut">
              <a:rPr lang="en-US" smtClean="0"/>
              <a:t>4/10/15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E659-D8D1-0741-A618-21EAC365B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391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80CA-2153-8B44-91DD-3A3DC42CF654}" type="datetimeFigureOut">
              <a:rPr lang="en-US" smtClean="0"/>
              <a:t>4/10/15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E659-D8D1-0741-A618-21EAC365B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904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D80CA-2153-8B44-91DD-3A3DC42CF654}" type="datetimeFigureOut">
              <a:rPr lang="en-US" smtClean="0"/>
              <a:t>4/10/15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5E659-D8D1-0741-A618-21EAC365B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76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2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samba.anu.edu.au/rsync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Hash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419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056C4B31-04FC-C149-8DD8-651EBA00D002}" type="slidenum">
              <a:rPr lang="en-US" smtClean="0">
                <a:latin typeface="Times New Roman" charset="0"/>
              </a:rPr>
              <a:pPr/>
              <a:t>10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843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Non-crypto Hash (3)</a:t>
            </a:r>
          </a:p>
        </p:txBody>
      </p:sp>
      <p:sp>
        <p:nvSpPr>
          <p:cNvPr id="502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Cyclic Redundancy Check (CRC)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Essentially, CRC is the remainder in a long division</a:t>
            </a:r>
            <a:r>
              <a:rPr lang="en-US" sz="2800" dirty="0" smtClean="0"/>
              <a:t> calculation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Good for detecting burst </a:t>
            </a:r>
            <a:r>
              <a:rPr lang="en-US" sz="2800" b="1" dirty="0">
                <a:solidFill>
                  <a:schemeClr val="hlink"/>
                </a:solidFill>
              </a:rPr>
              <a:t>errors</a:t>
            </a:r>
            <a:endParaRPr lang="en-US" sz="2800" dirty="0"/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Random</a:t>
            </a:r>
            <a:r>
              <a:rPr lang="en-US" sz="2400" dirty="0" smtClean="0"/>
              <a:t> errors </a:t>
            </a:r>
            <a:r>
              <a:rPr lang="en-US" sz="2400" dirty="0"/>
              <a:t>unlikely to</a:t>
            </a:r>
            <a:r>
              <a:rPr lang="en-US" sz="2400" dirty="0" smtClean="0"/>
              <a:t> yield a </a:t>
            </a:r>
            <a:r>
              <a:rPr lang="en-US" sz="2400" dirty="0"/>
              <a:t>collision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But easy to construct collisions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CRC has been mistakenly </a:t>
            </a:r>
            <a:r>
              <a:rPr lang="en-US" sz="2800" dirty="0" smtClean="0"/>
              <a:t>used where crypto integrity check is required </a:t>
            </a:r>
            <a:r>
              <a:rPr lang="en-US" sz="2800" dirty="0"/>
              <a:t>(e.g., WEP</a:t>
            </a:r>
            <a:r>
              <a:rPr lang="en-US" sz="28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88948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02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502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502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502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500"/>
                                        <p:tgtEl>
                                          <p:spTgt spid="502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0" dur="500"/>
                                        <p:tgtEl>
                                          <p:spTgt spid="5027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787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7CD7A1E9-F952-EB40-9A9C-8B16AF23697D}" type="slidenum">
              <a:rPr lang="en-US" smtClean="0">
                <a:latin typeface="Times New Roman" charset="0"/>
              </a:rPr>
              <a:pPr/>
              <a:t>11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8534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Popular Crypto Hashes</a:t>
            </a:r>
          </a:p>
        </p:txBody>
      </p:sp>
      <p:sp>
        <p:nvSpPr>
          <p:cNvPr id="185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19600"/>
          </a:xfrm>
        </p:spPr>
        <p:txBody>
          <a:bodyPr/>
          <a:lstStyle/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hlink"/>
                </a:solidFill>
              </a:rPr>
              <a:t>MD5</a:t>
            </a:r>
            <a:r>
              <a:rPr lang="en-US" sz="2800" dirty="0"/>
              <a:t> </a:t>
            </a:r>
            <a:r>
              <a:rPr lang="en-US" dirty="0" err="1">
                <a:sym typeface="Symbol" charset="2"/>
              </a:rPr>
              <a:t></a:t>
            </a:r>
            <a:r>
              <a:rPr lang="en-US" sz="2800" dirty="0"/>
              <a:t> invented by </a:t>
            </a:r>
            <a:r>
              <a:rPr lang="en-US" sz="2800" dirty="0" err="1"/>
              <a:t>Rivest</a:t>
            </a:r>
            <a:endParaRPr lang="en-US" sz="2800" dirty="0"/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128 bit output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Note: MD5 </a:t>
            </a:r>
            <a:r>
              <a:rPr lang="en-US" sz="2400" dirty="0" smtClean="0"/>
              <a:t>collisions easy to find</a:t>
            </a:r>
            <a:endParaRPr lang="en-US" sz="2400" dirty="0"/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hlink"/>
                </a:solidFill>
              </a:rPr>
              <a:t>SHA-1</a:t>
            </a:r>
            <a:r>
              <a:rPr lang="en-US" sz="2800" dirty="0"/>
              <a:t> </a:t>
            </a:r>
            <a:r>
              <a:rPr lang="en-US" dirty="0" err="1">
                <a:sym typeface="Symbol" charset="2"/>
              </a:rPr>
              <a:t></a:t>
            </a:r>
            <a:r>
              <a:rPr lang="en-US" sz="2800" dirty="0"/>
              <a:t> A </a:t>
            </a:r>
            <a:r>
              <a:rPr lang="en-US" sz="2800" dirty="0" smtClean="0"/>
              <a:t>U.S. </a:t>
            </a:r>
            <a:r>
              <a:rPr lang="en-US" sz="2800" dirty="0"/>
              <a:t>government </a:t>
            </a:r>
            <a:r>
              <a:rPr lang="en-US" sz="2800" dirty="0" smtClean="0"/>
              <a:t>standard, inner </a:t>
            </a:r>
            <a:r>
              <a:rPr lang="en-US" sz="2800" dirty="0"/>
              <a:t>workings similar to </a:t>
            </a:r>
            <a:r>
              <a:rPr lang="en-US" sz="2800" dirty="0" smtClean="0"/>
              <a:t>MD5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160 bit output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Many other hashes, but MD5 and SHA-1 are the most widely used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Hashes work by hashing message in blocks</a:t>
            </a:r>
          </a:p>
        </p:txBody>
      </p:sp>
    </p:spTree>
    <p:extLst>
      <p:ext uri="{BB962C8B-B14F-4D97-AF65-F5344CB8AC3E}">
        <p14:creationId xmlns:p14="http://schemas.microsoft.com/office/powerpoint/2010/main" val="619220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5B8ED059-585D-2744-9EB7-7EEA5C364254}" type="slidenum">
              <a:rPr lang="en-US" smtClean="0">
                <a:latin typeface="Times New Roman" charset="0"/>
              </a:rPr>
              <a:pPr/>
              <a:t>2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7613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Hash Function Motivation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0772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Suppose Alice signs </a:t>
            </a:r>
            <a:r>
              <a:rPr lang="en-US" sz="2800" dirty="0">
                <a:latin typeface="Times-Roman" charset="0"/>
              </a:rPr>
              <a:t>M</a:t>
            </a:r>
            <a:endParaRPr lang="en-US" sz="2800" dirty="0"/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Alice sends </a:t>
            </a:r>
            <a:r>
              <a:rPr lang="en-US" sz="2400" dirty="0">
                <a:latin typeface="Times-Roman" charset="0"/>
              </a:rPr>
              <a:t>M</a:t>
            </a:r>
            <a:r>
              <a:rPr lang="en-US" sz="2400" dirty="0"/>
              <a:t> and </a:t>
            </a:r>
            <a:r>
              <a:rPr lang="en-US" sz="2400" dirty="0">
                <a:latin typeface="Times-Roman" charset="0"/>
              </a:rPr>
              <a:t>S = [</a:t>
            </a:r>
            <a:r>
              <a:rPr lang="en-US" sz="2400" dirty="0" err="1">
                <a:latin typeface="Times-Roman" charset="0"/>
              </a:rPr>
              <a:t>M]</a:t>
            </a:r>
            <a:r>
              <a:rPr lang="en-US" sz="2400" baseline="-25000" dirty="0" err="1">
                <a:latin typeface="Times-Roman" charset="0"/>
              </a:rPr>
              <a:t>Alice</a:t>
            </a:r>
            <a:r>
              <a:rPr lang="en-US" sz="2400" dirty="0"/>
              <a:t> to Bob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Bob verifies that </a:t>
            </a:r>
            <a:r>
              <a:rPr lang="en-US" sz="2400" dirty="0">
                <a:latin typeface="Times-Roman" charset="0"/>
              </a:rPr>
              <a:t>M = {</a:t>
            </a:r>
            <a:r>
              <a:rPr lang="en-US" sz="2400" dirty="0" err="1">
                <a:latin typeface="Times-Roman" charset="0"/>
              </a:rPr>
              <a:t>S}</a:t>
            </a:r>
            <a:r>
              <a:rPr lang="en-US" sz="2400" baseline="-25000" dirty="0" err="1">
                <a:latin typeface="Times-Roman" charset="0"/>
              </a:rPr>
              <a:t>Alice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Can Alice </a:t>
            </a:r>
            <a:r>
              <a:rPr lang="en-US" sz="2400" dirty="0"/>
              <a:t>just send </a:t>
            </a:r>
            <a:r>
              <a:rPr lang="en-US" sz="2400" dirty="0">
                <a:latin typeface="Times-Roman" charset="0"/>
              </a:rPr>
              <a:t>S</a:t>
            </a:r>
            <a:r>
              <a:rPr lang="en-US" sz="2400" dirty="0"/>
              <a:t>?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If </a:t>
            </a:r>
            <a:r>
              <a:rPr lang="en-US" sz="2800" dirty="0">
                <a:latin typeface="Times-Roman" charset="0"/>
              </a:rPr>
              <a:t>M</a:t>
            </a:r>
            <a:r>
              <a:rPr lang="en-US" sz="2800" dirty="0"/>
              <a:t> is big, </a:t>
            </a:r>
            <a:r>
              <a:rPr lang="en-US" sz="2800" dirty="0">
                <a:latin typeface="Times-Roman" charset="0"/>
              </a:rPr>
              <a:t>[</a:t>
            </a:r>
            <a:r>
              <a:rPr lang="en-US" sz="2800" dirty="0" err="1">
                <a:latin typeface="Times-Roman" charset="0"/>
              </a:rPr>
              <a:t>M]</a:t>
            </a:r>
            <a:r>
              <a:rPr lang="en-US" sz="2800" baseline="-25000" dirty="0" err="1">
                <a:latin typeface="Times-Roman" charset="0"/>
              </a:rPr>
              <a:t>Alice</a:t>
            </a:r>
            <a:r>
              <a:rPr lang="en-US" sz="2800" dirty="0"/>
              <a:t> costly to </a:t>
            </a:r>
            <a:r>
              <a:rPr lang="en-US" sz="2800" b="1" i="1" dirty="0" smtClean="0">
                <a:solidFill>
                  <a:schemeClr val="accent2"/>
                </a:solidFill>
              </a:rPr>
              <a:t>compute</a:t>
            </a:r>
            <a:r>
              <a:rPr lang="en-US" sz="2800" dirty="0" smtClean="0"/>
              <a:t> &amp; </a:t>
            </a:r>
            <a:r>
              <a:rPr lang="en-US" sz="2800" b="1" i="1" dirty="0">
                <a:solidFill>
                  <a:schemeClr val="accent2"/>
                </a:solidFill>
              </a:rPr>
              <a:t>send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Suppose instead, Alice signs </a:t>
            </a:r>
            <a:r>
              <a:rPr lang="en-US" sz="2800" dirty="0" err="1">
                <a:latin typeface="Times-Roman" charset="0"/>
              </a:rPr>
              <a:t>h(M</a:t>
            </a:r>
            <a:r>
              <a:rPr lang="en-US" sz="2800" dirty="0">
                <a:latin typeface="Times-Roman" charset="0"/>
              </a:rPr>
              <a:t>)</a:t>
            </a:r>
            <a:r>
              <a:rPr lang="en-US" sz="2800" dirty="0"/>
              <a:t>, where </a:t>
            </a:r>
            <a:r>
              <a:rPr lang="en-US" sz="2800" dirty="0" err="1">
                <a:latin typeface="Times-Roman" charset="0"/>
              </a:rPr>
              <a:t>h(M</a:t>
            </a:r>
            <a:r>
              <a:rPr lang="en-US" sz="2800" dirty="0">
                <a:latin typeface="Times-Roman" charset="0"/>
              </a:rPr>
              <a:t>)</a:t>
            </a:r>
            <a:r>
              <a:rPr lang="en-US" sz="2800" dirty="0"/>
              <a:t> is much smaller than </a:t>
            </a:r>
            <a:r>
              <a:rPr lang="en-US" sz="2800" dirty="0">
                <a:latin typeface="Times-Roman" charset="0"/>
              </a:rPr>
              <a:t>M</a:t>
            </a:r>
            <a:endParaRPr lang="en-US" sz="2800" dirty="0"/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Alice sends </a:t>
            </a:r>
            <a:r>
              <a:rPr lang="en-US" sz="2400" dirty="0">
                <a:latin typeface="Times-Roman" charset="0"/>
              </a:rPr>
              <a:t>M</a:t>
            </a:r>
            <a:r>
              <a:rPr lang="en-US" sz="2400" dirty="0"/>
              <a:t> and </a:t>
            </a:r>
            <a:r>
              <a:rPr lang="en-US" sz="2400" dirty="0">
                <a:latin typeface="Times-Roman" charset="0"/>
              </a:rPr>
              <a:t>S = [</a:t>
            </a:r>
            <a:r>
              <a:rPr lang="en-US" sz="2400" dirty="0" err="1">
                <a:latin typeface="Times-Roman" charset="0"/>
              </a:rPr>
              <a:t>h(M)]</a:t>
            </a:r>
            <a:r>
              <a:rPr lang="en-US" sz="2400" baseline="-25000" dirty="0" err="1">
                <a:latin typeface="Times-Roman" charset="0"/>
              </a:rPr>
              <a:t>Alice</a:t>
            </a:r>
            <a:r>
              <a:rPr lang="en-US" sz="2400" dirty="0"/>
              <a:t> to Bob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Bob verifies that </a:t>
            </a:r>
            <a:r>
              <a:rPr lang="en-US" sz="2400" dirty="0" err="1">
                <a:latin typeface="Times-Roman" charset="0"/>
              </a:rPr>
              <a:t>h(M</a:t>
            </a:r>
            <a:r>
              <a:rPr lang="en-US" sz="2400" dirty="0">
                <a:latin typeface="Times-Roman" charset="0"/>
              </a:rPr>
              <a:t>) = {</a:t>
            </a:r>
            <a:r>
              <a:rPr lang="en-US" sz="2400" dirty="0" err="1">
                <a:latin typeface="Times-Roman" charset="0"/>
              </a:rPr>
              <a:t>S}</a:t>
            </a:r>
            <a:r>
              <a:rPr lang="en-US" sz="2400" baseline="-25000" dirty="0" err="1">
                <a:latin typeface="Times-Roman" charset="0"/>
              </a:rPr>
              <a:t>Alice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30550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42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42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42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42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42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42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142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9" grpId="0" build="p" bldLvl="2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0BE5D739-E4C0-8B42-9E77-6AC2A893784D}" type="slidenum">
              <a:rPr lang="en-US" smtClean="0">
                <a:latin typeface="Times New Roman" charset="0"/>
              </a:rPr>
              <a:pPr/>
              <a:t>3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7715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Hash Function Motivation</a:t>
            </a:r>
          </a:p>
        </p:txBody>
      </p:sp>
      <p:sp>
        <p:nvSpPr>
          <p:cNvPr id="521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0772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So, Alice signs </a:t>
            </a:r>
            <a:r>
              <a:rPr lang="en-US" sz="2800" dirty="0" err="1">
                <a:latin typeface="Times-Roman" charset="0"/>
              </a:rPr>
              <a:t>h(M</a:t>
            </a:r>
            <a:r>
              <a:rPr lang="en-US" sz="2800" dirty="0">
                <a:latin typeface="Times-Roman" charset="0"/>
              </a:rPr>
              <a:t>)</a:t>
            </a:r>
            <a:r>
              <a:rPr lang="en-US" sz="2800" dirty="0" smtClean="0"/>
              <a:t> 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That is, Alice computes </a:t>
            </a:r>
            <a:r>
              <a:rPr lang="en-US" sz="2400" dirty="0">
                <a:latin typeface="Times-Roman" charset="0"/>
              </a:rPr>
              <a:t>S = [</a:t>
            </a:r>
            <a:r>
              <a:rPr lang="en-US" sz="2400" dirty="0" err="1">
                <a:latin typeface="Times-Roman" charset="0"/>
              </a:rPr>
              <a:t>h(M)]</a:t>
            </a:r>
            <a:r>
              <a:rPr lang="en-US" sz="2400" baseline="-25000" dirty="0" err="1">
                <a:latin typeface="Times-Roman" charset="0"/>
              </a:rPr>
              <a:t>Alice</a:t>
            </a:r>
            <a:r>
              <a:rPr lang="en-US" sz="2400" dirty="0"/>
              <a:t> 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Alice then sends </a:t>
            </a:r>
            <a:r>
              <a:rPr lang="en-US" sz="2400" dirty="0">
                <a:latin typeface="Times-Roman" charset="0"/>
              </a:rPr>
              <a:t>(M, S) </a:t>
            </a:r>
            <a:r>
              <a:rPr lang="en-US" sz="2400" dirty="0"/>
              <a:t>to Bob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Bob verifies that </a:t>
            </a:r>
            <a:r>
              <a:rPr lang="en-US" sz="2400" dirty="0" err="1">
                <a:latin typeface="Times-Roman" charset="0"/>
              </a:rPr>
              <a:t>h(M</a:t>
            </a:r>
            <a:r>
              <a:rPr lang="en-US" sz="2400" dirty="0">
                <a:latin typeface="Times-Roman" charset="0"/>
              </a:rPr>
              <a:t>) = {</a:t>
            </a:r>
            <a:r>
              <a:rPr lang="en-US" sz="2400" dirty="0" err="1">
                <a:latin typeface="Times-Roman" charset="0"/>
              </a:rPr>
              <a:t>S}</a:t>
            </a:r>
            <a:r>
              <a:rPr lang="en-US" sz="2400" baseline="-25000" dirty="0" err="1">
                <a:latin typeface="Times-Roman" charset="0"/>
              </a:rPr>
              <a:t>Alice</a:t>
            </a:r>
            <a:endParaRPr lang="en-US" sz="2400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What properties must </a:t>
            </a:r>
            <a:r>
              <a:rPr lang="en-US" sz="2800" dirty="0" err="1">
                <a:latin typeface="Times-Roman" charset="0"/>
              </a:rPr>
              <a:t>h(M</a:t>
            </a:r>
            <a:r>
              <a:rPr lang="en-US" sz="2800" dirty="0">
                <a:latin typeface="Times-Roman" charset="0"/>
              </a:rPr>
              <a:t>)</a:t>
            </a:r>
            <a:r>
              <a:rPr lang="en-US" sz="2800" dirty="0"/>
              <a:t> satisfy?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Suppose Trudy finds </a:t>
            </a:r>
            <a:r>
              <a:rPr lang="en-US" sz="2400" dirty="0">
                <a:latin typeface="Times-Roman" charset="0"/>
              </a:rPr>
              <a:t>M’</a:t>
            </a:r>
            <a:r>
              <a:rPr lang="en-US" sz="2400" dirty="0"/>
              <a:t> so that </a:t>
            </a:r>
            <a:r>
              <a:rPr lang="en-US" sz="2400" dirty="0" err="1">
                <a:latin typeface="Times-Roman" charset="0"/>
              </a:rPr>
              <a:t>h(M</a:t>
            </a:r>
            <a:r>
              <a:rPr lang="en-US" sz="2400" dirty="0">
                <a:latin typeface="Times-Roman" charset="0"/>
              </a:rPr>
              <a:t>) = </a:t>
            </a:r>
            <a:r>
              <a:rPr lang="en-US" sz="2400" dirty="0" err="1">
                <a:latin typeface="Times-Roman" charset="0"/>
              </a:rPr>
              <a:t>h(M</a:t>
            </a:r>
            <a:r>
              <a:rPr lang="en-US" sz="2400" dirty="0">
                <a:latin typeface="Times-Roman" charset="0"/>
              </a:rPr>
              <a:t>’)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Then </a:t>
            </a:r>
            <a:r>
              <a:rPr lang="en-US" sz="2400" dirty="0"/>
              <a:t>Trudy</a:t>
            </a:r>
            <a:r>
              <a:rPr lang="en-US" sz="2400" dirty="0" smtClean="0"/>
              <a:t> can replace </a:t>
            </a:r>
            <a:r>
              <a:rPr lang="en-US" sz="2400" dirty="0">
                <a:latin typeface="Times-Roman" charset="0"/>
              </a:rPr>
              <a:t>(M, S)</a:t>
            </a:r>
            <a:r>
              <a:rPr lang="en-US" sz="2400" dirty="0"/>
              <a:t> with </a:t>
            </a:r>
            <a:r>
              <a:rPr lang="en-US" sz="2400" dirty="0">
                <a:latin typeface="Times-Roman" charset="0"/>
              </a:rPr>
              <a:t>(M’, S)</a:t>
            </a:r>
            <a:r>
              <a:rPr lang="en-US" sz="2400" dirty="0"/>
              <a:t> 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Does Bob detect this tampering?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No, since </a:t>
            </a:r>
            <a:r>
              <a:rPr lang="en-US" sz="2400" dirty="0" err="1">
                <a:latin typeface="Times-Roman" charset="0"/>
              </a:rPr>
              <a:t>h(M</a:t>
            </a:r>
            <a:r>
              <a:rPr lang="en-US" sz="2400" dirty="0">
                <a:latin typeface="Times-Roman" charset="0"/>
              </a:rPr>
              <a:t>’) = </a:t>
            </a:r>
            <a:r>
              <a:rPr lang="en-US" sz="2400" dirty="0" err="1">
                <a:latin typeface="Times-Roman" charset="0"/>
              </a:rPr>
              <a:t>h(M</a:t>
            </a:r>
            <a:r>
              <a:rPr lang="en-US" sz="2400" dirty="0">
                <a:latin typeface="Times-Roman" charset="0"/>
              </a:rPr>
              <a:t>) = {</a:t>
            </a:r>
            <a:r>
              <a:rPr lang="en-US" sz="2400" dirty="0" err="1">
                <a:latin typeface="Times-Roman" charset="0"/>
              </a:rPr>
              <a:t>S}</a:t>
            </a:r>
            <a:r>
              <a:rPr lang="en-US" sz="2400" baseline="-25000" dirty="0" err="1">
                <a:latin typeface="Times-Roman" charset="0"/>
              </a:rPr>
              <a:t>Alice</a:t>
            </a:r>
            <a:r>
              <a:rPr lang="en-US" sz="2400" dirty="0">
                <a:latin typeface="Times-Roman" charset="0"/>
              </a:rPr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545630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21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521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521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521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521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521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521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521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521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1219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57C94C5F-0AD5-724D-A304-C68B5634528D}" type="slidenum">
              <a:rPr lang="en-US" smtClean="0">
                <a:latin typeface="Times New Roman" charset="0"/>
              </a:rPr>
              <a:pPr/>
              <a:t>4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7817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Crypto Hash Function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848600" cy="43434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Crypto hash function </a:t>
            </a:r>
            <a:r>
              <a:rPr lang="en-US" sz="2800" dirty="0" err="1">
                <a:latin typeface="Times-Roman" charset="0"/>
              </a:rPr>
              <a:t>h(x</a:t>
            </a:r>
            <a:r>
              <a:rPr lang="en-US" sz="2800" dirty="0">
                <a:latin typeface="Times-Roman" charset="0"/>
              </a:rPr>
              <a:t>)</a:t>
            </a:r>
            <a:r>
              <a:rPr lang="en-US" sz="2800" dirty="0"/>
              <a:t> must provide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b="1" dirty="0">
                <a:solidFill>
                  <a:schemeClr val="hlink"/>
                </a:solidFill>
              </a:rPr>
              <a:t>Compression</a:t>
            </a:r>
            <a:r>
              <a:rPr lang="en-US" sz="2400" dirty="0"/>
              <a:t> </a:t>
            </a:r>
            <a:r>
              <a:rPr lang="en-US" sz="2400" dirty="0" err="1">
                <a:sym typeface="Symbol" charset="2"/>
              </a:rPr>
              <a:t></a:t>
            </a:r>
            <a:r>
              <a:rPr lang="en-US" sz="2400" dirty="0"/>
              <a:t> output length is small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b="1" dirty="0">
                <a:solidFill>
                  <a:schemeClr val="hlink"/>
                </a:solidFill>
              </a:rPr>
              <a:t>Efficiency</a:t>
            </a:r>
            <a:r>
              <a:rPr lang="en-US" sz="2400" dirty="0"/>
              <a:t> </a:t>
            </a:r>
            <a:r>
              <a:rPr lang="en-US" sz="2400" dirty="0" err="1">
                <a:sym typeface="Symbol" charset="2"/>
              </a:rPr>
              <a:t></a:t>
            </a:r>
            <a:r>
              <a:rPr lang="en-US" sz="2400" dirty="0"/>
              <a:t> </a:t>
            </a:r>
            <a:r>
              <a:rPr lang="en-US" sz="2400" dirty="0" err="1">
                <a:latin typeface="Times-Roman" charset="0"/>
              </a:rPr>
              <a:t>h(x</a:t>
            </a:r>
            <a:r>
              <a:rPr lang="en-US" sz="2400" dirty="0">
                <a:latin typeface="Times-Roman" charset="0"/>
              </a:rPr>
              <a:t>)</a:t>
            </a:r>
            <a:r>
              <a:rPr lang="en-US" sz="2400" dirty="0"/>
              <a:t> easy to </a:t>
            </a:r>
            <a:r>
              <a:rPr lang="en-US" sz="2400" dirty="0" smtClean="0"/>
              <a:t>compute </a:t>
            </a:r>
            <a:r>
              <a:rPr lang="en-US" sz="2400" dirty="0"/>
              <a:t>for any </a:t>
            </a:r>
            <a:r>
              <a:rPr lang="en-US" sz="2400" dirty="0" err="1">
                <a:latin typeface="Times-Roman" charset="0"/>
              </a:rPr>
              <a:t>x</a:t>
            </a:r>
            <a:endParaRPr lang="en-US" sz="2400" dirty="0"/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b="1" dirty="0">
                <a:solidFill>
                  <a:schemeClr val="hlink"/>
                </a:solidFill>
              </a:rPr>
              <a:t>One-way</a:t>
            </a:r>
            <a:r>
              <a:rPr lang="en-US" sz="2400" dirty="0"/>
              <a:t> </a:t>
            </a:r>
            <a:r>
              <a:rPr lang="en-US" sz="2400" dirty="0" err="1">
                <a:sym typeface="Symbol" charset="2"/>
              </a:rPr>
              <a:t></a:t>
            </a:r>
            <a:r>
              <a:rPr lang="en-US" sz="2400" dirty="0"/>
              <a:t> given a value </a:t>
            </a:r>
            <a:r>
              <a:rPr lang="en-US" sz="2400" dirty="0" err="1">
                <a:latin typeface="Times-Roman" charset="0"/>
              </a:rPr>
              <a:t>y</a:t>
            </a:r>
            <a:r>
              <a:rPr lang="en-US" sz="2400" dirty="0"/>
              <a:t> it is infeasible to find an </a:t>
            </a:r>
            <a:r>
              <a:rPr lang="en-US" sz="2400" dirty="0" err="1">
                <a:latin typeface="Times-Roman" charset="0"/>
              </a:rPr>
              <a:t>x</a:t>
            </a:r>
            <a:r>
              <a:rPr lang="en-US" sz="2400" dirty="0"/>
              <a:t> such that </a:t>
            </a:r>
            <a:r>
              <a:rPr lang="en-US" sz="2400" dirty="0" err="1">
                <a:latin typeface="Times-Roman" charset="0"/>
              </a:rPr>
              <a:t>h(x</a:t>
            </a:r>
            <a:r>
              <a:rPr lang="en-US" sz="2400" dirty="0">
                <a:latin typeface="Times-Roman" charset="0"/>
              </a:rPr>
              <a:t>) = </a:t>
            </a:r>
            <a:r>
              <a:rPr lang="en-US" sz="2400" dirty="0" err="1">
                <a:latin typeface="Times-Roman" charset="0"/>
              </a:rPr>
              <a:t>y</a:t>
            </a:r>
            <a:endParaRPr lang="en-US" sz="2400" dirty="0"/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b="1" dirty="0">
                <a:solidFill>
                  <a:schemeClr val="hlink"/>
                </a:solidFill>
              </a:rPr>
              <a:t>Weak collision resistance</a:t>
            </a:r>
            <a:r>
              <a:rPr lang="en-US" sz="2400" dirty="0"/>
              <a:t> </a:t>
            </a:r>
            <a:r>
              <a:rPr lang="en-US" sz="2400" dirty="0" err="1">
                <a:sym typeface="Symbol" charset="2"/>
              </a:rPr>
              <a:t></a:t>
            </a:r>
            <a:r>
              <a:rPr lang="en-US" sz="2400" dirty="0"/>
              <a:t> given </a:t>
            </a:r>
            <a:r>
              <a:rPr lang="en-US" sz="2400" dirty="0" err="1">
                <a:latin typeface="Times-Roman" charset="0"/>
              </a:rPr>
              <a:t>x</a:t>
            </a:r>
            <a:r>
              <a:rPr lang="en-US" sz="2400" dirty="0"/>
              <a:t> and </a:t>
            </a:r>
            <a:r>
              <a:rPr lang="en-US" sz="2400" dirty="0" err="1">
                <a:latin typeface="Times-Roman" charset="0"/>
              </a:rPr>
              <a:t>h(x</a:t>
            </a:r>
            <a:r>
              <a:rPr lang="en-US" sz="2400" dirty="0">
                <a:latin typeface="Times-Roman" charset="0"/>
              </a:rPr>
              <a:t>)</a:t>
            </a:r>
            <a:r>
              <a:rPr lang="en-US" sz="2400" dirty="0"/>
              <a:t>, infeasible to find </a:t>
            </a:r>
            <a:r>
              <a:rPr lang="en-US" sz="2400" dirty="0" err="1">
                <a:latin typeface="Times-Roman" charset="0"/>
              </a:rPr>
              <a:t>y</a:t>
            </a:r>
            <a:r>
              <a:rPr lang="en-US" sz="2400" dirty="0">
                <a:latin typeface="Times-Roman" charset="0"/>
              </a:rPr>
              <a:t> </a:t>
            </a:r>
            <a:r>
              <a:rPr lang="en-US" sz="2400" dirty="0" err="1">
                <a:latin typeface="Times-Roman" charset="0"/>
                <a:sym typeface="Symbol" charset="2"/>
              </a:rPr>
              <a:t></a:t>
            </a:r>
            <a:r>
              <a:rPr lang="en-US" sz="2400" dirty="0">
                <a:latin typeface="Times-Roman" charset="0"/>
              </a:rPr>
              <a:t> </a:t>
            </a:r>
            <a:r>
              <a:rPr lang="en-US" sz="2400" dirty="0" err="1">
                <a:latin typeface="Times-Roman" charset="0"/>
              </a:rPr>
              <a:t>x</a:t>
            </a:r>
            <a:r>
              <a:rPr lang="en-US" sz="2400" dirty="0"/>
              <a:t> such that </a:t>
            </a:r>
            <a:r>
              <a:rPr lang="en-US" sz="2400" dirty="0" err="1">
                <a:latin typeface="Times-Roman" charset="0"/>
              </a:rPr>
              <a:t>h(y</a:t>
            </a:r>
            <a:r>
              <a:rPr lang="en-US" sz="2400" dirty="0">
                <a:latin typeface="Times-Roman" charset="0"/>
              </a:rPr>
              <a:t>) = </a:t>
            </a:r>
            <a:r>
              <a:rPr lang="en-US" sz="2400" dirty="0" err="1">
                <a:latin typeface="Times-Roman" charset="0"/>
              </a:rPr>
              <a:t>h(x</a:t>
            </a:r>
            <a:r>
              <a:rPr lang="en-US" sz="2400" dirty="0">
                <a:latin typeface="Times-Roman" charset="0"/>
              </a:rPr>
              <a:t>)</a:t>
            </a:r>
            <a:endParaRPr lang="en-US" sz="2400" dirty="0"/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b="1" dirty="0">
                <a:solidFill>
                  <a:schemeClr val="hlink"/>
                </a:solidFill>
              </a:rPr>
              <a:t>Strong collision resistance</a:t>
            </a:r>
            <a:r>
              <a:rPr lang="en-US" sz="2400" dirty="0"/>
              <a:t> </a:t>
            </a:r>
            <a:r>
              <a:rPr lang="en-US" sz="2400" dirty="0" err="1">
                <a:sym typeface="Symbol" charset="2"/>
              </a:rPr>
              <a:t></a:t>
            </a:r>
            <a:r>
              <a:rPr lang="en-US" sz="2400" dirty="0"/>
              <a:t> infeasible to find </a:t>
            </a:r>
            <a:r>
              <a:rPr lang="en-US" sz="2400" b="1" i="1" dirty="0"/>
              <a:t>any</a:t>
            </a:r>
            <a:r>
              <a:rPr lang="en-US" sz="2400" dirty="0"/>
              <a:t> </a:t>
            </a:r>
            <a:r>
              <a:rPr lang="en-US" sz="2400" dirty="0" err="1">
                <a:latin typeface="Times-Roman" charset="0"/>
              </a:rPr>
              <a:t>x</a:t>
            </a:r>
            <a:r>
              <a:rPr lang="en-US" sz="2400" dirty="0"/>
              <a:t> and </a:t>
            </a:r>
            <a:r>
              <a:rPr lang="en-US" sz="2400" dirty="0" err="1">
                <a:latin typeface="Times-Roman" charset="0"/>
              </a:rPr>
              <a:t>y</a:t>
            </a:r>
            <a:r>
              <a:rPr lang="en-US" sz="2400" dirty="0"/>
              <a:t>, with </a:t>
            </a:r>
            <a:r>
              <a:rPr lang="en-US" sz="2400" dirty="0" err="1">
                <a:latin typeface="Times-Roman" charset="0"/>
              </a:rPr>
              <a:t>x</a:t>
            </a:r>
            <a:r>
              <a:rPr lang="en-US" sz="2400" dirty="0">
                <a:latin typeface="Times-Roman" charset="0"/>
              </a:rPr>
              <a:t> </a:t>
            </a:r>
            <a:r>
              <a:rPr lang="en-US" sz="2400" dirty="0" err="1">
                <a:latin typeface="Times-Roman" charset="0"/>
                <a:sym typeface="Symbol" charset="2"/>
              </a:rPr>
              <a:t></a:t>
            </a:r>
            <a:r>
              <a:rPr lang="en-US" sz="2400" dirty="0">
                <a:latin typeface="Times-Roman" charset="0"/>
              </a:rPr>
              <a:t> </a:t>
            </a:r>
            <a:r>
              <a:rPr lang="en-US" sz="2400" dirty="0" err="1">
                <a:latin typeface="Times-Roman" charset="0"/>
              </a:rPr>
              <a:t>y</a:t>
            </a:r>
            <a:r>
              <a:rPr lang="en-US" sz="2400" dirty="0"/>
              <a:t> such that </a:t>
            </a:r>
            <a:r>
              <a:rPr lang="en-US" sz="2400" dirty="0" err="1">
                <a:latin typeface="Times-Roman" charset="0"/>
              </a:rPr>
              <a:t>h(x</a:t>
            </a:r>
            <a:r>
              <a:rPr lang="en-US" sz="2400" dirty="0">
                <a:latin typeface="Times-Roman" charset="0"/>
              </a:rPr>
              <a:t>) = </a:t>
            </a:r>
            <a:r>
              <a:rPr lang="en-US" sz="2400" dirty="0" err="1">
                <a:latin typeface="Times-Roman" charset="0"/>
              </a:rPr>
              <a:t>h(y</a:t>
            </a:r>
            <a:r>
              <a:rPr lang="en-US" sz="2400" dirty="0">
                <a:latin typeface="Times-Roman" charset="0"/>
              </a:rPr>
              <a:t>)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Lots of </a:t>
            </a:r>
            <a:r>
              <a:rPr lang="en-US" sz="2800" dirty="0" smtClean="0"/>
              <a:t>collisions exist, </a:t>
            </a:r>
            <a:r>
              <a:rPr lang="en-US" sz="2800" dirty="0"/>
              <a:t>but hard to find </a:t>
            </a:r>
            <a:r>
              <a:rPr lang="en-US" sz="2800" b="1" i="1" dirty="0">
                <a:solidFill>
                  <a:srgbClr val="FF0000"/>
                </a:solidFill>
              </a:rPr>
              <a:t>any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98310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141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141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141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141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41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41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ABC5EC9A-4DEB-714A-9DAE-3DA20A43CFA1}" type="slidenum">
              <a:rPr lang="en-US" smtClean="0">
                <a:latin typeface="Times New Roman" charset="0"/>
              </a:rPr>
              <a:pPr/>
              <a:t>5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79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Pre-Birthday Problem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dirty="0"/>
              <a:t>Suppose </a:t>
            </a:r>
            <a:r>
              <a:rPr lang="en-US" dirty="0">
                <a:latin typeface="Times-Roman" charset="0"/>
              </a:rPr>
              <a:t>N</a:t>
            </a:r>
            <a:r>
              <a:rPr lang="en-US" dirty="0"/>
              <a:t> people in a room</a:t>
            </a:r>
          </a:p>
          <a:p>
            <a:pPr eaLnBrk="1" hangingPunct="1">
              <a:spcAft>
                <a:spcPts val="600"/>
              </a:spcAft>
            </a:pPr>
            <a:r>
              <a:rPr lang="en-US" dirty="0"/>
              <a:t>How large must </a:t>
            </a:r>
            <a:r>
              <a:rPr lang="en-US" dirty="0">
                <a:latin typeface="Times-Roman" charset="0"/>
              </a:rPr>
              <a:t>N</a:t>
            </a:r>
            <a:r>
              <a:rPr lang="en-US" dirty="0"/>
              <a:t> be before the probability someone has same birthday as me is </a:t>
            </a:r>
            <a:r>
              <a:rPr lang="en-US" dirty="0" err="1">
                <a:sym typeface="Symbol" charset="2"/>
              </a:rPr>
              <a:t></a:t>
            </a:r>
            <a:r>
              <a:rPr lang="en-US" dirty="0"/>
              <a:t> </a:t>
            </a:r>
            <a:r>
              <a:rPr lang="en-US" dirty="0">
                <a:latin typeface="Times-Roman" charset="0"/>
              </a:rPr>
              <a:t>1/2</a:t>
            </a:r>
            <a:r>
              <a:rPr lang="en-US" dirty="0"/>
              <a:t> ?</a:t>
            </a:r>
          </a:p>
          <a:p>
            <a:pPr lvl="1" eaLnBrk="1" hangingPunct="1">
              <a:spcAft>
                <a:spcPts val="600"/>
              </a:spcAft>
            </a:pPr>
            <a:r>
              <a:rPr lang="en-US" dirty="0"/>
              <a:t>Solve: </a:t>
            </a:r>
            <a:r>
              <a:rPr lang="en-US" dirty="0">
                <a:latin typeface="Times-Roman" charset="0"/>
              </a:rPr>
              <a:t>1/2 = 1 </a:t>
            </a:r>
            <a:r>
              <a:rPr lang="en-US" dirty="0" err="1">
                <a:latin typeface="Times-Roman" charset="0"/>
                <a:sym typeface="Symbol" charset="2"/>
              </a:rPr>
              <a:t></a:t>
            </a:r>
            <a:r>
              <a:rPr lang="en-US" dirty="0">
                <a:latin typeface="Times-Roman" charset="0"/>
              </a:rPr>
              <a:t> (364/365)</a:t>
            </a:r>
            <a:r>
              <a:rPr lang="en-US" baseline="30000" dirty="0">
                <a:latin typeface="Times-Roman" charset="0"/>
              </a:rPr>
              <a:t>N</a:t>
            </a:r>
            <a:r>
              <a:rPr lang="en-US" dirty="0"/>
              <a:t> for </a:t>
            </a:r>
            <a:r>
              <a:rPr lang="en-US" dirty="0">
                <a:latin typeface="Times-Roman" charset="0"/>
              </a:rPr>
              <a:t>N</a:t>
            </a:r>
            <a:endParaRPr lang="en-US" dirty="0" smtClean="0"/>
          </a:p>
          <a:p>
            <a:pPr lvl="1" eaLnBrk="1" hangingPunct="1">
              <a:spcAft>
                <a:spcPts val="600"/>
              </a:spcAft>
            </a:pPr>
            <a:r>
              <a:rPr lang="en-US" dirty="0" smtClean="0"/>
              <a:t>We find </a:t>
            </a:r>
            <a:r>
              <a:rPr lang="en-US" dirty="0">
                <a:latin typeface="Times-Roman" charset="0"/>
              </a:rPr>
              <a:t>N = 253</a:t>
            </a:r>
          </a:p>
        </p:txBody>
      </p:sp>
    </p:spTree>
    <p:extLst>
      <p:ext uri="{BB962C8B-B14F-4D97-AF65-F5344CB8AC3E}">
        <p14:creationId xmlns:p14="http://schemas.microsoft.com/office/powerpoint/2010/main" val="793989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5" grpId="0" build="p" bldLvl="2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2669B9CF-7685-CF43-BDE5-BA68876B4A4D}" type="slidenum">
              <a:rPr lang="en-US" smtClean="0">
                <a:latin typeface="Times New Roman" charset="0"/>
              </a:rPr>
              <a:pPr/>
              <a:t>6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80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Birthday Problem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92480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How many people must be in a room before probability is </a:t>
            </a:r>
            <a:r>
              <a:rPr lang="en-US" sz="2800" dirty="0" err="1">
                <a:sym typeface="Symbol" charset="2"/>
              </a:rPr>
              <a:t></a:t>
            </a:r>
            <a:r>
              <a:rPr lang="en-US" sz="2800" dirty="0"/>
              <a:t> </a:t>
            </a:r>
            <a:r>
              <a:rPr lang="en-US" sz="2800" dirty="0">
                <a:latin typeface="Lucida Grande"/>
                <a:cs typeface="Lucida Grande"/>
              </a:rPr>
              <a:t>1/2</a:t>
            </a:r>
            <a:r>
              <a:rPr lang="en-US" sz="2800" dirty="0"/>
              <a:t> that any two (or more) have same birthday?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latin typeface="Times-Roman" charset="0"/>
              </a:rPr>
              <a:t>1 </a:t>
            </a:r>
            <a:r>
              <a:rPr lang="en-US" sz="2400" dirty="0" err="1">
                <a:latin typeface="Times-Roman" charset="0"/>
                <a:sym typeface="Symbol" charset="2"/>
              </a:rPr>
              <a:t></a:t>
            </a:r>
            <a:r>
              <a:rPr lang="en-US" sz="2400" dirty="0">
                <a:latin typeface="Times-Roman" charset="0"/>
              </a:rPr>
              <a:t> 365/365 </a:t>
            </a:r>
            <a:r>
              <a:rPr lang="en-US" sz="2400" dirty="0" err="1">
                <a:latin typeface="Times-Roman" charset="0"/>
                <a:sym typeface="Symbol" charset="2"/>
              </a:rPr>
              <a:t></a:t>
            </a:r>
            <a:r>
              <a:rPr lang="en-US" sz="2400" dirty="0">
                <a:latin typeface="Times-Roman" charset="0"/>
                <a:sym typeface="Symbol" charset="2"/>
              </a:rPr>
              <a:t> </a:t>
            </a:r>
            <a:r>
              <a:rPr lang="en-US" sz="2400" dirty="0">
                <a:latin typeface="Times-Roman" charset="0"/>
              </a:rPr>
              <a:t>364/365 </a:t>
            </a:r>
            <a:r>
              <a:rPr lang="en-US" sz="2400" dirty="0" err="1">
                <a:latin typeface="Times-Roman" charset="0"/>
                <a:sym typeface="Symbol" charset="2"/>
              </a:rPr>
              <a:t></a:t>
            </a:r>
            <a:r>
              <a:rPr lang="en-US" sz="2400" dirty="0">
                <a:latin typeface="Times-Roman" charset="0"/>
                <a:sym typeface="Symbol" charset="2"/>
              </a:rPr>
              <a:t> </a:t>
            </a:r>
            <a:r>
              <a:rPr lang="en-US" sz="2400" dirty="0" err="1">
                <a:latin typeface="Times-Roman" charset="0"/>
                <a:sym typeface="Symbol" charset="2"/>
              </a:rPr>
              <a:t></a:t>
            </a:r>
            <a:r>
              <a:rPr lang="en-US" sz="2400" dirty="0">
                <a:latin typeface="Times-Roman" charset="0"/>
                <a:sym typeface="Symbol" charset="2"/>
              </a:rPr>
              <a:t> </a:t>
            </a:r>
            <a:r>
              <a:rPr lang="en-US" sz="2400" dirty="0">
                <a:latin typeface="Times-Roman" charset="0"/>
              </a:rPr>
              <a:t>(365</a:t>
            </a:r>
            <a:r>
              <a:rPr lang="en-US" sz="2400" dirty="0">
                <a:latin typeface="Times-Roman" charset="0"/>
                <a:sym typeface="Symbol" charset="2"/>
              </a:rPr>
              <a:t></a:t>
            </a:r>
            <a:r>
              <a:rPr lang="en-US" sz="2400" dirty="0">
                <a:latin typeface="Times-Roman" charset="0"/>
              </a:rPr>
              <a:t>N+1)/365</a:t>
            </a:r>
            <a:endParaRPr lang="en-US" sz="2000" dirty="0">
              <a:latin typeface="Times-Roman" charset="0"/>
            </a:endParaRP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Set equal to </a:t>
            </a:r>
            <a:r>
              <a:rPr lang="en-US" sz="2400" dirty="0">
                <a:latin typeface="Lucida Grande"/>
                <a:cs typeface="Lucida Grande"/>
              </a:rPr>
              <a:t>1/2</a:t>
            </a:r>
            <a:r>
              <a:rPr lang="en-US" sz="2400" dirty="0"/>
              <a:t> and solve: </a:t>
            </a:r>
            <a:r>
              <a:rPr lang="en-US" sz="2400" b="1" dirty="0">
                <a:solidFill>
                  <a:srgbClr val="FF0000"/>
                </a:solidFill>
                <a:latin typeface="Times-Roman" charset="0"/>
              </a:rPr>
              <a:t>N = 23</a:t>
            </a:r>
            <a:endParaRPr lang="en-US" sz="2400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Surprising? A paradox? 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Maybe not: “Should be” about </a:t>
            </a:r>
            <a:r>
              <a:rPr lang="en-US" sz="2800" dirty="0">
                <a:latin typeface="Lucida Grande"/>
                <a:cs typeface="Lucida Grande"/>
              </a:rPr>
              <a:t>sqrt(365) </a:t>
            </a:r>
            <a:r>
              <a:rPr lang="en-US" sz="2800" dirty="0"/>
              <a:t>since we compare all </a:t>
            </a:r>
            <a:r>
              <a:rPr lang="en-US" sz="2800" b="1" dirty="0">
                <a:solidFill>
                  <a:schemeClr val="hlink"/>
                </a:solidFill>
              </a:rPr>
              <a:t>pairs</a:t>
            </a:r>
            <a:r>
              <a:rPr lang="en-US" sz="2800" dirty="0"/>
              <a:t> </a:t>
            </a:r>
            <a:r>
              <a:rPr lang="en-US" sz="2800" dirty="0" err="1">
                <a:latin typeface="Lucida Grande"/>
                <a:cs typeface="Lucida Grande"/>
              </a:rPr>
              <a:t>x</a:t>
            </a:r>
            <a:r>
              <a:rPr lang="en-US" sz="2800" dirty="0"/>
              <a:t> and </a:t>
            </a:r>
            <a:r>
              <a:rPr lang="en-US" sz="2800" dirty="0" err="1" smtClean="0">
                <a:latin typeface="Lucida Grande"/>
                <a:cs typeface="Lucida Grande"/>
              </a:rPr>
              <a:t>y</a:t>
            </a:r>
            <a:endParaRPr lang="en-US" sz="2800" dirty="0" smtClean="0">
              <a:cs typeface="Lucida Grande"/>
            </a:endParaRP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>
                <a:cs typeface="Lucida Grande"/>
              </a:rPr>
              <a:t>And there are 365 possible birthdays</a:t>
            </a:r>
            <a:endParaRPr lang="en-US" sz="2400" dirty="0">
              <a:cs typeface="Lucida Grande"/>
            </a:endParaRPr>
          </a:p>
        </p:txBody>
      </p:sp>
    </p:spTree>
    <p:extLst>
      <p:ext uri="{BB962C8B-B14F-4D97-AF65-F5344CB8AC3E}">
        <p14:creationId xmlns:p14="http://schemas.microsoft.com/office/powerpoint/2010/main" val="318956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9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3ABA4882-5117-BE46-BF9B-F1447D7E6F0D}" type="slidenum">
              <a:rPr lang="en-US" smtClean="0">
                <a:latin typeface="Times New Roman" charset="0"/>
              </a:rPr>
              <a:pPr/>
              <a:t>7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81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Of Hashes and Birthdays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If </a:t>
            </a:r>
            <a:r>
              <a:rPr lang="en-US" sz="2800" dirty="0" err="1">
                <a:latin typeface="Times-Roman" charset="0"/>
              </a:rPr>
              <a:t>h(x</a:t>
            </a:r>
            <a:r>
              <a:rPr lang="en-US" sz="2800" dirty="0">
                <a:latin typeface="Times-Roman" charset="0"/>
              </a:rPr>
              <a:t>)</a:t>
            </a:r>
            <a:r>
              <a:rPr lang="en-US" sz="2800" dirty="0"/>
              <a:t> is </a:t>
            </a:r>
            <a:r>
              <a:rPr lang="en-US" sz="2800" dirty="0">
                <a:latin typeface="Times-Roman" charset="0"/>
              </a:rPr>
              <a:t>N</a:t>
            </a:r>
            <a:r>
              <a:rPr lang="en-US" sz="2800" dirty="0"/>
              <a:t> bits</a:t>
            </a:r>
            <a:r>
              <a:rPr lang="en-US" sz="2800" dirty="0" smtClean="0"/>
              <a:t>, </a:t>
            </a:r>
            <a:r>
              <a:rPr lang="en-US" sz="2800" dirty="0">
                <a:latin typeface="Times-Roman" charset="0"/>
              </a:rPr>
              <a:t>2</a:t>
            </a:r>
            <a:r>
              <a:rPr lang="en-US" sz="2800" baseline="30000" dirty="0">
                <a:latin typeface="Times-Roman" charset="0"/>
              </a:rPr>
              <a:t>N</a:t>
            </a:r>
            <a:r>
              <a:rPr lang="en-US" sz="2800" dirty="0"/>
              <a:t> different hash values are possible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 smtClean="0"/>
              <a:t>So, if </a:t>
            </a:r>
            <a:r>
              <a:rPr lang="en-US" sz="2800" dirty="0"/>
              <a:t>you hash about </a:t>
            </a:r>
            <a:r>
              <a:rPr lang="en-US" sz="2800" dirty="0">
                <a:latin typeface="Times-Roman" charset="0"/>
              </a:rPr>
              <a:t>2</a:t>
            </a:r>
            <a:r>
              <a:rPr lang="en-US" sz="2800" baseline="30000" dirty="0">
                <a:latin typeface="Times-Roman" charset="0"/>
              </a:rPr>
              <a:t>N/2</a:t>
            </a:r>
            <a:r>
              <a:rPr lang="en-US" sz="2800" dirty="0"/>
              <a:t> random values then you expect to find a </a:t>
            </a:r>
            <a:r>
              <a:rPr lang="en-US" sz="2800" dirty="0" smtClean="0"/>
              <a:t>collision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Since </a:t>
            </a:r>
            <a:r>
              <a:rPr lang="en-US" sz="2400" dirty="0" smtClean="0">
                <a:latin typeface="Times-Roman" charset="0"/>
              </a:rPr>
              <a:t>sqrt(2</a:t>
            </a:r>
            <a:r>
              <a:rPr lang="en-US" sz="2400" baseline="30000" dirty="0" smtClean="0">
                <a:latin typeface="Times-Roman" charset="0"/>
              </a:rPr>
              <a:t>N</a:t>
            </a:r>
            <a:r>
              <a:rPr lang="en-US" sz="2400" dirty="0" smtClean="0">
                <a:latin typeface="Times-Roman" charset="0"/>
              </a:rPr>
              <a:t>) = 2</a:t>
            </a:r>
            <a:r>
              <a:rPr lang="en-US" sz="2400" baseline="30000" dirty="0" smtClean="0">
                <a:latin typeface="Times-Roman" charset="0"/>
              </a:rPr>
              <a:t>N/2</a:t>
            </a:r>
            <a:r>
              <a:rPr lang="en-US" sz="2400" dirty="0" smtClean="0"/>
              <a:t> 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hlink"/>
                </a:solidFill>
              </a:rPr>
              <a:t>Implication:</a:t>
            </a:r>
            <a:r>
              <a:rPr lang="en-US" sz="2800" dirty="0"/>
              <a:t> secure </a:t>
            </a:r>
            <a:r>
              <a:rPr lang="en-US" sz="2800" dirty="0">
                <a:latin typeface="Times-Roman" charset="0"/>
              </a:rPr>
              <a:t>N</a:t>
            </a:r>
            <a:r>
              <a:rPr lang="en-US" sz="2800" dirty="0"/>
              <a:t> bit symmetric key requires </a:t>
            </a:r>
            <a:r>
              <a:rPr lang="en-US" sz="2800" dirty="0">
                <a:latin typeface="Times-Roman" charset="0"/>
              </a:rPr>
              <a:t>2</a:t>
            </a:r>
            <a:r>
              <a:rPr lang="en-US" sz="2800" baseline="30000" dirty="0">
                <a:latin typeface="Times-Roman" charset="0"/>
              </a:rPr>
              <a:t>N</a:t>
            </a:r>
            <a:r>
              <a:rPr lang="en-US" sz="2800" baseline="30000" dirty="0">
                <a:latin typeface="Times-Roman" charset="0"/>
                <a:sym typeface="Symbol" charset="2"/>
              </a:rPr>
              <a:t></a:t>
            </a:r>
            <a:r>
              <a:rPr lang="en-US" sz="2800" baseline="30000" dirty="0">
                <a:latin typeface="Times-Roman" charset="0"/>
              </a:rPr>
              <a:t>1</a:t>
            </a:r>
            <a:r>
              <a:rPr lang="en-US" sz="2800" dirty="0"/>
              <a:t> work to “break” while secure </a:t>
            </a:r>
            <a:r>
              <a:rPr lang="en-US" sz="2800" dirty="0">
                <a:latin typeface="Times-Roman" charset="0"/>
              </a:rPr>
              <a:t>N</a:t>
            </a:r>
            <a:r>
              <a:rPr lang="en-US" sz="2800" dirty="0"/>
              <a:t> bit hash requires </a:t>
            </a:r>
            <a:r>
              <a:rPr lang="en-US" sz="2800" dirty="0">
                <a:latin typeface="Times-Roman" charset="0"/>
              </a:rPr>
              <a:t>2</a:t>
            </a:r>
            <a:r>
              <a:rPr lang="en-US" sz="2800" baseline="30000" dirty="0">
                <a:latin typeface="Times-Roman" charset="0"/>
              </a:rPr>
              <a:t>N/2</a:t>
            </a:r>
            <a:r>
              <a:rPr lang="en-US" sz="2800" dirty="0"/>
              <a:t> work to “break</a:t>
            </a:r>
            <a:r>
              <a:rPr lang="en-US" sz="2800" dirty="0" smtClean="0"/>
              <a:t>”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Exhaustive search attacks, that is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180726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3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2283D975-DFA9-C646-B094-4318DF56D3C2}" type="slidenum">
              <a:rPr lang="en-US" smtClean="0">
                <a:latin typeface="Times New Roman" charset="0"/>
              </a:rPr>
              <a:pPr/>
              <a:t>8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82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Non-crypto Hash (1)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382000" cy="41148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800" dirty="0"/>
              <a:t>Data </a:t>
            </a:r>
            <a:r>
              <a:rPr lang="en-US" sz="2800" dirty="0">
                <a:latin typeface="Times-Roman" charset="0"/>
              </a:rPr>
              <a:t>X = (X</a:t>
            </a:r>
            <a:r>
              <a:rPr lang="en-US" sz="2800" baseline="-25000" dirty="0">
                <a:latin typeface="Times-Roman" charset="0"/>
              </a:rPr>
              <a:t>0</a:t>
            </a:r>
            <a:r>
              <a:rPr lang="en-US" sz="2800" dirty="0">
                <a:latin typeface="Times-Roman" charset="0"/>
              </a:rPr>
              <a:t>,X</a:t>
            </a:r>
            <a:r>
              <a:rPr lang="en-US" sz="2800" baseline="-25000" dirty="0">
                <a:latin typeface="Times-Roman" charset="0"/>
              </a:rPr>
              <a:t>1</a:t>
            </a:r>
            <a:r>
              <a:rPr lang="en-US" sz="2800" dirty="0">
                <a:latin typeface="Times-Roman" charset="0"/>
              </a:rPr>
              <a:t>,X</a:t>
            </a:r>
            <a:r>
              <a:rPr lang="en-US" sz="2800" baseline="-25000" dirty="0">
                <a:latin typeface="Times-Roman" charset="0"/>
              </a:rPr>
              <a:t>2</a:t>
            </a:r>
            <a:r>
              <a:rPr lang="en-US" sz="2800" dirty="0">
                <a:latin typeface="Times-Roman" charset="0"/>
              </a:rPr>
              <a:t>,…,X</a:t>
            </a:r>
            <a:r>
              <a:rPr lang="en-US" sz="2800" baseline="-25000" dirty="0">
                <a:latin typeface="Times-Roman" charset="0"/>
              </a:rPr>
              <a:t>n-1</a:t>
            </a:r>
            <a:r>
              <a:rPr lang="en-US" sz="2800" dirty="0">
                <a:latin typeface="Times-Roman" charset="0"/>
              </a:rPr>
              <a:t>)</a:t>
            </a:r>
            <a:r>
              <a:rPr lang="en-US" sz="2800" dirty="0"/>
              <a:t>, each </a:t>
            </a:r>
            <a:r>
              <a:rPr lang="en-US" sz="2800" dirty="0">
                <a:latin typeface="Times-Roman" charset="0"/>
              </a:rPr>
              <a:t>X</a:t>
            </a:r>
            <a:r>
              <a:rPr lang="en-US" sz="2800" baseline="-25000" dirty="0">
                <a:latin typeface="Times-Roman" charset="0"/>
              </a:rPr>
              <a:t>i</a:t>
            </a:r>
            <a:r>
              <a:rPr lang="en-US" sz="2800" dirty="0"/>
              <a:t> is a byte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Define </a:t>
            </a:r>
            <a:r>
              <a:rPr lang="en-US" sz="2800" dirty="0" err="1">
                <a:latin typeface="Times-Roman" charset="0"/>
              </a:rPr>
              <a:t>h(X</a:t>
            </a:r>
            <a:r>
              <a:rPr lang="en-US" sz="2800" dirty="0">
                <a:latin typeface="Times-Roman" charset="0"/>
              </a:rPr>
              <a:t>) =</a:t>
            </a:r>
            <a:r>
              <a:rPr lang="en-US" sz="2800" dirty="0"/>
              <a:t> </a:t>
            </a:r>
            <a:r>
              <a:rPr lang="en-US" sz="2800" dirty="0">
                <a:latin typeface="Times-Roman" charset="0"/>
              </a:rPr>
              <a:t>X</a:t>
            </a:r>
            <a:r>
              <a:rPr lang="en-US" sz="2800" baseline="-25000" dirty="0">
                <a:latin typeface="Times-Roman" charset="0"/>
              </a:rPr>
              <a:t>0</a:t>
            </a:r>
            <a:r>
              <a:rPr lang="en-US" sz="2800" dirty="0">
                <a:latin typeface="Times-Roman" charset="0"/>
              </a:rPr>
              <a:t>+X</a:t>
            </a:r>
            <a:r>
              <a:rPr lang="en-US" sz="2800" baseline="-25000" dirty="0">
                <a:latin typeface="Times-Roman" charset="0"/>
              </a:rPr>
              <a:t>1</a:t>
            </a:r>
            <a:r>
              <a:rPr lang="en-US" sz="2800" dirty="0">
                <a:latin typeface="Times-Roman" charset="0"/>
              </a:rPr>
              <a:t>+X</a:t>
            </a:r>
            <a:r>
              <a:rPr lang="en-US" sz="2800" baseline="-25000" dirty="0">
                <a:latin typeface="Times-Roman" charset="0"/>
              </a:rPr>
              <a:t>2</a:t>
            </a:r>
            <a:r>
              <a:rPr lang="en-US" sz="2800" dirty="0">
                <a:latin typeface="Times-Roman" charset="0"/>
              </a:rPr>
              <a:t>+…+X</a:t>
            </a:r>
            <a:r>
              <a:rPr lang="en-US" sz="2800" baseline="-25000" dirty="0">
                <a:latin typeface="Times-Roman" charset="0"/>
              </a:rPr>
              <a:t>n-1</a:t>
            </a:r>
            <a:endParaRPr lang="en-US" sz="2800" dirty="0"/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Is this a secure </a:t>
            </a:r>
            <a:r>
              <a:rPr lang="en-US" sz="2800" dirty="0" smtClean="0"/>
              <a:t>cryptographic </a:t>
            </a:r>
            <a:r>
              <a:rPr lang="en-US" sz="2800" dirty="0"/>
              <a:t>hash?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Example: </a:t>
            </a:r>
            <a:r>
              <a:rPr lang="en-US" sz="2800" dirty="0">
                <a:latin typeface="Times-Roman" charset="0"/>
              </a:rPr>
              <a:t>X = (10101010, 00001111)</a:t>
            </a:r>
            <a:endParaRPr lang="en-US" sz="2800" dirty="0"/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Hash is </a:t>
            </a:r>
            <a:r>
              <a:rPr lang="en-US" sz="2800" dirty="0" err="1">
                <a:latin typeface="Times-Roman" charset="0"/>
              </a:rPr>
              <a:t>h(X</a:t>
            </a:r>
            <a:r>
              <a:rPr lang="en-US" sz="2800" dirty="0">
                <a:latin typeface="Times-Roman" charset="0"/>
              </a:rPr>
              <a:t>) = 10111001</a:t>
            </a:r>
            <a:endParaRPr lang="en-US" sz="2800" dirty="0" smtClean="0"/>
          </a:p>
          <a:p>
            <a:pPr eaLnBrk="1" hangingPunct="1">
              <a:spcAft>
                <a:spcPts val="600"/>
              </a:spcAft>
            </a:pPr>
            <a:r>
              <a:rPr lang="en-US" sz="2800" dirty="0" smtClean="0"/>
              <a:t>If </a:t>
            </a:r>
            <a:r>
              <a:rPr lang="en-US" sz="2800" dirty="0">
                <a:latin typeface="Times-Roman" charset="0"/>
              </a:rPr>
              <a:t>Y = (00001111, 10101010)</a:t>
            </a:r>
            <a:r>
              <a:rPr lang="en-US" sz="2800" dirty="0" smtClean="0"/>
              <a:t> then </a:t>
            </a:r>
            <a:r>
              <a:rPr lang="en-US" sz="2800" dirty="0" err="1">
                <a:latin typeface="Times-Roman" charset="0"/>
              </a:rPr>
              <a:t>h(X</a:t>
            </a:r>
            <a:r>
              <a:rPr lang="en-US" sz="2800" dirty="0">
                <a:latin typeface="Times-Roman" charset="0"/>
              </a:rPr>
              <a:t>) = </a:t>
            </a:r>
            <a:r>
              <a:rPr lang="en-US" sz="2800" dirty="0" err="1">
                <a:latin typeface="Times-Roman" charset="0"/>
              </a:rPr>
              <a:t>h(Y</a:t>
            </a:r>
            <a:r>
              <a:rPr lang="en-US" sz="2800" dirty="0">
                <a:latin typeface="Times-Roman" charset="0"/>
              </a:rPr>
              <a:t>)</a:t>
            </a:r>
            <a:endParaRPr lang="en-US" sz="2800" dirty="0"/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Easy to find collisions, so </a:t>
            </a:r>
            <a:r>
              <a:rPr lang="en-US" sz="2800" b="1" dirty="0">
                <a:solidFill>
                  <a:schemeClr val="hlink"/>
                </a:solidFill>
              </a:rPr>
              <a:t>not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/>
              <a:t>secure…</a:t>
            </a:r>
          </a:p>
        </p:txBody>
      </p:sp>
    </p:spTree>
    <p:extLst>
      <p:ext uri="{BB962C8B-B14F-4D97-AF65-F5344CB8AC3E}">
        <p14:creationId xmlns:p14="http://schemas.microsoft.com/office/powerpoint/2010/main" val="33012737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43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43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43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243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243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243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243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5707ACDE-A1DE-8C49-B980-E5E92F585B56}" type="slidenum">
              <a:rPr lang="en-US" smtClean="0">
                <a:latin typeface="Times New Roman" charset="0"/>
              </a:rPr>
              <a:pPr/>
              <a:t>9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8329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848600" cy="990600"/>
          </a:xfrm>
        </p:spPr>
        <p:txBody>
          <a:bodyPr/>
          <a:lstStyle/>
          <a:p>
            <a:pPr eaLnBrk="1" hangingPunct="1"/>
            <a:r>
              <a:rPr lang="en-US" dirty="0"/>
              <a:t>Non-crypto Hash (2)</a:t>
            </a:r>
          </a:p>
        </p:txBody>
      </p:sp>
      <p:sp>
        <p:nvSpPr>
          <p:cNvPr id="183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4876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Data </a:t>
            </a:r>
            <a:r>
              <a:rPr lang="en-US" sz="2800" dirty="0">
                <a:latin typeface="Times-Roman" charset="0"/>
              </a:rPr>
              <a:t>X = (X</a:t>
            </a:r>
            <a:r>
              <a:rPr lang="en-US" sz="2800" baseline="-25000" dirty="0">
                <a:latin typeface="Times-Roman" charset="0"/>
              </a:rPr>
              <a:t>0</a:t>
            </a:r>
            <a:r>
              <a:rPr lang="en-US" sz="2800" dirty="0">
                <a:latin typeface="Times-Roman" charset="0"/>
              </a:rPr>
              <a:t>,X</a:t>
            </a:r>
            <a:r>
              <a:rPr lang="en-US" sz="2800" baseline="-25000" dirty="0">
                <a:latin typeface="Times-Roman" charset="0"/>
              </a:rPr>
              <a:t>1</a:t>
            </a:r>
            <a:r>
              <a:rPr lang="en-US" sz="2800" dirty="0">
                <a:latin typeface="Times-Roman" charset="0"/>
              </a:rPr>
              <a:t>,X</a:t>
            </a:r>
            <a:r>
              <a:rPr lang="en-US" sz="2800" baseline="-25000" dirty="0">
                <a:latin typeface="Times-Roman" charset="0"/>
              </a:rPr>
              <a:t>2</a:t>
            </a:r>
            <a:r>
              <a:rPr lang="en-US" sz="2800" dirty="0">
                <a:latin typeface="Times-Roman" charset="0"/>
              </a:rPr>
              <a:t>,…,X</a:t>
            </a:r>
            <a:r>
              <a:rPr lang="en-US" sz="2800" baseline="-25000" dirty="0">
                <a:latin typeface="Times-Roman" charset="0"/>
              </a:rPr>
              <a:t>n-1</a:t>
            </a:r>
            <a:r>
              <a:rPr lang="en-US" sz="2800" dirty="0">
                <a:latin typeface="Times-Roman" charset="0"/>
              </a:rPr>
              <a:t>)</a:t>
            </a:r>
            <a:endParaRPr lang="en-US" sz="2800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Suppose hash is defined as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400" dirty="0">
                <a:latin typeface="Times-Roman" charset="0"/>
              </a:rPr>
              <a:t>	</a:t>
            </a:r>
            <a:r>
              <a:rPr lang="en-US" sz="2400" dirty="0" err="1">
                <a:latin typeface="Times-Roman" charset="0"/>
              </a:rPr>
              <a:t>h(X</a:t>
            </a:r>
            <a:r>
              <a:rPr lang="en-US" sz="2400" dirty="0">
                <a:latin typeface="Times-Roman" charset="0"/>
              </a:rPr>
              <a:t>) = nX</a:t>
            </a:r>
            <a:r>
              <a:rPr lang="en-US" sz="2400" baseline="-25000" dirty="0">
                <a:latin typeface="Times-Roman" charset="0"/>
              </a:rPr>
              <a:t>0</a:t>
            </a:r>
            <a:r>
              <a:rPr lang="en-US" sz="2400" dirty="0">
                <a:latin typeface="Times-Roman" charset="0"/>
              </a:rPr>
              <a:t>+(n</a:t>
            </a:r>
            <a:r>
              <a:rPr lang="en-US" sz="2400" dirty="0">
                <a:latin typeface="Times-Roman" charset="0"/>
                <a:sym typeface="Symbol" charset="2"/>
              </a:rPr>
              <a:t></a:t>
            </a:r>
            <a:r>
              <a:rPr lang="en-US" sz="2400" dirty="0">
                <a:latin typeface="Times-Roman" charset="0"/>
              </a:rPr>
              <a:t>1)X</a:t>
            </a:r>
            <a:r>
              <a:rPr lang="en-US" sz="2400" baseline="-25000" dirty="0">
                <a:latin typeface="Times-Roman" charset="0"/>
              </a:rPr>
              <a:t>1</a:t>
            </a:r>
            <a:r>
              <a:rPr lang="en-US" sz="2400" dirty="0">
                <a:latin typeface="Times-Roman" charset="0"/>
              </a:rPr>
              <a:t>+(n</a:t>
            </a:r>
            <a:r>
              <a:rPr lang="en-US" sz="2400" dirty="0">
                <a:latin typeface="Times-Roman" charset="0"/>
                <a:sym typeface="Symbol" charset="2"/>
              </a:rPr>
              <a:t></a:t>
            </a:r>
            <a:r>
              <a:rPr lang="en-US" sz="2400" dirty="0">
                <a:latin typeface="Times-Roman" charset="0"/>
              </a:rPr>
              <a:t>2)X</a:t>
            </a:r>
            <a:r>
              <a:rPr lang="en-US" sz="2400" baseline="-25000" dirty="0">
                <a:latin typeface="Times-Roman" charset="0"/>
              </a:rPr>
              <a:t>2</a:t>
            </a:r>
            <a:r>
              <a:rPr lang="en-US" sz="2400" dirty="0">
                <a:latin typeface="Times-Roman" charset="0"/>
              </a:rPr>
              <a:t>+…+1</a:t>
            </a:r>
            <a:r>
              <a:rPr lang="en-US" sz="2400" dirty="0">
                <a:latin typeface="Times-Roman" charset="0"/>
                <a:sym typeface="Symbol" charset="2"/>
              </a:rPr>
              <a:t></a:t>
            </a:r>
            <a:r>
              <a:rPr lang="en-US" sz="2400" dirty="0">
                <a:latin typeface="Times-Roman" charset="0"/>
              </a:rPr>
              <a:t>X</a:t>
            </a:r>
            <a:r>
              <a:rPr lang="en-US" sz="2400" baseline="-25000" dirty="0">
                <a:latin typeface="Times-Roman" charset="0"/>
              </a:rPr>
              <a:t>n-1</a:t>
            </a:r>
            <a:endParaRPr lang="en-US" sz="2400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Is this a secure </a:t>
            </a:r>
            <a:r>
              <a:rPr lang="en-US" sz="2800" dirty="0" smtClean="0"/>
              <a:t>cryptographic </a:t>
            </a:r>
            <a:r>
              <a:rPr lang="en-US" sz="2800" dirty="0"/>
              <a:t>hash?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 smtClean="0"/>
              <a:t>Note that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400" dirty="0">
                <a:latin typeface="Times-Roman" charset="0"/>
              </a:rPr>
              <a:t>	h(10101010, 00001111) </a:t>
            </a:r>
            <a:r>
              <a:rPr lang="en-US" sz="2400" dirty="0" err="1">
                <a:latin typeface="Times-Roman" charset="0"/>
                <a:sym typeface="Symbol" charset="2"/>
              </a:rPr>
              <a:t></a:t>
            </a:r>
            <a:r>
              <a:rPr lang="en-US" sz="2400" dirty="0">
                <a:latin typeface="Times-Roman" charset="0"/>
                <a:sym typeface="Symbol" charset="2"/>
              </a:rPr>
              <a:t> </a:t>
            </a:r>
            <a:r>
              <a:rPr lang="en-US" sz="2400" dirty="0">
                <a:latin typeface="Times-Roman" charset="0"/>
              </a:rPr>
              <a:t>h(00001111, 10101010)</a:t>
            </a:r>
            <a:endParaRPr lang="en-US" sz="2400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But hash of </a:t>
            </a:r>
            <a:r>
              <a:rPr lang="en-US" sz="2800" dirty="0">
                <a:latin typeface="Times-Roman" charset="0"/>
              </a:rPr>
              <a:t>(00000001, 00001111)</a:t>
            </a:r>
            <a:r>
              <a:rPr lang="en-US" sz="2800" dirty="0"/>
              <a:t> is same as hash of </a:t>
            </a:r>
            <a:r>
              <a:rPr lang="en-US" sz="2800" dirty="0">
                <a:latin typeface="Times-Roman" charset="0"/>
              </a:rPr>
              <a:t>(00000000, 00010001)</a:t>
            </a:r>
            <a:endParaRPr lang="en-US" sz="2800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Not</a:t>
            </a:r>
            <a:r>
              <a:rPr lang="en-US" sz="2800" dirty="0" smtClean="0"/>
              <a:t> “secure”, </a:t>
            </a:r>
            <a:r>
              <a:rPr lang="en-US" sz="2800" dirty="0"/>
              <a:t>but this hash is used in the (non-crypto) application </a:t>
            </a:r>
            <a:r>
              <a:rPr lang="en-US" sz="2800" dirty="0">
                <a:hlinkClick r:id="rId2"/>
              </a:rPr>
              <a:t>rsync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15205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854</Words>
  <Application>Microsoft Macintosh PowerPoint</Application>
  <PresentationFormat>On-screen Show (4:3)</PresentationFormat>
  <Paragraphs>88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Hash</vt:lpstr>
      <vt:lpstr>Hash Function Motivation</vt:lpstr>
      <vt:lpstr>Hash Function Motivation</vt:lpstr>
      <vt:lpstr>Crypto Hash Function</vt:lpstr>
      <vt:lpstr>Pre-Birthday Problem</vt:lpstr>
      <vt:lpstr>Birthday Problem</vt:lpstr>
      <vt:lpstr>Of Hashes and Birthdays</vt:lpstr>
      <vt:lpstr>Non-crypto Hash (1)</vt:lpstr>
      <vt:lpstr>Non-crypto Hash (2)</vt:lpstr>
      <vt:lpstr>Non-crypto Hash (3)</vt:lpstr>
      <vt:lpstr>Popular Crypto Hashes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Hash</dc:title>
  <dc:creator>Minho Shin</dc:creator>
  <cp:lastModifiedBy>Minho Shin</cp:lastModifiedBy>
  <cp:revision>1</cp:revision>
  <dcterms:created xsi:type="dcterms:W3CDTF">2015-04-10T02:00:56Z</dcterms:created>
  <dcterms:modified xsi:type="dcterms:W3CDTF">2015-04-10T02:01:59Z</dcterms:modified>
</cp:coreProperties>
</file>