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5" r:id="rId17"/>
    <p:sldId id="276" r:id="rId18"/>
    <p:sldId id="271" r:id="rId19"/>
    <p:sldId id="274" r:id="rId20"/>
    <p:sldId id="273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96" y="-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14C2-D2AF-1D43-9A78-29D4F30A8A2D}" type="datetimeFigureOut">
              <a:rPr lang="en-US" smtClean="0"/>
              <a:t>15. 10. 15.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F1AA-572F-4344-8010-68788828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4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14C2-D2AF-1D43-9A78-29D4F30A8A2D}" type="datetimeFigureOut">
              <a:rPr lang="en-US" smtClean="0"/>
              <a:t>15. 10. 15.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F1AA-572F-4344-8010-68788828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8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14C2-D2AF-1D43-9A78-29D4F30A8A2D}" type="datetimeFigureOut">
              <a:rPr lang="en-US" smtClean="0"/>
              <a:t>15. 10. 15.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F1AA-572F-4344-8010-68788828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9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14C2-D2AF-1D43-9A78-29D4F30A8A2D}" type="datetimeFigureOut">
              <a:rPr lang="en-US" smtClean="0"/>
              <a:t>15. 10. 15.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F1AA-572F-4344-8010-68788828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2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14C2-D2AF-1D43-9A78-29D4F30A8A2D}" type="datetimeFigureOut">
              <a:rPr lang="en-US" smtClean="0"/>
              <a:t>15. 10. 15.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F1AA-572F-4344-8010-68788828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1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14C2-D2AF-1D43-9A78-29D4F30A8A2D}" type="datetimeFigureOut">
              <a:rPr lang="en-US" smtClean="0"/>
              <a:t>15. 10. 15.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F1AA-572F-4344-8010-68788828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9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14C2-D2AF-1D43-9A78-29D4F30A8A2D}" type="datetimeFigureOut">
              <a:rPr lang="en-US" smtClean="0"/>
              <a:t>15. 10. 15.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F1AA-572F-4344-8010-68788828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5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14C2-D2AF-1D43-9A78-29D4F30A8A2D}" type="datetimeFigureOut">
              <a:rPr lang="en-US" smtClean="0"/>
              <a:t>15. 10. 15.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F1AA-572F-4344-8010-68788828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2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14C2-D2AF-1D43-9A78-29D4F30A8A2D}" type="datetimeFigureOut">
              <a:rPr lang="en-US" smtClean="0"/>
              <a:t>15. 10. 15.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F1AA-572F-4344-8010-68788828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14C2-D2AF-1D43-9A78-29D4F30A8A2D}" type="datetimeFigureOut">
              <a:rPr lang="en-US" smtClean="0"/>
              <a:t>15. 10. 15.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F1AA-572F-4344-8010-68788828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0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14C2-D2AF-1D43-9A78-29D4F30A8A2D}" type="datetimeFigureOut">
              <a:rPr lang="en-US" smtClean="0"/>
              <a:t>15. 10. 15.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F1AA-572F-4344-8010-68788828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0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714C2-D2AF-1D43-9A78-29D4F30A8A2D}" type="datetimeFigureOut">
              <a:rPr lang="en-US" smtClean="0"/>
              <a:t>15. 10. 15.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EF1AA-572F-4344-8010-68788828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24" y="260926"/>
            <a:ext cx="1845752" cy="2195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83" y="260927"/>
            <a:ext cx="2316962" cy="230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78" y="3886200"/>
            <a:ext cx="3022600" cy="269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483" y="3600450"/>
            <a:ext cx="1932061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6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Services</a:t>
            </a:r>
            <a:endParaRPr lang="en-US" dirty="0"/>
          </a:p>
        </p:txBody>
      </p:sp>
      <p:pic>
        <p:nvPicPr>
          <p:cNvPr id="4" name="Content Placeholder 3" descr="new doc 4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5" r="-25955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54304" y="4028142"/>
            <a:ext cx="7954696" cy="24488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System Services (</a:t>
            </a:r>
            <a:r>
              <a:rPr lang="en-US" sz="2400" dirty="0" smtClean="0"/>
              <a:t>79 in </a:t>
            </a:r>
            <a:r>
              <a:rPr lang="en-US" sz="2400" dirty="0" err="1" smtClean="0"/>
              <a:t>Kitkat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Implement most fundamental Android features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display</a:t>
            </a:r>
            <a:r>
              <a:rPr lang="en-US" sz="2400" dirty="0" smtClean="0">
                <a:sym typeface="Wingdings"/>
              </a:rPr>
              <a:t>, touch, telephony, network </a:t>
            </a:r>
            <a:r>
              <a:rPr lang="en-US" sz="2400" dirty="0" smtClean="0">
                <a:sym typeface="Wingdings"/>
              </a:rPr>
              <a:t>connectivity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Mostly in Java, some in native code (C++)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Most defines remote interface, for other services or apps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Helped by service discovery, mediation, IPC (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Binder</a:t>
            </a:r>
            <a:r>
              <a:rPr lang="en-US" sz="2400" dirty="0" smtClean="0">
                <a:sym typeface="Wingdings"/>
              </a:rPr>
              <a:t>)</a:t>
            </a:r>
            <a:endParaRPr lang="en-US" sz="2400" dirty="0" smtClean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endParaRPr lang="en-US" sz="24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979712" y="3212976"/>
            <a:ext cx="3865489" cy="66612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6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Framework Libraries</a:t>
            </a:r>
            <a:endParaRPr lang="en-US" dirty="0"/>
          </a:p>
        </p:txBody>
      </p:sp>
      <p:pic>
        <p:nvPicPr>
          <p:cNvPr id="4" name="Content Placeholder 3" descr="new doc 4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5" r="-25955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1115219" y="3360130"/>
            <a:ext cx="7287257" cy="30760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All java libraries not part of standard java runtime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android.*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Base classes for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activity, service, content provider (</a:t>
            </a:r>
            <a:r>
              <a:rPr lang="en-US" sz="2400" dirty="0" err="1" smtClean="0">
                <a:sym typeface="Wingdings"/>
              </a:rPr>
              <a:t>android.app</a:t>
            </a:r>
            <a:r>
              <a:rPr lang="en-US" sz="2400" dirty="0" smtClean="0">
                <a:sym typeface="Wingdings"/>
              </a:rPr>
              <a:t>.*)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GUI widgets (</a:t>
            </a:r>
            <a:r>
              <a:rPr lang="en-US" sz="2400" dirty="0" err="1" smtClean="0">
                <a:sym typeface="Wingdings"/>
              </a:rPr>
              <a:t>android.view</a:t>
            </a:r>
            <a:r>
              <a:rPr lang="en-US" sz="2400" dirty="0" smtClean="0">
                <a:sym typeface="Wingdings"/>
              </a:rPr>
              <a:t>.*, </a:t>
            </a:r>
            <a:r>
              <a:rPr lang="en-US" sz="2400" dirty="0" err="1" smtClean="0">
                <a:sym typeface="Wingdings"/>
              </a:rPr>
              <a:t>android.widget</a:t>
            </a:r>
            <a:r>
              <a:rPr lang="en-US" sz="2400" dirty="0">
                <a:sym typeface="Wingdings"/>
              </a:rPr>
              <a:t>)</a:t>
            </a:r>
            <a:endParaRPr lang="en-US" sz="2400" dirty="0" smtClean="0"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file and database access (</a:t>
            </a:r>
            <a:r>
              <a:rPr lang="en-US" sz="2400" dirty="0" err="1" smtClean="0">
                <a:sym typeface="Wingdings"/>
              </a:rPr>
              <a:t>android.database</a:t>
            </a:r>
            <a:r>
              <a:rPr lang="en-US" sz="2400" dirty="0" smtClean="0">
                <a:sym typeface="Wingdings"/>
              </a:rPr>
              <a:t>.*, </a:t>
            </a:r>
            <a:r>
              <a:rPr lang="en-US" sz="2400" dirty="0" err="1" smtClean="0">
                <a:sym typeface="Wingdings"/>
              </a:rPr>
              <a:t>android.content</a:t>
            </a:r>
            <a:r>
              <a:rPr lang="en-US" sz="2400" dirty="0" smtClean="0">
                <a:sym typeface="Wingdings"/>
              </a:rPr>
              <a:t>.*)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device hardware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979712" y="2464991"/>
            <a:ext cx="3865489" cy="66612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3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Apps</a:t>
            </a:r>
            <a:endParaRPr lang="en-US" dirty="0"/>
          </a:p>
        </p:txBody>
      </p:sp>
      <p:pic>
        <p:nvPicPr>
          <p:cNvPr id="4" name="Content Placeholder 3" descr="new doc 4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5" r="-25955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1115219" y="2696234"/>
            <a:ext cx="7287257" cy="37399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Installed on read-only device (/system)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ym typeface="Wingdings"/>
              </a:rPr>
              <a:t>More privileges than user-installed Apps</a:t>
            </a:r>
            <a:endParaRPr lang="en-US" sz="2000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ym typeface="Wingdings"/>
              </a:rPr>
              <a:t>Simple pre-installed user Apps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ym typeface="Wingdings"/>
              </a:rPr>
              <a:t>email clients, browsers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ym typeface="Wingdings"/>
              </a:rPr>
              <a:t>(Android 4.4 or higher)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Apps installed /system/</a:t>
            </a:r>
            <a:r>
              <a:rPr lang="en-US" sz="2000" dirty="0" err="1" smtClean="0">
                <a:sym typeface="Wingdings"/>
              </a:rPr>
              <a:t>priv</a:t>
            </a:r>
            <a:r>
              <a:rPr lang="en-US" sz="2000" dirty="0" smtClean="0">
                <a:sym typeface="Wingdings"/>
              </a:rPr>
              <a:t>-app/ are privileged apps, granted protection level </a:t>
            </a:r>
            <a:r>
              <a:rPr lang="en-US" sz="2000" dirty="0" err="1" smtClean="0">
                <a:sym typeface="Wingdings"/>
              </a:rPr>
              <a:t>signatureOrSystem</a:t>
            </a:r>
            <a:endParaRPr lang="en-US" sz="20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ym typeface="Wingdings"/>
              </a:rPr>
              <a:t>Apps signed with platform signing key are granted system permissions with signature protection level, even if not in /system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ym typeface="Wingdings"/>
              </a:rPr>
              <a:t>Can be updated if updates are signed with same private key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9713" y="1699611"/>
            <a:ext cx="2508568" cy="66612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1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User-installed </a:t>
            </a:r>
            <a:r>
              <a:rPr lang="en-US" dirty="0" smtClean="0"/>
              <a:t>Apps</a:t>
            </a:r>
            <a:endParaRPr lang="en-US" dirty="0"/>
          </a:p>
        </p:txBody>
      </p:sp>
      <p:pic>
        <p:nvPicPr>
          <p:cNvPr id="4" name="Content Placeholder 3" descr="new doc 4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5" r="-25955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914136" y="2505734"/>
            <a:ext cx="7287257" cy="40347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Installed on read-write partition (/data)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Each application in sandbox, cannot access other app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Apps can access only explicitly granted resources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Android App structure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Combination of loosely coupled components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Can have multiple entry points (main())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From other app, by system event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Android manifest file (</a:t>
            </a:r>
            <a:r>
              <a:rPr lang="en-US" dirty="0" err="1" smtClean="0">
                <a:sym typeface="Wingdings"/>
              </a:rPr>
              <a:t>AndroidManifest.xml</a:t>
            </a:r>
            <a:r>
              <a:rPr lang="en-US" dirty="0" smtClean="0">
                <a:sym typeface="Wingdings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Defines components, entry points, metadata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App package name (unique)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Reverse domain name: </a:t>
            </a:r>
            <a:r>
              <a:rPr lang="en-US" i="1" dirty="0" err="1" smtClean="0">
                <a:sym typeface="Wingdings"/>
              </a:rPr>
              <a:t>kr.ac.mju.hmcl.myapp</a:t>
            </a:r>
            <a:endParaRPr lang="en-US" i="1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Installation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Parse manifest file, register components to system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Each app signed by developer’s key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 marL="1200150" lvl="2" indent="-285750">
              <a:buFont typeface="Arial"/>
              <a:buChar char="•"/>
            </a:pPr>
            <a:endParaRPr lang="en-US" dirty="0"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697" y="1699611"/>
            <a:ext cx="2508568" cy="66612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7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 Components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88607"/>
              </p:ext>
            </p:extLst>
          </p:nvPr>
        </p:nvGraphicFramePr>
        <p:xfrm>
          <a:off x="656167" y="1459443"/>
          <a:ext cx="7715250" cy="4812021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863444"/>
                <a:gridCol w="3851806"/>
              </a:tblGrid>
              <a:tr h="486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Services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13997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Single screen with UI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Organized in a particular way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be </a:t>
                      </a:r>
                      <a:r>
                        <a:rPr lang="en-US" dirty="0" smtClean="0"/>
                        <a:t>started independently</a:t>
                      </a:r>
                      <a:endParaRPr lang="en-US" baseline="0" dirty="0" smtClean="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Even</a:t>
                      </a:r>
                      <a:r>
                        <a:rPr lang="en-US" baseline="0" dirty="0" smtClean="0"/>
                        <a:t> by other app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Runs in background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user interface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Perform long-running operation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Downloading, music play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 smtClean="0"/>
                        <a:t>Allow</a:t>
                      </a:r>
                      <a:r>
                        <a:rPr lang="en-US" baseline="0" dirty="0" smtClean="0"/>
                        <a:t> remote interface by AIDL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Like a</a:t>
                      </a:r>
                      <a:r>
                        <a:rPr lang="en-US" baseline="0" dirty="0" smtClean="0"/>
                        <a:t> server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Start/stop on demand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3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Content providers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Broadcast receivers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13997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Provide interface</a:t>
                      </a:r>
                      <a:r>
                        <a:rPr lang="en-US" baseline="0" dirty="0" smtClean="0"/>
                        <a:t> to app data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In database or file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Access via IPC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Fine-grained control over what part is shared or not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Respond to </a:t>
                      </a:r>
                      <a:r>
                        <a:rPr lang="en-US" dirty="0" err="1" smtClean="0"/>
                        <a:t>systemwide</a:t>
                      </a:r>
                      <a:r>
                        <a:rPr lang="en-US" dirty="0" smtClean="0"/>
                        <a:t> events, called broadcasts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Broadcast from system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Change in network connectivity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Broadcast</a:t>
                      </a:r>
                      <a:r>
                        <a:rPr lang="en-US" baseline="0" dirty="0" smtClean="0"/>
                        <a:t> from user app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Data update complete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98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IPC?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Process isolation</a:t>
            </a:r>
          </a:p>
          <a:p>
            <a:pPr lvl="1"/>
            <a:r>
              <a:rPr lang="en-US" dirty="0" smtClean="0"/>
              <a:t>Processes (Apps) have separate address space</a:t>
            </a:r>
          </a:p>
          <a:p>
            <a:pPr lvl="1"/>
            <a:r>
              <a:rPr lang="en-US" dirty="0" smtClean="0"/>
              <a:t>Cannot access other process’s memory</a:t>
            </a:r>
          </a:p>
          <a:p>
            <a:r>
              <a:rPr lang="en-US" dirty="0" smtClean="0"/>
              <a:t>Process isolation is good, </a:t>
            </a:r>
            <a:br>
              <a:rPr lang="en-US" dirty="0" smtClean="0"/>
            </a:br>
            <a:r>
              <a:rPr lang="en-US" dirty="0" smtClean="0"/>
              <a:t>but… sometimes we want them communicate</a:t>
            </a:r>
          </a:p>
          <a:p>
            <a:r>
              <a:rPr lang="en-US" dirty="0" smtClean="0"/>
              <a:t>Traditional IPCs</a:t>
            </a:r>
          </a:p>
          <a:p>
            <a:pPr lvl="1"/>
            <a:r>
              <a:rPr lang="en-US" dirty="0" smtClean="0"/>
              <a:t>File, socket, pipe, semaphore, shared memory, message queue, …</a:t>
            </a:r>
          </a:p>
          <a:p>
            <a:pPr lvl="1"/>
            <a:r>
              <a:rPr lang="en-US" dirty="0" smtClean="0"/>
              <a:t>Android supports only some of them</a:t>
            </a:r>
          </a:p>
          <a:p>
            <a:pPr lvl="1"/>
            <a:r>
              <a:rPr lang="en-US" dirty="0" smtClean="0"/>
              <a:t>Not flexible, reliable enough, need new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7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15 at 오후 4.5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29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5 at 오후 5.0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3115798"/>
            <a:ext cx="4984749" cy="3673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IPC by Intents, Messengers, </a:t>
            </a:r>
            <a:r>
              <a:rPr lang="en-US" dirty="0" err="1" smtClean="0"/>
              <a:t>ContentProviders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Intents and Content Provider?</a:t>
            </a:r>
          </a:p>
          <a:p>
            <a:pPr lvl="1"/>
            <a:r>
              <a:rPr lang="en-US" dirty="0" smtClean="0"/>
              <a:t>Not OOP</a:t>
            </a:r>
          </a:p>
          <a:p>
            <a:pPr lvl="1"/>
            <a:r>
              <a:rPr lang="en-US" dirty="0" smtClean="0"/>
              <a:t>Asynchronous for Intent</a:t>
            </a:r>
          </a:p>
          <a:p>
            <a:r>
              <a:rPr lang="en-US" dirty="0" smtClean="0"/>
              <a:t>based on Binder</a:t>
            </a:r>
          </a:p>
          <a:p>
            <a:r>
              <a:rPr lang="en-US" dirty="0" smtClean="0"/>
              <a:t>Messenger </a:t>
            </a:r>
          </a:p>
          <a:p>
            <a:pPr lvl="1"/>
            <a:r>
              <a:rPr lang="en-US" dirty="0" smtClean="0"/>
              <a:t>Still Binder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5 at 오후 4.4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9" y="2144258"/>
            <a:ext cx="6688667" cy="4543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Based on </a:t>
            </a:r>
            <a:r>
              <a:rPr lang="en-US" sz="2400" dirty="0" err="1" smtClean="0"/>
              <a:t>OpenBinder</a:t>
            </a:r>
            <a:r>
              <a:rPr lang="en-US" sz="2400" dirty="0" smtClean="0"/>
              <a:t>, developed by Be/Palm</a:t>
            </a:r>
          </a:p>
          <a:p>
            <a:r>
              <a:rPr lang="en-US" sz="2400" dirty="0" smtClean="0"/>
              <a:t>Distributed components with abstract interface</a:t>
            </a:r>
          </a:p>
          <a:p>
            <a:pPr lvl="1"/>
            <a:r>
              <a:rPr lang="en-US" sz="2000" dirty="0" smtClean="0"/>
              <a:t>Like COM (Windows) or CORBA (Unix)</a:t>
            </a:r>
          </a:p>
          <a:p>
            <a:pPr lvl="1"/>
            <a:r>
              <a:rPr lang="en-US" sz="2000" dirty="0" smtClean="0"/>
              <a:t>But only within a single device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642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it works</a:t>
            </a:r>
          </a:p>
          <a:p>
            <a:pPr lvl="1"/>
            <a:r>
              <a:rPr lang="en-US" dirty="0" smtClean="0"/>
              <a:t>Process A and B cannot access the other’s memory</a:t>
            </a:r>
          </a:p>
          <a:p>
            <a:pPr lvl="1"/>
            <a:r>
              <a:rPr lang="en-US" dirty="0" smtClean="0"/>
              <a:t>But kernel can access both, so kernel makes an interface /</a:t>
            </a:r>
            <a:r>
              <a:rPr lang="en-US" dirty="0" err="1" smtClean="0"/>
              <a:t>dev</a:t>
            </a:r>
            <a:r>
              <a:rPr lang="en-US" dirty="0" smtClean="0"/>
              <a:t>/binder, provided by </a:t>
            </a:r>
            <a:r>
              <a:rPr lang="en-US" i="1" dirty="0" smtClean="0"/>
              <a:t>Binder driver</a:t>
            </a:r>
            <a:endParaRPr lang="en-US" dirty="0" smtClean="0"/>
          </a:p>
          <a:p>
            <a:pPr lvl="1"/>
            <a:r>
              <a:rPr lang="en-US" dirty="0" smtClean="0"/>
              <a:t>Binder driver does the job</a:t>
            </a:r>
          </a:p>
          <a:p>
            <a:pPr lvl="1"/>
            <a:r>
              <a:rPr lang="en-US" dirty="0" smtClean="0"/>
              <a:t>Data send/receive by </a:t>
            </a:r>
            <a:r>
              <a:rPr lang="en-US" i="1" dirty="0" err="1" smtClean="0"/>
              <a:t>ioctl</a:t>
            </a:r>
            <a:r>
              <a:rPr lang="en-US" i="1" dirty="0" smtClean="0"/>
              <a:t>()</a:t>
            </a:r>
            <a:r>
              <a:rPr lang="en-US" dirty="0" smtClean="0"/>
              <a:t> system call</a:t>
            </a:r>
          </a:p>
          <a:p>
            <a:pPr lvl="2"/>
            <a:r>
              <a:rPr lang="en-US" dirty="0" smtClean="0"/>
              <a:t>Using </a:t>
            </a:r>
            <a:r>
              <a:rPr lang="en-US" dirty="0" err="1" smtClean="0"/>
              <a:t>binder_write_read</a:t>
            </a:r>
            <a:r>
              <a:rPr lang="en-US" dirty="0" smtClean="0"/>
              <a:t> structure, with </a:t>
            </a:r>
            <a:r>
              <a:rPr lang="en-US" dirty="0" err="1" smtClean="0"/>
              <a:t>write_buffer</a:t>
            </a:r>
            <a:r>
              <a:rPr lang="en-US" dirty="0" smtClean="0"/>
              <a:t>/</a:t>
            </a:r>
            <a:r>
              <a:rPr lang="en-US" dirty="0" err="1" smtClean="0"/>
              <a:t>read_buffer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3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Andy Rubin</a:t>
            </a:r>
          </a:p>
          <a:p>
            <a:pPr lvl="1"/>
            <a:r>
              <a:rPr lang="en-US" dirty="0" smtClean="0"/>
              <a:t>worked for Apple, WebTV, Danger Inc.</a:t>
            </a:r>
          </a:p>
          <a:p>
            <a:pPr lvl="1"/>
            <a:r>
              <a:rPr lang="en-US" dirty="0" smtClean="0"/>
              <a:t>in 2003, start a company Android, Inc.</a:t>
            </a:r>
          </a:p>
          <a:p>
            <a:pPr lvl="1"/>
            <a:r>
              <a:rPr lang="en-US" dirty="0" smtClean="0"/>
              <a:t>Google acquired Android in 2005</a:t>
            </a:r>
          </a:p>
          <a:p>
            <a:r>
              <a:rPr lang="en-US" dirty="0" smtClean="0"/>
              <a:t>in 2007, Google announced (by Andy)	</a:t>
            </a:r>
          </a:p>
          <a:p>
            <a:pPr lvl="1"/>
            <a:r>
              <a:rPr lang="en-US" dirty="0" smtClean="0"/>
              <a:t>Open source project</a:t>
            </a:r>
          </a:p>
          <a:p>
            <a:pPr lvl="1"/>
            <a:r>
              <a:rPr lang="en-US" dirty="0" smtClean="0"/>
              <a:t>Formed Open Handset Alliance</a:t>
            </a:r>
          </a:p>
          <a:p>
            <a:r>
              <a:rPr lang="en-US" dirty="0" smtClean="0"/>
              <a:t>in 2008</a:t>
            </a:r>
          </a:p>
          <a:p>
            <a:pPr lvl="1"/>
            <a:r>
              <a:rPr lang="en-US" dirty="0" smtClean="0"/>
              <a:t>Android developer challenge ($1M)</a:t>
            </a:r>
          </a:p>
          <a:p>
            <a:pPr lvl="1"/>
            <a:r>
              <a:rPr lang="en-US" dirty="0" smtClean="0"/>
              <a:t>Android market launched</a:t>
            </a:r>
          </a:p>
          <a:p>
            <a:pPr lvl="1"/>
            <a:r>
              <a:rPr lang="en-US" dirty="0" smtClean="0"/>
              <a:t>AOSP (Android Open Source Project) launched</a:t>
            </a:r>
          </a:p>
          <a:p>
            <a:pPr lvl="1"/>
            <a:r>
              <a:rPr lang="en-US" dirty="0" smtClean="0"/>
              <a:t>T-Mobile G1 phone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11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Mechanism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81667" y="1756832"/>
            <a:ext cx="1661583" cy="36300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9233" y="1756832"/>
            <a:ext cx="1661583" cy="36300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6245" y="1428752"/>
            <a:ext cx="108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4394" y="143298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81667" y="4603750"/>
            <a:ext cx="1661583" cy="7831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Binder space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19233" y="4603750"/>
            <a:ext cx="1661583" cy="7831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Binder space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05417" y="4053417"/>
            <a:ext cx="476250" cy="70908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6297" y="4169834"/>
            <a:ext cx="918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Read-only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380816" y="4053417"/>
            <a:ext cx="654047" cy="70908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80816" y="4097473"/>
            <a:ext cx="918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Read-only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143250" y="5852583"/>
            <a:ext cx="2575983" cy="825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Binder driver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43250" y="4984750"/>
            <a:ext cx="910167" cy="8678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42417" y="4984750"/>
            <a:ext cx="776816" cy="8678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94056" y="5233999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Read-write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5312" y="5233999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Read-write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351370" y="3386667"/>
            <a:ext cx="918240" cy="666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Process</a:t>
            </a:r>
          </a:p>
          <a:p>
            <a:pPr algn="ctr"/>
            <a:r>
              <a:rPr lang="en-US" sz="1400" dirty="0"/>
              <a:t>A</a:t>
            </a:r>
          </a:p>
        </p:txBody>
      </p:sp>
      <p:sp>
        <p:nvSpPr>
          <p:cNvPr id="28" name="Oval 27"/>
          <p:cNvSpPr/>
          <p:nvPr/>
        </p:nvSpPr>
        <p:spPr>
          <a:xfrm>
            <a:off x="7668687" y="3385609"/>
            <a:ext cx="918240" cy="666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Process</a:t>
            </a:r>
          </a:p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7188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Mechanism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81667" y="1756832"/>
            <a:ext cx="1661583" cy="36300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9233" y="1756832"/>
            <a:ext cx="1661583" cy="36300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6245" y="1428752"/>
            <a:ext cx="108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4394" y="143298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81667" y="4603750"/>
            <a:ext cx="1661583" cy="7831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Binder space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19233" y="4603750"/>
            <a:ext cx="1661583" cy="7831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Binder space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43250" y="5852583"/>
            <a:ext cx="2575983" cy="825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Binder driver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26801" y="3122083"/>
            <a:ext cx="804334" cy="2963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3" idx="3"/>
            <a:endCxn id="21" idx="1"/>
          </p:cNvCxnSpPr>
          <p:nvPr/>
        </p:nvCxnSpPr>
        <p:spPr>
          <a:xfrm>
            <a:off x="2831135" y="3270250"/>
            <a:ext cx="2995083" cy="1862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26218" y="4984750"/>
            <a:ext cx="804334" cy="2963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351370" y="3386667"/>
            <a:ext cx="918240" cy="666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Process</a:t>
            </a:r>
          </a:p>
          <a:p>
            <a:pPr algn="ctr"/>
            <a:r>
              <a:rPr lang="en-US" sz="1400" dirty="0"/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7668687" y="3385609"/>
            <a:ext cx="918240" cy="666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Process</a:t>
            </a:r>
          </a:p>
          <a:p>
            <a:pPr algn="ctr"/>
            <a:r>
              <a:rPr lang="en-US" sz="1400" dirty="0" smtClean="0"/>
              <a:t>B</a:t>
            </a:r>
            <a:endParaRPr lang="en-US" sz="1400" dirty="0"/>
          </a:p>
        </p:txBody>
      </p:sp>
      <p:cxnSp>
        <p:nvCxnSpPr>
          <p:cNvPr id="23" name="Elbow Connector 22"/>
          <p:cNvCxnSpPr>
            <a:stCxn id="17" idx="3"/>
            <a:endCxn id="27" idx="4"/>
          </p:cNvCxnSpPr>
          <p:nvPr/>
        </p:nvCxnSpPr>
        <p:spPr>
          <a:xfrm flipV="1">
            <a:off x="5719233" y="4052359"/>
            <a:ext cx="2408574" cy="221297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41750" y="4053417"/>
            <a:ext cx="112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 data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28317" y="589600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Notify</a:t>
            </a:r>
            <a:endParaRPr lang="en-US" dirty="0"/>
          </a:p>
        </p:txBody>
      </p:sp>
      <p:cxnSp>
        <p:nvCxnSpPr>
          <p:cNvPr id="30" name="Elbow Connector 29"/>
          <p:cNvCxnSpPr>
            <a:stCxn id="24" idx="4"/>
            <a:endCxn id="17" idx="1"/>
          </p:cNvCxnSpPr>
          <p:nvPr/>
        </p:nvCxnSpPr>
        <p:spPr>
          <a:xfrm rot="16200000" flipH="1">
            <a:off x="870912" y="3992995"/>
            <a:ext cx="2211916" cy="233276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07892" y="5922485"/>
            <a:ext cx="64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43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Structure</a:t>
            </a:r>
            <a:endParaRPr lang="en-US" dirty="0"/>
          </a:p>
        </p:txBody>
      </p:sp>
      <p:pic>
        <p:nvPicPr>
          <p:cNvPr id="4" name="Content Placeholder 3" descr="Screen Shot 2015-10-15 at 오후 5.29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60" r="-34560"/>
          <a:stretch>
            <a:fillRect/>
          </a:stretch>
        </p:blipFill>
        <p:spPr>
          <a:xfrm>
            <a:off x="-1468966" y="2171700"/>
            <a:ext cx="8229600" cy="4525963"/>
          </a:xfrm>
        </p:spPr>
      </p:pic>
      <p:pic>
        <p:nvPicPr>
          <p:cNvPr id="5" name="Picture 4" descr="Screen Shot 2015-10-15 at 오후 5.30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417638"/>
            <a:ext cx="5143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14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caller call </a:t>
            </a:r>
            <a:r>
              <a:rPr lang="en-US" dirty="0" err="1" smtClean="0"/>
              <a:t>callee’s</a:t>
            </a:r>
            <a:r>
              <a:rPr lang="en-US" dirty="0" smtClean="0"/>
              <a:t> method, kernel adds PID/EUID, so calling process cannot fake their identity</a:t>
            </a:r>
          </a:p>
          <a:p>
            <a:pPr lvl="1"/>
            <a:r>
              <a:rPr lang="en-US" dirty="0" smtClean="0"/>
              <a:t>Central to Android security</a:t>
            </a:r>
          </a:p>
          <a:p>
            <a:r>
              <a:rPr lang="en-US" dirty="0" smtClean="0"/>
              <a:t>Binder object has unique identity, maintained by kernel, user process cannot</a:t>
            </a:r>
          </a:p>
          <a:p>
            <a:pPr lvl="1"/>
            <a:r>
              <a:rPr lang="en-US" dirty="0" smtClean="0"/>
              <a:t>Copy of Binder object, or reference to one without permission of kernel</a:t>
            </a:r>
          </a:p>
          <a:p>
            <a:pPr lvl="1"/>
            <a:r>
              <a:rPr lang="en-US" dirty="0" smtClean="0"/>
              <a:t>Enables capability-based security</a:t>
            </a:r>
          </a:p>
        </p:txBody>
      </p:sp>
    </p:spTree>
    <p:extLst>
      <p:ext uri="{BB962C8B-B14F-4D97-AF65-F5344CB8AC3E}">
        <p14:creationId xmlns:p14="http://schemas.microsoft.com/office/powerpoint/2010/main" val="4138146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Capability-based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Capability-based </a:t>
            </a:r>
            <a:r>
              <a:rPr lang="en-US" dirty="0"/>
              <a:t>security</a:t>
            </a:r>
          </a:p>
          <a:p>
            <a:pPr lvl="1"/>
            <a:r>
              <a:rPr lang="en-US" dirty="0" smtClean="0"/>
              <a:t>Process is granted </a:t>
            </a:r>
            <a:r>
              <a:rPr lang="en-US" dirty="0"/>
              <a:t>access </a:t>
            </a:r>
            <a:r>
              <a:rPr lang="en-US" dirty="0" smtClean="0"/>
              <a:t>to resources by </a:t>
            </a:r>
            <a:r>
              <a:rPr lang="en-US" dirty="0"/>
              <a:t>giving it </a:t>
            </a:r>
            <a:r>
              <a:rPr lang="en-US" dirty="0" err="1"/>
              <a:t>unforgeable</a:t>
            </a:r>
            <a:r>
              <a:rPr lang="en-US" dirty="0"/>
              <a:t> capability </a:t>
            </a:r>
            <a:endParaRPr lang="en-US" dirty="0" smtClean="0"/>
          </a:p>
          <a:p>
            <a:pPr lvl="1"/>
            <a:r>
              <a:rPr lang="en-US" dirty="0" smtClean="0"/>
              <a:t>Binder object contains reference to object and capability, which is </a:t>
            </a:r>
            <a:r>
              <a:rPr lang="en-US" dirty="0" err="1" smtClean="0"/>
              <a:t>unforgeable</a:t>
            </a:r>
            <a:r>
              <a:rPr lang="en-US" dirty="0" smtClean="0"/>
              <a:t> (Binder token)</a:t>
            </a:r>
            <a:endParaRPr lang="en-US" dirty="0"/>
          </a:p>
          <a:p>
            <a:pPr lvl="1"/>
            <a:r>
              <a:rPr lang="en-US" dirty="0" smtClean="0"/>
              <a:t>Possession of capability is sufficient </a:t>
            </a:r>
          </a:p>
          <a:p>
            <a:pPr lvl="2"/>
            <a:r>
              <a:rPr lang="en-US" dirty="0" smtClean="0"/>
              <a:t>No ACL needed</a:t>
            </a:r>
          </a:p>
          <a:p>
            <a:r>
              <a:rPr lang="en-US" dirty="0" smtClean="0"/>
              <a:t>Capability-only Binder token</a:t>
            </a:r>
          </a:p>
          <a:p>
            <a:pPr lvl="1"/>
            <a:r>
              <a:rPr lang="en-US" dirty="0" smtClean="0"/>
              <a:t>Used for two cooperating processes to authenticate each other (like cookies)</a:t>
            </a:r>
          </a:p>
          <a:p>
            <a:pPr lvl="1"/>
            <a:r>
              <a:rPr lang="en-US" dirty="0" smtClean="0"/>
              <a:t>Used by Android framework, window token is an example</a:t>
            </a:r>
          </a:p>
        </p:txBody>
      </p:sp>
    </p:spTree>
    <p:extLst>
      <p:ext uri="{BB962C8B-B14F-4D97-AF65-F5344CB8AC3E}">
        <p14:creationId xmlns:p14="http://schemas.microsoft.com/office/powerpoint/2010/main" val="267416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versions</a:t>
            </a:r>
            <a:endParaRPr lang="en-US" dirty="0"/>
          </a:p>
        </p:txBody>
      </p:sp>
      <p:pic>
        <p:nvPicPr>
          <p:cNvPr id="5" name="Picture 4" descr="new doc 6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/>
          <a:stretch/>
        </p:blipFill>
        <p:spPr>
          <a:xfrm>
            <a:off x="1043785" y="1340768"/>
            <a:ext cx="7199561" cy="548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3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Architecture</a:t>
            </a:r>
            <a:endParaRPr lang="en-US" dirty="0"/>
          </a:p>
        </p:txBody>
      </p:sp>
      <p:pic>
        <p:nvPicPr>
          <p:cNvPr id="4" name="Content Placeholder 3" descr="new doc 4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5" r="-25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483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53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9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Kernel</a:t>
            </a:r>
            <a:endParaRPr lang="en-US" dirty="0"/>
          </a:p>
        </p:txBody>
      </p:sp>
      <p:pic>
        <p:nvPicPr>
          <p:cNvPr id="4" name="Content Placeholder 3" descr="new doc 4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5" r="-25955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457200" y="1417638"/>
            <a:ext cx="8229600" cy="3905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Android is built on Linux kernel, modified version</a:t>
            </a:r>
          </a:p>
          <a:p>
            <a:pPr marL="285750" indent="-285750">
              <a:buFont typeface="Arial"/>
              <a:buChar char="•"/>
            </a:pPr>
            <a:r>
              <a:rPr lang="is-IS" sz="2400" dirty="0" smtClean="0"/>
              <a:t>Android kernel provides new features not in Linux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Low memory killer, </a:t>
            </a:r>
            <a:r>
              <a:rPr lang="en-US" sz="2400" dirty="0" err="1" smtClean="0"/>
              <a:t>wakelocks</a:t>
            </a:r>
            <a:r>
              <a:rPr lang="en-US" sz="2400" dirty="0" smtClean="0"/>
              <a:t>, anonymous shared memory (</a:t>
            </a:r>
            <a:r>
              <a:rPr lang="en-US" sz="2400" dirty="0" err="1" smtClean="0"/>
              <a:t>ashmen</a:t>
            </a:r>
            <a:r>
              <a:rPr lang="en-US" sz="2400" dirty="0" smtClean="0"/>
              <a:t>), alarms, paranoid networking, binder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Binder: IPC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Paranoid networking: restrict access to sockets to permitted apps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Security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Linux provides user-based permission model, process isolation, secure IPC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948400" y="5444652"/>
            <a:ext cx="5215888" cy="61142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0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Native Layer</a:t>
            </a:r>
            <a:endParaRPr lang="en-US" dirty="0"/>
          </a:p>
        </p:txBody>
      </p:sp>
      <p:pic>
        <p:nvPicPr>
          <p:cNvPr id="4" name="Content Placeholder 3" descr="new doc 4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5" r="-25955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457200" y="1634989"/>
            <a:ext cx="8229600" cy="29051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init</a:t>
            </a:r>
            <a:r>
              <a:rPr lang="en-US" sz="2400" dirty="0" smtClean="0"/>
              <a:t>: first process, father of all processes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Native daemons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Binder context manager, volume </a:t>
            </a:r>
            <a:r>
              <a:rPr lang="en-US" sz="2400" dirty="0" err="1" smtClean="0"/>
              <a:t>mngr</a:t>
            </a:r>
            <a:r>
              <a:rPr lang="en-US" sz="2400" dirty="0" smtClean="0"/>
              <a:t>, network </a:t>
            </a:r>
            <a:r>
              <a:rPr lang="en-US" sz="2400" dirty="0" err="1" smtClean="0"/>
              <a:t>mngr</a:t>
            </a:r>
            <a:r>
              <a:rPr lang="en-US" sz="2400" dirty="0" smtClean="0"/>
              <a:t>, debugger, Zygote, </a:t>
            </a:r>
            <a:r>
              <a:rPr lang="en-US" sz="2400" dirty="0" err="1" smtClean="0"/>
              <a:t>bluetooth</a:t>
            </a:r>
            <a:r>
              <a:rPr lang="en-US" sz="2400" dirty="0" smtClean="0"/>
              <a:t>, </a:t>
            </a:r>
            <a:r>
              <a:rPr lang="en-US" sz="2400" dirty="0" err="1" smtClean="0"/>
              <a:t>installd</a:t>
            </a:r>
            <a:r>
              <a:rPr lang="en-US" sz="2400" dirty="0" smtClean="0"/>
              <a:t>, </a:t>
            </a:r>
            <a:r>
              <a:rPr lang="en-US" sz="2400" dirty="0" err="1" smtClean="0"/>
              <a:t>adbd</a:t>
            </a:r>
            <a:r>
              <a:rPr lang="en-US" sz="2400" dirty="0" smtClean="0"/>
              <a:t>, </a:t>
            </a:r>
            <a:r>
              <a:rPr lang="is-IS" sz="2400" dirty="0" smtClean="0"/>
              <a:t>…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Native libraries (via JNI)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Media, SQLite, SSL, Bionic, </a:t>
            </a:r>
            <a:r>
              <a:rPr lang="en-US" sz="2400" dirty="0" err="1" smtClean="0"/>
              <a:t>WebKit</a:t>
            </a:r>
            <a:r>
              <a:rPr lang="en-US" sz="2400" dirty="0" smtClean="0"/>
              <a:t>, </a:t>
            </a:r>
            <a:r>
              <a:rPr lang="en-US" sz="2400" dirty="0" err="1" smtClean="0"/>
              <a:t>Suface</a:t>
            </a:r>
            <a:r>
              <a:rPr lang="en-US" sz="2400" dirty="0" smtClean="0"/>
              <a:t> Manager, SGL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HAL: Hardware Abstraction Layer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8400" y="4714062"/>
            <a:ext cx="5215888" cy="61142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7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Runtime</a:t>
            </a:r>
            <a:endParaRPr lang="en-US" dirty="0"/>
          </a:p>
        </p:txBody>
      </p:sp>
      <p:pic>
        <p:nvPicPr>
          <p:cNvPr id="4" name="Content Placeholder 3" descr="new doc 4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5" r="-25955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457200" y="1634990"/>
            <a:ext cx="8229600" cy="20527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Java Runtime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App is written in Java, </a:t>
            </a:r>
            <a:r>
              <a:rPr lang="en-US" sz="2400" dirty="0" smtClean="0">
                <a:sym typeface="Wingdings"/>
              </a:rPr>
              <a:t>.class .</a:t>
            </a:r>
            <a:r>
              <a:rPr lang="en-US" sz="2400" dirty="0" err="1" smtClean="0">
                <a:sym typeface="Wingdings"/>
              </a:rPr>
              <a:t>dex</a:t>
            </a:r>
            <a:r>
              <a:rPr lang="en-US" sz="2400" dirty="0" smtClean="0">
                <a:sym typeface="Wingdings"/>
              </a:rPr>
              <a:t> run in DVM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From Lollipop, ART instead of DVM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Dalvik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vs</a:t>
            </a:r>
            <a:r>
              <a:rPr lang="en-US" sz="2400" dirty="0" smtClean="0">
                <a:sym typeface="Wingdings"/>
              </a:rPr>
              <a:t> JVM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Dalvik</a:t>
            </a:r>
            <a:r>
              <a:rPr lang="en-US" sz="2400" dirty="0" smtClean="0">
                <a:sym typeface="Wingdings"/>
              </a:rPr>
              <a:t> register-based, JVM stack-based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948400" y="3998268"/>
            <a:ext cx="5215888" cy="611426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4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Runtime Libraries</a:t>
            </a:r>
            <a:endParaRPr lang="en-US" dirty="0"/>
          </a:p>
        </p:txBody>
      </p:sp>
      <p:pic>
        <p:nvPicPr>
          <p:cNvPr id="4" name="Content Placeholder 3" descr="new doc 4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5" r="-25955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631164" y="2223827"/>
            <a:ext cx="5092262" cy="18440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Java Runtime Libraries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java.*, </a:t>
            </a:r>
            <a:r>
              <a:rPr lang="en-US" sz="2400" dirty="0" err="1" smtClean="0"/>
              <a:t>javax</a:t>
            </a:r>
            <a:r>
              <a:rPr lang="en-US" sz="2400" dirty="0" smtClean="0"/>
              <a:t>.*,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ym typeface="Wingdings"/>
              </a:rPr>
              <a:t>Trimmed version of J2SE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914786" y="2452704"/>
            <a:ext cx="1249501" cy="1426394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5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875</Words>
  <Application>Microsoft Macintosh PowerPoint</Application>
  <PresentationFormat>On-screen Show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Android</vt:lpstr>
      <vt:lpstr>History</vt:lpstr>
      <vt:lpstr>Android versions</vt:lpstr>
      <vt:lpstr>Android Architecture</vt:lpstr>
      <vt:lpstr>PowerPoint Presentation</vt:lpstr>
      <vt:lpstr>Android Kernel</vt:lpstr>
      <vt:lpstr>Android Native Layer</vt:lpstr>
      <vt:lpstr>Android Runtime</vt:lpstr>
      <vt:lpstr>Java Runtime Libraries</vt:lpstr>
      <vt:lpstr>System Services</vt:lpstr>
      <vt:lpstr>Android Framework Libraries</vt:lpstr>
      <vt:lpstr>System Apps</vt:lpstr>
      <vt:lpstr>User-installed Apps</vt:lpstr>
      <vt:lpstr>Android App Components</vt:lpstr>
      <vt:lpstr>What is IPC?</vt:lpstr>
      <vt:lpstr>PowerPoint Presentation</vt:lpstr>
      <vt:lpstr>IPC by Intents, Messengers, ContentProviders?</vt:lpstr>
      <vt:lpstr>Binder</vt:lpstr>
      <vt:lpstr>Binder</vt:lpstr>
      <vt:lpstr>Binder Mechanism</vt:lpstr>
      <vt:lpstr>Binder Mechanism</vt:lpstr>
      <vt:lpstr>Binder Structure</vt:lpstr>
      <vt:lpstr>Binder Security</vt:lpstr>
      <vt:lpstr>Capability-based security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</dc:title>
  <dc:creator>Minho Shin</dc:creator>
  <cp:lastModifiedBy>Minho - iPad Shin</cp:lastModifiedBy>
  <cp:revision>70</cp:revision>
  <dcterms:created xsi:type="dcterms:W3CDTF">2015-10-14T15:33:18Z</dcterms:created>
  <dcterms:modified xsi:type="dcterms:W3CDTF">2015-10-15T08:47:03Z</dcterms:modified>
</cp:coreProperties>
</file>