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09" ContentType="image/png"/>
  <Default Extension="emf" ContentType="image/x-emf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56" r:id="rId2"/>
    <p:sldId id="289" r:id="rId3"/>
    <p:sldId id="372" r:id="rId4"/>
    <p:sldId id="306" r:id="rId5"/>
    <p:sldId id="374" r:id="rId6"/>
    <p:sldId id="315" r:id="rId7"/>
    <p:sldId id="317" r:id="rId8"/>
    <p:sldId id="319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50" r:id="rId19"/>
    <p:sldId id="349" r:id="rId20"/>
    <p:sldId id="355" r:id="rId21"/>
    <p:sldId id="354" r:id="rId22"/>
    <p:sldId id="356" r:id="rId23"/>
    <p:sldId id="352" r:id="rId24"/>
    <p:sldId id="358" r:id="rId25"/>
    <p:sldId id="351" r:id="rId26"/>
    <p:sldId id="361" r:id="rId27"/>
    <p:sldId id="362" r:id="rId28"/>
    <p:sldId id="363" r:id="rId29"/>
    <p:sldId id="364" r:id="rId30"/>
    <p:sldId id="365" r:id="rId31"/>
    <p:sldId id="366" r:id="rId32"/>
    <p:sldId id="367" r:id="rId33"/>
    <p:sldId id="369" r:id="rId34"/>
    <p:sldId id="368" r:id="rId35"/>
    <p:sldId id="370" r:id="rId36"/>
    <p:sldId id="360" r:id="rId37"/>
    <p:sldId id="371" r:id="rId38"/>
    <p:sldId id="337" r:id="rId39"/>
    <p:sldId id="338" r:id="rId40"/>
    <p:sldId id="339" r:id="rId41"/>
    <p:sldId id="340" r:id="rId42"/>
    <p:sldId id="341" r:id="rId43"/>
    <p:sldId id="342" r:id="rId44"/>
    <p:sldId id="343" r:id="rId45"/>
    <p:sldId id="344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90FA9B4-95C7-3245-A667-9985EBBC0016}">
          <p14:sldIdLst>
            <p14:sldId id="256"/>
          </p14:sldIdLst>
        </p14:section>
        <p14:section name="Mobile Sensing" id="{DC6DD5C3-34C2-C94A-9DC5-1CB2FDDF9E78}">
          <p14:sldIdLst>
            <p14:sldId id="289"/>
            <p14:sldId id="372"/>
            <p14:sldId id="306"/>
            <p14:sldId id="374"/>
            <p14:sldId id="315"/>
            <p14:sldId id="317"/>
            <p14:sldId id="319"/>
            <p14:sldId id="328"/>
          </p14:sldIdLst>
        </p14:section>
        <p14:section name="Activity Recognition" id="{E50D01A5-FBF4-694C-9D60-EFDE50AE8690}">
          <p14:sldIdLst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50"/>
            <p14:sldId id="349"/>
            <p14:sldId id="355"/>
            <p14:sldId id="354"/>
            <p14:sldId id="356"/>
            <p14:sldId id="352"/>
            <p14:sldId id="358"/>
            <p14:sldId id="351"/>
            <p14:sldId id="361"/>
            <p14:sldId id="362"/>
            <p14:sldId id="363"/>
            <p14:sldId id="364"/>
            <p14:sldId id="365"/>
            <p14:sldId id="366"/>
            <p14:sldId id="367"/>
            <p14:sldId id="369"/>
            <p14:sldId id="368"/>
            <p14:sldId id="370"/>
            <p14:sldId id="360"/>
            <p14:sldId id="371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713" autoAdjust="0"/>
  </p:normalViewPr>
  <p:slideViewPr>
    <p:cSldViewPr snapToGrid="0" snapToObjects="1">
      <p:cViewPr>
        <p:scale>
          <a:sx n="105" d="100"/>
          <a:sy n="105" d="100"/>
        </p:scale>
        <p:origin x="-848" y="5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2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91CAB-E7B1-DD4A-9BF0-39BDFF62A5B4}" type="datetimeFigureOut">
              <a:rPr lang="en-US" smtClean="0"/>
              <a:t>10/3/12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17B85-ACA2-414E-B983-48DE5D12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02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C8EBB-70E5-FB41-9B12-9ABEDE429E29}" type="datetimeFigureOut">
              <a:rPr lang="en-US" smtClean="0"/>
              <a:t>10/3/12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F534C-A378-C74B-906F-8D4FE26F0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75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10/3/12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09"/><Relationship Id="rId4" Type="http://schemas.openxmlformats.org/officeDocument/2006/relationships/image" Target="../media/image8.png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09"/><Relationship Id="rId4" Type="http://schemas.openxmlformats.org/officeDocument/2006/relationships/image" Target="../media/image8.png"/><Relationship Id="rId5" Type="http://schemas.openxmlformats.org/officeDocument/2006/relationships/image" Target="../media/image10.emf"/><Relationship Id="rId6" Type="http://schemas.openxmlformats.org/officeDocument/2006/relationships/image" Target="../media/image11.09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2.emf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akemate.com/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itbit.com/product/features%23sleep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Rcu-c-qnjg" TargetMode="External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s19W-MG-whE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9525"/>
            <a:ext cx="7772400" cy="2390926"/>
          </a:xfrm>
        </p:spPr>
        <p:txBody>
          <a:bodyPr>
            <a:normAutofit/>
          </a:bodyPr>
          <a:lstStyle/>
          <a:p>
            <a:r>
              <a:rPr lang="en-US" sz="6000" dirty="0" smtClean="0"/>
              <a:t>Activity Recognition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197705"/>
          </a:xfrm>
        </p:spPr>
        <p:txBody>
          <a:bodyPr>
            <a:normAutofit/>
          </a:bodyPr>
          <a:lstStyle/>
          <a:p>
            <a:r>
              <a:rPr lang="en-US" dirty="0" smtClean="0"/>
              <a:t>Enterprise Computing</a:t>
            </a:r>
          </a:p>
          <a:p>
            <a:r>
              <a:rPr lang="en-US" dirty="0" smtClean="0"/>
              <a:t>Minho Shin</a:t>
            </a:r>
          </a:p>
          <a:p>
            <a:r>
              <a:rPr lang="en-US" dirty="0" smtClean="0"/>
              <a:t>2011. 10. </a:t>
            </a:r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64996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524"/>
            <a:ext cx="8229600" cy="498323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Physical activity</a:t>
            </a:r>
          </a:p>
          <a:p>
            <a:pPr lvl="1"/>
            <a:r>
              <a:rPr lang="en-US" dirty="0" smtClean="0"/>
              <a:t>static posture: standing, sitting, lying</a:t>
            </a:r>
          </a:p>
          <a:p>
            <a:pPr lvl="1"/>
            <a:r>
              <a:rPr lang="en-US" dirty="0" smtClean="0"/>
              <a:t>dynamic motions: walking, running, stair climbing, cycling</a:t>
            </a:r>
          </a:p>
          <a:p>
            <a:r>
              <a:rPr lang="en-US" dirty="0" smtClean="0"/>
              <a:t>Useful for</a:t>
            </a:r>
          </a:p>
          <a:p>
            <a:pPr lvl="1"/>
            <a:r>
              <a:rPr lang="en-US" dirty="0" smtClean="0"/>
              <a:t>Bio-medical</a:t>
            </a:r>
          </a:p>
          <a:p>
            <a:pPr lvl="2"/>
            <a:r>
              <a:rPr lang="en-US" dirty="0" smtClean="0"/>
              <a:t>metabolic energy expenditure</a:t>
            </a:r>
          </a:p>
          <a:p>
            <a:pPr lvl="2"/>
            <a:r>
              <a:rPr lang="en-US" dirty="0" smtClean="0"/>
              <a:t>rehabilitation engineering: walking aid</a:t>
            </a:r>
          </a:p>
          <a:p>
            <a:pPr lvl="1"/>
            <a:r>
              <a:rPr lang="en-US" dirty="0" smtClean="0"/>
              <a:t>Contextual knowledge</a:t>
            </a:r>
          </a:p>
          <a:p>
            <a:pPr lvl="2"/>
            <a:r>
              <a:rPr lang="en-US" dirty="0" smtClean="0"/>
              <a:t>Human-computer interaction</a:t>
            </a:r>
          </a:p>
          <a:p>
            <a:pPr lvl="2"/>
            <a:r>
              <a:rPr lang="en-US" dirty="0" smtClean="0"/>
              <a:t>Behavior prediction</a:t>
            </a:r>
          </a:p>
        </p:txBody>
      </p:sp>
    </p:spTree>
    <p:extLst>
      <p:ext uri="{BB962C8B-B14F-4D97-AF65-F5344CB8AC3E}">
        <p14:creationId xmlns:p14="http://schemas.microsoft.com/office/powerpoint/2010/main" val="2857846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4000" dirty="0" smtClean="0"/>
              <a:t>Classification with supervised learning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32467"/>
          </a:xfrm>
        </p:spPr>
        <p:txBody>
          <a:bodyPr anchor="t"/>
          <a:lstStyle/>
          <a:p>
            <a:r>
              <a:rPr lang="en-US" dirty="0" smtClean="0"/>
              <a:t>Classification: determine the type of activity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4095448"/>
            <a:ext cx="1487715" cy="5926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3141C"/>
                </a:solidFill>
              </a:rPr>
              <a:t>data acquisition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52134" y="4095448"/>
            <a:ext cx="1487715" cy="5926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3141C"/>
                </a:solidFill>
              </a:rPr>
              <a:t>feature computation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3132667"/>
            <a:ext cx="1487715" cy="5926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3141C"/>
                </a:solidFill>
              </a:rPr>
              <a:t>sensor</a:t>
            </a:r>
          </a:p>
          <a:p>
            <a:pPr algn="ctr"/>
            <a:r>
              <a:rPr lang="en-US" dirty="0" smtClean="0">
                <a:solidFill>
                  <a:srgbClr val="13141C"/>
                </a:solidFill>
              </a:rPr>
              <a:t>selection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52134" y="3103637"/>
            <a:ext cx="1487715" cy="5926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3141C"/>
                </a:solidFill>
              </a:rPr>
              <a:t>feature specification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488538" y="4463142"/>
            <a:ext cx="1619557" cy="96278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3141C"/>
                </a:solidFill>
              </a:rPr>
              <a:t>feature selection / extraction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576177" y="4470398"/>
            <a:ext cx="1619557" cy="96278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3141C"/>
                </a:solidFill>
              </a:rPr>
              <a:t>classification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488538" y="3103637"/>
            <a:ext cx="1619557" cy="96278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13141C"/>
                </a:solidFill>
              </a:rPr>
              <a:t>training:</a:t>
            </a:r>
          </a:p>
          <a:p>
            <a:pPr algn="ctr"/>
            <a:r>
              <a:rPr lang="en-US" sz="1600" dirty="0" smtClean="0">
                <a:solidFill>
                  <a:srgbClr val="13141C"/>
                </a:solidFill>
              </a:rPr>
              <a:t>feature selection / extraction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576177" y="3103637"/>
            <a:ext cx="1619557" cy="96278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3141C"/>
                </a:solidFill>
              </a:rPr>
              <a:t>training:</a:t>
            </a:r>
          </a:p>
          <a:p>
            <a:pPr algn="ctr"/>
            <a:r>
              <a:rPr lang="en-US" dirty="0" smtClean="0">
                <a:solidFill>
                  <a:srgbClr val="13141C"/>
                </a:solidFill>
              </a:rPr>
              <a:t>classification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576177" y="5747655"/>
            <a:ext cx="1619557" cy="60234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3141C"/>
                </a:solidFill>
              </a:rPr>
              <a:t>performance</a:t>
            </a:r>
          </a:p>
          <a:p>
            <a:pPr algn="ctr"/>
            <a:r>
              <a:rPr lang="en-US" dirty="0" smtClean="0">
                <a:solidFill>
                  <a:srgbClr val="13141C"/>
                </a:solidFill>
              </a:rPr>
              <a:t>assessment</a:t>
            </a:r>
          </a:p>
        </p:txBody>
      </p:sp>
      <p:cxnSp>
        <p:nvCxnSpPr>
          <p:cNvPr id="14" name="Straight Arrow Connector 13"/>
          <p:cNvCxnSpPr>
            <a:stCxn id="6" idx="2"/>
            <a:endCxn id="4" idx="0"/>
          </p:cNvCxnSpPr>
          <p:nvPr/>
        </p:nvCxnSpPr>
        <p:spPr>
          <a:xfrm>
            <a:off x="1201058" y="3725333"/>
            <a:ext cx="0" cy="3701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2"/>
            <a:endCxn id="5" idx="0"/>
          </p:cNvCxnSpPr>
          <p:nvPr/>
        </p:nvCxnSpPr>
        <p:spPr>
          <a:xfrm>
            <a:off x="2995992" y="3696303"/>
            <a:ext cx="0" cy="3991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3"/>
            <a:endCxn id="5" idx="1"/>
          </p:cNvCxnSpPr>
          <p:nvPr/>
        </p:nvCxnSpPr>
        <p:spPr>
          <a:xfrm>
            <a:off x="1944915" y="4391781"/>
            <a:ext cx="30721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5" idx="3"/>
            <a:endCxn id="10" idx="1"/>
          </p:cNvCxnSpPr>
          <p:nvPr/>
        </p:nvCxnSpPr>
        <p:spPr>
          <a:xfrm flipV="1">
            <a:off x="3739849" y="3585028"/>
            <a:ext cx="748689" cy="806753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5" idx="3"/>
            <a:endCxn id="8" idx="1"/>
          </p:cNvCxnSpPr>
          <p:nvPr/>
        </p:nvCxnSpPr>
        <p:spPr>
          <a:xfrm>
            <a:off x="3739849" y="4391781"/>
            <a:ext cx="748689" cy="552752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3"/>
            <a:endCxn id="11" idx="1"/>
          </p:cNvCxnSpPr>
          <p:nvPr/>
        </p:nvCxnSpPr>
        <p:spPr>
          <a:xfrm>
            <a:off x="6108095" y="3585028"/>
            <a:ext cx="4680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3"/>
            <a:endCxn id="9" idx="1"/>
          </p:cNvCxnSpPr>
          <p:nvPr/>
        </p:nvCxnSpPr>
        <p:spPr>
          <a:xfrm>
            <a:off x="6108095" y="4944533"/>
            <a:ext cx="468082" cy="7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9" idx="2"/>
            <a:endCxn id="12" idx="0"/>
          </p:cNvCxnSpPr>
          <p:nvPr/>
        </p:nvCxnSpPr>
        <p:spPr>
          <a:xfrm>
            <a:off x="7385956" y="5433179"/>
            <a:ext cx="0" cy="3144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175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step: Feature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Raw data is not appropriate for analysis</a:t>
            </a:r>
          </a:p>
          <a:p>
            <a:r>
              <a:rPr lang="en-US" dirty="0" smtClean="0"/>
              <a:t>Feature: (statistical) characteristic of data</a:t>
            </a:r>
          </a:p>
          <a:p>
            <a:pPr lvl="1"/>
            <a:r>
              <a:rPr lang="en-US" dirty="0" smtClean="0"/>
              <a:t>average, variance, …</a:t>
            </a:r>
          </a:p>
          <a:p>
            <a:r>
              <a:rPr lang="en-US" dirty="0" smtClean="0"/>
              <a:t>Best feature-set depends on the problem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02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67497"/>
          </a:xfrm>
        </p:spPr>
        <p:txBody>
          <a:bodyPr anchor="t">
            <a:normAutofit/>
          </a:bodyPr>
          <a:lstStyle/>
          <a:p>
            <a:r>
              <a:rPr lang="en-US" sz="2400" dirty="0" smtClean="0"/>
              <a:t>Measures an acceleration </a:t>
            </a:r>
            <a:r>
              <a:rPr lang="en-US" sz="2400" i="1" dirty="0" smtClean="0"/>
              <a:t>a</a:t>
            </a:r>
            <a:endParaRPr lang="en-US" sz="2400" dirty="0" smtClean="0"/>
          </a:p>
          <a:p>
            <a:endParaRPr lang="en-US" sz="21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841986" y="5273510"/>
            <a:ext cx="979714" cy="10885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821700" y="5273510"/>
            <a:ext cx="179009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821700" y="3689034"/>
            <a:ext cx="0" cy="15844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587608" y="5092085"/>
            <a:ext cx="34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x</a:t>
            </a:r>
            <a:endParaRPr lang="en-US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6646824" y="3319702"/>
            <a:ext cx="365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y</a:t>
            </a:r>
            <a:endParaRPr lang="en-US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5623177" y="6198365"/>
            <a:ext cx="343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z</a:t>
            </a:r>
            <a:endParaRPr lang="en-US" i="1" dirty="0"/>
          </a:p>
        </p:txBody>
      </p:sp>
      <p:grpSp>
        <p:nvGrpSpPr>
          <p:cNvPr id="46" name="Group 45"/>
          <p:cNvGrpSpPr/>
          <p:nvPr/>
        </p:nvGrpSpPr>
        <p:grpSpPr>
          <a:xfrm>
            <a:off x="6821700" y="4496179"/>
            <a:ext cx="1232330" cy="777331"/>
            <a:chOff x="6108095" y="3818859"/>
            <a:chExt cx="1232330" cy="777331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6108095" y="4076095"/>
              <a:ext cx="907143" cy="52009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978953" y="3818859"/>
              <a:ext cx="3614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a</a:t>
              </a:r>
              <a:endParaRPr lang="en-US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47425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67497"/>
          </a:xfrm>
        </p:spPr>
        <p:txBody>
          <a:bodyPr anchor="t">
            <a:normAutofit/>
          </a:bodyPr>
          <a:lstStyle/>
          <a:p>
            <a:r>
              <a:rPr lang="en-US" sz="2400" dirty="0" smtClean="0"/>
              <a:t>Measures an acceleration </a:t>
            </a:r>
            <a:r>
              <a:rPr lang="en-US" sz="2400" i="1" dirty="0" smtClean="0"/>
              <a:t>a</a:t>
            </a:r>
            <a:endParaRPr lang="en-US" sz="2400" dirty="0" smtClean="0"/>
          </a:p>
          <a:p>
            <a:r>
              <a:rPr lang="en-US" sz="2400" dirty="0" smtClean="0"/>
              <a:t>Measures by the projections onto three axes </a:t>
            </a:r>
            <a:r>
              <a:rPr lang="en-US" sz="2400" i="1" dirty="0" smtClean="0"/>
              <a:t>a</a:t>
            </a:r>
            <a:r>
              <a:rPr lang="en-US" sz="2400" i="1" baseline="-25000" dirty="0" smtClean="0"/>
              <a:t>x</a:t>
            </a:r>
            <a:r>
              <a:rPr lang="en-US" sz="2400" i="1" dirty="0" smtClean="0"/>
              <a:t>, a</a:t>
            </a:r>
            <a:r>
              <a:rPr lang="en-US" sz="2400" i="1" baseline="-25000" dirty="0" smtClean="0"/>
              <a:t>y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a</a:t>
            </a:r>
            <a:r>
              <a:rPr lang="en-US" sz="2400" i="1" baseline="-25000" dirty="0" err="1" smtClean="0"/>
              <a:t>z</a:t>
            </a:r>
            <a:endParaRPr lang="en-US" sz="2400" i="1" baseline="-250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841986" y="5273510"/>
            <a:ext cx="979714" cy="10885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821700" y="5273510"/>
            <a:ext cx="179009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821700" y="3689034"/>
            <a:ext cx="0" cy="15844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728843" y="4753415"/>
            <a:ext cx="145143" cy="520095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6821700" y="4438939"/>
            <a:ext cx="907144" cy="314477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587608" y="5092085"/>
            <a:ext cx="34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x</a:t>
            </a:r>
            <a:endParaRPr lang="en-US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6646824" y="3319702"/>
            <a:ext cx="365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y</a:t>
            </a:r>
            <a:endParaRPr lang="en-US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5623177" y="6198365"/>
            <a:ext cx="343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z</a:t>
            </a:r>
            <a:endParaRPr lang="en-US" i="1" dirty="0"/>
          </a:p>
        </p:txBody>
      </p:sp>
      <p:grpSp>
        <p:nvGrpSpPr>
          <p:cNvPr id="46" name="Group 45"/>
          <p:cNvGrpSpPr/>
          <p:nvPr/>
        </p:nvGrpSpPr>
        <p:grpSpPr>
          <a:xfrm>
            <a:off x="6821700" y="4496179"/>
            <a:ext cx="1232330" cy="777331"/>
            <a:chOff x="6108095" y="3818859"/>
            <a:chExt cx="1232330" cy="777331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6108095" y="4076095"/>
              <a:ext cx="907143" cy="52009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978953" y="3818859"/>
              <a:ext cx="3614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a</a:t>
              </a:r>
              <a:endParaRPr lang="en-US" i="1" dirty="0"/>
            </a:p>
          </p:txBody>
        </p:sp>
      </p:grpSp>
      <p:cxnSp>
        <p:nvCxnSpPr>
          <p:cNvPr id="48" name="Straight Arrow Connector 47"/>
          <p:cNvCxnSpPr/>
          <p:nvPr/>
        </p:nvCxnSpPr>
        <p:spPr>
          <a:xfrm>
            <a:off x="6821700" y="5273510"/>
            <a:ext cx="1052286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6821699" y="4438939"/>
            <a:ext cx="1" cy="834572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6447442" y="5273510"/>
            <a:ext cx="374258" cy="42333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692559" y="5195327"/>
            <a:ext cx="422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</a:t>
            </a:r>
            <a:r>
              <a:rPr lang="en-US" i="1" baseline="-25000" dirty="0" smtClean="0"/>
              <a:t>x</a:t>
            </a:r>
            <a:endParaRPr lang="en-US" i="1" dirty="0"/>
          </a:p>
        </p:txBody>
      </p:sp>
      <p:sp>
        <p:nvSpPr>
          <p:cNvPr id="55" name="TextBox 54"/>
          <p:cNvSpPr txBox="1"/>
          <p:nvPr/>
        </p:nvSpPr>
        <p:spPr>
          <a:xfrm>
            <a:off x="6447442" y="4169608"/>
            <a:ext cx="42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</a:t>
            </a:r>
            <a:r>
              <a:rPr lang="en-US" i="1" baseline="-25000" dirty="0"/>
              <a:t>y</a:t>
            </a:r>
            <a:endParaRPr lang="en-US" i="1" dirty="0"/>
          </a:p>
        </p:txBody>
      </p:sp>
      <p:sp>
        <p:nvSpPr>
          <p:cNvPr id="56" name="TextBox 55"/>
          <p:cNvSpPr txBox="1"/>
          <p:nvPr/>
        </p:nvSpPr>
        <p:spPr>
          <a:xfrm>
            <a:off x="6094187" y="5400942"/>
            <a:ext cx="418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a</a:t>
            </a:r>
            <a:r>
              <a:rPr lang="en-US" i="1" baseline="-25000" dirty="0" err="1" smtClean="0"/>
              <a:t>z</a:t>
            </a:r>
            <a:endParaRPr lang="en-US" i="1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458844" y="4753415"/>
            <a:ext cx="1269999" cy="943429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618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4" grpId="0"/>
      <p:bldP spid="55" grpId="0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67497"/>
          </a:xfrm>
        </p:spPr>
        <p:txBody>
          <a:bodyPr anchor="t">
            <a:normAutofit fontScale="92500"/>
          </a:bodyPr>
          <a:lstStyle/>
          <a:p>
            <a:r>
              <a:rPr lang="en-US" sz="2600" dirty="0" smtClean="0"/>
              <a:t>Measures an acceleration </a:t>
            </a:r>
            <a:r>
              <a:rPr lang="en-US" sz="2600" i="1" dirty="0" smtClean="0"/>
              <a:t>a</a:t>
            </a:r>
            <a:endParaRPr lang="en-US" sz="2600" dirty="0" smtClean="0"/>
          </a:p>
          <a:p>
            <a:r>
              <a:rPr lang="en-US" sz="2600" dirty="0" smtClean="0"/>
              <a:t>Measures by the projections onto three axes </a:t>
            </a:r>
            <a:r>
              <a:rPr lang="en-US" sz="2600" i="1" dirty="0" smtClean="0"/>
              <a:t>a</a:t>
            </a:r>
            <a:r>
              <a:rPr lang="en-US" sz="2600" i="1" baseline="-25000" dirty="0" smtClean="0"/>
              <a:t>x</a:t>
            </a:r>
            <a:r>
              <a:rPr lang="en-US" sz="2600" i="1" dirty="0" smtClean="0"/>
              <a:t>, a</a:t>
            </a:r>
            <a:r>
              <a:rPr lang="en-US" sz="2600" i="1" baseline="-25000" dirty="0" smtClean="0"/>
              <a:t>y</a:t>
            </a:r>
            <a:r>
              <a:rPr lang="en-US" sz="2600" i="1" dirty="0" smtClean="0"/>
              <a:t>, </a:t>
            </a:r>
            <a:r>
              <a:rPr lang="en-US" sz="2600" i="1" dirty="0" err="1" smtClean="0"/>
              <a:t>a</a:t>
            </a:r>
            <a:r>
              <a:rPr lang="en-US" sz="2600" i="1" baseline="-25000" dirty="0" err="1" smtClean="0"/>
              <a:t>z</a:t>
            </a:r>
            <a:endParaRPr lang="en-US" sz="2600" i="1" baseline="-25000" dirty="0" smtClean="0"/>
          </a:p>
          <a:p>
            <a:r>
              <a:rPr lang="en-US" sz="2600" dirty="0" smtClean="0"/>
              <a:t>Acceleration is composed of (sum of)</a:t>
            </a:r>
          </a:p>
          <a:p>
            <a:pPr lvl="1"/>
            <a:r>
              <a:rPr lang="en-US" sz="2200" dirty="0" smtClean="0"/>
              <a:t>Gravity (</a:t>
            </a:r>
            <a:r>
              <a:rPr lang="en-US" sz="2200" i="1" dirty="0" smtClean="0"/>
              <a:t>g</a:t>
            </a:r>
            <a:r>
              <a:rPr lang="en-US" sz="2200" dirty="0" smtClean="0"/>
              <a:t>)</a:t>
            </a:r>
          </a:p>
          <a:p>
            <a:pPr lvl="2"/>
            <a:r>
              <a:rPr lang="en-US" sz="2000" dirty="0" smtClean="0"/>
              <a:t>constant force</a:t>
            </a:r>
          </a:p>
          <a:p>
            <a:pPr lvl="2"/>
            <a:r>
              <a:rPr lang="en-US" sz="2000" dirty="0" smtClean="0"/>
              <a:t>low-frequency (DC component)</a:t>
            </a:r>
          </a:p>
          <a:p>
            <a:pPr lvl="1"/>
            <a:r>
              <a:rPr lang="en-US" sz="2200" dirty="0" smtClean="0"/>
              <a:t>Movement (</a:t>
            </a:r>
            <a:r>
              <a:rPr lang="en-US" sz="2200" i="1" dirty="0" smtClean="0"/>
              <a:t>v</a:t>
            </a:r>
            <a:r>
              <a:rPr lang="en-US" sz="2200" dirty="0" smtClean="0"/>
              <a:t>)</a:t>
            </a:r>
          </a:p>
          <a:p>
            <a:pPr lvl="2"/>
            <a:r>
              <a:rPr lang="en-US" sz="2100" dirty="0" smtClean="0"/>
              <a:t>temporary force</a:t>
            </a:r>
          </a:p>
          <a:p>
            <a:pPr lvl="2"/>
            <a:r>
              <a:rPr lang="en-US" sz="2100" dirty="0" smtClean="0"/>
              <a:t>high-frequency (AC component)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841986" y="5273510"/>
            <a:ext cx="979714" cy="10885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821700" y="5273510"/>
            <a:ext cx="179009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821700" y="3689034"/>
            <a:ext cx="0" cy="15844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587608" y="5092085"/>
            <a:ext cx="34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x</a:t>
            </a:r>
            <a:endParaRPr lang="en-US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6646824" y="3319702"/>
            <a:ext cx="365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y</a:t>
            </a:r>
            <a:endParaRPr lang="en-US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5623177" y="6198365"/>
            <a:ext cx="343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z</a:t>
            </a:r>
            <a:endParaRPr lang="en-US" i="1" dirty="0"/>
          </a:p>
        </p:txBody>
      </p:sp>
      <p:grpSp>
        <p:nvGrpSpPr>
          <p:cNvPr id="46" name="Group 45"/>
          <p:cNvGrpSpPr/>
          <p:nvPr/>
        </p:nvGrpSpPr>
        <p:grpSpPr>
          <a:xfrm>
            <a:off x="6821700" y="4496179"/>
            <a:ext cx="1232330" cy="777331"/>
            <a:chOff x="6108095" y="3818859"/>
            <a:chExt cx="1232330" cy="777331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6108095" y="4076095"/>
              <a:ext cx="907143" cy="52009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978953" y="3818859"/>
              <a:ext cx="3614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a</a:t>
              </a:r>
              <a:endParaRPr lang="en-US" i="1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679354" y="5273510"/>
            <a:ext cx="359781" cy="1168386"/>
            <a:chOff x="6679354" y="5273510"/>
            <a:chExt cx="359781" cy="1168386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6821700" y="5273510"/>
              <a:ext cx="0" cy="907143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6679354" y="6072564"/>
              <a:ext cx="359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g</a:t>
              </a:r>
              <a:endParaRPr lang="en-US" i="1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821699" y="3504368"/>
            <a:ext cx="1158070" cy="1769142"/>
            <a:chOff x="6821699" y="3504368"/>
            <a:chExt cx="1158070" cy="1769142"/>
          </a:xfrm>
        </p:grpSpPr>
        <p:cxnSp>
          <p:nvCxnSpPr>
            <p:cNvPr id="38" name="Straight Arrow Connector 37"/>
            <p:cNvCxnSpPr/>
            <p:nvPr/>
          </p:nvCxnSpPr>
          <p:spPr>
            <a:xfrm flipV="1">
              <a:off x="6821699" y="3846272"/>
              <a:ext cx="907144" cy="142723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7619988" y="3504368"/>
              <a:ext cx="359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v</a:t>
              </a:r>
              <a:endParaRPr lang="en-US" i="1" dirty="0"/>
            </a:p>
          </p:txBody>
        </p:sp>
      </p:grpSp>
      <p:cxnSp>
        <p:nvCxnSpPr>
          <p:cNvPr id="28" name="Straight Arrow Connector 27"/>
          <p:cNvCxnSpPr/>
          <p:nvPr/>
        </p:nvCxnSpPr>
        <p:spPr>
          <a:xfrm flipV="1">
            <a:off x="6821699" y="4438939"/>
            <a:ext cx="1" cy="834572"/>
          </a:xfrm>
          <a:prstGeom prst="straightConnector1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447442" y="5273510"/>
            <a:ext cx="374258" cy="423334"/>
          </a:xfrm>
          <a:prstGeom prst="straightConnector1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692559" y="5195327"/>
            <a:ext cx="422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a</a:t>
            </a:r>
            <a:r>
              <a:rPr lang="en-US" i="1" baseline="-25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x</a:t>
            </a:r>
            <a:endParaRPr lang="en-US" i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47442" y="4169608"/>
            <a:ext cx="42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a</a:t>
            </a:r>
            <a:r>
              <a:rPr lang="en-US" i="1" baseline="-250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y</a:t>
            </a:r>
            <a:endParaRPr lang="en-US" i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4187" y="5400942"/>
            <a:ext cx="418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a</a:t>
            </a:r>
            <a:r>
              <a:rPr lang="en-US" i="1" baseline="-25000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z</a:t>
            </a:r>
            <a:endParaRPr lang="en-US" i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821700" y="5273510"/>
            <a:ext cx="1052286" cy="0"/>
          </a:xfrm>
          <a:prstGeom prst="straightConnector1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704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800" dirty="0" smtClean="0"/>
              <a:t>Features are evaluated within sliding windows with finite and constant width</a:t>
            </a:r>
            <a:endParaRPr lang="en-US" sz="2800" dirty="0"/>
          </a:p>
        </p:txBody>
      </p:sp>
      <p:pic>
        <p:nvPicPr>
          <p:cNvPr id="4" name="Picture 3" descr="Screen shot 2011-03-15 at 12.02.35 PM.png"/>
          <p:cNvPicPr>
            <a:picLocks noChangeAspect="1"/>
          </p:cNvPicPr>
          <p:nvPr/>
        </p:nvPicPr>
        <p:blipFill rotWithShape="1">
          <a:blip r:embed="rId2" cstate="print"/>
          <a:srcRect r="51432" b="12494"/>
          <a:stretch/>
        </p:blipFill>
        <p:spPr>
          <a:xfrm>
            <a:off x="457200" y="3491231"/>
            <a:ext cx="7976621" cy="29918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7440" y="3515421"/>
            <a:ext cx="2443238" cy="2387046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13141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67440" y="3515421"/>
            <a:ext cx="2443239" cy="2387046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13141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46964" y="3515421"/>
            <a:ext cx="2443239" cy="2387046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13141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454" y="3060101"/>
            <a:ext cx="1184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frame-1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677044" y="3061019"/>
            <a:ext cx="120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frame-2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139634" y="3061937"/>
            <a:ext cx="1186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frame-3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3571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0752"/>
          </a:xfrm>
        </p:spPr>
        <p:txBody>
          <a:bodyPr anchor="t">
            <a:normAutofit/>
          </a:bodyPr>
          <a:lstStyle/>
          <a:p>
            <a:r>
              <a:rPr lang="en-US" sz="2800" dirty="0" smtClean="0"/>
              <a:t>Signal average </a:t>
            </a:r>
          </a:p>
          <a:p>
            <a:pPr lvl="1"/>
            <a:r>
              <a:rPr lang="en-US" sz="2400" i="1" dirty="0" smtClean="0"/>
              <a:t>(a</a:t>
            </a:r>
            <a:r>
              <a:rPr lang="en-US" sz="2400" i="1" baseline="-25000" dirty="0" smtClean="0"/>
              <a:t>x</a:t>
            </a:r>
            <a:r>
              <a:rPr lang="en-US" sz="2400" i="1" dirty="0" smtClean="0"/>
              <a:t>*, a</a:t>
            </a:r>
            <a:r>
              <a:rPr lang="en-US" sz="2400" i="1" baseline="-25000" dirty="0" smtClean="0"/>
              <a:t>y</a:t>
            </a:r>
            <a:r>
              <a:rPr lang="en-US" sz="2400" i="1" dirty="0" smtClean="0"/>
              <a:t>*, </a:t>
            </a:r>
            <a:r>
              <a:rPr lang="en-US" sz="2400" i="1" dirty="0" err="1" smtClean="0"/>
              <a:t>a</a:t>
            </a:r>
            <a:r>
              <a:rPr lang="en-US" sz="2400" i="1" baseline="-25000" dirty="0" err="1" smtClean="0"/>
              <a:t>z</a:t>
            </a:r>
            <a:r>
              <a:rPr lang="en-US" sz="2400" i="1" dirty="0" smtClean="0"/>
              <a:t>*), </a:t>
            </a:r>
          </a:p>
          <a:p>
            <a:pPr lvl="1"/>
            <a:r>
              <a:rPr lang="en-US" sz="2400" dirty="0" smtClean="0"/>
              <a:t>the orientation </a:t>
            </a:r>
            <a:r>
              <a:rPr lang="en-US" sz="2400" dirty="0" err="1" smtClean="0"/>
              <a:t>w.r.t</a:t>
            </a:r>
            <a:r>
              <a:rPr lang="en-US" sz="2400" dirty="0" smtClean="0"/>
              <a:t>. gravity direction</a:t>
            </a:r>
          </a:p>
        </p:txBody>
      </p:sp>
      <p:pic>
        <p:nvPicPr>
          <p:cNvPr id="4" name="Picture 3" descr="Screen shot 2011-03-15 at 12.02.35 PM.png"/>
          <p:cNvPicPr>
            <a:picLocks noChangeAspect="1"/>
          </p:cNvPicPr>
          <p:nvPr/>
        </p:nvPicPr>
        <p:blipFill rotWithShape="1">
          <a:blip r:embed="rId2" cstate="print"/>
          <a:srcRect r="51432" b="12494"/>
          <a:stretch/>
        </p:blipFill>
        <p:spPr>
          <a:xfrm>
            <a:off x="1388536" y="4200357"/>
            <a:ext cx="6343986" cy="237945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1826381" y="5527510"/>
            <a:ext cx="6180653" cy="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826381" y="5046105"/>
            <a:ext cx="6180653" cy="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826381" y="5377529"/>
            <a:ext cx="6180653" cy="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79251" y="5509799"/>
            <a:ext cx="562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</a:t>
            </a:r>
            <a:r>
              <a:rPr lang="en-US" i="1" baseline="-25000" dirty="0" smtClean="0"/>
              <a:t>x</a:t>
            </a:r>
            <a:r>
              <a:rPr lang="en-US" i="1" dirty="0" smtClean="0"/>
              <a:t>*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8007034" y="5158178"/>
            <a:ext cx="557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a</a:t>
            </a:r>
            <a:r>
              <a:rPr lang="en-US" i="1" baseline="-25000" dirty="0" err="1" smtClean="0"/>
              <a:t>z</a:t>
            </a:r>
            <a:r>
              <a:rPr lang="en-US" i="1" dirty="0" smtClean="0"/>
              <a:t>*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879251" y="4676773"/>
            <a:ext cx="564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</a:t>
            </a:r>
            <a:r>
              <a:rPr lang="en-US" i="1" baseline="-25000" dirty="0"/>
              <a:t>y</a:t>
            </a:r>
            <a:r>
              <a:rPr lang="en-US" i="1" dirty="0" smtClean="0"/>
              <a:t>*</a:t>
            </a:r>
            <a:endParaRPr lang="en-US" i="1" dirty="0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775" y="2368247"/>
            <a:ext cx="31369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08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0752"/>
          </a:xfrm>
        </p:spPr>
        <p:txBody>
          <a:bodyPr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800" dirty="0" smtClean="0"/>
              <a:t>Variance: </a:t>
            </a:r>
          </a:p>
          <a:p>
            <a:pPr lvl="1">
              <a:lnSpc>
                <a:spcPct val="130000"/>
              </a:lnSpc>
            </a:pPr>
            <a:r>
              <a:rPr lang="en-US" sz="2400" dirty="0" smtClean="0"/>
              <a:t>Deviation from the average</a:t>
            </a:r>
          </a:p>
          <a:p>
            <a:pPr lvl="1">
              <a:lnSpc>
                <a:spcPct val="130000"/>
              </a:lnSpc>
            </a:pPr>
            <a:r>
              <a:rPr lang="en-US" sz="2400" i="1" dirty="0" smtClean="0"/>
              <a:t> (</a:t>
            </a:r>
            <a:r>
              <a:rPr lang="en-US" sz="2400" i="1" dirty="0" err="1" smtClean="0"/>
              <a:t>v</a:t>
            </a:r>
            <a:r>
              <a:rPr lang="en-US" sz="2400" i="1" baseline="-25000" dirty="0" err="1" smtClean="0"/>
              <a:t>x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v</a:t>
            </a:r>
            <a:r>
              <a:rPr lang="en-US" sz="2400" i="1" baseline="-25000" dirty="0" err="1" smtClean="0"/>
              <a:t>y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v</a:t>
            </a:r>
            <a:r>
              <a:rPr lang="en-US" sz="2400" i="1" baseline="-25000" dirty="0" err="1" smtClean="0"/>
              <a:t>z</a:t>
            </a:r>
            <a:r>
              <a:rPr lang="en-US" sz="2400" i="1" dirty="0" smtClean="0"/>
              <a:t>), </a:t>
            </a:r>
          </a:p>
          <a:p>
            <a:pPr lvl="1">
              <a:lnSpc>
                <a:spcPct val="130000"/>
              </a:lnSpc>
            </a:pPr>
            <a:r>
              <a:rPr lang="en-US" sz="2400" dirty="0" smtClean="0"/>
              <a:t>Level of instability</a:t>
            </a:r>
          </a:p>
        </p:txBody>
      </p:sp>
      <p:pic>
        <p:nvPicPr>
          <p:cNvPr id="5" name="Picture 4" descr="Screen shot 2011-03-15 at 12.02.35 PM.png"/>
          <p:cNvPicPr>
            <a:picLocks noChangeAspect="1"/>
          </p:cNvPicPr>
          <p:nvPr/>
        </p:nvPicPr>
        <p:blipFill rotWithShape="1">
          <a:blip r:embed="rId2" cstate="print"/>
          <a:srcRect r="51432" b="12494"/>
          <a:stretch/>
        </p:blipFill>
        <p:spPr>
          <a:xfrm>
            <a:off x="1388536" y="4200357"/>
            <a:ext cx="6343986" cy="237945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991429" y="4438952"/>
            <a:ext cx="0" cy="133047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462" y="2768298"/>
            <a:ext cx="2768600" cy="8255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4978401" y="5121124"/>
            <a:ext cx="0" cy="64830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799062" y="5048553"/>
            <a:ext cx="0" cy="5515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0" y="3822100"/>
            <a:ext cx="365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y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4795861" y="3850382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/>
              <a:t>x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5616961" y="3842378"/>
            <a:ext cx="359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z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65234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0752"/>
          </a:xfrm>
        </p:spPr>
        <p:txBody>
          <a:bodyPr anchor="t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2400" dirty="0" smtClean="0"/>
              <a:t>Signal energy (in signal processing)</a:t>
            </a:r>
          </a:p>
          <a:p>
            <a:pPr lvl="1">
              <a:lnSpc>
                <a:spcPct val="140000"/>
              </a:lnSpc>
            </a:pPr>
            <a:r>
              <a:rPr lang="en-US" sz="2000" dirty="0" smtClean="0"/>
              <a:t>Area between the signal and the time axis</a:t>
            </a:r>
          </a:p>
          <a:p>
            <a:pPr lvl="1">
              <a:lnSpc>
                <a:spcPct val="140000"/>
              </a:lnSpc>
            </a:pPr>
            <a:endParaRPr lang="en-US" sz="2000" dirty="0" smtClean="0"/>
          </a:p>
          <a:p>
            <a:pPr lvl="1">
              <a:lnSpc>
                <a:spcPct val="140000"/>
              </a:lnSpc>
            </a:pPr>
            <a:endParaRPr lang="en-US" sz="2000" dirty="0" smtClean="0"/>
          </a:p>
          <a:p>
            <a:pPr lvl="1">
              <a:lnSpc>
                <a:spcPct val="140000"/>
              </a:lnSpc>
            </a:pPr>
            <a:r>
              <a:rPr lang="en-US" sz="2000" dirty="0" smtClean="0"/>
              <a:t>Negative integration reduce total energy!</a:t>
            </a:r>
          </a:p>
        </p:txBody>
      </p:sp>
      <p:pic>
        <p:nvPicPr>
          <p:cNvPr id="8" name="Picture 7" descr="Screen shot 2011-10-05 at 2.04.0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54"/>
          <a:stretch/>
        </p:blipFill>
        <p:spPr>
          <a:xfrm>
            <a:off x="360440" y="4526522"/>
            <a:ext cx="3909181" cy="2077599"/>
          </a:xfrm>
          <a:prstGeom prst="rect">
            <a:avLst/>
          </a:prstGeom>
        </p:spPr>
      </p:pic>
      <p:pic>
        <p:nvPicPr>
          <p:cNvPr id="12" name="Picture 11" descr="Screen shot 2011-10-05 at 2.04.09 AM ab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03"/>
          <a:stretch/>
        </p:blipFill>
        <p:spPr>
          <a:xfrm>
            <a:off x="4659083" y="4526521"/>
            <a:ext cx="4027717" cy="207759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60440" y="4526522"/>
            <a:ext cx="3909181" cy="2083751"/>
            <a:chOff x="457200" y="4526522"/>
            <a:chExt cx="3909181" cy="2083751"/>
          </a:xfrm>
        </p:grpSpPr>
        <p:pic>
          <p:nvPicPr>
            <p:cNvPr id="13" name="Picture 12" descr="Screen shot 2011-10-05 at 2.04.09 AM filled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296"/>
            <a:stretch/>
          </p:blipFill>
          <p:spPr>
            <a:xfrm>
              <a:off x="457200" y="4526522"/>
              <a:ext cx="3909181" cy="2083751"/>
            </a:xfrm>
            <a:prstGeom prst="rect">
              <a:avLst/>
            </a:prstGeom>
          </p:spPr>
        </p:pic>
        <p:sp>
          <p:nvSpPr>
            <p:cNvPr id="14" name="Oval Callout 13"/>
            <p:cNvSpPr/>
            <p:nvPr/>
          </p:nvSpPr>
          <p:spPr>
            <a:xfrm>
              <a:off x="2697238" y="4632476"/>
              <a:ext cx="943430" cy="506694"/>
            </a:xfrm>
            <a:prstGeom prst="wedgeEllipseCallout">
              <a:avLst>
                <a:gd name="adj1" fmla="val -75229"/>
                <a:gd name="adj2" fmla="val 104049"/>
              </a:avLst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rgbClr val="13141C"/>
                  </a:solidFill>
                </a:rPr>
                <a:t>Energy</a:t>
              </a:r>
            </a:p>
          </p:txBody>
        </p:sp>
      </p:grpSp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19" y="2742595"/>
            <a:ext cx="2032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5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Mobile sensing &amp; Accelerometer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59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0752"/>
          </a:xfrm>
        </p:spPr>
        <p:txBody>
          <a:bodyPr anchor="t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2400" dirty="0" smtClean="0"/>
              <a:t>Signal energy (in signal processing)</a:t>
            </a:r>
          </a:p>
          <a:p>
            <a:pPr lvl="1">
              <a:lnSpc>
                <a:spcPct val="140000"/>
              </a:lnSpc>
            </a:pPr>
            <a:r>
              <a:rPr lang="en-US" sz="2000" dirty="0" smtClean="0"/>
              <a:t>Area between the signal and the time axis</a:t>
            </a:r>
          </a:p>
          <a:p>
            <a:pPr lvl="1">
              <a:lnSpc>
                <a:spcPct val="140000"/>
              </a:lnSpc>
            </a:pPr>
            <a:r>
              <a:rPr lang="en-US" sz="2000" dirty="0" smtClean="0"/>
              <a:t>Integrate absolute value of </a:t>
            </a:r>
            <a:r>
              <a:rPr lang="en-US" sz="2000" i="1" dirty="0" smtClean="0"/>
              <a:t>f</a:t>
            </a:r>
          </a:p>
          <a:p>
            <a:pPr marL="457200" lvl="1" indent="0">
              <a:lnSpc>
                <a:spcPct val="140000"/>
              </a:lnSpc>
              <a:buNone/>
            </a:pPr>
            <a:endParaRPr lang="en-US" sz="2000" dirty="0"/>
          </a:p>
          <a:p>
            <a:pPr lvl="1">
              <a:lnSpc>
                <a:spcPct val="200000"/>
              </a:lnSpc>
            </a:pPr>
            <a:r>
              <a:rPr lang="en-US" sz="2000" dirty="0" smtClean="0"/>
              <a:t>Difficult to handle</a:t>
            </a:r>
          </a:p>
        </p:txBody>
      </p:sp>
      <p:pic>
        <p:nvPicPr>
          <p:cNvPr id="8" name="Picture 7" descr="Screen shot 2011-10-05 at 2.04.0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54"/>
          <a:stretch/>
        </p:blipFill>
        <p:spPr>
          <a:xfrm>
            <a:off x="360440" y="4526522"/>
            <a:ext cx="3909181" cy="2077599"/>
          </a:xfrm>
          <a:prstGeom prst="rect">
            <a:avLst/>
          </a:prstGeom>
        </p:spPr>
      </p:pic>
      <p:pic>
        <p:nvPicPr>
          <p:cNvPr id="12" name="Picture 11" descr="Screen shot 2011-10-05 at 2.04.09 AM ab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03"/>
          <a:stretch/>
        </p:blipFill>
        <p:spPr>
          <a:xfrm>
            <a:off x="4659083" y="4526521"/>
            <a:ext cx="4027717" cy="207759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60440" y="4526522"/>
            <a:ext cx="3909181" cy="2083751"/>
            <a:chOff x="457200" y="4526522"/>
            <a:chExt cx="3909181" cy="2083751"/>
          </a:xfrm>
        </p:grpSpPr>
        <p:pic>
          <p:nvPicPr>
            <p:cNvPr id="13" name="Picture 12" descr="Screen shot 2011-10-05 at 2.04.09 AM filled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296"/>
            <a:stretch/>
          </p:blipFill>
          <p:spPr>
            <a:xfrm>
              <a:off x="457200" y="4526522"/>
              <a:ext cx="3909181" cy="2083751"/>
            </a:xfrm>
            <a:prstGeom prst="rect">
              <a:avLst/>
            </a:prstGeom>
          </p:spPr>
        </p:pic>
        <p:sp>
          <p:nvSpPr>
            <p:cNvPr id="14" name="Oval Callout 13"/>
            <p:cNvSpPr/>
            <p:nvPr/>
          </p:nvSpPr>
          <p:spPr>
            <a:xfrm>
              <a:off x="2697238" y="4632476"/>
              <a:ext cx="943430" cy="506694"/>
            </a:xfrm>
            <a:prstGeom prst="wedgeEllipseCallout">
              <a:avLst>
                <a:gd name="adj1" fmla="val -75229"/>
                <a:gd name="adj2" fmla="val 104049"/>
              </a:avLst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rgbClr val="13141C"/>
                  </a:solidFill>
                </a:rPr>
                <a:t>Energy</a:t>
              </a:r>
            </a:p>
          </p:txBody>
        </p:sp>
      </p:grp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357" y="3202214"/>
            <a:ext cx="2159000" cy="635000"/>
          </a:xfrm>
          <a:prstGeom prst="rect">
            <a:avLst/>
          </a:prstGeom>
        </p:spPr>
      </p:pic>
      <p:pic>
        <p:nvPicPr>
          <p:cNvPr id="11" name="Picture 10" descr="Screen shot 2011-10-05 at 2.04.09 AM abs filled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99"/>
          <a:stretch/>
        </p:blipFill>
        <p:spPr>
          <a:xfrm>
            <a:off x="4683273" y="4526521"/>
            <a:ext cx="4003527" cy="207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11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0752"/>
          </a:xfrm>
        </p:spPr>
        <p:txBody>
          <a:bodyPr anchor="t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2400" dirty="0" smtClean="0"/>
              <a:t>Signal energy (in signal processing)</a:t>
            </a:r>
          </a:p>
          <a:p>
            <a:pPr lvl="1">
              <a:lnSpc>
                <a:spcPct val="140000"/>
              </a:lnSpc>
            </a:pPr>
            <a:r>
              <a:rPr lang="en-US" sz="2000" dirty="0" smtClean="0"/>
              <a:t>Area between the signal and the time axis</a:t>
            </a:r>
          </a:p>
          <a:p>
            <a:pPr lvl="1">
              <a:lnSpc>
                <a:spcPct val="140000"/>
              </a:lnSpc>
            </a:pPr>
            <a:r>
              <a:rPr lang="en-US" sz="2000" dirty="0" smtClean="0"/>
              <a:t>Integrate square of </a:t>
            </a:r>
            <a:r>
              <a:rPr lang="en-US" sz="2000" i="1" dirty="0" smtClean="0"/>
              <a:t>f</a:t>
            </a:r>
          </a:p>
          <a:p>
            <a:pPr lvl="1">
              <a:lnSpc>
                <a:spcPct val="140000"/>
              </a:lnSpc>
            </a:pPr>
            <a:r>
              <a:rPr lang="en-US" sz="2000" dirty="0" smtClean="0"/>
              <a:t> </a:t>
            </a:r>
          </a:p>
          <a:p>
            <a:pPr lvl="1">
              <a:lnSpc>
                <a:spcPct val="140000"/>
              </a:lnSpc>
            </a:pPr>
            <a:endParaRPr lang="en-US" sz="2000" dirty="0" smtClean="0"/>
          </a:p>
          <a:p>
            <a:pPr lvl="1">
              <a:lnSpc>
                <a:spcPct val="140000"/>
              </a:lnSpc>
            </a:pPr>
            <a:endParaRPr lang="en-US" sz="2000" dirty="0" smtClean="0"/>
          </a:p>
        </p:txBody>
      </p:sp>
      <p:pic>
        <p:nvPicPr>
          <p:cNvPr id="8" name="Picture 7" descr="Screen shot 2011-10-05 at 2.04.0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54"/>
          <a:stretch/>
        </p:blipFill>
        <p:spPr>
          <a:xfrm>
            <a:off x="360440" y="4526522"/>
            <a:ext cx="3909181" cy="207759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60440" y="4526522"/>
            <a:ext cx="3909181" cy="2083751"/>
            <a:chOff x="457200" y="4526522"/>
            <a:chExt cx="3909181" cy="2083751"/>
          </a:xfrm>
        </p:grpSpPr>
        <p:pic>
          <p:nvPicPr>
            <p:cNvPr id="13" name="Picture 12" descr="Screen shot 2011-10-05 at 2.04.09 AM filled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296"/>
            <a:stretch/>
          </p:blipFill>
          <p:spPr>
            <a:xfrm>
              <a:off x="457200" y="4526522"/>
              <a:ext cx="3909181" cy="2083751"/>
            </a:xfrm>
            <a:prstGeom prst="rect">
              <a:avLst/>
            </a:prstGeom>
          </p:spPr>
        </p:pic>
        <p:sp>
          <p:nvSpPr>
            <p:cNvPr id="14" name="Oval Callout 13"/>
            <p:cNvSpPr/>
            <p:nvPr/>
          </p:nvSpPr>
          <p:spPr>
            <a:xfrm>
              <a:off x="2697238" y="4632476"/>
              <a:ext cx="943430" cy="506694"/>
            </a:xfrm>
            <a:prstGeom prst="wedgeEllipseCallout">
              <a:avLst>
                <a:gd name="adj1" fmla="val -75229"/>
                <a:gd name="adj2" fmla="val 104049"/>
              </a:avLst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rgbClr val="13141C"/>
                  </a:solidFill>
                </a:rPr>
                <a:t>Energy</a:t>
              </a:r>
            </a:p>
          </p:txBody>
        </p:sp>
      </p:grp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867" y="3262691"/>
            <a:ext cx="2133600" cy="635000"/>
          </a:xfrm>
          <a:prstGeom prst="rect">
            <a:avLst/>
          </a:prstGeom>
        </p:spPr>
      </p:pic>
      <p:pic>
        <p:nvPicPr>
          <p:cNvPr id="7" name="Picture 6" descr="Screen shot 2011-10-05 at 2.04.09 AM squar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99"/>
          <a:stretch/>
        </p:blipFill>
        <p:spPr>
          <a:xfrm>
            <a:off x="4683273" y="4526522"/>
            <a:ext cx="4003527" cy="2077597"/>
          </a:xfrm>
          <a:prstGeom prst="rect">
            <a:avLst/>
          </a:prstGeom>
        </p:spPr>
      </p:pic>
      <p:pic>
        <p:nvPicPr>
          <p:cNvPr id="16" name="Picture 15" descr="Screen shot 2011-10-05 at 2.04.09 AM square filled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80"/>
          <a:stretch/>
        </p:blipFill>
        <p:spPr>
          <a:xfrm>
            <a:off x="4683273" y="4526522"/>
            <a:ext cx="4003527" cy="2085288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81" y="4644269"/>
            <a:ext cx="482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82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0752"/>
          </a:xfrm>
        </p:spPr>
        <p:txBody>
          <a:bodyPr anchor="t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2400" dirty="0" smtClean="0"/>
              <a:t>Signal energy (in signal processing)</a:t>
            </a:r>
          </a:p>
          <a:p>
            <a:pPr lvl="1">
              <a:lnSpc>
                <a:spcPct val="140000"/>
              </a:lnSpc>
            </a:pPr>
            <a:r>
              <a:rPr lang="en-US" sz="2000" dirty="0" smtClean="0"/>
              <a:t>Area between the signal and the time axis</a:t>
            </a:r>
          </a:p>
          <a:p>
            <a:pPr lvl="1">
              <a:lnSpc>
                <a:spcPct val="140000"/>
              </a:lnSpc>
            </a:pPr>
            <a:r>
              <a:rPr lang="en-US" sz="2000" dirty="0" smtClean="0"/>
              <a:t>Integrate square of </a:t>
            </a:r>
            <a:r>
              <a:rPr lang="en-US" sz="2000" i="1" dirty="0" smtClean="0"/>
              <a:t>f</a:t>
            </a:r>
          </a:p>
          <a:p>
            <a:pPr lvl="1">
              <a:lnSpc>
                <a:spcPct val="140000"/>
              </a:lnSpc>
            </a:pPr>
            <a:r>
              <a:rPr lang="en-US" sz="2000" dirty="0" smtClean="0"/>
              <a:t> </a:t>
            </a:r>
          </a:p>
          <a:p>
            <a:pPr lvl="1">
              <a:lnSpc>
                <a:spcPct val="140000"/>
              </a:lnSpc>
            </a:pPr>
            <a:endParaRPr lang="en-US" sz="2000" dirty="0" smtClean="0"/>
          </a:p>
          <a:p>
            <a:pPr lvl="1">
              <a:lnSpc>
                <a:spcPct val="140000"/>
              </a:lnSpc>
            </a:pPr>
            <a:endParaRPr lang="en-US" sz="2000" dirty="0" smtClean="0"/>
          </a:p>
        </p:txBody>
      </p:sp>
      <p:pic>
        <p:nvPicPr>
          <p:cNvPr id="8" name="Picture 7" descr="Screen shot 2011-10-05 at 2.04.0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54"/>
          <a:stretch/>
        </p:blipFill>
        <p:spPr>
          <a:xfrm>
            <a:off x="360440" y="4526522"/>
            <a:ext cx="3909181" cy="207759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60440" y="4526522"/>
            <a:ext cx="3909181" cy="2083751"/>
            <a:chOff x="457200" y="4526522"/>
            <a:chExt cx="3909181" cy="2083751"/>
          </a:xfrm>
        </p:grpSpPr>
        <p:pic>
          <p:nvPicPr>
            <p:cNvPr id="13" name="Picture 12" descr="Screen shot 2011-10-05 at 2.04.09 AM filled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296"/>
            <a:stretch/>
          </p:blipFill>
          <p:spPr>
            <a:xfrm>
              <a:off x="457200" y="4526522"/>
              <a:ext cx="3909181" cy="2083751"/>
            </a:xfrm>
            <a:prstGeom prst="rect">
              <a:avLst/>
            </a:prstGeom>
          </p:spPr>
        </p:pic>
        <p:sp>
          <p:nvSpPr>
            <p:cNvPr id="14" name="Oval Callout 13"/>
            <p:cNvSpPr/>
            <p:nvPr/>
          </p:nvSpPr>
          <p:spPr>
            <a:xfrm>
              <a:off x="2697238" y="4632476"/>
              <a:ext cx="943430" cy="506694"/>
            </a:xfrm>
            <a:prstGeom prst="wedgeEllipseCallout">
              <a:avLst>
                <a:gd name="adj1" fmla="val -75229"/>
                <a:gd name="adj2" fmla="val 104049"/>
              </a:avLst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rgbClr val="13141C"/>
                  </a:solidFill>
                </a:rPr>
                <a:t>Energy</a:t>
              </a:r>
            </a:p>
          </p:txBody>
        </p:sp>
      </p:grpSp>
      <p:pic>
        <p:nvPicPr>
          <p:cNvPr id="7" name="Picture 6" descr="Screen shot 2011-10-05 at 2.04.09 AM square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99"/>
          <a:stretch/>
        </p:blipFill>
        <p:spPr>
          <a:xfrm>
            <a:off x="4683273" y="4526522"/>
            <a:ext cx="4003527" cy="2077597"/>
          </a:xfrm>
          <a:prstGeom prst="rect">
            <a:avLst/>
          </a:prstGeom>
        </p:spPr>
      </p:pic>
      <p:pic>
        <p:nvPicPr>
          <p:cNvPr id="16" name="Picture 15" descr="Screen shot 2011-10-05 at 2.04.09 AM square filled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80"/>
          <a:stretch/>
        </p:blipFill>
        <p:spPr>
          <a:xfrm>
            <a:off x="4683273" y="4526522"/>
            <a:ext cx="4003527" cy="2085288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81" y="4644269"/>
            <a:ext cx="482600" cy="2667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578" y="3338285"/>
            <a:ext cx="24638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51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Actigraphy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0752"/>
          </a:xfrm>
        </p:spPr>
        <p:txBody>
          <a:bodyPr anchor="t">
            <a:normAutofit/>
          </a:bodyPr>
          <a:lstStyle/>
          <a:p>
            <a:r>
              <a:rPr lang="en-US" sz="2400" dirty="0" smtClean="0"/>
              <a:t>Activity level: </a:t>
            </a:r>
            <a:r>
              <a:rPr lang="en-US" sz="2400" dirty="0" err="1" smtClean="0"/>
              <a:t>Actigraphy</a:t>
            </a:r>
            <a:endParaRPr lang="en-US" sz="2400" dirty="0" smtClean="0"/>
          </a:p>
          <a:p>
            <a:pPr lvl="1"/>
            <a:r>
              <a:rPr lang="en-US" sz="2000" dirty="0" smtClean="0"/>
              <a:t>Measures activity level of a person</a:t>
            </a:r>
          </a:p>
          <a:p>
            <a:pPr lvl="1"/>
            <a:r>
              <a:rPr lang="en-US" sz="2000" dirty="0" smtClean="0"/>
              <a:t>Used for diagnosing sleep disorder</a:t>
            </a:r>
          </a:p>
          <a:p>
            <a:pPr lvl="1"/>
            <a:r>
              <a:rPr lang="en-US" sz="2000" dirty="0" smtClean="0">
                <a:hlinkClick r:id="rId2"/>
              </a:rPr>
              <a:t>Fitbit Tracker</a:t>
            </a:r>
            <a:endParaRPr lang="en-US" sz="2000" dirty="0" smtClean="0"/>
          </a:p>
          <a:p>
            <a:pPr lvl="1"/>
            <a:r>
              <a:rPr lang="en-US" sz="2000" dirty="0" smtClean="0">
                <a:hlinkClick r:id="rId3"/>
              </a:rPr>
              <a:t>WakeMate for iPhone</a:t>
            </a:r>
            <a:endParaRPr lang="en-US" sz="2000" dirty="0" smtClean="0"/>
          </a:p>
          <a:p>
            <a:pPr lvl="1"/>
            <a:r>
              <a:rPr lang="en-US" sz="2000" dirty="0" smtClean="0"/>
              <a:t>Three methods: ZCM, PIM, TAT</a:t>
            </a:r>
            <a:endParaRPr lang="en-US" sz="1600" dirty="0"/>
          </a:p>
          <a:p>
            <a:pPr lvl="1"/>
            <a:r>
              <a:rPr lang="en-US" sz="2000" dirty="0" smtClean="0"/>
              <a:t>Proportional Integral Mode (PIM)</a:t>
            </a:r>
          </a:p>
        </p:txBody>
      </p:sp>
      <p:pic>
        <p:nvPicPr>
          <p:cNvPr id="12" name="Picture 11" descr="Screen shot 2011-10-05 at 2.04.09 AM filled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6"/>
          <a:stretch/>
        </p:blipFill>
        <p:spPr>
          <a:xfrm>
            <a:off x="4898571" y="4387201"/>
            <a:ext cx="3909181" cy="208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40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Actigraphy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Zero Crossing Mode (ZCM)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Time Above Threshold (TAT)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 descr="Screen shot 2011-10-05 at 2.04.0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54"/>
          <a:stretch/>
        </p:blipFill>
        <p:spPr>
          <a:xfrm>
            <a:off x="4777619" y="1768808"/>
            <a:ext cx="3909181" cy="2077599"/>
          </a:xfrm>
          <a:prstGeom prst="rect">
            <a:avLst/>
          </a:prstGeom>
        </p:spPr>
      </p:pic>
      <p:pic>
        <p:nvPicPr>
          <p:cNvPr id="5" name="Picture 4" descr="Screen shot 2011-10-05 at 2.04.0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54"/>
          <a:stretch/>
        </p:blipFill>
        <p:spPr>
          <a:xfrm>
            <a:off x="4777619" y="4279779"/>
            <a:ext cx="3909181" cy="2077599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819" y="3380014"/>
            <a:ext cx="1371600" cy="2794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936145"/>
            <a:ext cx="1219200" cy="2159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983238" y="2835607"/>
            <a:ext cx="91440" cy="9144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13141C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619438" y="2842867"/>
            <a:ext cx="91440" cy="9144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13141C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965358" y="2838032"/>
            <a:ext cx="91440" cy="9144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13141C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036978" y="2833197"/>
            <a:ext cx="91440" cy="9144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13141C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32788" y="2828362"/>
            <a:ext cx="91440" cy="9144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13141C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535298" y="2823527"/>
            <a:ext cx="91440" cy="9144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13141C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983238" y="5067905"/>
            <a:ext cx="3362476" cy="0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83238" y="5764590"/>
            <a:ext cx="3362476" cy="0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117273" y="5382381"/>
            <a:ext cx="341583" cy="1209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635444" y="5382381"/>
            <a:ext cx="331412" cy="1935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176798" y="5377543"/>
            <a:ext cx="331412" cy="1935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488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0752"/>
          </a:xfrm>
        </p:spPr>
        <p:txBody>
          <a:bodyPr anchor="t">
            <a:normAutofit/>
          </a:bodyPr>
          <a:lstStyle/>
          <a:p>
            <a:r>
              <a:rPr lang="en-US" sz="2800" dirty="0" smtClean="0"/>
              <a:t>Frequency-domain entropy</a:t>
            </a:r>
          </a:p>
          <a:p>
            <a:pPr lvl="1"/>
            <a:r>
              <a:rPr lang="en-US" sz="2400" dirty="0" smtClean="0"/>
              <a:t>Differentiate between walking and cycling</a:t>
            </a:r>
          </a:p>
          <a:p>
            <a:r>
              <a:rPr lang="en-US" dirty="0" smtClean="0"/>
              <a:t>What is </a:t>
            </a:r>
            <a:r>
              <a:rPr lang="en-US" i="1" dirty="0" smtClean="0"/>
              <a:t>frequency domain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97399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 of Signal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400" dirty="0" smtClean="0"/>
              <a:t>Most common representation of signals and waveforms is in the </a:t>
            </a:r>
            <a:r>
              <a:rPr lang="en-US" sz="2400" i="1" dirty="0" smtClean="0"/>
              <a:t>time domain</a:t>
            </a:r>
          </a:p>
          <a:p>
            <a:r>
              <a:rPr lang="en-US" sz="2400" i="1" dirty="0" smtClean="0"/>
              <a:t>Time plane</a:t>
            </a:r>
            <a:r>
              <a:rPr lang="en-US" sz="2400" dirty="0" smtClean="0"/>
              <a:t>: a plane defined by </a:t>
            </a:r>
            <a:r>
              <a:rPr lang="en-US" sz="2400" i="1" dirty="0" smtClean="0"/>
              <a:t>time </a:t>
            </a:r>
            <a:r>
              <a:rPr lang="en-US" sz="2400" dirty="0" smtClean="0"/>
              <a:t>and </a:t>
            </a:r>
            <a:r>
              <a:rPr lang="en-US" sz="2400" i="1" dirty="0" smtClean="0"/>
              <a:t>amplitude</a:t>
            </a:r>
            <a:endParaRPr lang="en-US" sz="2400" dirty="0"/>
          </a:p>
        </p:txBody>
      </p:sp>
      <p:pic>
        <p:nvPicPr>
          <p:cNvPr id="4" name="Picture 3" descr="Screen shot 2011-10-05 at 11.02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86" y="3736748"/>
            <a:ext cx="5918200" cy="2933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02004" y="3749530"/>
            <a:ext cx="2421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A: maximum amplitude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T: wave length (period)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35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Axis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400" dirty="0" smtClean="0"/>
              <a:t>We can add </a:t>
            </a:r>
            <a:r>
              <a:rPr lang="en-US" sz="2400" i="1" dirty="0" smtClean="0"/>
              <a:t>frequency</a:t>
            </a:r>
            <a:r>
              <a:rPr lang="en-US" sz="2400" dirty="0" smtClean="0"/>
              <a:t> axis to the time plane</a:t>
            </a:r>
            <a:endParaRPr lang="en-US" sz="2400" dirty="0"/>
          </a:p>
          <a:p>
            <a:r>
              <a:rPr lang="en-US" sz="2400" dirty="0" smtClean="0"/>
              <a:t>frequency &amp; amplitude defines </a:t>
            </a:r>
            <a:r>
              <a:rPr lang="en-US" sz="2400" i="1" dirty="0" smtClean="0"/>
              <a:t>frequency plane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1879600" y="3578377"/>
            <a:ext cx="5372100" cy="2870200"/>
            <a:chOff x="1879600" y="3578377"/>
            <a:chExt cx="5372100" cy="2870200"/>
          </a:xfrm>
        </p:grpSpPr>
        <p:pic>
          <p:nvPicPr>
            <p:cNvPr id="4" name="Picture 3" descr="Screen shot 2011-10-05 at 11.05.30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9600" y="3578377"/>
              <a:ext cx="5372100" cy="28702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983622" y="6029910"/>
              <a:ext cx="15728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1/T</a:t>
              </a:r>
              <a:r>
                <a:rPr lang="en-US" dirty="0" smtClean="0">
                  <a:solidFill>
                    <a:schemeClr val="bg1"/>
                  </a:solidFill>
                </a:rPr>
                <a:t>: frequency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6935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8668"/>
            <a:ext cx="8215086" cy="6144380"/>
          </a:xfrm>
        </p:spPr>
        <p:txBody>
          <a:bodyPr anchor="t">
            <a:normAutofit/>
          </a:bodyPr>
          <a:lstStyle/>
          <a:p>
            <a:r>
              <a:rPr lang="en-US" sz="2000" dirty="0" smtClean="0"/>
              <a:t>Time domain representation is a projection of the signal (in time-</a:t>
            </a:r>
            <a:r>
              <a:rPr lang="en-US" sz="2000" dirty="0" err="1" smtClean="0"/>
              <a:t>freq</a:t>
            </a:r>
            <a:r>
              <a:rPr lang="en-US" sz="2000" dirty="0" smtClean="0"/>
              <a:t>-amp space) onto the time plane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Frequency domain rep. is a projection of the signal (only positive amplitude part) onto the frequency plane</a:t>
            </a:r>
            <a:endParaRPr lang="en-US" sz="2000" dirty="0"/>
          </a:p>
        </p:txBody>
      </p:sp>
      <p:pic>
        <p:nvPicPr>
          <p:cNvPr id="5" name="Picture 4" descr="Screen shot 2011-10-05 at 11.02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139" y="1350824"/>
            <a:ext cx="4265385" cy="2114386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2278139" y="4523614"/>
            <a:ext cx="4335445" cy="2104572"/>
            <a:chOff x="2278139" y="4378476"/>
            <a:chExt cx="4335445" cy="2104572"/>
          </a:xfrm>
        </p:grpSpPr>
        <p:sp>
          <p:nvSpPr>
            <p:cNvPr id="6" name="Rectangle 5"/>
            <p:cNvSpPr/>
            <p:nvPr/>
          </p:nvSpPr>
          <p:spPr>
            <a:xfrm>
              <a:off x="2278139" y="4378476"/>
              <a:ext cx="4265385" cy="21045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13141C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2697238" y="4668762"/>
              <a:ext cx="0" cy="1342579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685143" y="6011341"/>
              <a:ext cx="3580191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015819" y="6033487"/>
              <a:ext cx="5977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f (Hz)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78139" y="4378476"/>
              <a:ext cx="8550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Amplitude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4354285" y="5503340"/>
              <a:ext cx="0" cy="508001"/>
            </a:xfrm>
            <a:prstGeom prst="line">
              <a:avLst/>
            </a:prstGeom>
            <a:ln w="9525" cmpd="sng">
              <a:solidFill>
                <a:srgbClr val="000000"/>
              </a:solidFill>
              <a:headEnd type="none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459818" y="5845351"/>
              <a:ext cx="2768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0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2435628" y="5349433"/>
              <a:ext cx="358882" cy="307777"/>
              <a:chOff x="2435628" y="4780968"/>
              <a:chExt cx="358882" cy="307777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2435628" y="4780968"/>
                <a:ext cx="3129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00"/>
                    </a:solidFill>
                  </a:rPr>
                  <a:t>A</a:t>
                </a: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flipH="1">
                <a:off x="2703070" y="4934857"/>
                <a:ext cx="91440" cy="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4147199" y="5950859"/>
              <a:ext cx="414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1/T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7257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Frequency domain representation is just another way to represent a signal</a:t>
            </a:r>
          </a:p>
          <a:p>
            <a:r>
              <a:rPr lang="en-US" dirty="0" smtClean="0"/>
              <a:t>But it looses some information, i.e., phases</a:t>
            </a:r>
          </a:p>
          <a:p>
            <a:pPr lvl="1"/>
            <a:r>
              <a:rPr lang="en-US" dirty="0" smtClean="0"/>
              <a:t>So, time domain representation has more information than freq. domain</a:t>
            </a:r>
          </a:p>
          <a:p>
            <a:r>
              <a:rPr lang="en-US" dirty="0" smtClean="0"/>
              <a:t>Fortunately, freq. domain provides useful information: Frequency Domain Analysis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469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processing of HMC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148881" y="5682952"/>
            <a:ext cx="2664296" cy="5543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Sensor data collection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148881" y="4379572"/>
            <a:ext cx="2664296" cy="5543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Recognition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148881" y="3076194"/>
            <a:ext cx="2664296" cy="5543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Reasoning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749281" y="4221088"/>
            <a:ext cx="2088232" cy="864096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9" name="Can 8"/>
          <p:cNvSpPr/>
          <p:nvPr/>
        </p:nvSpPr>
        <p:spPr>
          <a:xfrm>
            <a:off x="5749281" y="2780928"/>
            <a:ext cx="2520280" cy="1152128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Ontology</a:t>
            </a:r>
          </a:p>
          <a:p>
            <a:pPr algn="ctr"/>
            <a:r>
              <a:rPr lang="en-US" dirty="0" smtClean="0"/>
              <a:t>Description Logic</a:t>
            </a:r>
          </a:p>
          <a:p>
            <a:pPr algn="ctr"/>
            <a:r>
              <a:rPr lang="en-US" dirty="0" smtClean="0"/>
              <a:t>Probabilistic Reasoning</a:t>
            </a:r>
            <a:endParaRPr lang="en-US" dirty="0"/>
          </a:p>
        </p:txBody>
      </p:sp>
      <p:sp>
        <p:nvSpPr>
          <p:cNvPr id="11" name="Up Arrow 10"/>
          <p:cNvSpPr/>
          <p:nvPr/>
        </p:nvSpPr>
        <p:spPr>
          <a:xfrm>
            <a:off x="3229001" y="5020409"/>
            <a:ext cx="360040" cy="576064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3229001" y="3717031"/>
            <a:ext cx="360040" cy="576064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148881" y="1772816"/>
            <a:ext cx="2664296" cy="5543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Actuation</a:t>
            </a:r>
            <a:endParaRPr lang="en-US" dirty="0"/>
          </a:p>
        </p:txBody>
      </p:sp>
      <p:sp>
        <p:nvSpPr>
          <p:cNvPr id="14" name="Up Arrow 13"/>
          <p:cNvSpPr/>
          <p:nvPr/>
        </p:nvSpPr>
        <p:spPr>
          <a:xfrm>
            <a:off x="3229001" y="2413653"/>
            <a:ext cx="360040" cy="576064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8" idx="2"/>
            <a:endCxn id="6" idx="3"/>
          </p:cNvCxnSpPr>
          <p:nvPr/>
        </p:nvCxnSpPr>
        <p:spPr>
          <a:xfrm rot="10800000" flipV="1">
            <a:off x="4813177" y="4653136"/>
            <a:ext cx="936104" cy="36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Can 16"/>
          <p:cNvSpPr/>
          <p:nvPr/>
        </p:nvSpPr>
        <p:spPr>
          <a:xfrm>
            <a:off x="5749281" y="5600391"/>
            <a:ext cx="2088232" cy="72008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Sensors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2"/>
            <a:endCxn id="4" idx="3"/>
          </p:cNvCxnSpPr>
          <p:nvPr/>
        </p:nvCxnSpPr>
        <p:spPr>
          <a:xfrm rot="10800000">
            <a:off x="4813177" y="5960133"/>
            <a:ext cx="936104" cy="2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2"/>
            <a:endCxn id="7" idx="3"/>
          </p:cNvCxnSpPr>
          <p:nvPr/>
        </p:nvCxnSpPr>
        <p:spPr>
          <a:xfrm rot="10800000">
            <a:off x="4813177" y="3353374"/>
            <a:ext cx="936104" cy="36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5" name="Can 24"/>
          <p:cNvSpPr/>
          <p:nvPr/>
        </p:nvSpPr>
        <p:spPr>
          <a:xfrm>
            <a:off x="5749281" y="1617649"/>
            <a:ext cx="2088232" cy="864096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Policy</a:t>
            </a:r>
          </a:p>
          <a:p>
            <a:pPr algn="ctr"/>
            <a:r>
              <a:rPr lang="en-US" dirty="0" smtClean="0"/>
              <a:t>Decision tree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5" idx="2"/>
            <a:endCxn id="13" idx="3"/>
          </p:cNvCxnSpPr>
          <p:nvPr/>
        </p:nvCxnSpPr>
        <p:spPr>
          <a:xfrm rot="10800000" flipV="1">
            <a:off x="4813177" y="2049696"/>
            <a:ext cx="936104" cy="2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11200" y="3779186"/>
            <a:ext cx="1029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5" name="Left Brace 4"/>
          <p:cNvSpPr/>
          <p:nvPr/>
        </p:nvSpPr>
        <p:spPr>
          <a:xfrm>
            <a:off x="1716559" y="3102488"/>
            <a:ext cx="347655" cy="1831444"/>
          </a:xfrm>
          <a:prstGeom prst="leftBrace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06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Transform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20000"/>
          </a:bodyPr>
          <a:lstStyle/>
          <a:p>
            <a:r>
              <a:rPr lang="en-US" dirty="0" smtClean="0"/>
              <a:t>How can we represent a general signal in frequency domain?</a:t>
            </a:r>
          </a:p>
          <a:p>
            <a:pPr lvl="1"/>
            <a:r>
              <a:rPr lang="en-US" dirty="0" smtClean="0"/>
              <a:t>Fourier Transformation</a:t>
            </a:r>
          </a:p>
          <a:p>
            <a:r>
              <a:rPr lang="en-US" dirty="0" smtClean="0"/>
              <a:t>Fourier found that </a:t>
            </a:r>
            <a:r>
              <a:rPr lang="en-US" i="1" dirty="0" smtClean="0"/>
              <a:t>any</a:t>
            </a:r>
            <a:r>
              <a:rPr lang="en-US" dirty="0" smtClean="0"/>
              <a:t> signal can be represented by the sum of infinite number of </a:t>
            </a:r>
            <a:r>
              <a:rPr lang="en-US" i="1" dirty="0" smtClean="0"/>
              <a:t>periodic</a:t>
            </a:r>
            <a:r>
              <a:rPr lang="en-US" dirty="0" smtClean="0"/>
              <a:t> waveforms (or approximated by finite such waveforms)</a:t>
            </a:r>
          </a:p>
        </p:txBody>
      </p:sp>
    </p:spTree>
    <p:extLst>
      <p:ext uri="{BB962C8B-B14F-4D97-AF65-F5344CB8AC3E}">
        <p14:creationId xmlns:p14="http://schemas.microsoft.com/office/powerpoint/2010/main" val="950040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400" dirty="0" smtClean="0"/>
              <a:t>Joseph Fourier submitted a paper in 1807 to Academy of Sciences of Paris, describing Fourier Series, but rejected for lack of mathematical rigor. Later honored to him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Using only a finite series (say the first </a:t>
            </a:r>
            <a:r>
              <a:rPr lang="en-US" sz="2400" i="1" dirty="0" smtClean="0"/>
              <a:t>k</a:t>
            </a:r>
            <a:r>
              <a:rPr lang="en-US" sz="2400" dirty="0" smtClean="0"/>
              <a:t> terms), we can approximate any signals with a finite sum of sin/</a:t>
            </a:r>
            <a:r>
              <a:rPr lang="en-US" sz="2400" dirty="0" err="1" smtClean="0"/>
              <a:t>cos</a:t>
            </a:r>
            <a:r>
              <a:rPr lang="en-US" sz="2400" dirty="0" smtClean="0"/>
              <a:t> waves</a:t>
            </a:r>
            <a:endParaRPr lang="en-US" sz="2400" dirty="0"/>
          </a:p>
        </p:txBody>
      </p:sp>
      <p:pic>
        <p:nvPicPr>
          <p:cNvPr id="9" name="Picture 8" descr="Screen shot 2011-10-05 at 11.46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442" y="3507317"/>
            <a:ext cx="5613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99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1-10-05 at 11.53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665"/>
            <a:ext cx="9144000" cy="597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01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urier-transfor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54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39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Build Frequency Domain Rep. </a:t>
            </a:r>
            <a:br>
              <a:rPr lang="en-US" sz="4000" dirty="0" smtClean="0"/>
            </a:br>
            <a:r>
              <a:rPr lang="en-US" sz="4000" dirty="0" smtClean="0"/>
              <a:t>from Fourier Series</a:t>
            </a:r>
            <a:endParaRPr lang="en-US" sz="4000" dirty="0"/>
          </a:p>
        </p:txBody>
      </p:sp>
      <p:pic>
        <p:nvPicPr>
          <p:cNvPr id="7" name="Picture 6" descr="time-frequency-domain.gif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7000"/>
                    </a14:imgEffect>
                    <a14:imgEffect>
                      <a14:colorTemperature colorTemp="7804"/>
                    </a14:imgEffect>
                    <a14:imgEffect>
                      <a14:saturation sat="196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04" y="2241851"/>
            <a:ext cx="7887196" cy="433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07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Build Frequency Domain Rep. </a:t>
            </a:r>
            <a:br>
              <a:rPr lang="en-US" sz="4000" dirty="0" smtClean="0"/>
            </a:br>
            <a:r>
              <a:rPr lang="en-US" sz="4000" dirty="0" smtClean="0"/>
              <a:t>from Fourier Series</a:t>
            </a:r>
            <a:endParaRPr lang="en-US" sz="4000" dirty="0"/>
          </a:p>
        </p:txBody>
      </p:sp>
      <p:pic>
        <p:nvPicPr>
          <p:cNvPr id="5" name="Picture 4" descr="time_and_frequency_doma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081" y="1783226"/>
            <a:ext cx="5702300" cy="507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87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urie-Transfor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0"/>
            <a:ext cx="6055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98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of FT</a:t>
            </a:r>
            <a:endParaRPr lang="en-US" dirty="0"/>
          </a:p>
        </p:txBody>
      </p:sp>
      <p:pic>
        <p:nvPicPr>
          <p:cNvPr id="3" name="Picture 2" descr="Screen shot 2011-10-05 at 12.05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75" y="1921479"/>
            <a:ext cx="1845105" cy="1952457"/>
          </a:xfrm>
          <a:prstGeom prst="rect">
            <a:avLst/>
          </a:prstGeom>
        </p:spPr>
      </p:pic>
      <p:pic>
        <p:nvPicPr>
          <p:cNvPr id="4" name="Picture 3" descr="Screen shot 2011-10-05 at 12.05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578" y="1948317"/>
            <a:ext cx="1838395" cy="1925619"/>
          </a:xfrm>
          <a:prstGeom prst="rect">
            <a:avLst/>
          </a:prstGeom>
        </p:spPr>
      </p:pic>
      <p:pic>
        <p:nvPicPr>
          <p:cNvPr id="5" name="Picture 4" descr="Screen shot 2011-10-05 at 12.05.4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406" y="1975154"/>
            <a:ext cx="1831688" cy="1898782"/>
          </a:xfrm>
          <a:prstGeom prst="rect">
            <a:avLst/>
          </a:prstGeom>
        </p:spPr>
      </p:pic>
      <p:pic>
        <p:nvPicPr>
          <p:cNvPr id="6" name="Picture 5" descr="Screen shot 2011-10-05 at 12.05.5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75" y="4541272"/>
            <a:ext cx="1845106" cy="1905491"/>
          </a:xfrm>
          <a:prstGeom prst="rect">
            <a:avLst/>
          </a:prstGeom>
        </p:spPr>
      </p:pic>
      <p:pic>
        <p:nvPicPr>
          <p:cNvPr id="7" name="Picture 6" descr="Screen shot 2011-10-05 at 12.05.5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577" y="4527853"/>
            <a:ext cx="1838396" cy="1918910"/>
          </a:xfrm>
          <a:prstGeom prst="rect">
            <a:avLst/>
          </a:prstGeom>
        </p:spPr>
      </p:pic>
      <p:pic>
        <p:nvPicPr>
          <p:cNvPr id="8" name="Picture 7" descr="Screen shot 2011-10-05 at 12.05.58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406" y="4527853"/>
            <a:ext cx="1811558" cy="19189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3616" y="1572384"/>
            <a:ext cx="948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34963" y="1572384"/>
            <a:ext cx="519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k=3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56310" y="1572384"/>
            <a:ext cx="636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k=21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8895" y="4158521"/>
            <a:ext cx="63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k=61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4963" y="4171940"/>
            <a:ext cx="75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k=201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42246" y="416386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k=401</a:t>
            </a:r>
          </a:p>
        </p:txBody>
      </p:sp>
    </p:spTree>
    <p:extLst>
      <p:ext uri="{BB962C8B-B14F-4D97-AF65-F5344CB8AC3E}">
        <p14:creationId xmlns:p14="http://schemas.microsoft.com/office/powerpoint/2010/main" val="2437589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selection/extraction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Curse of dimensionality</a:t>
            </a:r>
          </a:p>
          <a:p>
            <a:pPr lvl="1"/>
            <a:r>
              <a:rPr lang="en-US" dirty="0" smtClean="0"/>
              <a:t>If dimension of features is high, classification becomes difficult</a:t>
            </a:r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Reduce the dimension of features</a:t>
            </a:r>
          </a:p>
          <a:p>
            <a:pPr lvl="1"/>
            <a:r>
              <a:rPr lang="en-US" dirty="0" smtClean="0"/>
              <a:t>Feature selection</a:t>
            </a:r>
          </a:p>
          <a:p>
            <a:pPr lvl="1"/>
            <a:r>
              <a:rPr lang="en-US" dirty="0" smtClean="0"/>
              <a:t>Feature extraction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855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Given a feature set </a:t>
            </a:r>
            <a:r>
              <a:rPr lang="en-US" i="1" dirty="0" smtClean="0"/>
              <a:t>F</a:t>
            </a:r>
            <a:r>
              <a:rPr lang="en-US" dirty="0" smtClean="0"/>
              <a:t>, get a subset </a:t>
            </a:r>
            <a:r>
              <a:rPr lang="en-US" i="1" dirty="0"/>
              <a:t>G</a:t>
            </a:r>
            <a:r>
              <a:rPr lang="en-US" dirty="0" smtClean="0"/>
              <a:t> of </a:t>
            </a:r>
            <a:r>
              <a:rPr lang="en-US" i="1" dirty="0" smtClean="0"/>
              <a:t>F</a:t>
            </a:r>
          </a:p>
          <a:p>
            <a:r>
              <a:rPr lang="en-US" dirty="0" smtClean="0"/>
              <a:t>Discarding features that are little helpful for classification</a:t>
            </a:r>
          </a:p>
          <a:p>
            <a:r>
              <a:rPr lang="en-US" dirty="0" smtClean="0"/>
              <a:t>But, finding the subset is exponentially expensive</a:t>
            </a:r>
          </a:p>
          <a:p>
            <a:pPr lvl="1"/>
            <a:r>
              <a:rPr lang="en-US" dirty="0" smtClean="0"/>
              <a:t>For example, if </a:t>
            </a:r>
            <a:r>
              <a:rPr lang="en-US" i="1" dirty="0" smtClean="0"/>
              <a:t>F={f1, f2, …, </a:t>
            </a:r>
            <a:r>
              <a:rPr lang="en-US" i="1" dirty="0" err="1" smtClean="0"/>
              <a:t>fd</a:t>
            </a:r>
            <a:r>
              <a:rPr lang="en-US" i="1" dirty="0" smtClean="0"/>
              <a:t>}</a:t>
            </a:r>
            <a:r>
              <a:rPr lang="en-US" dirty="0" smtClean="0"/>
              <a:t> (</a:t>
            </a:r>
            <a:r>
              <a:rPr lang="en-US" i="1" dirty="0" smtClean="0"/>
              <a:t>d</a:t>
            </a:r>
            <a:r>
              <a:rPr lang="en-US" dirty="0" smtClean="0"/>
              <a:t> is </a:t>
            </a:r>
            <a:r>
              <a:rPr lang="en-US" i="1" dirty="0" smtClean="0"/>
              <a:t>F</a:t>
            </a:r>
            <a:r>
              <a:rPr lang="en-US" dirty="0" smtClean="0"/>
              <a:t>’s dimension), for </a:t>
            </a:r>
            <a:r>
              <a:rPr lang="en-US" i="1" dirty="0" smtClean="0"/>
              <a:t>m=1, 2, .., d</a:t>
            </a:r>
            <a:r>
              <a:rPr lang="en-US" dirty="0" smtClean="0"/>
              <a:t>, the we have to check all subsets of </a:t>
            </a:r>
            <a:r>
              <a:rPr lang="en-US" i="1" dirty="0" smtClean="0"/>
              <a:t>F</a:t>
            </a:r>
            <a:r>
              <a:rPr lang="en-US" dirty="0" smtClean="0"/>
              <a:t> of size </a:t>
            </a:r>
            <a:r>
              <a:rPr lang="en-US" i="1" dirty="0" smtClean="0"/>
              <a:t>m</a:t>
            </a:r>
          </a:p>
          <a:p>
            <a:pPr lvl="1"/>
            <a:r>
              <a:rPr lang="en-US" dirty="0" smtClean="0"/>
              <a:t>So, we use sub-optimal search algorithm instead of optimal, which is an exhaustive search</a:t>
            </a:r>
          </a:p>
          <a:p>
            <a:pPr lvl="2"/>
            <a:r>
              <a:rPr lang="en-US" dirty="0" smtClean="0"/>
              <a:t>Branch-and-bound search</a:t>
            </a:r>
          </a:p>
          <a:p>
            <a:pPr lvl="2"/>
            <a:r>
              <a:rPr lang="en-US" dirty="0" smtClean="0"/>
              <a:t>Sequential forward/backward search (SFS-SBS)</a:t>
            </a:r>
          </a:p>
          <a:p>
            <a:pPr lvl="2"/>
            <a:r>
              <a:rPr lang="en-US" dirty="0" smtClean="0"/>
              <a:t>Sequential forward/backward floating search (SFFS-SBFS)</a:t>
            </a:r>
          </a:p>
        </p:txBody>
      </p:sp>
    </p:spTree>
    <p:extLst>
      <p:ext uri="{BB962C8B-B14F-4D97-AF65-F5344CB8AC3E}">
        <p14:creationId xmlns:p14="http://schemas.microsoft.com/office/powerpoint/2010/main" val="3205897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798181"/>
          </a:xfrm>
        </p:spPr>
        <p:txBody>
          <a:bodyPr anchor="t">
            <a:normAutofit/>
          </a:bodyPr>
          <a:lstStyle/>
          <a:p>
            <a:r>
              <a:rPr lang="en-US" sz="2400" dirty="0" smtClean="0"/>
              <a:t>Modeling </a:t>
            </a:r>
            <a:r>
              <a:rPr lang="en-US" sz="2400" dirty="0" smtClean="0">
                <a:sym typeface="Wingdings"/>
              </a:rPr>
              <a:t> Training  Testing</a:t>
            </a:r>
          </a:p>
          <a:p>
            <a:r>
              <a:rPr lang="en-US" sz="2400" dirty="0" smtClean="0">
                <a:sym typeface="Wingdings"/>
              </a:rPr>
              <a:t>Modeling: decide a statistical model</a:t>
            </a:r>
          </a:p>
          <a:p>
            <a:r>
              <a:rPr lang="en-US" sz="2400" dirty="0" smtClean="0">
                <a:sym typeface="Wingdings"/>
              </a:rPr>
              <a:t>Training: Learn model parameters from training data</a:t>
            </a:r>
          </a:p>
          <a:p>
            <a:r>
              <a:rPr lang="en-US" sz="2400" dirty="0" smtClean="0">
                <a:sym typeface="Wingdings"/>
              </a:rPr>
              <a:t>Testing: Apply this model to the real data</a:t>
            </a:r>
          </a:p>
          <a:p>
            <a:r>
              <a:rPr lang="en-US" sz="2400" dirty="0" smtClean="0">
                <a:sym typeface="Wingdings"/>
              </a:rPr>
              <a:t>Data labeling</a:t>
            </a:r>
          </a:p>
          <a:p>
            <a:pPr lvl="1"/>
            <a:r>
              <a:rPr lang="en-US" sz="2000" dirty="0" smtClean="0">
                <a:sym typeface="Wingdings"/>
              </a:rPr>
              <a:t>Supervised: all data is labeled</a:t>
            </a:r>
          </a:p>
          <a:p>
            <a:pPr lvl="1"/>
            <a:r>
              <a:rPr lang="en-US" sz="2000" dirty="0" smtClean="0">
                <a:sym typeface="Wingdings"/>
              </a:rPr>
              <a:t>Semi-supervised: some data is labeled</a:t>
            </a:r>
          </a:p>
          <a:p>
            <a:pPr lvl="1"/>
            <a:r>
              <a:rPr lang="en-US" sz="2000" dirty="0" smtClean="0">
                <a:sym typeface="Wingdings"/>
              </a:rPr>
              <a:t>Unsupervised: no data is labeled</a:t>
            </a:r>
          </a:p>
        </p:txBody>
      </p:sp>
    </p:spTree>
    <p:extLst>
      <p:ext uri="{BB962C8B-B14F-4D97-AF65-F5344CB8AC3E}">
        <p14:creationId xmlns:p14="http://schemas.microsoft.com/office/powerpoint/2010/main" val="3892790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Autofit/>
          </a:bodyPr>
          <a:lstStyle/>
          <a:p>
            <a:r>
              <a:rPr lang="en-US" sz="4000" dirty="0" smtClean="0"/>
              <a:t>Feature selection: </a:t>
            </a:r>
            <a:br>
              <a:rPr lang="en-US" sz="4000" dirty="0" smtClean="0"/>
            </a:br>
            <a:r>
              <a:rPr lang="en-US" sz="4000" dirty="0" smtClean="0"/>
              <a:t>Suboptimal Algorithms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70000" lnSpcReduction="20000"/>
          </a:bodyPr>
          <a:lstStyle/>
          <a:p>
            <a:r>
              <a:rPr lang="en-US" dirty="0" smtClean="0"/>
              <a:t>Use sub-optimal search algorithm</a:t>
            </a:r>
          </a:p>
          <a:p>
            <a:pPr lvl="1"/>
            <a:r>
              <a:rPr lang="en-US" dirty="0" smtClean="0"/>
              <a:t>Branch-and-bound search</a:t>
            </a:r>
          </a:p>
          <a:p>
            <a:pPr lvl="1"/>
            <a:r>
              <a:rPr lang="en-US" dirty="0" smtClean="0"/>
              <a:t>Sequential forward/backward search (SFS-SBS)</a:t>
            </a:r>
          </a:p>
          <a:p>
            <a:pPr lvl="1"/>
            <a:r>
              <a:rPr lang="en-US" dirty="0" smtClean="0"/>
              <a:t>Sequential forward/backward floating search (SFFS-SBFS)</a:t>
            </a:r>
          </a:p>
          <a:p>
            <a:r>
              <a:rPr lang="en-US" dirty="0" smtClean="0"/>
              <a:t>Sequential search algorithms</a:t>
            </a:r>
          </a:p>
          <a:p>
            <a:pPr lvl="1"/>
            <a:r>
              <a:rPr lang="en-US" dirty="0" smtClean="0"/>
              <a:t>Iterative procedure</a:t>
            </a:r>
          </a:p>
          <a:p>
            <a:pPr lvl="1"/>
            <a:r>
              <a:rPr lang="en-US" dirty="0" smtClean="0"/>
              <a:t>Add or remove some features at each step so that the new set leads to a better classification performance, measured by</a:t>
            </a:r>
          </a:p>
          <a:p>
            <a:pPr lvl="2"/>
            <a:r>
              <a:rPr lang="en-US" dirty="0" smtClean="0"/>
              <a:t>Inter-class distance / intra-class distance</a:t>
            </a:r>
          </a:p>
          <a:p>
            <a:pPr lvl="2"/>
            <a:r>
              <a:rPr lang="en-US" dirty="0" smtClean="0"/>
              <a:t>Analyze classifier output</a:t>
            </a:r>
          </a:p>
        </p:txBody>
      </p:sp>
    </p:spTree>
    <p:extLst>
      <p:ext uri="{BB962C8B-B14F-4D97-AF65-F5344CB8AC3E}">
        <p14:creationId xmlns:p14="http://schemas.microsoft.com/office/powerpoint/2010/main" val="150577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73770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Idea: another data representation can be constructed in a subspace (less dimension) while keeping discriminative capability</a:t>
            </a:r>
          </a:p>
          <a:p>
            <a:r>
              <a:rPr lang="en-US" dirty="0" smtClean="0"/>
              <a:t>Lose physical meaning</a:t>
            </a:r>
          </a:p>
          <a:p>
            <a:r>
              <a:rPr lang="en-US" dirty="0" smtClean="0"/>
              <a:t>Example algorithms</a:t>
            </a:r>
          </a:p>
          <a:p>
            <a:pPr lvl="1"/>
            <a:r>
              <a:rPr lang="en-US" dirty="0" smtClean="0"/>
              <a:t>PCA (Principle Component Analysis): transform features into small number of uncorrelated variables</a:t>
            </a:r>
          </a:p>
          <a:p>
            <a:pPr lvl="1"/>
            <a:r>
              <a:rPr lang="en-US" dirty="0" smtClean="0"/>
              <a:t>ICA (Independent </a:t>
            </a:r>
            <a:r>
              <a:rPr lang="en-US" dirty="0"/>
              <a:t>C</a:t>
            </a:r>
            <a:r>
              <a:rPr lang="en-US" dirty="0" smtClean="0"/>
              <a:t>omponent Analysis)</a:t>
            </a:r>
          </a:p>
          <a:p>
            <a:r>
              <a:rPr lang="en-US" dirty="0" smtClean="0"/>
              <a:t>Feature selection and extractions can be used together</a:t>
            </a:r>
          </a:p>
        </p:txBody>
      </p:sp>
    </p:spTree>
    <p:extLst>
      <p:ext uri="{BB962C8B-B14F-4D97-AF65-F5344CB8AC3E}">
        <p14:creationId xmlns:p14="http://schemas.microsoft.com/office/powerpoint/2010/main" val="1951462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Classifiers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Supervised &amp; Unsupervised</a:t>
            </a:r>
          </a:p>
          <a:p>
            <a:pPr lvl="1"/>
            <a:r>
              <a:rPr lang="en-US" dirty="0" smtClean="0"/>
              <a:t>Supervised: class membership of each feature vector is known</a:t>
            </a:r>
          </a:p>
          <a:p>
            <a:pPr lvl="1"/>
            <a:r>
              <a:rPr lang="en-US" dirty="0" smtClean="0"/>
              <a:t>Unsupervised: Only the number of classes is known</a:t>
            </a:r>
          </a:p>
          <a:p>
            <a:r>
              <a:rPr lang="en-US" dirty="0" smtClean="0"/>
              <a:t>Single-frame &amp; Sequential</a:t>
            </a:r>
          </a:p>
          <a:p>
            <a:pPr lvl="1"/>
            <a:r>
              <a:rPr lang="en-US" dirty="0" smtClean="0"/>
              <a:t>Single-frame: Each frame is classified regardless of previous frames</a:t>
            </a:r>
          </a:p>
          <a:p>
            <a:pPr lvl="1"/>
            <a:r>
              <a:rPr lang="en-US" dirty="0" smtClean="0"/>
              <a:t>Sequential: Each frame is classified in consideration of previous frames</a:t>
            </a:r>
          </a:p>
        </p:txBody>
      </p:sp>
    </p:spTree>
    <p:extLst>
      <p:ext uri="{BB962C8B-B14F-4D97-AF65-F5344CB8AC3E}">
        <p14:creationId xmlns:p14="http://schemas.microsoft.com/office/powerpoint/2010/main" val="4229691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of Classifiers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Probabilistic &amp; Geometric &amp; Template matching</a:t>
            </a:r>
          </a:p>
          <a:p>
            <a:pPr lvl="1"/>
            <a:r>
              <a:rPr lang="en-US" dirty="0" smtClean="0"/>
              <a:t>Probabilistic: feature vector </a:t>
            </a:r>
            <a:r>
              <a:rPr lang="en-US" b="1" i="1" dirty="0" smtClean="0"/>
              <a:t>x</a:t>
            </a:r>
            <a:r>
              <a:rPr lang="en-US" dirty="0" smtClean="0"/>
              <a:t> is classified to class 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i</a:t>
            </a:r>
            <a:r>
              <a:rPr lang="en-US" i="1" baseline="-25000" dirty="0" smtClean="0"/>
              <a:t>*</a:t>
            </a:r>
            <a:r>
              <a:rPr lang="en-US" i="1" dirty="0" smtClean="0"/>
              <a:t> </a:t>
            </a:r>
            <a:r>
              <a:rPr lang="en-US" dirty="0" smtClean="0"/>
              <a:t>if class-conditional PDF </a:t>
            </a:r>
            <a:r>
              <a:rPr lang="en-US" i="1" dirty="0" smtClean="0"/>
              <a:t>p(</a:t>
            </a:r>
            <a:r>
              <a:rPr lang="en-US" b="1" i="1" dirty="0" err="1" smtClean="0"/>
              <a:t>x</a:t>
            </a:r>
            <a:r>
              <a:rPr lang="en-US" i="1" dirty="0" err="1" smtClean="0"/>
              <a:t>|C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) </a:t>
            </a:r>
            <a:r>
              <a:rPr lang="en-US" dirty="0" smtClean="0"/>
              <a:t>is maximized for</a:t>
            </a:r>
            <a:r>
              <a:rPr lang="en-US" i="1" dirty="0" smtClean="0"/>
              <a:t> </a:t>
            </a:r>
            <a:r>
              <a:rPr lang="en-US" i="1" dirty="0" err="1" smtClean="0"/>
              <a:t>i</a:t>
            </a:r>
            <a:r>
              <a:rPr lang="en-US" i="1" dirty="0" smtClean="0"/>
              <a:t>=1, …, C</a:t>
            </a:r>
          </a:p>
          <a:p>
            <a:pPr lvl="2"/>
            <a:r>
              <a:rPr lang="en-US" dirty="0" smtClean="0"/>
              <a:t>Optimal Bayesian classifier</a:t>
            </a:r>
          </a:p>
          <a:p>
            <a:pPr lvl="2"/>
            <a:r>
              <a:rPr lang="en-US" dirty="0" smtClean="0"/>
              <a:t>Since class-conditional </a:t>
            </a:r>
            <a:r>
              <a:rPr lang="en-US" dirty="0" err="1" smtClean="0"/>
              <a:t>pdf</a:t>
            </a:r>
            <a:r>
              <a:rPr lang="en-US" dirty="0" smtClean="0"/>
              <a:t> is unknown, use suboptimal</a:t>
            </a:r>
          </a:p>
          <a:p>
            <a:pPr lvl="3"/>
            <a:r>
              <a:rPr lang="en-US" dirty="0" smtClean="0"/>
              <a:t>naïve Bayesian, Logistic, </a:t>
            </a:r>
            <a:r>
              <a:rPr lang="en-US" dirty="0" err="1" smtClean="0"/>
              <a:t>Parzen</a:t>
            </a:r>
            <a:r>
              <a:rPr lang="en-US" dirty="0" smtClean="0"/>
              <a:t>, Gaussian Mixture Model (GMM)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61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of Classifiers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Probabilistic &amp; Geometric &amp; Template matching</a:t>
            </a:r>
          </a:p>
          <a:p>
            <a:pPr lvl="1"/>
            <a:r>
              <a:rPr lang="en-US" dirty="0" smtClean="0"/>
              <a:t>Geometric: Construct decision boundaries that divide feature space into classes</a:t>
            </a:r>
          </a:p>
          <a:p>
            <a:pPr lvl="2"/>
            <a:r>
              <a:rPr lang="en-US" dirty="0" smtClean="0"/>
              <a:t>Artificial Neural Networks (ANN): iterative tessellation of feature space</a:t>
            </a:r>
          </a:p>
          <a:p>
            <a:pPr lvl="2"/>
            <a:r>
              <a:rPr lang="en-US" dirty="0" smtClean="0"/>
              <a:t>k-NN/ Nearest Mean (NM): geometrical distance between feature vectors of from different classes</a:t>
            </a:r>
          </a:p>
          <a:p>
            <a:pPr lvl="2"/>
            <a:r>
              <a:rPr lang="en-US" dirty="0" smtClean="0"/>
              <a:t>Support Vector Machine (SVM): construct boundaries maximizing the margins between nearest features relative to two distinct classes</a:t>
            </a:r>
          </a:p>
          <a:p>
            <a:pPr lvl="2"/>
            <a:r>
              <a:rPr lang="en-US" dirty="0" smtClean="0"/>
              <a:t>Threshold-based classifier: careful handcrafting of thresholds</a:t>
            </a:r>
          </a:p>
        </p:txBody>
      </p:sp>
    </p:spTree>
    <p:extLst>
      <p:ext uri="{BB962C8B-B14F-4D97-AF65-F5344CB8AC3E}">
        <p14:creationId xmlns:p14="http://schemas.microsoft.com/office/powerpoint/2010/main" val="72190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of Classifiers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Probabilistic &amp; Geometric &amp; Template matching</a:t>
            </a:r>
          </a:p>
          <a:p>
            <a:pPr lvl="1"/>
            <a:r>
              <a:rPr lang="en-US" dirty="0"/>
              <a:t>Template matching</a:t>
            </a:r>
            <a:r>
              <a:rPr lang="en-US" dirty="0" smtClean="0"/>
              <a:t>: Based on similarity between data and templates obtained by training or defined by the designer</a:t>
            </a:r>
          </a:p>
          <a:p>
            <a:pPr lvl="1"/>
            <a:r>
              <a:rPr lang="en-US" dirty="0" smtClean="0"/>
              <a:t>Binary classifier: Descend a binary decision tree from the root to leaves as refining the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52298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Challenges: Sensing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446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Continuous Sensing</a:t>
            </a:r>
          </a:p>
          <a:p>
            <a:pPr lvl="1"/>
            <a:r>
              <a:rPr lang="en-US" dirty="0" smtClean="0"/>
              <a:t>Require multitasking and background processing</a:t>
            </a:r>
          </a:p>
          <a:p>
            <a:pPr lvl="2"/>
            <a:r>
              <a:rPr lang="en-US" dirty="0" smtClean="0"/>
              <a:t>e.g., continuous accelerometer sampling</a:t>
            </a:r>
          </a:p>
          <a:p>
            <a:pPr lvl="1"/>
            <a:r>
              <a:rPr lang="en-US" dirty="0" smtClean="0"/>
              <a:t>Heavy computation load</a:t>
            </a:r>
          </a:p>
          <a:p>
            <a:pPr lvl="2"/>
            <a:r>
              <a:rPr lang="en-US" dirty="0" smtClean="0"/>
              <a:t>Interpreting audio data</a:t>
            </a:r>
          </a:p>
          <a:p>
            <a:pPr lvl="1"/>
            <a:r>
              <a:rPr lang="en-US" dirty="0" smtClean="0"/>
              <a:t>Energy consuming</a:t>
            </a:r>
          </a:p>
          <a:p>
            <a:pPr lvl="2"/>
            <a:r>
              <a:rPr lang="en-US" dirty="0" smtClean="0"/>
              <a:t>GPS reading requires a lot of energy (20 </a:t>
            </a:r>
            <a:r>
              <a:rPr lang="en-US" dirty="0" err="1" smtClean="0"/>
              <a:t>hrs</a:t>
            </a:r>
            <a:r>
              <a:rPr lang="en-US" dirty="0" smtClean="0"/>
              <a:t> down to 6 </a:t>
            </a:r>
            <a:r>
              <a:rPr lang="en-US" dirty="0" err="1" smtClean="0"/>
              <a:t>hrs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Cloud-helped sensing</a:t>
            </a:r>
          </a:p>
          <a:p>
            <a:pPr lvl="2"/>
            <a:r>
              <a:rPr lang="en-US" dirty="0" smtClean="0"/>
              <a:t>Duty cycling</a:t>
            </a:r>
          </a:p>
          <a:p>
            <a:pPr lvl="2"/>
            <a:r>
              <a:rPr lang="en-US" dirty="0" smtClean="0"/>
              <a:t>Special processor architecture for continuous sensing (by Microsoft)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173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accelerometer?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An electromechanical device that measures acceleration</a:t>
            </a:r>
          </a:p>
          <a:p>
            <a:pPr lvl="1"/>
            <a:r>
              <a:rPr lang="en-US" dirty="0" smtClean="0"/>
              <a:t>Static: gravity</a:t>
            </a:r>
          </a:p>
          <a:p>
            <a:pPr lvl="1"/>
            <a:r>
              <a:rPr lang="en-US" dirty="0" smtClean="0"/>
              <a:t>Dynamic: moving, shaking, vibrating…</a:t>
            </a:r>
          </a:p>
          <a:p>
            <a:r>
              <a:rPr lang="en-US" dirty="0" smtClean="0"/>
              <a:t>Used for</a:t>
            </a:r>
          </a:p>
          <a:p>
            <a:pPr lvl="1"/>
            <a:r>
              <a:rPr lang="en-US" dirty="0" smtClean="0"/>
              <a:t>Tilt: check the direction of the gravity</a:t>
            </a:r>
          </a:p>
          <a:p>
            <a:pPr lvl="1"/>
            <a:r>
              <a:rPr lang="en-US" dirty="0" smtClean="0"/>
              <a:t>Acceleration to a particular direction</a:t>
            </a:r>
          </a:p>
          <a:p>
            <a:pPr lvl="2"/>
            <a:r>
              <a:rPr lang="en-US" dirty="0" smtClean="0"/>
              <a:t>IBM/Apple use accelerometer to protect hard disk from scratch when falling</a:t>
            </a:r>
          </a:p>
          <a:p>
            <a:pPr lvl="2"/>
            <a:r>
              <a:rPr lang="en-US" dirty="0" smtClean="0"/>
              <a:t>Launch an air bag in a car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23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9-28 at 1.08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0"/>
            <a:ext cx="593911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82381" y="6059715"/>
            <a:ext cx="36267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3 axis accelerometer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516407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Gyroscopic sensor?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800" dirty="0"/>
              <a:t>M</a:t>
            </a:r>
            <a:r>
              <a:rPr lang="en-US" sz="2800" dirty="0" smtClean="0"/>
              <a:t>easures the rotational movement around the three axes</a:t>
            </a:r>
          </a:p>
          <a:p>
            <a:r>
              <a:rPr lang="en-US" sz="2800" dirty="0" smtClean="0"/>
              <a:t>Combined with accelerometer,</a:t>
            </a:r>
            <a:br>
              <a:rPr lang="en-US" sz="2800" dirty="0" smtClean="0"/>
            </a:br>
            <a:r>
              <a:rPr lang="en-US" sz="2800" dirty="0" smtClean="0"/>
              <a:t>it senses detailed orientation</a:t>
            </a:r>
          </a:p>
          <a:p>
            <a:r>
              <a:rPr lang="en-US" sz="2800" dirty="0" smtClean="0">
                <a:hlinkClick r:id="rId2"/>
              </a:rPr>
              <a:t>Accel. </a:t>
            </a:r>
            <a:r>
              <a:rPr lang="en-US" sz="2800" dirty="0" err="1" smtClean="0">
                <a:hlinkClick r:id="rId2"/>
              </a:rPr>
              <a:t>vs</a:t>
            </a:r>
            <a:r>
              <a:rPr lang="en-US" sz="2800" dirty="0" smtClean="0">
                <a:hlinkClick r:id="rId2"/>
              </a:rPr>
              <a:t> Gyroscope</a:t>
            </a:r>
            <a:endParaRPr lang="en-US" sz="2800" dirty="0" smtClean="0"/>
          </a:p>
          <a:p>
            <a:r>
              <a:rPr lang="en-US" sz="2800" dirty="0" smtClean="0">
                <a:hlinkClick r:id="rId3"/>
              </a:rPr>
              <a:t>Gyroscope &amp; iPhone</a:t>
            </a:r>
            <a:endParaRPr lang="en-US" sz="2800" dirty="0" smtClean="0"/>
          </a:p>
        </p:txBody>
      </p:sp>
      <p:pic>
        <p:nvPicPr>
          <p:cNvPr id="5" name="Picture 4" descr="gyroscope-senso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811" y="3435047"/>
            <a:ext cx="3244989" cy="307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18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can we do with accelerometer?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Activity recognition</a:t>
            </a:r>
          </a:p>
          <a:p>
            <a:r>
              <a:rPr lang="en-US" dirty="0" smtClean="0"/>
              <a:t>Transportation recognition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223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smtClean="0">
            <a:solidFill>
              <a:srgbClr val="13141C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11486</TotalTime>
  <Words>1469</Words>
  <Application>Microsoft Macintosh PowerPoint</Application>
  <PresentationFormat>On-screen Show (4:3)</PresentationFormat>
  <Paragraphs>291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Twilight</vt:lpstr>
      <vt:lpstr>Activity Recognition</vt:lpstr>
      <vt:lpstr>Review: Mobile sensing &amp; Accelerometer</vt:lpstr>
      <vt:lpstr>Data processing of HMC</vt:lpstr>
      <vt:lpstr>Supervised Learning</vt:lpstr>
      <vt:lpstr>Challenges: Sensing</vt:lpstr>
      <vt:lpstr>What is accelerometer?</vt:lpstr>
      <vt:lpstr>PowerPoint Presentation</vt:lpstr>
      <vt:lpstr>What is Gyroscopic sensor?</vt:lpstr>
      <vt:lpstr>What can we do with accelerometer?</vt:lpstr>
      <vt:lpstr>Activity Recognition</vt:lpstr>
      <vt:lpstr>Classification with supervised learning</vt:lpstr>
      <vt:lpstr>First step: Feature</vt:lpstr>
      <vt:lpstr>Accelerometer</vt:lpstr>
      <vt:lpstr>Accelerometer</vt:lpstr>
      <vt:lpstr>Accelerometer</vt:lpstr>
      <vt:lpstr>Data frame</vt:lpstr>
      <vt:lpstr>Features</vt:lpstr>
      <vt:lpstr>Features</vt:lpstr>
      <vt:lpstr>Features</vt:lpstr>
      <vt:lpstr>Features</vt:lpstr>
      <vt:lpstr>Features</vt:lpstr>
      <vt:lpstr>Features</vt:lpstr>
      <vt:lpstr>Actigraphy</vt:lpstr>
      <vt:lpstr>Actigraphy</vt:lpstr>
      <vt:lpstr>Features</vt:lpstr>
      <vt:lpstr>Representation of Signal</vt:lpstr>
      <vt:lpstr>Frequency Axis</vt:lpstr>
      <vt:lpstr>PowerPoint Presentation</vt:lpstr>
      <vt:lpstr>Frequency domain</vt:lpstr>
      <vt:lpstr>Fourier Transform</vt:lpstr>
      <vt:lpstr>Fourier Series</vt:lpstr>
      <vt:lpstr>PowerPoint Presentation</vt:lpstr>
      <vt:lpstr>PowerPoint Presentation</vt:lpstr>
      <vt:lpstr>Build Frequency Domain Rep.  from Fourier Series</vt:lpstr>
      <vt:lpstr>Build Frequency Domain Rep.  from Fourier Series</vt:lpstr>
      <vt:lpstr>PowerPoint Presentation</vt:lpstr>
      <vt:lpstr>Application of FT</vt:lpstr>
      <vt:lpstr>Feature selection/extraction</vt:lpstr>
      <vt:lpstr>Feature selection</vt:lpstr>
      <vt:lpstr>Feature selection:  Suboptimal Algorithms</vt:lpstr>
      <vt:lpstr>Feature Extraction</vt:lpstr>
      <vt:lpstr>Type of Classifiers</vt:lpstr>
      <vt:lpstr>Type of Classifiers</vt:lpstr>
      <vt:lpstr>Type of Classifiers</vt:lpstr>
      <vt:lpstr>Type of Classifiers</vt:lpstr>
    </vt:vector>
  </TitlesOfParts>
  <Company>MJU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Minho Shin</dc:creator>
  <cp:lastModifiedBy>Minho Shin</cp:lastModifiedBy>
  <cp:revision>794</cp:revision>
  <dcterms:created xsi:type="dcterms:W3CDTF">2011-09-12T13:39:30Z</dcterms:created>
  <dcterms:modified xsi:type="dcterms:W3CDTF">2012-10-03T12:22:15Z</dcterms:modified>
</cp:coreProperties>
</file>