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74" r:id="rId11"/>
    <p:sldId id="269" r:id="rId12"/>
    <p:sldId id="265" r:id="rId13"/>
    <p:sldId id="266" r:id="rId14"/>
    <p:sldId id="267" r:id="rId15"/>
    <p:sldId id="270" r:id="rId16"/>
    <p:sldId id="268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78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11F6FD-C5CA-4997-8C76-0D8E55D10D65}" v="43" dt="2026-04-09T05:23:18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78620" autoAdjust="0"/>
  </p:normalViewPr>
  <p:slideViewPr>
    <p:cSldViewPr snapToGrid="0">
      <p:cViewPr varScale="1">
        <p:scale>
          <a:sx n="75" d="100"/>
          <a:sy n="75" d="100"/>
        </p:scale>
        <p:origin x="1651" y="48"/>
      </p:cViewPr>
      <p:guideLst>
        <p:guide orient="horz" pos="2160"/>
        <p:guide pos="27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현준 조" userId="005794ae9195628e" providerId="LiveId" clId="{81812111-6452-4984-B121-F34611CC3EBD}"/>
    <pc:docChg chg="undo custSel addSld modSld modMainMaster">
      <pc:chgData name="현준 조" userId="005794ae9195628e" providerId="LiveId" clId="{81812111-6452-4984-B121-F34611CC3EBD}" dt="2026-04-09T05:45:16.291" v="207" actId="1076"/>
      <pc:docMkLst>
        <pc:docMk/>
      </pc:docMkLst>
      <pc:sldChg chg="modSp mod">
        <pc:chgData name="현준 조" userId="005794ae9195628e" providerId="LiveId" clId="{81812111-6452-4984-B121-F34611CC3EBD}" dt="2026-04-07T04:14:15.439" v="30" actId="20577"/>
        <pc:sldMkLst>
          <pc:docMk/>
          <pc:sldMk cId="3798336886" sldId="256"/>
        </pc:sldMkLst>
        <pc:spChg chg="mod">
          <ac:chgData name="현준 조" userId="005794ae9195628e" providerId="LiveId" clId="{81812111-6452-4984-B121-F34611CC3EBD}" dt="2026-04-07T04:14:06.860" v="6" actId="14100"/>
          <ac:spMkLst>
            <pc:docMk/>
            <pc:sldMk cId="3798336886" sldId="256"/>
            <ac:spMk id="2" creationId="{06AC0A08-F64A-6293-0B6C-9A931595F34D}"/>
          </ac:spMkLst>
        </pc:spChg>
        <pc:spChg chg="mod">
          <ac:chgData name="현준 조" userId="005794ae9195628e" providerId="LiveId" clId="{81812111-6452-4984-B121-F34611CC3EBD}" dt="2026-04-07T04:14:15.439" v="30" actId="20577"/>
          <ac:spMkLst>
            <pc:docMk/>
            <pc:sldMk cId="3798336886" sldId="256"/>
            <ac:spMk id="3" creationId="{9EF1C3B7-0D66-BAB8-69C0-36D7B43B611A}"/>
          </ac:spMkLst>
        </pc:spChg>
      </pc:sldChg>
      <pc:sldChg chg="modSp new mod">
        <pc:chgData name="현준 조" userId="005794ae9195628e" providerId="LiveId" clId="{81812111-6452-4984-B121-F34611CC3EBD}" dt="2026-04-09T05:02:04.117" v="161" actId="20577"/>
        <pc:sldMkLst>
          <pc:docMk/>
          <pc:sldMk cId="3261974121" sldId="257"/>
        </pc:sldMkLst>
        <pc:spChg chg="mod">
          <ac:chgData name="현준 조" userId="005794ae9195628e" providerId="LiveId" clId="{81812111-6452-4984-B121-F34611CC3EBD}" dt="2026-04-09T05:02:04.117" v="161" actId="20577"/>
          <ac:spMkLst>
            <pc:docMk/>
            <pc:sldMk cId="3261974121" sldId="257"/>
            <ac:spMk id="2" creationId="{FB4C7A7D-7CB7-850F-A7FD-2FF568BE87D0}"/>
          </ac:spMkLst>
        </pc:spChg>
        <pc:spChg chg="mod">
          <ac:chgData name="현준 조" userId="005794ae9195628e" providerId="LiveId" clId="{81812111-6452-4984-B121-F34611CC3EBD}" dt="2026-04-07T04:29:42.350" v="37" actId="20577"/>
          <ac:spMkLst>
            <pc:docMk/>
            <pc:sldMk cId="3261974121" sldId="257"/>
            <ac:spMk id="3" creationId="{5BD6399F-E4FA-5174-F04E-6A59E03D4F40}"/>
          </ac:spMkLst>
        </pc:spChg>
      </pc:sldChg>
      <pc:sldChg chg="addSp delSp modSp new mod modNotesTx">
        <pc:chgData name="현준 조" userId="005794ae9195628e" providerId="LiveId" clId="{81812111-6452-4984-B121-F34611CC3EBD}" dt="2026-04-07T05:22:45.860" v="136" actId="113"/>
        <pc:sldMkLst>
          <pc:docMk/>
          <pc:sldMk cId="1289959931" sldId="258"/>
        </pc:sldMkLst>
        <pc:spChg chg="mod">
          <ac:chgData name="현준 조" userId="005794ae9195628e" providerId="LiveId" clId="{81812111-6452-4984-B121-F34611CC3EBD}" dt="2026-04-07T05:22:45.860" v="136" actId="113"/>
          <ac:spMkLst>
            <pc:docMk/>
            <pc:sldMk cId="1289959931" sldId="258"/>
            <ac:spMk id="2" creationId="{63D4EAED-2B98-64A2-CC7B-26F3FB24667B}"/>
          </ac:spMkLst>
        </pc:spChg>
        <pc:spChg chg="add del mod">
          <ac:chgData name="현준 조" userId="005794ae9195628e" providerId="LiveId" clId="{81812111-6452-4984-B121-F34611CC3EBD}" dt="2026-04-07T05:19:04.130" v="130"/>
          <ac:spMkLst>
            <pc:docMk/>
            <pc:sldMk cId="1289959931" sldId="258"/>
            <ac:spMk id="3" creationId="{42D70783-0A43-219E-3D28-E6283151F749}"/>
          </ac:spMkLst>
        </pc:spChg>
      </pc:sldChg>
      <pc:sldChg chg="addSp delSp modSp new mod">
        <pc:chgData name="현준 조" userId="005794ae9195628e" providerId="LiveId" clId="{81812111-6452-4984-B121-F34611CC3EBD}" dt="2026-04-09T05:45:16.291" v="207" actId="1076"/>
        <pc:sldMkLst>
          <pc:docMk/>
          <pc:sldMk cId="3833956391" sldId="259"/>
        </pc:sldMkLst>
        <pc:spChg chg="mod">
          <ac:chgData name="현준 조" userId="005794ae9195628e" providerId="LiveId" clId="{81812111-6452-4984-B121-F34611CC3EBD}" dt="2026-04-07T05:22:50.971" v="137" actId="113"/>
          <ac:spMkLst>
            <pc:docMk/>
            <pc:sldMk cId="3833956391" sldId="259"/>
            <ac:spMk id="2" creationId="{CA7EFBBD-AAB6-1DAA-1B0D-5B2F6521535B}"/>
          </ac:spMkLst>
        </pc:spChg>
        <pc:spChg chg="del">
          <ac:chgData name="현준 조" userId="005794ae9195628e" providerId="LiveId" clId="{81812111-6452-4984-B121-F34611CC3EBD}" dt="2026-04-09T05:45:13.675" v="206" actId="478"/>
          <ac:spMkLst>
            <pc:docMk/>
            <pc:sldMk cId="3833956391" sldId="259"/>
            <ac:spMk id="3" creationId="{C0D88E84-BB0F-9C6E-8151-E56102E3D92B}"/>
          </ac:spMkLst>
        </pc:spChg>
        <pc:picChg chg="add mod">
          <ac:chgData name="현준 조" userId="005794ae9195628e" providerId="LiveId" clId="{81812111-6452-4984-B121-F34611CC3EBD}" dt="2026-04-09T05:45:16.291" v="207" actId="1076"/>
          <ac:picMkLst>
            <pc:docMk/>
            <pc:sldMk cId="3833956391" sldId="259"/>
            <ac:picMk id="5" creationId="{2C601C63-A4DC-AC32-6FB2-30816308C332}"/>
          </ac:picMkLst>
        </pc:picChg>
      </pc:sldChg>
      <pc:sldChg chg="new">
        <pc:chgData name="현준 조" userId="005794ae9195628e" providerId="LiveId" clId="{81812111-6452-4984-B121-F34611CC3EBD}" dt="2026-04-07T04:44:27.705" v="40" actId="680"/>
        <pc:sldMkLst>
          <pc:docMk/>
          <pc:sldMk cId="2371358115" sldId="260"/>
        </pc:sldMkLst>
      </pc:sldChg>
      <pc:sldChg chg="new">
        <pc:chgData name="현준 조" userId="005794ae9195628e" providerId="LiveId" clId="{81812111-6452-4984-B121-F34611CC3EBD}" dt="2026-04-07T04:44:27.863" v="41" actId="680"/>
        <pc:sldMkLst>
          <pc:docMk/>
          <pc:sldMk cId="1006591178" sldId="261"/>
        </pc:sldMkLst>
      </pc:sldChg>
      <pc:sldChg chg="new">
        <pc:chgData name="현준 조" userId="005794ae9195628e" providerId="LiveId" clId="{81812111-6452-4984-B121-F34611CC3EBD}" dt="2026-04-07T04:44:28.019" v="42" actId="680"/>
        <pc:sldMkLst>
          <pc:docMk/>
          <pc:sldMk cId="803357808" sldId="262"/>
        </pc:sldMkLst>
      </pc:sldChg>
      <pc:sldChg chg="addSp delSp modSp new mod modNotesTx">
        <pc:chgData name="현준 조" userId="005794ae9195628e" providerId="LiveId" clId="{81812111-6452-4984-B121-F34611CC3EBD}" dt="2026-04-09T05:23:18.256" v="203" actId="1076"/>
        <pc:sldMkLst>
          <pc:docMk/>
          <pc:sldMk cId="3555596911" sldId="263"/>
        </pc:sldMkLst>
        <pc:spChg chg="mod">
          <ac:chgData name="현준 조" userId="005794ae9195628e" providerId="LiveId" clId="{81812111-6452-4984-B121-F34611CC3EBD}" dt="2026-04-09T05:06:26.927" v="164" actId="255"/>
          <ac:spMkLst>
            <pc:docMk/>
            <pc:sldMk cId="3555596911" sldId="263"/>
            <ac:spMk id="2" creationId="{34CE2F64-A3EB-375D-94DF-01EFE508448A}"/>
          </ac:spMkLst>
        </pc:spChg>
        <pc:spChg chg="mod">
          <ac:chgData name="현준 조" userId="005794ae9195628e" providerId="LiveId" clId="{81812111-6452-4984-B121-F34611CC3EBD}" dt="2026-04-09T05:13:58.513" v="181" actId="15"/>
          <ac:spMkLst>
            <pc:docMk/>
            <pc:sldMk cId="3555596911" sldId="263"/>
            <ac:spMk id="3" creationId="{35FD14E9-14F6-9494-8392-9B1CB94FBAD4}"/>
          </ac:spMkLst>
        </pc:spChg>
        <pc:spChg chg="add del mod">
          <ac:chgData name="현준 조" userId="005794ae9195628e" providerId="LiveId" clId="{81812111-6452-4984-B121-F34611CC3EBD}" dt="2026-04-09T05:23:16.302" v="202" actId="478"/>
          <ac:spMkLst>
            <pc:docMk/>
            <pc:sldMk cId="3555596911" sldId="263"/>
            <ac:spMk id="4" creationId="{66FC812C-D64F-2F38-6968-6A3E25DA8962}"/>
          </ac:spMkLst>
        </pc:spChg>
        <pc:picChg chg="add mod">
          <ac:chgData name="현준 조" userId="005794ae9195628e" providerId="LiveId" clId="{81812111-6452-4984-B121-F34611CC3EBD}" dt="2026-04-09T05:23:18.256" v="203" actId="1076"/>
          <ac:picMkLst>
            <pc:docMk/>
            <pc:sldMk cId="3555596911" sldId="263"/>
            <ac:picMk id="1026" creationId="{E73D068F-F796-1BED-2628-D348CC5FD599}"/>
          </ac:picMkLst>
        </pc:picChg>
      </pc:sldChg>
      <pc:sldChg chg="add">
        <pc:chgData name="현준 조" userId="005794ae9195628e" providerId="LiveId" clId="{81812111-6452-4984-B121-F34611CC3EBD}" dt="2026-04-09T05:06:28.415" v="165"/>
        <pc:sldMkLst>
          <pc:docMk/>
          <pc:sldMk cId="433196146" sldId="26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AD7FCC-6212-451A-9E62-7C6A0C79BF2C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1CF31-55A9-43EF-9675-9D1BC535599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880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ko-KR" altLang="en-US"/>
            </a:b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4747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7954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0350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153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/>
              <a:t>이미지출처 </a:t>
            </a:r>
            <a:r>
              <a:rPr lang="en-US" altLang="ko-KR"/>
              <a:t>[https://github.com/MicrosoftDocs/windows-driver-docs/blob/staging/windows-driver-docs-pr/kernel/sample-device-and-driver-configuration.md]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0661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/>
              <a:t>1. </a:t>
            </a:r>
            <a:r>
              <a:rPr lang="ko-KR" altLang="en-US"/>
              <a:t>소개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8571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518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  <a:p>
            <a:r>
              <a:rPr lang="en-US" altLang="ko-KR"/>
              <a:t>[https://medium.com/swlh/gradient-based-adversarial-attacks-an-introduction-526238660dc9]</a:t>
            </a:r>
          </a:p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808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5806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9618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0482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9345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1CF31-55A9-43EF-9675-9D1BC5355997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35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8819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4595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413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5454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9156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9524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3890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140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7397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2923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2977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52BE23-BA57-4648-940F-D6CD0B93C6C0}" type="datetimeFigureOut">
              <a:rPr lang="ko-KR" altLang="en-US" smtClean="0"/>
              <a:t>2026-04-16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649FC1-FFD1-4B52-A804-E6585626884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5389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AC0A08-F64A-6293-0B6C-9A931595F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854201"/>
            <a:ext cx="8238068" cy="1655762"/>
          </a:xfrm>
        </p:spPr>
        <p:txBody>
          <a:bodyPr>
            <a:normAutofit/>
          </a:bodyPr>
          <a:lstStyle/>
          <a:p>
            <a:r>
              <a:rPr lang="en-US" altLang="ko-KR" sz="3600"/>
              <a:t>Adversarial Malware Binaries: Evading DeepLearning for Malware Detection in Executable</a:t>
            </a:r>
            <a:endParaRPr lang="ko-KR" altLang="en-US" sz="3600"/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F1C3B7-0D66-BAB8-69C0-36D7B43B61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ko-KR"/>
              <a:t>60242070 </a:t>
            </a:r>
            <a:r>
              <a:rPr lang="ko-KR" altLang="en-US"/>
              <a:t>조현준</a:t>
            </a:r>
          </a:p>
        </p:txBody>
      </p:sp>
    </p:spTree>
    <p:extLst>
      <p:ext uri="{BB962C8B-B14F-4D97-AF65-F5344CB8AC3E}">
        <p14:creationId xmlns:p14="http://schemas.microsoft.com/office/powerpoint/2010/main" val="3798336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0DC4F0-CADF-3154-6856-45205D4E5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ADVERSARIAL MALWARE BINARIES</a:t>
            </a:r>
            <a:endParaRPr lang="ko-KR" altLang="en-US" sz="32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3EAB42D-B931-52F1-3E46-96B7B56CB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7213CF-E7E8-7D19-CEE8-DBDA0BEE81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48" y="1825625"/>
            <a:ext cx="4354072" cy="4812984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1090EF34-317C-47BB-AB92-91DF042CD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399" y="2271481"/>
            <a:ext cx="3716441" cy="206604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2278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602A8A4-54E9-7FCD-CECF-C279D1A0A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EXPERIMENTS</a:t>
            </a:r>
            <a:endParaRPr lang="ko-KR" altLang="en-US" sz="320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BA3F54B-C849-CF3F-605D-FDFBA8B08D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2" y="2498849"/>
            <a:ext cx="8250288" cy="212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618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233A875-895B-FFC7-2FA4-CCA400625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EXPERIMENTS</a:t>
            </a:r>
            <a:endParaRPr lang="ko-KR" altLang="en-US" sz="320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87ED657-ACA6-85BB-6DE7-685941FE2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17" y="1690689"/>
            <a:ext cx="5907742" cy="4468197"/>
          </a:xfrm>
          <a:prstGeom prst="rect">
            <a:avLst/>
          </a:prstGeom>
          <a:ln w="412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56379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F153F6E-F155-9521-E776-BEAA885AD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EXPERIMENTS</a:t>
            </a:r>
            <a:endParaRPr lang="ko-KR" altLang="en-US" sz="3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E438B8-CA12-7232-001A-01F7CAC90F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59" y="2336148"/>
            <a:ext cx="8241581" cy="351780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92310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8B56299-F848-EE63-C665-D1A5C67B4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EXPERIMENTS</a:t>
            </a:r>
            <a:endParaRPr lang="ko-KR" altLang="en-US" sz="3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ED3830C-3553-70BC-8665-02623975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337" y="2061883"/>
            <a:ext cx="7611325" cy="2868706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933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36E3275-2C8E-92A7-8EF9-FB1A19267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EXPERIMENTS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287675F-63F2-5D0E-BBC0-C2ACA48C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We anyway believe that our work highlights a severevulnerability of deep learning-based malware detectors trainedon raw bytes, highlighting the need for developing more robustand principled detection methods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007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EBB4C1F-6B9F-DDCF-4272-B6440F42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END</a:t>
            </a:r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722F8726-0323-43FF-A94F-0791DD4AD9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B697665-6095-F917-6F3D-EDFF2892C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Modern Malware Detection 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D3D2B5-4ADA-2348-1CDA-1926150D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Signature-Based Detection</a:t>
            </a:r>
          </a:p>
          <a:p>
            <a:r>
              <a:rPr lang="en-US" altLang="ko-KR"/>
              <a:t>ML/AI-Based Detection</a:t>
            </a:r>
          </a:p>
          <a:p>
            <a:r>
              <a:rPr lang="en-US" altLang="ko-KR"/>
              <a:t>Heuristic Analysis</a:t>
            </a:r>
          </a:p>
          <a:p>
            <a:r>
              <a:rPr lang="en-US" altLang="ko-KR"/>
              <a:t>Behavior-Based Detection</a:t>
            </a:r>
          </a:p>
          <a:p>
            <a:r>
              <a:rPr lang="en-US" altLang="ko-KR"/>
              <a:t>Sandbox Analysis</a:t>
            </a:r>
          </a:p>
          <a:p>
            <a:r>
              <a:rPr lang="en-US" altLang="ko-KR"/>
              <a:t>Network-Based Detection</a:t>
            </a:r>
          </a:p>
          <a:p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FE12E2-9F30-D1D3-D307-DC3FE90929A1}"/>
              </a:ext>
            </a:extLst>
          </p:cNvPr>
          <p:cNvSpPr txBox="1"/>
          <p:nvPr/>
        </p:nvSpPr>
        <p:spPr>
          <a:xfrm>
            <a:off x="6451600" y="3631962"/>
            <a:ext cx="214376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 b="0" i="0">
                <a:solidFill>
                  <a:srgbClr val="1F1F1F"/>
                </a:solidFill>
                <a:effectLst/>
                <a:latin typeface="Aptos" panose="020B0004020202020204" pitchFamily="34" charset="0"/>
              </a:rPr>
              <a:t>Dynamic</a:t>
            </a:r>
            <a:endParaRPr lang="ko-KR" altLang="en-US" sz="3200">
              <a:latin typeface="Aptos" panose="020B0004020202020204" pitchFamily="34" charset="0"/>
            </a:endParaRPr>
          </a:p>
        </p:txBody>
      </p:sp>
      <p:sp>
        <p:nvSpPr>
          <p:cNvPr id="6" name="오른쪽 중괄호 5">
            <a:extLst>
              <a:ext uri="{FF2B5EF4-FFF2-40B4-BE49-F238E27FC236}">
                <a16:creationId xmlns:a16="http://schemas.microsoft.com/office/drawing/2014/main" id="{7A5B164F-0776-932F-7ACE-BA2A9D3F6A14}"/>
              </a:ext>
            </a:extLst>
          </p:cNvPr>
          <p:cNvSpPr/>
          <p:nvPr/>
        </p:nvSpPr>
        <p:spPr>
          <a:xfrm>
            <a:off x="5049520" y="3098800"/>
            <a:ext cx="1127760" cy="1534160"/>
          </a:xfrm>
          <a:prstGeom prst="rightBrace">
            <a:avLst/>
          </a:prstGeom>
          <a:ln w="38100"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중괄호 6">
            <a:extLst>
              <a:ext uri="{FF2B5EF4-FFF2-40B4-BE49-F238E27FC236}">
                <a16:creationId xmlns:a16="http://schemas.microsoft.com/office/drawing/2014/main" id="{6BD25C2A-35C0-B081-9EA3-DDE853DC09E9}"/>
              </a:ext>
            </a:extLst>
          </p:cNvPr>
          <p:cNvSpPr/>
          <p:nvPr/>
        </p:nvSpPr>
        <p:spPr>
          <a:xfrm>
            <a:off x="5049520" y="1981200"/>
            <a:ext cx="1127760" cy="1117600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120051-E4F6-14F8-60D2-F68E343AA853}"/>
              </a:ext>
            </a:extLst>
          </p:cNvPr>
          <p:cNvSpPr txBox="1"/>
          <p:nvPr/>
        </p:nvSpPr>
        <p:spPr>
          <a:xfrm>
            <a:off x="6397625" y="2236351"/>
            <a:ext cx="137033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3200"/>
              <a:t>Static</a:t>
            </a:r>
          </a:p>
          <a:p>
            <a:endParaRPr lang="ko-KR" altLang="en-US" sz="3200"/>
          </a:p>
        </p:txBody>
      </p:sp>
    </p:spTree>
    <p:extLst>
      <p:ext uri="{BB962C8B-B14F-4D97-AF65-F5344CB8AC3E}">
        <p14:creationId xmlns:p14="http://schemas.microsoft.com/office/powerpoint/2010/main" val="170665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6CE089-055D-51A5-A9D4-1DAF35110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/>
              <a:t>Riot Vanguard </a:t>
            </a:r>
            <a:br>
              <a:rPr lang="en-US" altLang="ko-KR" sz="3200" b="1"/>
            </a:br>
            <a:r>
              <a:rPr lang="en-US" altLang="ko-KR" sz="3200" b="1"/>
              <a:t>(League of Legends)</a:t>
            </a:r>
            <a:endParaRPr lang="ko-KR" altLang="en-US" sz="32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FED7C4-AF1E-FF73-9B4F-682C72821F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4"/>
            <a:ext cx="4486275" cy="4575175"/>
          </a:xfrm>
        </p:spPr>
        <p:txBody>
          <a:bodyPr>
            <a:normAutofit/>
          </a:bodyPr>
          <a:lstStyle/>
          <a:p>
            <a:r>
              <a:rPr lang="en-US" altLang="ko-KR"/>
              <a:t>kernel</a:t>
            </a:r>
            <a:r>
              <a:rPr lang="ko-KR" altLang="en-US"/>
              <a:t> </a:t>
            </a:r>
            <a:r>
              <a:rPr lang="en-US" altLang="ko-KR"/>
              <a:t>mode</a:t>
            </a:r>
            <a:r>
              <a:rPr lang="ko-KR" altLang="en-US"/>
              <a:t> </a:t>
            </a:r>
            <a:r>
              <a:rPr lang="en-US" altLang="ko-KR"/>
              <a:t>driver</a:t>
            </a:r>
          </a:p>
          <a:p>
            <a:r>
              <a:rPr lang="en-US" altLang="ko-KR"/>
              <a:t>Memory Integrity </a:t>
            </a:r>
          </a:p>
          <a:p>
            <a:r>
              <a:rPr lang="en-US" altLang="ko-KR"/>
              <a:t>Code Integrity</a:t>
            </a:r>
          </a:p>
          <a:p>
            <a:r>
              <a:rPr lang="en-US" altLang="ko-KR"/>
              <a:t>Driver Signature / Driver Integrity Check</a:t>
            </a:r>
          </a:p>
          <a:p>
            <a:r>
              <a:rPr lang="en-US" altLang="ko-KR"/>
              <a:t>Hypervisor / DMA Attack Detection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31607C-6FE4-58B8-AE09-EC459C963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3111499"/>
            <a:ext cx="4267200" cy="3381375"/>
          </a:xfrm>
          <a:prstGeom prst="rect">
            <a:avLst/>
          </a:prstGeom>
          <a:noFill/>
          <a:ln w="3492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B8B446-A7E8-6E65-0713-E644BC2CD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203996"/>
            <a:ext cx="4171949" cy="234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59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DC800-6832-E189-19B9-0565D9AD1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1F52E95-4129-E60A-EC59-03239952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Really END</a:t>
            </a:r>
            <a:endParaRPr lang="ko-KR" alt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A5F653DB-6F45-4F8F-0BA1-E33969AA3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496" y="1825625"/>
            <a:ext cx="65270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3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B4C7A7D-7CB7-850F-A7FD-2FF568BE8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Index</a:t>
            </a:r>
            <a:endParaRPr lang="ko-KR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BD6399F-E4FA-5174-F04E-6A59E03D4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400"/>
              <a:t>Introduction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/>
              <a:t>PORTABLE EXECUTABLE (PE) FORMAT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/>
              <a:t>DEEP LEARNING FOR MALWARE BINARY DETECTION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/>
              <a:t>ADVERSARIAL MALWARE BINARIES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/>
              <a:t>EXPERIMENTS</a:t>
            </a:r>
            <a:endParaRPr lang="ko-KR" altLang="en-US" sz="2400"/>
          </a:p>
        </p:txBody>
      </p:sp>
    </p:spTree>
    <p:extLst>
      <p:ext uri="{BB962C8B-B14F-4D97-AF65-F5344CB8AC3E}">
        <p14:creationId xmlns:p14="http://schemas.microsoft.com/office/powerpoint/2010/main" val="3261974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4EAED-2B98-64A2-CC7B-26F3FB246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 b="1"/>
              <a:t>Introduction</a:t>
            </a:r>
            <a:endParaRPr lang="ko-KR" altLang="en-US" sz="3200" b="1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2D70783-0A43-219E-3D28-E6283151F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3600" b="1"/>
              <a:t>Detection of malicious binarie</a:t>
            </a:r>
          </a:p>
          <a:p>
            <a:pPr lvl="1"/>
            <a:r>
              <a:rPr lang="en-US" altLang="ko-KR" sz="2800"/>
              <a:t>Research on past binary malware detection</a:t>
            </a:r>
          </a:p>
          <a:p>
            <a:pPr lvl="2"/>
            <a:r>
              <a:rPr lang="en-US" altLang="ko-KR"/>
              <a:t>Use of traditional learning algorithms for n-gram based, system call based, or behavior-based features</a:t>
            </a:r>
          </a:p>
          <a:p>
            <a:pPr lvl="1"/>
            <a:r>
              <a:rPr lang="en-US" altLang="ko-KR" sz="2800"/>
              <a:t>Recent research (2018)</a:t>
            </a:r>
          </a:p>
          <a:p>
            <a:pPr lvl="2"/>
            <a:r>
              <a:rPr lang="en-US" altLang="ko-KR"/>
              <a:t>Deep learning algorithms for raw bytes </a:t>
            </a:r>
          </a:p>
          <a:p>
            <a:pPr marL="1371600" lvl="3" indent="0">
              <a:buNone/>
            </a:pPr>
            <a:r>
              <a:rPr lang="en-US" altLang="ko-KR" u="sng"/>
              <a:t>(Under consideration)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FD3BDE-B9DC-31ED-C4A5-679AF715A8DE}"/>
              </a:ext>
            </a:extLst>
          </p:cNvPr>
          <p:cNvSpPr txBox="1"/>
          <p:nvPr/>
        </p:nvSpPr>
        <p:spPr>
          <a:xfrm>
            <a:off x="628650" y="5327432"/>
            <a:ext cx="824653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/>
              <a:t>However, machine learning techniques that classify malware based solely on the raw bytes of a file are vulnerable to </a:t>
            </a:r>
            <a:r>
              <a:rPr lang="en-US" altLang="ko-KR" sz="2000">
                <a:highlight>
                  <a:srgbClr val="FFFF00"/>
                </a:highlight>
              </a:rPr>
              <a:t>Gradient-based attacks</a:t>
            </a:r>
            <a:r>
              <a:rPr lang="en-US" altLang="ko-KR" sz="2000"/>
              <a:t>.</a:t>
            </a:r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128995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CE2F64-A3EB-375D-94DF-01EFE5084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Introduction</a:t>
            </a:r>
            <a:endParaRPr lang="ko-KR" altLang="en-US" sz="32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FD14E9-14F6-9494-8392-9B1CB94FB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Gradient-Based Attack</a:t>
            </a:r>
          </a:p>
          <a:p>
            <a:pPr lvl="1"/>
            <a:r>
              <a:rPr lang="en-US" altLang="ko-KR"/>
              <a:t>Partial byte modification with preserved functionality (e.g., padding)</a:t>
            </a:r>
            <a:endParaRPr lang="ko-KR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73D068F-F796-1BED-2628-D348CC5FD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885" y="3421835"/>
            <a:ext cx="7750229" cy="232641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559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40EEF-3D17-142A-459E-17496003AE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CCF1492-5045-70D9-0B10-E99CD119A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Introduction</a:t>
            </a:r>
            <a:endParaRPr lang="ko-KR" altLang="en-US" sz="32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A66EA-4E0D-51DF-83E2-4031CBAD7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/>
              <a:t>Our attack is conceived against MalConv, </a:t>
            </a:r>
          </a:p>
          <a:p>
            <a:pPr marL="0" indent="0">
              <a:buNone/>
            </a:pPr>
            <a:r>
              <a:rPr lang="en-US" altLang="ko-KR"/>
              <a:t>i.e., a deep neural network trained on raw bytes for malware binary detection,</a:t>
            </a:r>
          </a:p>
          <a:p>
            <a:pPr marL="0" indent="0">
              <a:buNone/>
            </a:pPr>
            <a:r>
              <a:rPr lang="en-US" altLang="ko-KR"/>
              <a:t>recently proposed by </a:t>
            </a:r>
            <a:r>
              <a:rPr lang="en-US" altLang="ko-KR">
                <a:highlight>
                  <a:srgbClr val="FFFF00"/>
                </a:highlight>
              </a:rPr>
              <a:t>Raff</a:t>
            </a:r>
            <a:r>
              <a:rPr lang="en-US" altLang="ko-KR"/>
              <a:t> et al</a:t>
            </a:r>
            <a:endParaRPr lang="ko-KR" altLang="en-US"/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BF4629B8-21D4-A2FC-56ED-DABB9F23E2B2}"/>
              </a:ext>
            </a:extLst>
          </p:cNvPr>
          <p:cNvSpPr/>
          <p:nvPr/>
        </p:nvSpPr>
        <p:spPr>
          <a:xfrm>
            <a:off x="2777066" y="3782308"/>
            <a:ext cx="5576711" cy="51875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/>
              <a:t>Malware Detection by Eating a Whole EXE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3196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A7EFBBD-AAB6-1DAA-1B0D-5B2F65215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PORTABLE EXECUTABLE (PE) FORMAT</a:t>
            </a:r>
            <a:endParaRPr lang="ko-KR" altLang="en-US" sz="3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C601C63-A4DC-AC32-6FB2-30816308C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08" y="1871311"/>
            <a:ext cx="4200894" cy="4349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E49A85B3-ADC4-ADF9-8DB9-FF7797BE947D}"/>
              </a:ext>
            </a:extLst>
          </p:cNvPr>
          <p:cNvSpPr/>
          <p:nvPr/>
        </p:nvSpPr>
        <p:spPr>
          <a:xfrm>
            <a:off x="4385734" y="2080605"/>
            <a:ext cx="1213557" cy="64346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tx1"/>
                </a:solidFill>
              </a:rPr>
              <a:t>Header</a:t>
            </a:r>
            <a:endParaRPr lang="ko-KR" altLang="en-US" sz="2000" b="1">
              <a:solidFill>
                <a:schemeClr val="tx1"/>
              </a:solidFill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3EF75444-C252-D7D9-436E-10065A979B18}"/>
              </a:ext>
            </a:extLst>
          </p:cNvPr>
          <p:cNvSpPr/>
          <p:nvPr/>
        </p:nvSpPr>
        <p:spPr>
          <a:xfrm>
            <a:off x="4342687" y="3181188"/>
            <a:ext cx="1875381" cy="6434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tx1"/>
                </a:solidFill>
              </a:rPr>
              <a:t>Section Table</a:t>
            </a:r>
            <a:endParaRPr lang="ko-KR" altLang="en-US" sz="2000" b="1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0D6281-A83D-FB38-1078-3D4EAE3E382B}"/>
              </a:ext>
            </a:extLst>
          </p:cNvPr>
          <p:cNvSpPr/>
          <p:nvPr/>
        </p:nvSpPr>
        <p:spPr>
          <a:xfrm>
            <a:off x="4306370" y="4593708"/>
            <a:ext cx="1875381" cy="64346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2000" b="1">
                <a:solidFill>
                  <a:schemeClr val="tx1"/>
                </a:solidFill>
              </a:rPr>
              <a:t>Section Data</a:t>
            </a:r>
            <a:endParaRPr lang="ko-KR" altLang="en-US" sz="2000" b="1">
              <a:solidFill>
                <a:schemeClr val="tx1"/>
              </a:solidFill>
            </a:endParaRPr>
          </a:p>
        </p:txBody>
      </p:sp>
      <p:sp>
        <p:nvSpPr>
          <p:cNvPr id="12" name="오른쪽 중괄호 11">
            <a:extLst>
              <a:ext uri="{FF2B5EF4-FFF2-40B4-BE49-F238E27FC236}">
                <a16:creationId xmlns:a16="http://schemas.microsoft.com/office/drawing/2014/main" id="{40D9B157-A970-EFDB-6CEB-95E1A7BFBDD0}"/>
              </a:ext>
            </a:extLst>
          </p:cNvPr>
          <p:cNvSpPr/>
          <p:nvPr/>
        </p:nvSpPr>
        <p:spPr>
          <a:xfrm>
            <a:off x="3251199" y="1952979"/>
            <a:ext cx="1091488" cy="643466"/>
          </a:xfrm>
          <a:prstGeom prst="rightBrace">
            <a:avLst>
              <a:gd name="adj1" fmla="val 10087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오른쪽 중괄호 12">
            <a:extLst>
              <a:ext uri="{FF2B5EF4-FFF2-40B4-BE49-F238E27FC236}">
                <a16:creationId xmlns:a16="http://schemas.microsoft.com/office/drawing/2014/main" id="{11A9E9E3-D516-8704-2392-1E34DC8BA5B3}"/>
              </a:ext>
            </a:extLst>
          </p:cNvPr>
          <p:cNvSpPr/>
          <p:nvPr/>
        </p:nvSpPr>
        <p:spPr>
          <a:xfrm>
            <a:off x="3397614" y="2859455"/>
            <a:ext cx="801853" cy="1260990"/>
          </a:xfrm>
          <a:prstGeom prst="rightBrace">
            <a:avLst>
              <a:gd name="adj1" fmla="val 10087"/>
              <a:gd name="adj2" fmla="val 50000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오른쪽 중괄호 15">
            <a:extLst>
              <a:ext uri="{FF2B5EF4-FFF2-40B4-BE49-F238E27FC236}">
                <a16:creationId xmlns:a16="http://schemas.microsoft.com/office/drawing/2014/main" id="{408D97AF-75A1-DC36-B725-6DAB6F57868C}"/>
              </a:ext>
            </a:extLst>
          </p:cNvPr>
          <p:cNvSpPr/>
          <p:nvPr/>
        </p:nvSpPr>
        <p:spPr>
          <a:xfrm>
            <a:off x="2251792" y="4284946"/>
            <a:ext cx="1947675" cy="1260990"/>
          </a:xfrm>
          <a:prstGeom prst="rightBrace">
            <a:avLst>
              <a:gd name="adj1" fmla="val 16354"/>
              <a:gd name="adj2" fmla="val 50000"/>
            </a:avLst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33956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E29F84-51ED-1C97-8905-465C12734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PORTABLE EXECUTABLE (PE) FORMAT</a:t>
            </a:r>
            <a:endParaRPr lang="ko-KR" altLang="en-US" sz="320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1D3B3C1-5B3B-DB6E-0494-8035FA44A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/>
              <a:t>Manipulating PE Files</a:t>
            </a:r>
            <a:endParaRPr lang="ko-KR" altLang="en-US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6736E68-ECE9-4902-A29C-6F9974BCFC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4" y="2641600"/>
            <a:ext cx="3544818" cy="3670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393DD5EF-1F3B-34ED-E497-B4AF2C7B78D6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1510861" y="3174772"/>
            <a:ext cx="2436830" cy="1532695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715CB318-331A-E3B2-8A0E-749CAD7105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7691" y="2364566"/>
            <a:ext cx="3685448" cy="1620412"/>
          </a:xfrm>
          <a:prstGeom prst="rect">
            <a:avLst/>
          </a:prstGeom>
          <a:ln w="31750" cmpd="sng">
            <a:solidFill>
              <a:schemeClr val="tx1"/>
            </a:solidFill>
          </a:ln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CC8E3396-BAA6-F38C-A4A0-D06C90B23B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47690" y="4838387"/>
            <a:ext cx="4457104" cy="1654487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5" name="같음 기호 14">
            <a:extLst>
              <a:ext uri="{FF2B5EF4-FFF2-40B4-BE49-F238E27FC236}">
                <a16:creationId xmlns:a16="http://schemas.microsoft.com/office/drawing/2014/main" id="{AFB39A61-C3F2-BE13-118C-C67DAC8D8389}"/>
              </a:ext>
            </a:extLst>
          </p:cNvPr>
          <p:cNvSpPr/>
          <p:nvPr/>
        </p:nvSpPr>
        <p:spPr>
          <a:xfrm rot="5400000">
            <a:off x="5380110" y="4007821"/>
            <a:ext cx="818975" cy="773289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1B6F1E-2637-180F-15A5-C8F52AE3AF8E}"/>
              </a:ext>
            </a:extLst>
          </p:cNvPr>
          <p:cNvSpPr txBox="1"/>
          <p:nvPr/>
        </p:nvSpPr>
        <p:spPr>
          <a:xfrm>
            <a:off x="7858494" y="1821609"/>
            <a:ext cx="970845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>
              <a:lnSpc>
                <a:spcPts val="2700"/>
              </a:lnSpc>
              <a:buNone/>
            </a:pPr>
            <a:r>
              <a:rPr lang="en-US" altLang="ko-KR" b="1" i="0">
                <a:solidFill>
                  <a:srgbClr val="1F1F1F"/>
                </a:solidFill>
                <a:effectLst/>
                <a:highlight>
                  <a:srgbClr val="FF0000"/>
                </a:highlight>
                <a:latin typeface="inherit"/>
              </a:rPr>
              <a:t>difficult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115B4D8B-C525-4044-8DAF-B97843901619}"/>
              </a:ext>
            </a:extLst>
          </p:cNvPr>
          <p:cNvSpPr/>
          <p:nvPr/>
        </p:nvSpPr>
        <p:spPr>
          <a:xfrm>
            <a:off x="43728" y="2222470"/>
            <a:ext cx="9011388" cy="449343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1358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F6386EC-B477-C9F8-CAD4-957703457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DEEP LEARNING FOR MALWARE BINARY DETECTION</a:t>
            </a:r>
            <a:endParaRPr lang="ko-KR" altLang="en-US" sz="3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9882BC9-6B08-61D3-D014-73DABB6D6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45" y="2490974"/>
            <a:ext cx="8273100" cy="2581836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06591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5339A0-5E45-8E6A-1FC7-2C0118978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3200"/>
              <a:t>ADVERSARIAL MALWARE BINARIES</a:t>
            </a:r>
            <a:endParaRPr lang="ko-KR" altLang="en-US" sz="320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239AF2AC-326D-F34E-28FF-2335A0A0F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049" y="2023502"/>
            <a:ext cx="6841901" cy="3803557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033578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테마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820</TotalTime>
  <Words>316</Words>
  <Application>Microsoft Office PowerPoint</Application>
  <PresentationFormat>화면 슬라이드 쇼(4:3)</PresentationFormat>
  <Paragraphs>75</Paragraphs>
  <Slides>19</Slides>
  <Notes>13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5" baseType="lpstr">
      <vt:lpstr>inherit</vt:lpstr>
      <vt:lpstr>맑은 고딕</vt:lpstr>
      <vt:lpstr>Aptos</vt:lpstr>
      <vt:lpstr>Aptos Display</vt:lpstr>
      <vt:lpstr>Arial</vt:lpstr>
      <vt:lpstr>Office 테마</vt:lpstr>
      <vt:lpstr>Adversarial Malware Binaries: Evading DeepLearning for Malware Detection in Executable</vt:lpstr>
      <vt:lpstr>Index</vt:lpstr>
      <vt:lpstr>Introduction</vt:lpstr>
      <vt:lpstr>Introduction</vt:lpstr>
      <vt:lpstr>Introduction</vt:lpstr>
      <vt:lpstr>PORTABLE EXECUTABLE (PE) FORMAT</vt:lpstr>
      <vt:lpstr>PORTABLE EXECUTABLE (PE) FORMAT</vt:lpstr>
      <vt:lpstr>DEEP LEARNING FOR MALWARE BINARY DETECTION</vt:lpstr>
      <vt:lpstr>ADVERSARIAL MALWARE BINARIES</vt:lpstr>
      <vt:lpstr>ADVERSARIAL MALWARE BINARIES</vt:lpstr>
      <vt:lpstr>EXPERIMENTS</vt:lpstr>
      <vt:lpstr>EXPERIMENTS</vt:lpstr>
      <vt:lpstr>EXPERIMENTS</vt:lpstr>
      <vt:lpstr>EXPERIMENTS</vt:lpstr>
      <vt:lpstr>EXPERIMENTS</vt:lpstr>
      <vt:lpstr>END</vt:lpstr>
      <vt:lpstr>Modern Malware Detection </vt:lpstr>
      <vt:lpstr>Riot Vanguard  (League of Legends)</vt:lpstr>
      <vt:lpstr>Really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조현준</dc:creator>
  <cp:lastModifiedBy>조현준</cp:lastModifiedBy>
  <cp:revision>42</cp:revision>
  <dcterms:created xsi:type="dcterms:W3CDTF">2026-04-07T04:12:22Z</dcterms:created>
  <dcterms:modified xsi:type="dcterms:W3CDTF">2026-04-16T11:19:23Z</dcterms:modified>
</cp:coreProperties>
</file>