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73" r:id="rId5"/>
    <p:sldId id="274" r:id="rId6"/>
    <p:sldId id="266" r:id="rId7"/>
    <p:sldId id="280" r:id="rId8"/>
    <p:sldId id="267" r:id="rId9"/>
    <p:sldId id="281" r:id="rId10"/>
    <p:sldId id="282" r:id="rId11"/>
    <p:sldId id="283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708" autoAdjust="0"/>
  </p:normalViewPr>
  <p:slideViewPr>
    <p:cSldViewPr snapToGrid="0" snapToObjects="1">
      <p:cViewPr>
        <p:scale>
          <a:sx n="106" d="100"/>
          <a:sy n="106" d="100"/>
        </p:scale>
        <p:origin x="-330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3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4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80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6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4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8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7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1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3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5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6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46C9-4364-914B-BBE0-50C98939E7B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Hangman in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 </a:t>
            </a:r>
            <a:r>
              <a:rPr lang="en-US" altLang="ko-KR" dirty="0" smtClean="0"/>
              <a:t>18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01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반복되는 상황은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사용자가 입력할 때마다 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다 맞추거나 다 틀릴 때까지 반복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Exit condition?</a:t>
            </a:r>
          </a:p>
          <a:p>
            <a:pPr lvl="1"/>
            <a:r>
              <a:rPr lang="ko-KR" altLang="en-US" dirty="0" smtClean="0"/>
              <a:t>입력한 글자가 알파벳이 아니면 반복 입력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Exit condition? </a:t>
            </a:r>
          </a:p>
          <a:p>
            <a:pPr lvl="1"/>
            <a:r>
              <a:rPr lang="ko-KR" altLang="en-US" dirty="0" smtClean="0"/>
              <a:t>입력한 글자가 이미 입력한 글자이면 반복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Exit condition?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87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</a:t>
            </a:r>
            <a:r>
              <a:rPr lang="en-US" dirty="0" err="1" smtClean="0"/>
              <a:t>vs</a:t>
            </a:r>
            <a:r>
              <a:rPr lang="en-US" dirty="0" smtClean="0"/>
              <a:t> do-while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8229600" cy="131515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ko-KR" altLang="en-US" dirty="0"/>
              <a:t>모든 </a:t>
            </a:r>
            <a:r>
              <a:rPr lang="en-US" altLang="ko-KR" dirty="0"/>
              <a:t>while</a:t>
            </a:r>
            <a:r>
              <a:rPr lang="ko-KR" altLang="en-US" dirty="0"/>
              <a:t>문은 </a:t>
            </a:r>
            <a:r>
              <a:rPr lang="en-US" altLang="ko-KR" dirty="0"/>
              <a:t>do-while</a:t>
            </a:r>
            <a:r>
              <a:rPr lang="ko-KR" altLang="en-US" dirty="0"/>
              <a:t>로 대체 가능</a:t>
            </a:r>
            <a:endParaRPr lang="en-US" altLang="ko-KR" dirty="0"/>
          </a:p>
          <a:p>
            <a:pPr marL="342900" indent="-342900">
              <a:buFont typeface="Arial"/>
              <a:buChar char="•"/>
            </a:pPr>
            <a:r>
              <a:rPr lang="ko-KR" altLang="en-US" dirty="0"/>
              <a:t>모든 </a:t>
            </a:r>
            <a:r>
              <a:rPr lang="en-US" altLang="ko-KR" dirty="0"/>
              <a:t>do-while</a:t>
            </a:r>
            <a:r>
              <a:rPr lang="ko-KR" altLang="en-US" dirty="0"/>
              <a:t>문은 </a:t>
            </a:r>
            <a:r>
              <a:rPr lang="en-US" altLang="ko-KR" dirty="0"/>
              <a:t>while</a:t>
            </a:r>
            <a:r>
              <a:rPr lang="ko-KR" altLang="en-US" dirty="0"/>
              <a:t>로 대체 </a:t>
            </a:r>
            <a:r>
              <a:rPr lang="ko-KR" altLang="en-US" dirty="0" smtClean="0"/>
              <a:t>가능</a:t>
            </a:r>
            <a:endParaRPr lang="en-US" altLang="ko-KR" dirty="0" smtClean="0"/>
          </a:p>
          <a:p>
            <a:pPr marL="342900" indent="-342900">
              <a:buFont typeface="Arial"/>
              <a:buChar char="•"/>
            </a:pPr>
            <a:r>
              <a:rPr lang="en-US" altLang="ko-KR" dirty="0" smtClean="0"/>
              <a:t>Choose the simplest 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983185"/>
            <a:ext cx="4040188" cy="35886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&lt;initialize&gt;</a:t>
            </a:r>
          </a:p>
          <a:p>
            <a:pPr marL="0" indent="0">
              <a:buNone/>
            </a:pPr>
            <a:r>
              <a:rPr lang="en-US" dirty="0" smtClean="0"/>
              <a:t>while</a:t>
            </a:r>
            <a:r>
              <a:rPr lang="en-US" dirty="0" smtClean="0"/>
              <a:t>(!&lt;</a:t>
            </a:r>
            <a:r>
              <a:rPr lang="en-US" dirty="0" smtClean="0"/>
              <a:t>exit condition&gt;)  {</a:t>
            </a:r>
          </a:p>
          <a:p>
            <a:pPr marL="457200" lvl="1" indent="0">
              <a:buNone/>
            </a:pPr>
            <a:r>
              <a:rPr lang="en-US" dirty="0"/>
              <a:t>&lt;</a:t>
            </a:r>
            <a:r>
              <a:rPr lang="en-US" dirty="0" smtClean="0"/>
              <a:t>body&gt;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------------------------------------</a:t>
            </a:r>
          </a:p>
          <a:p>
            <a:pPr marL="0" indent="0">
              <a:buNone/>
            </a:pPr>
            <a:r>
              <a:rPr lang="en-US" dirty="0" smtClean="0"/>
              <a:t>while(true)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&lt;body&gt;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if( &lt;exit condition&gt; 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break;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983185"/>
            <a:ext cx="4041775" cy="314297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&lt;initialize&gt;</a:t>
            </a:r>
          </a:p>
          <a:p>
            <a:pPr marL="0" indent="0">
              <a:buNone/>
            </a:pPr>
            <a:r>
              <a:rPr lang="en-US" dirty="0" smtClean="0"/>
              <a:t>do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&lt;body&gt;</a:t>
            </a:r>
          </a:p>
          <a:p>
            <a:pPr marL="0" indent="0">
              <a:buNone/>
            </a:pPr>
            <a:r>
              <a:rPr lang="en-US" dirty="0" smtClean="0"/>
              <a:t>} while( !&lt;exit condition&gt; 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00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repeat {</a:t>
            </a:r>
          </a:p>
          <a:p>
            <a:pPr marL="457200" lvl="1" indent="0">
              <a:buNone/>
            </a:pPr>
            <a:r>
              <a:rPr lang="en-US" sz="2000" dirty="0" smtClean="0"/>
              <a:t>print incorrect letters left, used letters</a:t>
            </a:r>
          </a:p>
          <a:p>
            <a:pPr marL="457200" lvl="1" indent="0">
              <a:buNone/>
            </a:pPr>
            <a:r>
              <a:rPr lang="en-US" sz="2000" dirty="0" smtClean="0"/>
              <a:t>repeat {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repeat { get a letter 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} </a:t>
            </a:r>
            <a:r>
              <a:rPr lang="en-US" sz="2000" dirty="0"/>
              <a:t>until it is alphabet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}</a:t>
            </a:r>
            <a:r>
              <a:rPr lang="en-US" sz="2000" dirty="0"/>
              <a:t> </a:t>
            </a:r>
            <a:r>
              <a:rPr lang="en-US" sz="2000" dirty="0" smtClean="0"/>
              <a:t>until it is new letter</a:t>
            </a:r>
          </a:p>
          <a:p>
            <a:pPr marL="457200" lvl="1" indent="0">
              <a:buNone/>
            </a:pPr>
            <a:r>
              <a:rPr lang="en-US" sz="2000" dirty="0" smtClean="0"/>
              <a:t>add to used letters </a:t>
            </a:r>
          </a:p>
          <a:p>
            <a:pPr marL="457200" lvl="1" indent="0">
              <a:buNone/>
            </a:pPr>
            <a:r>
              <a:rPr lang="en-US" sz="2000" dirty="0" smtClean="0"/>
              <a:t>if( hit ) {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update hit letters</a:t>
            </a:r>
          </a:p>
          <a:p>
            <a:pPr marL="457200" lvl="1" indent="0">
              <a:buNone/>
            </a:pPr>
            <a:r>
              <a:rPr lang="en-US" sz="2000" dirty="0" smtClean="0"/>
              <a:t>else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wrong count++</a:t>
            </a:r>
          </a:p>
          <a:p>
            <a:pPr marL="457200" lvl="1" indent="0">
              <a:buNone/>
            </a:pPr>
            <a:r>
              <a:rPr lang="en-US" sz="2000" dirty="0" smtClean="0"/>
              <a:t>print hangman</a:t>
            </a:r>
            <a:endParaRPr lang="en-US" sz="2000" dirty="0"/>
          </a:p>
          <a:p>
            <a:pPr marL="57150" indent="0">
              <a:buNone/>
            </a:pPr>
            <a:r>
              <a:rPr lang="en-US" sz="2400" dirty="0" smtClean="0"/>
              <a:t>}</a:t>
            </a:r>
            <a:r>
              <a:rPr lang="en-US" sz="2000" dirty="0"/>
              <a:t> </a:t>
            </a:r>
            <a:r>
              <a:rPr lang="en-US" sz="2000" dirty="0" smtClean="0"/>
              <a:t>until win or lost</a:t>
            </a:r>
          </a:p>
        </p:txBody>
      </p:sp>
    </p:spTree>
    <p:extLst>
      <p:ext uri="{BB962C8B-B14F-4D97-AF65-F5344CB8AC3E}">
        <p14:creationId xmlns:p14="http://schemas.microsoft.com/office/powerpoint/2010/main" val="247519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Hangman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4130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2200" dirty="0" smtClean="0"/>
              <a:t>컴퓨터가 단어를 하나 생각하면 그 단어에 포함되어 있는 알파벳을 하나씩 추측해서 전체 단어를 맞추는 게임이다</a:t>
            </a:r>
            <a:r>
              <a:rPr lang="en-US" altLang="ko-KR" sz="2200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ko-KR" altLang="en-US" sz="2200" dirty="0" smtClean="0"/>
              <a:t>단어에 없는 알파벳을 추측할 때마다 벌점이 추가되어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 단어를 마추기 전에 최대 벌점에 이르면 사람이 교수형에 매달리는 게임</a:t>
            </a:r>
            <a:r>
              <a:rPr lang="en-US" altLang="ko-KR" sz="2200" dirty="0" smtClean="0"/>
              <a:t>.</a:t>
            </a:r>
            <a:endParaRPr lang="en-US" sz="2200" dirty="0"/>
          </a:p>
        </p:txBody>
      </p:sp>
      <p:pic>
        <p:nvPicPr>
          <p:cNvPr id="4" name="Picture 3" descr="Screen Shot 2014-09-08 at 11.27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322" y="3895797"/>
            <a:ext cx="6824608" cy="265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8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092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단어모음 준비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무작위 단어선택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사용자가 글자 입력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이미 입력한 글자면 반복 </a:t>
            </a:r>
            <a:r>
              <a:rPr lang="en-US" altLang="ko-KR" dirty="0" smtClean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글자가 단어에 있으면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맞춘글자 표시</a:t>
            </a:r>
            <a:r>
              <a:rPr lang="en-US" altLang="ko-KR" dirty="0" smtClean="0"/>
              <a:t>,</a:t>
            </a:r>
            <a:r>
              <a:rPr lang="ko-KR" altLang="en-US" dirty="0" smtClean="0"/>
              <a:t> 반복 </a:t>
            </a:r>
            <a:r>
              <a:rPr lang="en-US" altLang="ko-KR" dirty="0" smtClean="0"/>
              <a:t>3</a:t>
            </a:r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단어를 맞췄으면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(WIN)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없으면</a:t>
            </a:r>
            <a:endParaRPr lang="en-US" altLang="ko-KR" dirty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틀린횟수 증가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그림수정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최대 틀린횟수 도달했으면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(LOSE)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반복 </a:t>
            </a:r>
            <a:r>
              <a:rPr lang="en-US" altLang="ko-KR" dirty="0" smtClean="0"/>
              <a:t>3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679149" y="1552575"/>
            <a:ext cx="2667000" cy="4397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String, Array of Strings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679149" y="2359975"/>
            <a:ext cx="2667000" cy="4397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Random Number Gen.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679149" y="31673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Input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679149" y="39747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Flow: While, If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679149" y="47821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String Functions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679149" y="55895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ASCII Graphics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28" idx="6"/>
            <a:endCxn id="4" idx="1"/>
          </p:cNvCxnSpPr>
          <p:nvPr/>
        </p:nvCxnSpPr>
        <p:spPr>
          <a:xfrm>
            <a:off x="3256265" y="1753816"/>
            <a:ext cx="2422884" cy="1862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9" idx="6"/>
            <a:endCxn id="5" idx="1"/>
          </p:cNvCxnSpPr>
          <p:nvPr/>
        </p:nvCxnSpPr>
        <p:spPr>
          <a:xfrm>
            <a:off x="3467922" y="2177273"/>
            <a:ext cx="2211227" cy="402571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2" idx="6"/>
            <a:endCxn id="6" idx="1"/>
          </p:cNvCxnSpPr>
          <p:nvPr/>
        </p:nvCxnSpPr>
        <p:spPr>
          <a:xfrm>
            <a:off x="3907519" y="2579844"/>
            <a:ext cx="1771630" cy="8074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7" idx="6"/>
            <a:endCxn id="8" idx="1"/>
          </p:cNvCxnSpPr>
          <p:nvPr/>
        </p:nvCxnSpPr>
        <p:spPr>
          <a:xfrm>
            <a:off x="4265708" y="3284984"/>
            <a:ext cx="1413441" cy="171706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0" idx="6"/>
            <a:endCxn id="9" idx="1"/>
          </p:cNvCxnSpPr>
          <p:nvPr/>
        </p:nvCxnSpPr>
        <p:spPr>
          <a:xfrm>
            <a:off x="4477365" y="4916926"/>
            <a:ext cx="1201784" cy="89251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7" idx="1"/>
          </p:cNvCxnSpPr>
          <p:nvPr/>
        </p:nvCxnSpPr>
        <p:spPr>
          <a:xfrm>
            <a:off x="4477365" y="3167375"/>
            <a:ext cx="1201784" cy="1027269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911754" y="1466479"/>
            <a:ext cx="2344511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944316" y="1889936"/>
            <a:ext cx="2523606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295667" y="2292507"/>
            <a:ext cx="1611852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858676" y="2592701"/>
            <a:ext cx="1025722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911754" y="2997647"/>
            <a:ext cx="3353954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256265" y="4629589"/>
            <a:ext cx="1221100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4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ASCII Graphics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805" y="1713115"/>
            <a:ext cx="3114249" cy="4657533"/>
          </a:xfrm>
          <a:prstGeom prst="rect">
            <a:avLst/>
          </a:prstGeom>
        </p:spPr>
      </p:pic>
      <p:pic>
        <p:nvPicPr>
          <p:cNvPr id="8" name="Picture 7" descr="Screen Shot 2014-09-18 at 3.44.3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224" y="1713114"/>
            <a:ext cx="3743680" cy="352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84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Hangman ASCII 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688011" cy="3923121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FangSong" pitchFamily="49" charset="-122"/>
                <a:ea typeface="FangSong" pitchFamily="49" charset="-122"/>
              </a:rPr>
              <a:t> </a:t>
            </a:r>
            <a:r>
              <a:rPr lang="en-US" b="1" dirty="0" smtClean="0">
                <a:latin typeface="FangSong" pitchFamily="49" charset="-122"/>
                <a:ea typeface="FangSong" pitchFamily="49" charset="-122"/>
              </a:rPr>
              <a:t> </a:t>
            </a:r>
            <a:r>
              <a:rPr lang="en-US" b="1" dirty="0" smtClean="0">
                <a:latin typeface="FangSong" pitchFamily="49" charset="-122"/>
                <a:ea typeface="FangSong" pitchFamily="49" charset="-122"/>
              </a:rPr>
              <a:t>  </a:t>
            </a:r>
            <a:r>
              <a:rPr lang="en-US" b="1" dirty="0" smtClean="0">
                <a:latin typeface="FangSong" pitchFamily="49" charset="-122"/>
                <a:ea typeface="FangSong" pitchFamily="49" charset="-122"/>
              </a:rPr>
              <a:t>__</a:t>
            </a:r>
            <a:r>
              <a:rPr lang="en-US" b="1" dirty="0" smtClean="0">
                <a:latin typeface="FangSong" pitchFamily="49" charset="-122"/>
                <a:ea typeface="FangSong" pitchFamily="49" charset="-122"/>
                <a:cs typeface="Courier"/>
              </a:rPr>
              <a:t> </a:t>
            </a:r>
            <a:endParaRPr lang="en-US" b="1" dirty="0">
              <a:latin typeface="FangSong" pitchFamily="49" charset="-122"/>
              <a:ea typeface="FangSong" pitchFamily="49" charset="-122"/>
              <a:cs typeface="Courier"/>
            </a:endParaRPr>
          </a:p>
          <a:p>
            <a:pPr marL="0" indent="0">
              <a:buNone/>
            </a:pPr>
            <a:r>
              <a:rPr lang="en-US" b="1" dirty="0">
                <a:latin typeface="FangSong" pitchFamily="49" charset="-122"/>
                <a:ea typeface="FangSong" pitchFamily="49" charset="-122"/>
                <a:cs typeface="Courier"/>
              </a:rPr>
              <a:t>   |  | </a:t>
            </a:r>
          </a:p>
          <a:p>
            <a:pPr marL="0" indent="0">
              <a:buNone/>
            </a:pPr>
            <a:r>
              <a:rPr lang="en-US" b="1" dirty="0">
                <a:latin typeface="FangSong" pitchFamily="49" charset="-122"/>
                <a:ea typeface="FangSong" pitchFamily="49" charset="-122"/>
                <a:cs typeface="Courier"/>
              </a:rPr>
              <a:t>   |  O</a:t>
            </a:r>
          </a:p>
          <a:p>
            <a:pPr marL="0" indent="0">
              <a:buNone/>
            </a:pPr>
            <a:r>
              <a:rPr lang="en-US" b="1" dirty="0">
                <a:latin typeface="FangSong" pitchFamily="49" charset="-122"/>
                <a:ea typeface="FangSong" pitchFamily="49" charset="-122"/>
                <a:cs typeface="Courier"/>
              </a:rPr>
              <a:t>   | /@\</a:t>
            </a:r>
          </a:p>
          <a:p>
            <a:pPr marL="0" indent="0">
              <a:buNone/>
            </a:pPr>
            <a:r>
              <a:rPr lang="en-US" b="1" dirty="0">
                <a:latin typeface="FangSong" pitchFamily="49" charset="-122"/>
                <a:ea typeface="FangSong" pitchFamily="49" charset="-122"/>
                <a:cs typeface="Courier"/>
              </a:rPr>
              <a:t>   | / \</a:t>
            </a:r>
          </a:p>
          <a:p>
            <a:pPr marL="0" indent="0">
              <a:buNone/>
            </a:pPr>
            <a:r>
              <a:rPr lang="en-US" b="1" dirty="0">
                <a:latin typeface="FangSong" pitchFamily="49" charset="-122"/>
                <a:ea typeface="FangSong" pitchFamily="49" charset="-122"/>
                <a:cs typeface="Courier"/>
              </a:rPr>
              <a:t>   |    </a:t>
            </a:r>
          </a:p>
          <a:p>
            <a:pPr marL="0" indent="0">
              <a:buNone/>
            </a:pPr>
            <a:r>
              <a:rPr lang="en-US" b="1" dirty="0">
                <a:latin typeface="FangSong" pitchFamily="49" charset="-122"/>
                <a:ea typeface="FangSong" pitchFamily="49" charset="-122"/>
                <a:cs typeface="Courier"/>
              </a:rPr>
              <a:t> __|__  </a:t>
            </a:r>
            <a:endParaRPr lang="en-US" dirty="0">
              <a:latin typeface="FangSong" pitchFamily="49" charset="-122"/>
              <a:ea typeface="FangSong" pitchFamily="49" charset="-122"/>
              <a:cs typeface="Courier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12315" y="1600200"/>
            <a:ext cx="5674485" cy="4525963"/>
          </a:xfrm>
        </p:spPr>
        <p:txBody>
          <a:bodyPr/>
          <a:lstStyle/>
          <a:p>
            <a:r>
              <a:rPr lang="en-US" dirty="0" err="1" smtClean="0"/>
              <a:t>printf</a:t>
            </a:r>
            <a:r>
              <a:rPr lang="ko-KR" altLang="en-US" dirty="0" smtClean="0"/>
              <a:t>로만 구현</a:t>
            </a:r>
            <a:endParaRPr lang="en-US" altLang="ko-KR" dirty="0" smtClean="0"/>
          </a:p>
          <a:p>
            <a:r>
              <a:rPr lang="ko-KR" altLang="en-US" dirty="0" smtClean="0"/>
              <a:t>함수를 이용해서 코드 재사용</a:t>
            </a:r>
            <a:endParaRPr lang="en-US" altLang="ko-KR" dirty="0" smtClean="0"/>
          </a:p>
          <a:p>
            <a:r>
              <a:rPr lang="en-US" dirty="0" smtClean="0"/>
              <a:t>function </a:t>
            </a:r>
            <a:r>
              <a:rPr lang="en-US" dirty="0" err="1" smtClean="0"/>
              <a:t>draw_hangman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n)</a:t>
            </a:r>
          </a:p>
          <a:p>
            <a:r>
              <a:rPr lang="en-US" dirty="0" err="1" smtClean="0"/>
              <a:t>draw_hangman</a:t>
            </a:r>
            <a:r>
              <a:rPr lang="en-US" dirty="0" smtClean="0"/>
              <a:t>(0) : </a:t>
            </a:r>
            <a:r>
              <a:rPr lang="ko-KR" altLang="en-US" dirty="0" smtClean="0"/>
              <a:t>빈 교수대</a:t>
            </a:r>
            <a:endParaRPr lang="en-US" altLang="ko-KR" dirty="0" smtClean="0"/>
          </a:p>
          <a:p>
            <a:r>
              <a:rPr lang="en-US" dirty="0" err="1" smtClean="0"/>
              <a:t>draw_hangman</a:t>
            </a:r>
            <a:r>
              <a:rPr lang="en-US" dirty="0" smtClean="0"/>
              <a:t>(1) :</a:t>
            </a:r>
            <a:r>
              <a:rPr lang="ko-KR" altLang="en-US" dirty="0" smtClean="0"/>
              <a:t> 머리표시</a:t>
            </a:r>
            <a:endParaRPr lang="en-US" altLang="ko-KR" dirty="0" smtClean="0"/>
          </a:p>
          <a:p>
            <a:r>
              <a:rPr lang="en-US" altLang="ko-KR" dirty="0" err="1" smtClean="0"/>
              <a:t>draw_hangman</a:t>
            </a:r>
            <a:r>
              <a:rPr lang="en-US" altLang="ko-KR" dirty="0" smtClean="0"/>
              <a:t>(2) : </a:t>
            </a:r>
            <a:r>
              <a:rPr lang="ko-KR" altLang="en-US" dirty="0" smtClean="0"/>
              <a:t>머리</a:t>
            </a:r>
            <a:r>
              <a:rPr lang="en-US" altLang="ko-KR" dirty="0" smtClean="0"/>
              <a:t>+</a:t>
            </a:r>
            <a:r>
              <a:rPr lang="ko-KR" altLang="en-US" dirty="0" smtClean="0"/>
              <a:t>오른팔</a:t>
            </a:r>
            <a:endParaRPr lang="en-US" altLang="ko-KR" dirty="0" smtClean="0"/>
          </a:p>
          <a:p>
            <a:r>
              <a:rPr lang="en-US" altLang="ko-KR" dirty="0" err="1" smtClean="0"/>
              <a:t>draw_hangman</a:t>
            </a:r>
            <a:r>
              <a:rPr lang="en-US" altLang="ko-KR" dirty="0" smtClean="0"/>
              <a:t>(6) : </a:t>
            </a:r>
            <a:r>
              <a:rPr lang="ko-KR" altLang="en-US" dirty="0" smtClean="0"/>
              <a:t>교수형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61178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getchar</a:t>
            </a:r>
            <a:r>
              <a:rPr lang="en-US" dirty="0" smtClean="0"/>
              <a:t>()</a:t>
            </a:r>
          </a:p>
          <a:p>
            <a:pPr lvl="1"/>
            <a:r>
              <a:rPr lang="ko-KR" altLang="en-US" dirty="0" smtClean="0"/>
              <a:t>한 글자만 입력</a:t>
            </a:r>
            <a:endParaRPr lang="en-US" dirty="0" smtClean="0"/>
          </a:p>
          <a:p>
            <a:pPr lvl="1"/>
            <a:r>
              <a:rPr lang="en-US" dirty="0" smtClean="0"/>
              <a:t>c = </a:t>
            </a:r>
            <a:r>
              <a:rPr lang="en-US" dirty="0" err="1" smtClean="0"/>
              <a:t>getchar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()</a:t>
            </a:r>
          </a:p>
          <a:p>
            <a:pPr lvl="1"/>
            <a:r>
              <a:rPr lang="ko-KR" altLang="en-US" dirty="0" smtClean="0"/>
              <a:t>한 단어만 </a:t>
            </a:r>
            <a:r>
              <a:rPr lang="ko-KR" altLang="en-US" dirty="0" smtClean="0"/>
              <a:t>입력</a:t>
            </a:r>
            <a:endParaRPr lang="en-US" altLang="ko-KR" dirty="0" smtClean="0"/>
          </a:p>
          <a:p>
            <a:pPr lvl="1"/>
            <a:r>
              <a:rPr lang="en-US" dirty="0" smtClean="0"/>
              <a:t>Char </a:t>
            </a:r>
            <a:r>
              <a:rPr lang="en-US" dirty="0" err="1" smtClean="0"/>
              <a:t>str</a:t>
            </a:r>
            <a:r>
              <a:rPr lang="en-US" dirty="0" smtClean="0"/>
              <a:t>[20];</a:t>
            </a:r>
            <a:endParaRPr lang="en-US" dirty="0" smtClean="0"/>
          </a:p>
          <a:p>
            <a:pPr lvl="1"/>
            <a:r>
              <a:rPr lang="en-US" dirty="0" err="1" smtClean="0"/>
              <a:t>scanf</a:t>
            </a:r>
            <a:r>
              <a:rPr lang="en-US" dirty="0" smtClean="0"/>
              <a:t>(“%s”, 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age;</a:t>
            </a:r>
          </a:p>
          <a:p>
            <a:pPr lvl="1"/>
            <a:r>
              <a:rPr lang="en-US" dirty="0" err="1" smtClean="0"/>
              <a:t>Scanf</a:t>
            </a:r>
            <a:r>
              <a:rPr lang="en-US" dirty="0" smtClean="0"/>
              <a:t>(“%d”, &amp;age);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09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한줄 입력받기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fgets</a:t>
            </a:r>
            <a:r>
              <a:rPr lang="en-US" altLang="ko-K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 smtClean="0"/>
              <a:t>fgets</a:t>
            </a:r>
            <a:r>
              <a:rPr lang="en-US" sz="2000" dirty="0" smtClean="0"/>
              <a:t>( line, MAXLEN, </a:t>
            </a:r>
            <a:r>
              <a:rPr lang="en-US" sz="2000" dirty="0" err="1" smtClean="0"/>
              <a:t>stdin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); </a:t>
            </a:r>
          </a:p>
          <a:p>
            <a:pPr lvl="1"/>
            <a:r>
              <a:rPr lang="ko-KR" altLang="en-US" sz="2000" dirty="0" smtClean="0"/>
              <a:t>사용자가 엔터를 칠 때까지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혹은 </a:t>
            </a:r>
            <a:r>
              <a:rPr lang="en-US" altLang="ko-KR" sz="2000" dirty="0" smtClean="0"/>
              <a:t>EOF), </a:t>
            </a:r>
            <a:r>
              <a:rPr lang="ko-KR" altLang="en-US" sz="2000" dirty="0" smtClean="0"/>
              <a:t>단 최대 </a:t>
            </a:r>
            <a:r>
              <a:rPr lang="en-US" altLang="ko-KR" sz="2000" dirty="0" smtClean="0"/>
              <a:t>MAXLEN-1</a:t>
            </a:r>
            <a:r>
              <a:rPr lang="ko-KR" altLang="en-US" sz="2000" dirty="0" smtClean="0"/>
              <a:t>만큼 한줄을 읽어서 </a:t>
            </a:r>
            <a:r>
              <a:rPr lang="en-US" altLang="ko-KR" sz="2000" dirty="0" smtClean="0"/>
              <a:t>(\n</a:t>
            </a:r>
            <a:r>
              <a:rPr lang="ko-KR" altLang="en-US" sz="2000" dirty="0" smtClean="0"/>
              <a:t> 포함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 변수에 저장하고 </a:t>
            </a:r>
            <a:r>
              <a:rPr lang="en-US" altLang="ko-KR" sz="2000" dirty="0" smtClean="0"/>
              <a:t>‘\0’</a:t>
            </a:r>
            <a:r>
              <a:rPr lang="ko-KR" altLang="en-US" sz="2000" dirty="0" smtClean="0"/>
              <a:t>로 끝냄</a:t>
            </a:r>
            <a:r>
              <a:rPr lang="en-US" altLang="ko-KR" sz="2000" dirty="0" smtClean="0"/>
              <a:t>.</a:t>
            </a:r>
          </a:p>
          <a:p>
            <a:pPr lvl="1"/>
            <a:r>
              <a:rPr lang="ko-KR" altLang="en-US" sz="2000" dirty="0" smtClean="0"/>
              <a:t>입력을 저장할 배열의 용량을 표기함으로 안전</a:t>
            </a:r>
            <a:r>
              <a:rPr lang="en-US" altLang="ko-KR" sz="2000" dirty="0" smtClean="0"/>
              <a:t>.</a:t>
            </a:r>
          </a:p>
          <a:p>
            <a:r>
              <a:rPr lang="ko-KR" altLang="en-US" sz="2000" dirty="0" smtClean="0">
                <a:latin typeface="Consolas" pitchFamily="49" charset="0"/>
                <a:cs typeface="Consolas" pitchFamily="49" charset="0"/>
              </a:rPr>
              <a:t>문자열</a:t>
            </a:r>
            <a:r>
              <a:rPr lang="en-US" altLang="ko-KR" sz="2000" dirty="0" smtClean="0">
                <a:latin typeface="Consolas" pitchFamily="49" charset="0"/>
                <a:cs typeface="Consolas" pitchFamily="49" charset="0"/>
              </a:rPr>
              <a:t>+’\n’</a:t>
            </a:r>
            <a:r>
              <a:rPr lang="ko-KR" altLang="en-US" sz="2000" dirty="0" smtClean="0">
                <a:latin typeface="Consolas" pitchFamily="49" charset="0"/>
                <a:cs typeface="Consolas" pitchFamily="49" charset="0"/>
              </a:rPr>
              <a:t>을 최대 </a:t>
            </a:r>
            <a:r>
              <a:rPr lang="en-US" altLang="ko-KR" sz="2000" dirty="0" smtClean="0">
                <a:latin typeface="Consolas" pitchFamily="49" charset="0"/>
                <a:cs typeface="Consolas" pitchFamily="49" charset="0"/>
              </a:rPr>
              <a:t>MAXLEN-1</a:t>
            </a:r>
            <a:r>
              <a:rPr lang="ko-KR" altLang="en-US" sz="2000" dirty="0" smtClean="0">
                <a:latin typeface="Consolas" pitchFamily="49" charset="0"/>
                <a:cs typeface="Consolas" pitchFamily="49" charset="0"/>
              </a:rPr>
              <a:t>만큼만 쓰고 끝에 </a:t>
            </a:r>
            <a:r>
              <a:rPr lang="en-US" altLang="ko-KR" sz="2000" dirty="0" smtClean="0">
                <a:latin typeface="Consolas" pitchFamily="49" charset="0"/>
                <a:cs typeface="Consolas" pitchFamily="49" charset="0"/>
              </a:rPr>
              <a:t>‘\0’</a:t>
            </a:r>
            <a:r>
              <a:rPr lang="ko-KR" altLang="en-US" sz="2000" dirty="0" smtClean="0">
                <a:latin typeface="Consolas" pitchFamily="49" charset="0"/>
                <a:cs typeface="Consolas" pitchFamily="49" charset="0"/>
              </a:rPr>
              <a:t>를 붙임</a:t>
            </a:r>
            <a:endParaRPr lang="en-US" altLang="ko-KR" sz="2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ko-KR" sz="20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char line[6];</a:t>
            </a:r>
          </a:p>
          <a:p>
            <a:r>
              <a:rPr lang="en-US" sz="2000" dirty="0" err="1" smtClean="0">
                <a:solidFill>
                  <a:schemeClr val="accent2"/>
                </a:solidFill>
                <a:latin typeface="Consolas" pitchFamily="49" charset="0"/>
                <a:sym typeface="Wingdings" pitchFamily="2" charset="2"/>
              </a:rPr>
              <a:t>fgets</a:t>
            </a:r>
            <a:r>
              <a:rPr lang="en-US" sz="2000" dirty="0" smtClean="0">
                <a:solidFill>
                  <a:schemeClr val="accent2"/>
                </a:solidFill>
                <a:latin typeface="Consolas" pitchFamily="49" charset="0"/>
                <a:sym typeface="Wingdings" pitchFamily="2" charset="2"/>
              </a:rPr>
              <a:t>(line, 6, </a:t>
            </a:r>
            <a:r>
              <a:rPr lang="en-US" sz="2000" dirty="0" err="1" smtClean="0">
                <a:solidFill>
                  <a:schemeClr val="accent2"/>
                </a:solidFill>
                <a:latin typeface="Consolas" pitchFamily="49" charset="0"/>
                <a:sym typeface="Wingdings" pitchFamily="2" charset="2"/>
              </a:rPr>
              <a:t>stdin</a:t>
            </a:r>
            <a:r>
              <a:rPr lang="en-US" sz="2000" dirty="0" smtClean="0">
                <a:solidFill>
                  <a:schemeClr val="accent2"/>
                </a:solidFill>
                <a:latin typeface="Consolas" pitchFamily="49" charset="0"/>
                <a:sym typeface="Wingdings" pitchFamily="2" charset="2"/>
              </a:rPr>
              <a:t>);</a:t>
            </a:r>
          </a:p>
          <a:p>
            <a:pPr lvl="1"/>
            <a:r>
              <a:rPr lang="en-US" altLang="ko-KR" sz="2000" dirty="0" smtClean="0">
                <a:solidFill>
                  <a:schemeClr val="accent2"/>
                </a:solidFill>
                <a:latin typeface="Consolas" pitchFamily="49" charset="0"/>
                <a:sym typeface="Wingdings" pitchFamily="2" charset="2"/>
              </a:rPr>
              <a:t>hi</a:t>
            </a:r>
            <a:r>
              <a:rPr lang="en-US" altLang="ko-KR" sz="20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	: line={‘h’, ‘</a:t>
            </a:r>
            <a:r>
              <a:rPr lang="en-US" altLang="ko-KR" sz="2000" dirty="0" err="1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i</a:t>
            </a:r>
            <a:r>
              <a:rPr lang="en-US" altLang="ko-KR" sz="20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’, ‘\n’, ‘\0’, …}</a:t>
            </a:r>
            <a:endParaRPr lang="en-US" sz="2000" dirty="0" smtClean="0">
              <a:solidFill>
                <a:schemeClr val="accent2"/>
              </a:solidFill>
              <a:latin typeface="Consolas" pitchFamily="49" charset="0"/>
              <a:sym typeface="Wingdings" pitchFamily="2" charset="2"/>
            </a:endParaRPr>
          </a:p>
          <a:p>
            <a:pPr lvl="1"/>
            <a:r>
              <a:rPr lang="en-US" sz="2000" dirty="0" smtClean="0">
                <a:solidFill>
                  <a:schemeClr val="accent2"/>
                </a:solidFill>
                <a:latin typeface="Consolas" pitchFamily="49" charset="0"/>
                <a:sym typeface="Wingdings" pitchFamily="2" charset="2"/>
              </a:rPr>
              <a:t>hello</a:t>
            </a:r>
            <a:r>
              <a:rPr lang="en-US" altLang="ko-KR" sz="20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	: line={‘</a:t>
            </a:r>
            <a:r>
              <a:rPr lang="en-US" altLang="ko-KR" sz="2000" dirty="0" err="1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h’,‘e’,‘l’,’l’,’o</a:t>
            </a:r>
            <a:r>
              <a:rPr lang="en-US" altLang="ko-KR" sz="20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’,‘\0’}</a:t>
            </a:r>
          </a:p>
          <a:p>
            <a:pPr lvl="1"/>
            <a:r>
              <a:rPr lang="en-US" sz="2000" dirty="0" smtClean="0">
                <a:solidFill>
                  <a:schemeClr val="accent2"/>
                </a:solidFill>
                <a:latin typeface="Consolas" pitchFamily="49" charset="0"/>
                <a:sym typeface="Wingdings 3"/>
              </a:rPr>
              <a:t>hello, world</a:t>
            </a:r>
            <a:r>
              <a:rPr lang="en-US" altLang="ko-KR" sz="20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</a:t>
            </a:r>
            <a:r>
              <a:rPr lang="ko-KR" altLang="en-US" sz="20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 </a:t>
            </a:r>
            <a:r>
              <a:rPr lang="en-US" altLang="ko-KR" sz="20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: </a:t>
            </a:r>
            <a:r>
              <a:rPr lang="ko-KR" altLang="en-US" sz="20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  <a:sym typeface="Wingdings 3"/>
              </a:rPr>
              <a:t>상동</a:t>
            </a:r>
            <a:endParaRPr lang="en-US" sz="2000" dirty="0" smtClean="0">
              <a:sym typeface="Wingdings" pitchFamily="2" charset="2"/>
            </a:endParaRP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45E89D-80F8-464A-B88B-F8022047BF9E}" type="slidenum">
              <a:rPr lang="en-US" altLang="ko-KR" smtClean="0"/>
              <a:pPr>
                <a:defRPr/>
              </a:pPr>
              <a:t>7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885837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strcpy</a:t>
            </a:r>
            <a:r>
              <a:rPr lang="en-US" b="1" dirty="0"/>
              <a:t>(s1, s2);</a:t>
            </a:r>
            <a:endParaRPr lang="en-US" dirty="0"/>
          </a:p>
          <a:p>
            <a:pPr lvl="1"/>
            <a:r>
              <a:rPr lang="en-US" dirty="0"/>
              <a:t>Copies string s2 into string s1.	</a:t>
            </a:r>
          </a:p>
          <a:p>
            <a:r>
              <a:rPr lang="it-IT" b="1" dirty="0" err="1" smtClean="0"/>
              <a:t>strcat</a:t>
            </a:r>
            <a:r>
              <a:rPr lang="it-IT" b="1" dirty="0"/>
              <a:t>(s1, s2);</a:t>
            </a:r>
            <a:endParaRPr lang="it-IT" dirty="0"/>
          </a:p>
          <a:p>
            <a:pPr lvl="1"/>
            <a:r>
              <a:rPr lang="it-IT" dirty="0" err="1"/>
              <a:t>Concatenates</a:t>
            </a:r>
            <a:r>
              <a:rPr lang="it-IT" dirty="0"/>
              <a:t> </a:t>
            </a:r>
            <a:r>
              <a:rPr lang="it-IT" dirty="0" err="1"/>
              <a:t>string</a:t>
            </a:r>
            <a:r>
              <a:rPr lang="it-IT" dirty="0"/>
              <a:t> s2 </a:t>
            </a:r>
            <a:r>
              <a:rPr lang="it-IT" dirty="0" err="1"/>
              <a:t>onto</a:t>
            </a:r>
            <a:r>
              <a:rPr lang="it-IT" dirty="0"/>
              <a:t> the end of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r>
              <a:rPr lang="it-IT" b="1" dirty="0" err="1" smtClean="0"/>
              <a:t>strlen</a:t>
            </a:r>
            <a:r>
              <a:rPr lang="it-IT" b="1" dirty="0"/>
              <a:t>(s1);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the </a:t>
            </a:r>
            <a:r>
              <a:rPr lang="it-IT" dirty="0" err="1"/>
              <a:t>length</a:t>
            </a:r>
            <a:r>
              <a:rPr lang="it-IT" dirty="0"/>
              <a:t> of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r>
              <a:rPr lang="it-IT" b="1" dirty="0" err="1" smtClean="0"/>
              <a:t>strcmp</a:t>
            </a:r>
            <a:r>
              <a:rPr lang="it-IT" b="1" dirty="0"/>
              <a:t>(s1, s2);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0 </a:t>
            </a:r>
            <a:r>
              <a:rPr lang="it-IT" dirty="0" err="1"/>
              <a:t>if</a:t>
            </a:r>
            <a:r>
              <a:rPr lang="it-IT" dirty="0"/>
              <a:t> s1 and s2 are the </a:t>
            </a:r>
            <a:r>
              <a:rPr lang="it-IT" dirty="0" err="1"/>
              <a:t>same</a:t>
            </a:r>
            <a:r>
              <a:rPr lang="it-IT" dirty="0"/>
              <a:t>; </a:t>
            </a:r>
            <a:r>
              <a:rPr lang="it-IT" dirty="0" err="1"/>
              <a:t>less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0 </a:t>
            </a:r>
            <a:r>
              <a:rPr lang="it-IT" dirty="0" err="1"/>
              <a:t>if</a:t>
            </a:r>
            <a:r>
              <a:rPr lang="it-IT" dirty="0"/>
              <a:t> s1&lt;s2; </a:t>
            </a:r>
            <a:r>
              <a:rPr lang="it-IT" dirty="0" err="1"/>
              <a:t>greater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0 </a:t>
            </a:r>
            <a:r>
              <a:rPr lang="it-IT" dirty="0" err="1"/>
              <a:t>if</a:t>
            </a:r>
            <a:r>
              <a:rPr lang="it-IT" dirty="0"/>
              <a:t> s1&gt;s2.	</a:t>
            </a:r>
          </a:p>
          <a:p>
            <a:r>
              <a:rPr lang="it-IT" b="1" dirty="0" err="1" smtClean="0"/>
              <a:t>strchr</a:t>
            </a:r>
            <a:r>
              <a:rPr lang="it-IT" b="1" dirty="0"/>
              <a:t>(s1, </a:t>
            </a:r>
            <a:r>
              <a:rPr lang="it-IT" b="1" dirty="0" err="1"/>
              <a:t>ch</a:t>
            </a:r>
            <a:r>
              <a:rPr lang="it-IT" b="1" dirty="0"/>
              <a:t>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a </a:t>
            </a:r>
            <a:r>
              <a:rPr lang="it-IT" dirty="0" err="1"/>
              <a:t>pointer</a:t>
            </a:r>
            <a:r>
              <a:rPr lang="it-IT" dirty="0"/>
              <a:t> to the first </a:t>
            </a:r>
            <a:r>
              <a:rPr lang="it-IT" dirty="0" err="1"/>
              <a:t>occurrence</a:t>
            </a:r>
            <a:r>
              <a:rPr lang="it-IT" dirty="0"/>
              <a:t> of </a:t>
            </a:r>
            <a:r>
              <a:rPr lang="it-IT" dirty="0" err="1"/>
              <a:t>character</a:t>
            </a:r>
            <a:r>
              <a:rPr lang="it-IT" dirty="0"/>
              <a:t> </a:t>
            </a:r>
            <a:r>
              <a:rPr lang="it-IT" dirty="0" err="1"/>
              <a:t>ch</a:t>
            </a:r>
            <a:r>
              <a:rPr lang="it-IT" dirty="0"/>
              <a:t> in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r>
              <a:rPr lang="it-IT" b="1" dirty="0" err="1" smtClean="0"/>
              <a:t>strstr</a:t>
            </a:r>
            <a:r>
              <a:rPr lang="it-IT" b="1" dirty="0"/>
              <a:t>(s1, s2);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a </a:t>
            </a:r>
            <a:r>
              <a:rPr lang="it-IT" dirty="0" err="1"/>
              <a:t>pointer</a:t>
            </a:r>
            <a:r>
              <a:rPr lang="it-IT" dirty="0"/>
              <a:t> to the first </a:t>
            </a:r>
            <a:r>
              <a:rPr lang="it-IT" dirty="0" err="1"/>
              <a:t>occurrence</a:t>
            </a:r>
            <a:r>
              <a:rPr lang="it-IT" dirty="0"/>
              <a:t> of </a:t>
            </a:r>
            <a:r>
              <a:rPr lang="it-IT" dirty="0" err="1"/>
              <a:t>string</a:t>
            </a:r>
            <a:r>
              <a:rPr lang="it-IT" dirty="0"/>
              <a:t> s2 in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8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isalnum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</a:t>
            </a:r>
            <a:r>
              <a:rPr lang="en-US" dirty="0" smtClean="0"/>
              <a:t>); if </a:t>
            </a:r>
            <a:r>
              <a:rPr lang="en-US" dirty="0"/>
              <a:t>c is </a:t>
            </a:r>
            <a:r>
              <a:rPr lang="en-US" dirty="0" smtClean="0"/>
              <a:t>alphanumeric</a:t>
            </a:r>
            <a:endParaRPr lang="en-US" dirty="0"/>
          </a:p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isalpha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c); </a:t>
            </a:r>
            <a:r>
              <a:rPr lang="en-US" dirty="0" smtClean="0"/>
              <a:t>if </a:t>
            </a:r>
            <a:r>
              <a:rPr lang="en-US" dirty="0"/>
              <a:t>c is alphabetic </a:t>
            </a:r>
            <a:r>
              <a:rPr lang="en-US" dirty="0" smtClean="0"/>
              <a:t>only</a:t>
            </a:r>
            <a:endParaRPr lang="en-US" dirty="0"/>
          </a:p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iscntrl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c); </a:t>
            </a:r>
            <a:r>
              <a:rPr lang="en-US" dirty="0" smtClean="0"/>
              <a:t>if </a:t>
            </a:r>
            <a:r>
              <a:rPr lang="en-US" dirty="0"/>
              <a:t>c is a control </a:t>
            </a:r>
            <a:r>
              <a:rPr lang="en-US" dirty="0" smtClean="0"/>
              <a:t>character</a:t>
            </a:r>
            <a:endParaRPr lang="en-US" dirty="0"/>
          </a:p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isdigit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c); </a:t>
            </a:r>
            <a:r>
              <a:rPr lang="en-US" dirty="0" smtClean="0"/>
              <a:t>if </a:t>
            </a:r>
            <a:r>
              <a:rPr lang="en-US" dirty="0"/>
              <a:t>c is a numeric </a:t>
            </a:r>
            <a:r>
              <a:rPr lang="en-US" dirty="0" smtClean="0"/>
              <a:t>digit</a:t>
            </a:r>
            <a:endParaRPr lang="en-US" dirty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islower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c); </a:t>
            </a:r>
            <a:r>
              <a:rPr lang="en-US" dirty="0" smtClean="0"/>
              <a:t>if </a:t>
            </a:r>
            <a:r>
              <a:rPr lang="en-US" dirty="0"/>
              <a:t>c is a lower case character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ispunct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c); </a:t>
            </a:r>
            <a:r>
              <a:rPr lang="en-US" dirty="0" smtClean="0"/>
              <a:t>if </a:t>
            </a:r>
            <a:r>
              <a:rPr lang="en-US" dirty="0"/>
              <a:t>c is </a:t>
            </a:r>
            <a:r>
              <a:rPr lang="en-US" dirty="0" smtClean="0"/>
              <a:t>punctuation</a:t>
            </a:r>
            <a:endParaRPr lang="en-US" dirty="0"/>
          </a:p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isspace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c); </a:t>
            </a:r>
            <a:r>
              <a:rPr lang="en-US" dirty="0" smtClean="0"/>
              <a:t>if </a:t>
            </a:r>
            <a:r>
              <a:rPr lang="en-US" dirty="0"/>
              <a:t>c is space </a:t>
            </a:r>
            <a:r>
              <a:rPr lang="en-US" dirty="0" smtClean="0"/>
              <a:t>character</a:t>
            </a:r>
            <a:endParaRPr lang="en-US" dirty="0"/>
          </a:p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isupper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c); </a:t>
            </a:r>
            <a:r>
              <a:rPr lang="en-US" dirty="0" smtClean="0"/>
              <a:t>if </a:t>
            </a:r>
            <a:r>
              <a:rPr lang="en-US" dirty="0"/>
              <a:t>c is upper case </a:t>
            </a:r>
            <a:r>
              <a:rPr lang="en-US" dirty="0" smtClean="0"/>
              <a:t>character</a:t>
            </a:r>
            <a:endParaRPr lang="en-US" dirty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tolower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c); </a:t>
            </a:r>
            <a:r>
              <a:rPr lang="en-US" dirty="0" smtClean="0"/>
              <a:t>the </a:t>
            </a:r>
            <a:r>
              <a:rPr lang="en-US" dirty="0"/>
              <a:t>corresponding lowercase letter </a:t>
            </a:r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toupper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c</a:t>
            </a:r>
            <a:r>
              <a:rPr lang="en-US" dirty="0" smtClean="0"/>
              <a:t>); the </a:t>
            </a:r>
            <a:r>
              <a:rPr lang="en-US" dirty="0"/>
              <a:t>corresponding uppercase </a:t>
            </a:r>
            <a:r>
              <a:rPr lang="en-US" dirty="0" smtClean="0"/>
              <a:t>letter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85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4774</TotalTime>
  <Words>464</Words>
  <Application>Microsoft Office PowerPoint</Application>
  <PresentationFormat>화면 슬라이드 쇼(4:3)</PresentationFormat>
  <Paragraphs>127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Theme</vt:lpstr>
      <vt:lpstr>Hangman in C</vt:lpstr>
      <vt:lpstr>Hangman</vt:lpstr>
      <vt:lpstr>Program Flow</vt:lpstr>
      <vt:lpstr>ASCII Graphics</vt:lpstr>
      <vt:lpstr>Hangman ASCII Graphics</vt:lpstr>
      <vt:lpstr>User Input</vt:lpstr>
      <vt:lpstr>한줄 입력받기 (fgets)</vt:lpstr>
      <vt:lpstr>String Functions</vt:lpstr>
      <vt:lpstr>Character Functions</vt:lpstr>
      <vt:lpstr>Game Loops</vt:lpstr>
      <vt:lpstr>while vs do-while</vt:lpstr>
      <vt:lpstr>Game Loop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Hangman in C</dc:title>
  <dc:creator>Minho Shin</dc:creator>
  <cp:lastModifiedBy>admin</cp:lastModifiedBy>
  <cp:revision>113</cp:revision>
  <cp:lastPrinted>2014-09-15T15:05:06Z</cp:lastPrinted>
  <dcterms:created xsi:type="dcterms:W3CDTF">2014-09-08T14:15:31Z</dcterms:created>
  <dcterms:modified xsi:type="dcterms:W3CDTF">2014-09-18T02:55:41Z</dcterms:modified>
</cp:coreProperties>
</file>