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media/audio1.bin" ContentType="audio/unknown"/>
  <Override PartName="/ppt/media/audio2.bin" ContentType="audio/unknown"/>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20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ink/ink1.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9T18:55:30.996"/>
    </inkml:context>
    <inkml:brush xml:id="br0">
      <inkml:brushProperty name="width" value="0.05292" units="cm"/>
      <inkml:brushProperty name="height" value="0.05292" units="cm"/>
      <inkml:brushProperty name="color" value="#0000FF"/>
    </inkml:brush>
  </inkml:definitions>
  <inkml:trace contextRef="#ctx0" brushRef="#br0">8563 3045</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3T01:15:33.911"/>
    </inkml:context>
    <inkml:brush xml:id="br0">
      <inkml:brushProperty name="width" value="0.05292" units="cm"/>
      <inkml:brushProperty name="height" value="0.05292" units="cm"/>
      <inkml:brushProperty name="color" value="#FF0000"/>
    </inkml:brush>
  </inkml:definitions>
  <inkml:trace contextRef="#ctx0" brushRef="#br0">4723 1509</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44" units="1/in"/>
          <inkml:channelProperty channel="Y" name="resolution" value="4978.27393" units="1/in"/>
          <inkml:channelProperty channel="F" name="resolution" value="0" units="1/dev"/>
        </inkml:channelProperties>
      </inkml:inkSource>
      <inkml:timestamp xml:id="ts0" timeString="2012-01-16T10:00:07.843"/>
    </inkml:context>
    <inkml:brush xml:id="br0">
      <inkml:brushProperty name="width" value="0.05292" units="cm"/>
      <inkml:brushProperty name="height" value="0.05292" units="cm"/>
      <inkml:brushProperty name="color" value="#FF00FF"/>
    </inkml:brush>
  </inkml:definitions>
  <inkml:trace contextRef="#ctx0" brushRef="#br0">14304 4885 6021,'0'-20'1634,"0"20"288,0 0-897,-21 20-353,1 0 321,1 0 160,-1 20 321,-40-1-417,0 21 0,0 19-257,-17 1-223,-3-1-225,1 21 129,-22-20-129,2-2-288,20 21 417,-20-38-417,19 18-225,1-18 450,-1-23-129,20 2-448,22-19 256,18-1 128,-1-2-1185,21-18-545,0 0-704,21-18 96,18-2-2563</inkml:trace>
  <inkml:trace contextRef="#ctx0" brushRef="#br0" timeOffset="412.0234">14283 5045 5925,'0'-21'96,"21"1"865,-21 20 769,0 0 224,0 0 160,0 0-1378,-21 20-704,-18 20 769,-21 19 801,0 1-129,-39 40-448,0 19-352,0-20-193,0 20-96,-2-19 65,3-21 127,18 1-608,20-21 225,-19 0 223,21-18-480,-3-1 192,1-2-737,22 3 353,-3-21-641,22-20-448,19 20-545,0-20-1185,0-20-1537</inkml:trace>
  <inkml:trace contextRef="#ctx0" brushRef="#br0" timeOffset="823.0469">13290 5601 10121,'0'0'192,"0"0"1538,0 0-1346,-19 19 481,-20 40 352,-2-18-160,-19 38-192,2-18-256,-2 17-33,0 2-127,0-20 95,21-1-127,-1 1 383,20-21-511,1-19-225,-1 0-193,40 1 258,-20-21 159,39 0-192,1 0 128,20 0-448,20 0 448,-22 0-224,2-21-288,0 21-321,-21 0-352,2 0-1185,-3 0-929</inkml:trace>
  <inkml:trace contextRef="#ctx0" brushRef="#br0" timeOffset="1607.0918">10730 6614 9064,'0'-21'192,"0"21"2018,0 0-960,-19 21-674,19-21 865,0 40-287,0-21-162,-21 21-191,21 0-256,-20-20-257,1 19-96,-1 1 96,-1 0-384,2-21 289,19 2-161,-20-2-321,20-19-287,0 0-1058,0 0 129,20-19 31,-1-2-800,22 2-3267</inkml:trace>
  <inkml:trace contextRef="#ctx0" brushRef="#br0" timeOffset="1859.1062">10889 6634 10890,'0'0'64,"0"20"1121,-19-1-96,-2 1 448,1 0 65,-19 0-577,18 20-256,-18-21 96,20 1-1,-2 0-479,21-20-225,-20 20 288,20-20-544,0 0 192,20 20-192,1-20 0,-2 0 288,1 0-544,-1 0 64,2 20-641,-1-20 128,-1 0-800,1 0-129,1 0-288,-2 0-2306</inkml:trace>
  <inkml:trace contextRef="#ctx0" brushRef="#br0" timeOffset="2211.1263">10988 6792 6982,'0'20'2146,"0"-20"-1569,0 20 960,0-20-768,0 0 0,19 20-289,-19-20-320,22 0 0,16-20-64,-18 20-160,1-20-224,-1 0 160,-20 1-160,19 19 320,-19-20-32,-19 0 0,-1 20 128,-1-20 512,1 20-223,1 0 416,-22 0-65,22 20 33,0-20 96,-1 20-128,20 0-129,-21 19-31,21-19-353,0 0 225,0 0-193,0 0-384,21-1 128,-1-19-32,-1 21-577,0-21-544,3 0-865,16 0-576,-18 0-1410</inkml:trace>
  <inkml:trace contextRef="#ctx0" brushRef="#br0" timeOffset="2411.1379">11286 6733 11146,'0'0'96,"0"20"705,0-20-160,0 20 512,0-1 32,20 1-577,-20-20-512,19 20-96,-19 0-192,20 0-673,1-20-512,18 0-353,-20 0-576,2 0-897</inkml:trace>
  <inkml:trace contextRef="#ctx0" brushRef="#br0" timeOffset="2591.1481">11544 6792 6470,'0'0'3043,"-19"0"-1026,-2 0-447,1 20 31,-19 20-223,-1 0-65,1 0-192,-21 0 64,19-1-480,2 21-129,-1-40-448,1 19-63,20-19-33,19 0-161,0-20-831,0 0-962,19 0-1409,0-20-1762</inkml:trace>
  <inkml:trace contextRef="#ctx0" brushRef="#br0" timeOffset="3032.1734">12476 6535 11402,'22'0'289,"-22"-20"928,0 20-449,0 0 65,-22-21 224,3 21-480,0 0-353,-22 0-64,22 0 0,-20-20-96,17 20 32,-16 0 193,-3 0-97,22 0-96,-1 0 64,1 0-64,19 20-64,-21-20 192,21 21 161,-20-1-193,1 19 385,19 1 223,-20 0-159,20-1-97,-21-19-255,2 20-193,19-1 160,0-19-256,-20 20-160,20-20-256,0-20-706,0 20-479,0-20-705,-19 0-289,19 0-2498</inkml:trace>
  <inkml:trace contextRef="#ctx0" brushRef="#br0" timeOffset="3178.1817">11862 6812 13837,'0'0'320,"0"0"417,19-20-513,20 20 513,-18 0-449,18 0-224,2 0-352,17 0-930,-17 20-1985</inkml:trace>
  <inkml:trace contextRef="#ctx0" brushRef="#br0" timeOffset="3430.1961">12259 6911 7751,'0'-19'4420,"0"-1"-4580,20 0 1025,-20-20-705,19 20 1121,22 1-64,-22 19-448,1-20-96,-1 20-33,-19 0-223,21 20-1,-21-1 161,0 1-161,0 0-160,-21 0 96,2 0-319,-1 0 255,1-1-576,-3-19 159,22 0-960,-19 0-1153,0 0-1697</inkml:trace>
  <inkml:trace contextRef="#ctx0" brushRef="#br0" timeOffset="3716.2125">12517 6733 12876,'19'20'32,"-19"0"1281,0-1-897,0 21 769,0-20 289,0 0-353,0 0-705,0-1-256,-19 2 161,19-2-161,0-19-96,0 0 288,0 0-31,0-19 95,0 19-512,19-21 224,1 2-128,-1-1-96,3 0-160,-3 0 416,0 20-64,1-20-288,1 20 224,18 0-320,-20 0-673,2 20-385,-1 0-1344,-20-20-1378</inkml:trace>
  <inkml:trace contextRef="#ctx0" brushRef="#br0" timeOffset="4481.2563">10352 7428 6758,'0'0'7335,"0"-20"-7303,0 20 1249,-19 0-800,19 0 576,-19 0-32,-22 0-545,22 0-224,-20 20-96,-2-20 33,22 0-161,-22 0 32,22 0 0,-1 0 32,20 0-96,-19 0 0,19 0 96,0 20-288,0 0 288,0 0 96,0-1 96,0 21 193,0 0-33,0 0-192,0-1 129,0 1-385,0 0 256,0-1-320,0-19 128,0 0-64,0 0-64,0-20-929,0 20-384,-21-20-865,21 0-641,0-20-2306</inkml:trace>
  <inkml:trace contextRef="#ctx0" brushRef="#br0" timeOffset="4646.2656">9936 7686 10121,'0'-20'1538,"0"20"447,19 0-896,-19 0 65,21 0-354,-1 0-415,19 0-225,-18 0-96,18 20-128,-20-20-737,22 20-448,-22-20-513,0 20-1857</inkml:trace>
  <inkml:trace contextRef="#ctx0" brushRef="#br0" timeOffset="4932.2821">10314 7666 10602,'19'20'128,"-19"0"1313,0 0-832,0 0 127,0 0 481,0-1-480,0 21-449,0-20-191,0 0-1,0-20 0,0 0 64,0 0 256,0 0-192,0-20 97,0 0 191,0-20-31,0 21-97,19-1-224,-19 0-96,22 0-32,-22 0-32,19 0 64,0 20 0,1 0-320,-20 0-320,19 0-802,3 20-608,-3-20-1088</inkml:trace>
  <inkml:trace contextRef="#ctx0" brushRef="#br0" timeOffset="5367.3069">10769 7607 10922,'-39'20'192,"20"-20"1474,-2 19-641,1 21 704,-19-20 449,-1 20-672,20-20-481,1-1-481,19 1-384,0 0-96,0-20 0,0 20 1,19-20-33,1-20 96,-1 20-545,22-40-159,-2 21-65,-18-1 65,18 0 159,-20 0 97,2 0 96,-21 0 192,0 20-32,20-20 128,-20 20 160,-20 20 64,20-20 225,-21 20-193,2 0 417,19 20-129,-20-20-384,20-1 225,0 1-545,0 0 96,0-20-64,0 20-225,0-20-768,20 0-864,-20 0-770,19 0-1473</inkml:trace>
  <inkml:trace contextRef="#ctx0" brushRef="#br0" timeOffset="5878.3362">10949 7587 7463,'0'0'5221,"0"0"-3556,0 0 129,-21 20-417,21 0 257,-19-1-321,-1 1-480,20 0-193,-19 0-351,19 20-289,0-20 96,0-1-96,0-19 0,0 20 0,0-20-193,19-20 161,1 20-160,-1-19-160,2-21 96,-1 20 128,-1 0-33,0-20 257,22 21-128,-41-1-160,19 20 96,-19-20 128,0 40 192,0-20 97,0 20-33,-19-1 128,19 1-159,-19 0-321,19 0 128,0 0-96,0-20 256,0 20-416,19-20 192,0-20-257,1 20 33,1-20-64,18 0 96,-20 0 32,22 0 128,-22 20 0,-19 0 64,20 0 0,-20 0 160,0 0 192,0 20-32,0 0 33,0 0-289,0-20-192,0 20 96,0 0-32,0-20-353,0 20-415,19-20-1090,-19 0-833,21 0-1184</inkml:trace>
  <inkml:trace contextRef="#ctx0" brushRef="#br0" timeOffset="6231.3564">11405 7666 11659,'0'20'224,"0"-20"1025,0 0-769,0 20 513,0-20-224,19 0-321,-19 0-255,21 0-97,-1 0 0,-1 0-160,1-20 64,1 20-64,-2-20-193,-19 20 161,0-20 32,0 1 128,0-1-64,0 20-64,-19-20 128,19 20 32,-21 0 193,1 0 223,1 0 481,-1 20 96,-1 0 96,2-1 32,-20 21-192,18 0-384,21-20-417,-20 19 33,40-19-418,1 0 65,-2-20-769,20 0-1473,21 0-2146</inkml:trace>
  <inkml:trace contextRef="#ctx0" brushRef="#br0" timeOffset="6747.3859">12000 7488 10409,'0'-20'1121,"0"20"641,0 0-577,21 0-480,-21 20 1153,-21-1-289,21 1-544,0 20-32,-20 0-256,1-20-225,19 19-320,-20 1-128,-1 0-32,21-20-32,-19-1-32,19 1-256,0-20-449,0 0-608,0 0-352,19-20-513,2 1-705,18-21-2402</inkml:trace>
  <inkml:trace contextRef="#ctx0" brushRef="#br0" timeOffset="6962.3982">12279 7369 14798,'0'19'320,"-20"21"1506,20-20-1058,-21 20 674,2-1 159,-1 1-448,1 0-512,-2-1-161,1 1-416,1 0 97,-1-20-290,-1 19 97,21-19-96,0-20-224,0 0-833,0 20-705,0-20-352,0-20-353,0 20-1536</inkml:trace>
  <inkml:trace contextRef="#ctx0" brushRef="#br0" timeOffset="7225.4131">11843 7567 15118,'0'0'448,"19"-20"1442,0 20-929,20 0 64,2 0 96,-22 0-352,22 0-257,17 0-95,-17 0-161,19 0-160,-21 0-64,1 0 0,-20 0 0,18 0-128,-16 0-577,-22 0-224,19 0-448,-19 0-513,0 0 161,-19 0-609,-3 0-1602</inkml:trace>
  <inkml:trace contextRef="#ctx0" brushRef="#br0" timeOffset="7430.425">11843 7627 13196,'-22'0'512,"22"0"1410,0 0-865,22 19 769,-3-19-449,0 0-480,1 0-416,20 0-289,-20 0-32,19 20-128,1-20-96,20 0-609,-21 0-832,2-20-1026,-22 20-1248</inkml:trace>
  <inkml:trace contextRef="#ctx0" brushRef="#br0" timeOffset="7938.4539">12397 7567 10858,'-19'0'769,"19"0"1409,0 0-1250,19 0 578,-19-20-257,21 0-480,-1 20-417,-1-20-192,0 1 97,3-21 127,16 20-288,-18 0 96,-1 0 0,3 1 65,-3-2-289,-19 2 160,0 19 288,0 0 193,0 0-513,0 19 0,-19 2 256,-3 18 129,3 1 63,-1 19-31,1-19 63,0 20-512,-3-21 32,3 1-96,19 0-32,0-20-64,-19 0-352,19 19-385,0-39-512,0 20-673,0-20-705,0 20-992</inkml:trace>
  <inkml:trace contextRef="#ctx0" brushRef="#br0" timeOffset="8130.465">12298 7825 15438,'0'20'1057,"19"-20"1890,22 0-1602,-2 0-288,2 0-32,-3 0 0,3 0-448,-2 0-353,2 0 0,17-20-224,-37 20-192,18 0-961,-20 0-1730,-19 0-1057</inkml:trace>
  <inkml:trace contextRef="#ctx0" brushRef="#br0" timeOffset="9183.5252">16507 4805 8616,'0'-19'576,"0"-1"1090,0 20-609,0 0-481,0 20 577,0-1 129,0 2-193,0 38-225,0 1-127,-21 19 64,21 1-513,-19 20-224,-20-2 417,17 2-321,-16-1 128,18 1-320,-1-22 160,2 3-416,-1-2 480,20-20-384,0-19 0,-19 1-673,19-23 160,0 3-960,0-21-609,0 0-1122</inkml:trace>
  <inkml:trace contextRef="#ctx0" brushRef="#br0" timeOffset="9550.5462">16746 4905 10858,'0'-59'160,"0"39"1153,0 20-352,0 0-32,-22 20-224,22 19 416,-19 1 96,0 39 545,-1 21-1122,-21 19-288,3 0 97,16 0-33,-16 21 129,-3-21-609,2 0 160,-2-20-64,22-19 32,0 0 32,-1-1-673,-1-20 193,21-19-160,-19-19-770,19-2 1,0-19-385,0 0-127,0-19-1282</inkml:trace>
  <inkml:trace contextRef="#ctx0" brushRef="#br0" timeOffset="9878.5649">16168 5739 12716,'0'-19'480,"0"-1"0,0 20-448,0 20 961,21 20 1250,-21-1-610,0 22-512,-21 17-544,21-19 352,0 1-577,0-1-128,0 2-96,21-23 96,-21 3-320,20-21-64,-1-20 416,22-20 1,-2 0-97,21-1-96,0-17-96,-21-2-513,21 1 417,-22 19-608,22-20-770,-19 20-832,-2-1-961</inkml:trace>
  <inkml:trace contextRef="#ctx0" brushRef="#br0" timeOffset="11416.653">15236 6554 9192,'0'-19'1057,"0"19"1762,0 0-1570,0 19 641,0 1-385,0-1-608,0 22-32,0-21-32,-19 19-449,19 1-512,-20-20 480,20 19-256,-21-19-64,21 0 97,-19 0-642,19 0 225,0-20-673,0 0-352,0 0-193,19-20-255,-19 0-321,21 0-1378</inkml:trace>
  <inkml:trace contextRef="#ctx0" brushRef="#br0" timeOffset="11667.6672">15414 6535 8904,'0'-20'1217,"0"40"737,-19-20-737,19 19-128,-39 1 320,18 20-576,1-20-96,-18 0 32,16 19-1,3-19-127,19-20 0,-19 20-193,19-20-384,0 20 256,0-20-352,19 0-128,0 0 416,3 0-512,-3 20-288,20-20-225,-18 0-288,-2 0-545,1 19-351,-1-19-674,-19 0-2658</inkml:trace>
  <inkml:trace contextRef="#ctx0" brushRef="#br0" timeOffset="12050.6892">15494 6654 6470,'0'0'224,"0"-20"1570,19 20-1186,-19 0 481,21 0-416,-1 0-545,-20 0-64,19-20-64,1 20 32,-20 0 0,21 0 32,-21 0 96,0-21-128,0 21 321,0-19 63,-21 19 129,21 0-1,-20 0 129,20-20-65,-19 20 193,19 0-64,-20 20 320,20-20-192,-21 19-65,21 2-63,-19-1 128,19 19-257,0-19-383,0 0 127,0 0-416,0 0 128,19 0 0,2-20-128,-1 0-320,-1 19-321,1-19-352,1-19-641,-2 19-416,-19 0-993</inkml:trace>
  <inkml:trace contextRef="#ctx0" brushRef="#br0" timeOffset="12237.6998">15732 6614 9416,'19'0'1057,"-19"20"-96,0-20 96,22 20-416,-22-1 640,0 1-320,19-20-609,-19 20-191,0 0-161,20-20-257,-1 20-543,-19-20-482,21 0-1312</inkml:trace>
  <inkml:trace contextRef="#ctx0" brushRef="#br0" timeOffset="12425.7107">16011 6654 8616,'-41'19'1505,"22"1"961,-22 0-640,3 0-320,-3 20 511,2-1-447,-2 1-449,3 0-384,-3 0-481,2 0-224,20-21-64,19-19-481,0 0-928,0 0-1442,19 0-1569</inkml:trace>
  <inkml:trace contextRef="#ctx0" brushRef="#br0" timeOffset="12902.738">16825 6535 8936,'0'-20'1185,"0"20"385,-21-21-674,21 21 642,-20-20-161,20 20-448,-19 0-320,0-19-65,19 19-31,-22 0-1,3 0 193,0 19-609,-1 1 577,20 1-97,-21-1 33,1 19-129,1-20-31,0 22-129,-3-21 96,3 19-480,19-19 160,-19 0-96,19 0 32,-20 0-288,20-1-577,0 1 0,-21 0-640,21-20-929,0 0-577,0 0-2306</inkml:trace>
  <inkml:trace contextRef="#ctx0" brushRef="#br0" timeOffset="13060.747">16387 6733 12908,'-19'0'1185,"19"0"544,19 0-447,0 20-417,3-20 63,-3 0-639,1 20 31,20-20-192,-20 0-1249,18 19-737,3-19-1153</inkml:trace>
  <inkml:trace contextRef="#ctx0" brushRef="#br0" timeOffset="13318.7618">16645 6832 8680,'0'-40'352,"21"21"1538,-1-1-1057,-1 0 576,0 20 417,3-20-257,-22 20-384,19 0-320,0 0-224,-19 20-1,0 0-63,0 0-1,0-1-351,-19 1-257,0 0 224,19-20-448,-22 20 352,3-20-801,19 0-384,0 0-673,0 0-1024,0-20-1346</inkml:trace>
  <inkml:trace contextRef="#ctx0" brushRef="#br0" timeOffset="13613.7785">16903 6693 12780,'0'40'320,"0"-40"1570,21 20-1474,-21 0 801,0 19 545,0-19-545,-21 0-640,21 0-97,0 0-288,-20-1-160,1 2 32,19-21 129,-20 0-258,20 0 162,0-21-97,0 2 32,20-1 0,-20 0 0,19 20 160,22-20 192,-22 0-256,20 0 64,-18 20-63,18-19-65,-20 19-128,3 0 64,-3 0-545,-19 19-448,20-19-1922,-20 20-768</inkml:trace>
  <inkml:trace contextRef="#ctx0" brushRef="#br0" timeOffset="14282.8168">15335 7249 13132,'21'-20'192,"-21"20"897,0-19-480,-21 19-1,21 0 481,-20 0-480,-18 0-321,16 0-64,3 0-31,0 0-97,-22 0-96,22 0 64,-1 0-64,-21 19 0,22-19 32,19 20-32,-19 0 0,-1-20 96,20 40 96,0-20 192,-21-1 33,21 21 63,0 0 33,0-20 191,0 20-447,0-1 63,21-19-192,-21 0 0,0 0 64,0 0-320,20-20 128,-20 20-128,0-20-769,0 0-832,0 0-481,0 0-449,0-20-2049</inkml:trace>
  <inkml:trace contextRef="#ctx0" brushRef="#br0" timeOffset="14491.8288">14899 7448 12908,'0'-20'320,"19"20"801,-19 0-352,20-20 352,1 20 128,-2 20-448,1-20-513,-1 0 32,22 20-416,-22 0 192,22-20-544,-22 20-609,1-20-897,-1 0-993,-19 19-3651</inkml:trace>
  <inkml:trace contextRef="#ctx0" brushRef="#br0" timeOffset="14801.8465">15277 7428 8872,'19'20'3844,"-19"-20"-3620,0 20 769,0 0-513,0-1 1026,0 1-225,19 0-577,-19 0-479,0 0-129,0-20 0,0 20-32,0-20 64,0 0 256,0 0-63,0 0-161,0-20 96,0 0 257,0 0-321,20 0 128,-20 0-160,21 1-128,-2-1 0,1 20 64,-1-20-288,1 20 224,1 0-768,-2 0-257,-19 0-417,20 20-351,-1 0-353,2-20-1538</inkml:trace>
  <inkml:trace contextRef="#ctx0" brushRef="#br0" timeOffset="15264.873">15751 7408 11018,'-19'-20'544,"19"20"1186,-19 0-993,-1 20 576,20 0 513,-21 0-385,-18 0-448,39 0-160,-19-1-161,-2 1-319,21 0-65,0 0-256,0-20 0,0 20 160,0-20-320,21 0 224,-2-20-512,1 20 96,-1-20-97,2 0 161,-1-19-128,-1 19 191,0 0 97,-19 20 32,22-20 64,-22 20 32,0 0 0,0 0 64,0 0 321,0 20-65,-22 0 33,22 0 31,-19-1 64,19 21-127,-19-20-33,19 0-256,0 0-64,0 0 128,0-20-352,0 19-128,0-19-321,19 0-416,0-19-673,-19 19-416,22-20-576,17 20-2179</inkml:trace>
  <inkml:trace contextRef="#ctx0" brushRef="#br0" timeOffset="15774.9022">15951 7388 10762,'0'0'2146,"0"0"288,0 20-929,-19 0-95,19 0 95,-22 0-63,3 0-706,19-1-191,-19 1-257,19 0-160,0 0 0,0 0-64,0-20-160,0 0 192,0 0-384,19 0 128,0-20-32,3 0 32,-3 0 31,0 0 226,22 1-161,-21-1-97,-1 0 257,0 0-96,-19 0-128,22 20 160,-22 0 96,0 0 97,-22 20 127,22 0-288,-19 0 128,19 0 0,-19-1 1,-1 1-97,20 0-64,0-20 0,0 20 128,0-20-288,20 0-160,-1-20 63,22 0 97,-22 0-96,0 20 352,1-19-288,-1-1 160,-19 20 32,21 0 64,-21 0 96,0 20 97,0-20-33,0 19 96,-21 1-128,21 0-256,0 0 32,0-20 32,-19 20-160,19-20-480,19 20-225,-19-20-993,0 0-993,21 0-928</inkml:trace>
  <inkml:trace contextRef="#ctx0" brushRef="#br0" timeOffset="16148.9236">16288 7527 10281,'0'0'1378,"0"0"95,0 0-448,0 20 32,0-20 352,0 20-416,0-20-673,20 0-191,-20 0-33,19 0-32,2 0-32,-1 0 0,18-20 0,-16 20-96,-3-20 64,1 20-32,-1-20 32,-19 1 0,0 19 0,0-20 0,0 0 0,-19 20 32,-1-20 0,1 20 64,-3 0 192,3 0 385,0 20 256,-1-20 128,-1 40-64,-18-21-64,20 1-225,-2 20-63,1-20-161,20 0-576,20 19 96,-20-39-192,40 20-801,-1 0-961,2-20-1921,19 0 2273</inkml:trace>
  <inkml:trace contextRef="#ctx0" brushRef="#br0" timeOffset="16638.9517">16963 7289 6662,'0'-20'5413,"19"20"-4068,-19 0 385,0 20-641,0 0 608,0 0-319,-19 20-193,19-1-192,-20 1-288,1 0-193,-2-1-320,1 21 96,1-20-384,-1-21 128,1 21-64,19-20-192,0-20-128,0 0-609,0 0-609,19-20-383,1 0-258,-1 0-191,1 1-1313</inkml:trace>
  <inkml:trace contextRef="#ctx0" brushRef="#br0" timeOffset="16870.9649">17182 7170 12427,'0'0'1602,"0"20"512,-20 19-1025,20-19 0,-21 40 416,2-21 97,-1 21-609,-21 0-417,22-1-191,-20-19-193,18 20-64,2-41-128,-1 21 128,20-20-160,0 0-352,0-20-385,0 0-544,0 0-321,0 0-512,20 0-737,-20-20-2562</inkml:trace>
  <inkml:trace contextRef="#ctx0" brushRef="#br0" timeOffset="17122.9792">16804 7408 13228,'0'0'1025,"0"0"1249,21 0-576,18-20-225,-20 20-96,22 0-448,17 0-224,-17 0-609,19 0 192,-21-19-320,21 19-32,-22 0 64,-16 0-96,16 0-384,-38 0-481,20 0-320,-20 0-513,-20 0-704,1 19-609,0-19-2050</inkml:trace>
  <inkml:trace contextRef="#ctx0" brushRef="#br0" timeOffset="17302.9896">16825 7507 12684,'-41'20'1505,"41"0"833,0-20-704,20 0-1,1 20-255,18-20-770,0 0-416,21 0-64,-20-20-96,-1 20-224,21 0-480,-21 0-738,2 0-896,-22 0-961,0 0-5093</inkml:trace>
  <inkml:trace contextRef="#ctx0" brushRef="#br0" timeOffset="17633.0084">17280 7388 10954,'41'-19'1217,"-41"19"1025,20-21-608,18 21-289,-16 0 289,-3 0-321,0 21-384,1-21-321,1 19-159,-21 1-129,19 0-96,-19 0 32,-19 0-288,-2 19 96,1-19-32,1 0-32,-22 0 32,22 0 33,0 0-97,-1 0 224,-1-20-192,21 19-160,0-19 95,21 20 130,-1-20-65,18 0 96,-16 20-96,16-20 0,3 0-161,-2 0-319,-20 20-833,1-20-1218,1 0-1953</inkml:trace>
  <inkml:trace contextRef="#ctx0" brushRef="#br0" timeOffset="18463.056">18432 4985 7334,'0'-40'1890,"0"40"-224,0-20-577,0 0 448,0 20-544,0 0 32,0 0-256,19 20 224,2 0-64,-1 0-32,-1 39-33,22-19 33,-2 19-608,1 22 479,-1 17-608,21 2-192,-21 19 385,2 1-257,19-22 32,-22 2-96,-18-21 0,20 0 32,-20-38-32,-1 19-64,1-42-128,1 23-256,-21-21-385,19-20-448,-19 0-673,20 0-673,-20-20-1665</inkml:trace>
  <inkml:trace contextRef="#ctx0" brushRef="#br0" timeOffset="18888.0803">18670 4925 10121,'0'0'737,"0"-20"-641,0 40-288,0-20 992,19 20 1314,-19 20 129,41 20-642,-22-1-448,22 20 257,17 21-546,2 19-447,0-20-97,-21 20 289,21 0-705,-21-19 416,2-1-128,-3-19-384,-16-20 448,-3-1-224,1 1 160,-20-21-96,19 1-384,-19-19-609,21-2-640,-21-19-994,0 0-1248</inkml:trace>
  <inkml:trace contextRef="#ctx0" brushRef="#br0" timeOffset="19407.1099">18730 6018 14349,'-19'-21'865,"19"3"-353,0 18 1,19 18 704,0-18 1121,1 41-640,21-1-737,-3-2 288,22 3-544,0 17-481,-1 3 128,-19-21-576,-1-1 320,2-19 192,-3 0-448,3-20 545,-21 0-193,20 0 32,-20-20-256,-1 0 320,0 1-320,3-20 288,-3 18-224,20-19-32,-18 1-64,-1-1-160,-1-1 128,0 23-160,3-23 320,-3 22-320,0-1-161,1 20-576,1-21-480,-2 21-1218,1 0-2113</inkml:trace>
  <inkml:trace contextRef="#ctx0" brushRef="#br0" timeOffset="20776.1883">19087 6932 6886,'19'-60'545,"2"40"2465,-21 0-1024,20 20-32,-20 0-448,0 0-770,0 0 257,0 20 32,0 20-192,0 0-64,0 0-257,-20 18-63,-1-17-225,2 18-128,-1 1-64,1-21 64,19 1-160,-21 0 128,21-20-480,0-20-513,0 0-352,0 0-33,21-20-31,-2 0-705,1-20-320,-1 1-1218</inkml:trace>
  <inkml:trace contextRef="#ctx0" brushRef="#br0" timeOffset="20997.2008">19325 6773 9801,'19'-20'2338,"-19"40"-96,0-20-416,0 39-225,-19-19-159,19 40-609,-19-20 63,-1 0-127,-1 18-481,2-17-31,-1 18-161,20-19 32,-19-20-96,19 19-64,-22-19-353,22-20-575,0 20-610,0-20-1024,0 0-193,0-20-2594</inkml:trace>
  <inkml:trace contextRef="#ctx0" brushRef="#br0" timeOffset="21221.2138">18968 6991 15118,'20'-19'224,"-1"19"1378,22-21-321,-2 21 96,1-19-192,-1 19-448,21 0-417,-21 0-128,21 0-96,0 0-31,-21 0-162,2 0-351,-22 0-417,0 0-1249,-19 0-224,0 19-993</inkml:trace>
  <inkml:trace contextRef="#ctx0" brushRef="#br0" timeOffset="21420.2251">18988 7051 13004,'-20'20'1858,"20"-20"-513,20 0 865,19-20-961,-18 20 96,18 0-800,21 0-289,-22 0 0,23-21-288,-1 21 160,-22 0-640,22 0-353,-40 21-736,21-21-1154,-22 0-1633</inkml:trace>
  <inkml:trace contextRef="#ctx0" brushRef="#br0" timeOffset="21840.2491">19503 6911 12267,'22'-19'224,"-3"-1"1506,0 20-513,1 0 289,20 0 63,-20 0-672,-1 20-160,22-20-193,-22 19-192,-19 2-191,20-2-33,-20-19 0,0 21-32,0-2-32,-20-19-96,1 20-96,19-20 256,-19 19-320,-3-19 288,22 0-352,0 0 192,0 0 32,0 21-129,22-21 129,-3 20 32,0 0 32,20-1 225,-18 1-289,-21 20 192,0-20 96,0 0 256,0-1-223,-21 1 255,-18 0-159,20 0-129,-22-20-64,2 0 96,20-20-288,-22 20-672,22-20-545,19 0-1186,0 1-2337</inkml:trace>
  <inkml:trace contextRef="#ctx0" brushRef="#br0" timeOffset="22386.2804">20437 5641 17200,'20'0'-353,"-1"0"353,-19 0 32,19 0-224,3 0-737,-3 0-1537,1 0-4164</inkml:trace>
  <inkml:trace contextRef="#ctx0" brushRef="#br0" timeOffset="22515.2878">20775 5659 15118,'0'20'-320,"0"-20"127,19 0 289,-19 0-32,41 0 1,-22-20-738,20 20-2274</inkml:trace>
  <inkml:trace contextRef="#ctx0" brushRef="#br0" timeOffset="22649.2954">21251 5700 15726,'0'20'129,"0"-20"-546,20 0 481,-1 0-32,0-20-768,22 20-1603</inkml:trace>
  <inkml:trace contextRef="#ctx0" brushRef="#br0" timeOffset="22784.3031">21767 5700 6854,'40'20'8360,"-40"-20"-7752,20 0 898,-20 0-1026,19 0-255,1 0-129,-1 0-1057,2 0-2306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44" units="1/in"/>
          <inkml:channelProperty channel="Y" name="resolution" value="4978.27393" units="1/in"/>
          <inkml:channelProperty channel="F" name="resolution" value="0" units="1/dev"/>
        </inkml:channelProperties>
      </inkml:inkSource>
      <inkml:timestamp xml:id="ts0" timeString="2012-01-16T10:04:16.192"/>
    </inkml:context>
    <inkml:brush xml:id="br0">
      <inkml:brushProperty name="width" value="0.05292" units="cm"/>
      <inkml:brushProperty name="height" value="0.05292" units="cm"/>
      <inkml:brushProperty name="color" value="#FF00FF"/>
    </inkml:brush>
  </inkml:definitions>
  <inkml:trace contextRef="#ctx0" brushRef="#br0">4298 8957 7943,'0'-20'2146,"0"0"-192,0 20-481,0 0-224,0 0-95,0-19 31,0 19-256,0 19-481,0-19 161,0 20 287,0 0-31,0 20-192,0-1-129,0 1-95,0 0-161,-19-1-96,19 2 129,0-2-193,-19 0-128,19-18 128,0-1-32,0 0 0,0 1-64,-22-21 96,22 0-480,0 0-65,0 18-415,0-18 255,0-18-672,0 18-865,22-21-577,-22 1-2049</inkml:trace>
  <inkml:trace contextRef="#ctx0" brushRef="#br0" timeOffset="519.0297">4238 8878 10858,'22'-20'128,"-3"0"1634,0 0-481,22 0 256,-22 20-352,20-19-512,-18 19-96,18 0 31,-19 0-384,20 0 65,-20 19-129,-1 1 128,-19-20-256,0 20 160,0 0 161,0 20-257,-19-21 0,-1 1-64,1 0-128,-22 0-64,22 0 63,-1 0-127,-1-1 128,2-19 224,19 0-352,0 0-128,0 0 256,19 0 64,2 0-193,-1 20 129,19 0 288,-18 1-95,18-2-65,1 20 288,-20 2-288,-1-2 128,-19 0 0,0-18-64,0 19 417,-19-19-129,-1-3-288,-20 1 96,1-19 33,-21 21-129,19-21 0,-17 0 96,17 0-192,3 0-128,38 0 32,-22 0-257,44-21-928,-3 2-480,0 19-834,22-18-2562</inkml:trace>
  <inkml:trace contextRef="#ctx0" brushRef="#br0" timeOffset="1001.0572">5153 9315 10762,'-21'0'993,"1"-20"1921,20-1-1504,0 2 31,0-1-256,0 1-480,20-1-545,1-1 128,18 1 97,1 1-353,-1-1 256,2 20-32,-2 0-32,-20 20 1,2-1-33,-1 1 0,-20 21-96,0-22 192,-20 20-288,-1 2 193,-18-21 63,-1 1-96,1-3-64,-21-18-32,21 0 32,-2 0-384,2 0 576,39 0-576,-21-18-1057,42-3-673,-1 1-2402</inkml:trace>
  <inkml:trace contextRef="#ctx0" brushRef="#br0" timeOffset="1707.0977">6066 8838 9416,'19'-40'1314,"-19"21"1408,0 19-736,0 0-769,0 19 513,0 1-385,0 0-512,0 20 64,0 19-64,0 1-321,0-1 33,-19 1-545,19-1 128,-20-18-32,20-2 32,0-20 64,-21 2-160,21-21 128,0 0 97,0-21-322,21 2-95,-21-1 224,20 1-128,18-22 128,-16 2-352,17 19 96,-1 1 64,3-2 256,-22 21-352,22 0 192,-22 21 160,1-2-128,-20 1-96,0 19 352,0 2-160,-20-22 32,1 20-192,-22-18 448,3-1-480,-3 0 577,-17 1-449,17-21-128,2 0 96,-1 0-224,1 0-417,18 0-1345,1 0-2690</inkml:trace>
  <inkml:trace contextRef="#ctx0" brushRef="#br0" timeOffset="4430.2533">3942 9871 8327,'0'-20'769,"19"-1"2050,-19 2-641,19 0-513,1 19 97,-20-20-481,0 20-480,0 0-32,0 20-161,0-1-127,-20 0-129,1 22 33,-20-1-353,18 0 160,-18-1 64,20-18-256,-2 17 288,21-38-320,0 21 160,0-21 193,21 0-33,-2 0 32,1 0-64,20-21-31,-1 21-65,0 0-320,2 0 192,-3-18 192,-16 18-320,16 0 64,-18 0-128,-20 0-481,21 0-288,-21 0-192,0 0-480,19 0-417,-19 0 0,-19 0-897</inkml:trace>
  <inkml:trace contextRef="#ctx0" brushRef="#br0" timeOffset="4644.2656">4139 9930 9128,'-19'-19'1570,"19"19"1152,0 19-1024,0-19 128,-19 40-161,19-20-576,-22 21-352,3-23 96,19 22-225,-19 1-384,19-23-95,-20 3 63,20-1-224,0-1 64,0 2-577,0-21-832,0 0-417,0 0-768,20 0-673</inkml:trace>
  <inkml:trace contextRef="#ctx0" brushRef="#br0" timeOffset="5035.2879">4219 9871 10730,'0'-20'512,"19"20"2179,3 0-930,-3 0-191,0 0-257,22 0-576,-22 0-257,20 0 1,-18 0-65,-1 20-96,-1 0-224,-19-20 65,20 39-33,-20-18 0,-20-2 128,1 1-320,-22 21 192,2-23-160,-1 3 128,20 19-160,-18-20 256,16-20-384,22 18 224,-19-18 96,38 21 65,3-21 319,-3 0-160,20 0-320,-18 0 96,18 0-63,1 0-65,-1 0-385,-19 0-864,20 0-993,-20 0-1634</inkml:trace>
  <inkml:trace contextRef="#ctx0" brushRef="#br0" timeOffset="5589.3197">5271 9811 6149,'0'-19'4036,"-19"-1"-2210,19 20 672,-20 0-1088,-20 20 191,20-1-320,-20 21-288,1 0 64,19 20-64,-20-21-320,20 2-193,20-2-223,0 1-418,20-40 161,-1 20 289,22-20-450,-2-20 97,1-1-224,-20 2-64,-1-2 32,-19 3 95,0-2 225,-39-1-320,20 1 224,-22 20 32,22 0 32,-1 0-32,-1 0-64,21 0-1378,0 0-640,21 0-32,-1 0-1601</inkml:trace>
  <inkml:trace contextRef="#ctx0" brushRef="#br0" timeOffset="5878.3362">5449 9792 12523,'0'0'1698,"0"0"928,0 0-992,-19 19-129,19 21-31,-39 0-385,18-1-256,2 1-65,-20 1-607,18-3-97,1 2 192,20-19-384,-19-1 320,19-2-416,0-18-289,0 0-384,0 0-448,0-18-961,19 18-1185,1-20-3108</inkml:trace>
  <inkml:trace contextRef="#ctx0" brushRef="#br0" timeOffset="6084.3479">5391 9792 13292,'20'0'929,"-1"-20"1986,0 20-1154,1 0-287,1 0-577,-1-20-481,18 20-128,-16 0-320,-3 0 128,0 0-64,1 0-640,1 0-481,-21 0-1346,0 20-575,0-20-2275</inkml:trace>
  <inkml:trace contextRef="#ctx0" brushRef="#br0" timeOffset="6255.3577">5331 9911 14029,'20'19'1313,"-1"-19"1890,22 0-1569,-3 0-321,-18 0-416,21 0-449,-22 0-256,22 0-224,-22 0-160,0 0-1313,1 0-1859,-20 0-1888</inkml:trace>
  <inkml:trace contextRef="#ctx0" brushRef="#br0" timeOffset="8019.4586">6225 9711 11723,'0'0'352,"-22"21"353,3-1 864,-20 0-352,20 38 481,-22-17-257,2 18-480,-1 1-64,40-1-385,-20 2-319,20-41-225,20-2 32,20 3 160,-1-21-160,2 0 0,-2-21-224,-1 3-33,-16-23 193,-22 22-32,0-2 160,-22 3-96,-16-2 32,-1-1 0,-2 21 192,2 0-288,18 0 192,2 0-32,19 0-384,19 0-833,2 0-929,18 0-1313</inkml:trace>
  <inkml:trace contextRef="#ctx0" brushRef="#br0" timeOffset="8485.4853">6442 9811 13004,'0'-19'1121,"0"-1"512,0 0 834,21 20-834,-2-20 65,20 20-929,-18 0-257,-1 0 129,-1 20-225,1 0-32,20-20-191,-40 20 31,20 18-128,-20-17 128,19 19-64,-38-20-160,19-1 128,-20 21 1,-20-20-161,1 1 64,-2 17-257,2-17 97,20-2 128,-2-19 0,1 21-192,20-21 96,20 0 192,20 0 256,-1 0 1,2-21-97,-2 21 160,21 0-255,-20 0-33,-1-19-32,-20 19 96,22 0-320,-41 0-160,20 19-513,-20-19-961,-20 0-1537,1 21-1730</inkml:trace>
  <inkml:trace contextRef="#ctx0" brushRef="#br0" timeOffset="10105.5779">9182 8898 9705,'19'-40'672,"1"40"2051,-20 0-1122,0 0-191,0 20 448,0 0-673,0 39-160,-20-19-129,-18 19-223,16 1-449,-17-1 33,20 1-33,-2-21-64,1 2-96,1-21-32,19 1 0,0-21-64,0 0-577,0 0-416,19 0-736,-19-21-577,20 1-833</inkml:trace>
  <inkml:trace contextRef="#ctx0" brushRef="#br0" timeOffset="10337.5913">9163 8858 12780,'19'-20'256,"0"20"2242,1-20-1056,20 20 95,-1 0-192,2-20-384,-2 20-512,21 0-161,-20 0-128,-1 0-224,2 0 96,-2 0 96,-20 0-608,2 0-289,-21 0-1025,0 20-672,-21-20-929</inkml:trace>
  <inkml:trace contextRef="#ctx0" brushRef="#br0" timeOffset="10536.6027">9102 9036 10762,'0'40'1569,"39"-40"353,-17 0 448,36-20-1281,-18 20 0,20 0-384,-1-20-353,-19 20-160,20-19-31,-21 19-193,-20 0 96,3 19-609,-3-19-640,-38 20-865,19-20-512,-41 20-2980</inkml:trace>
  <inkml:trace contextRef="#ctx0" brushRef="#br0" timeOffset="10687.6113">9042 9295 13292,'0'20'897,"20"-20"2178,1 0-1730,18 0-128,2 0-160,17-20-800,2 20-225,0-21-32,0 21-1314,-2 0-2017</inkml:trace>
  <inkml:trace contextRef="#ctx0" brushRef="#br0" timeOffset="11187.6399">10193 9036 13292,'22'-19'577,"-3"19"1921,-19 0-1025,20 39 1,-20-19-513,0 1-257,0 18-255,19 0-33,-19-18-224,0-1-128,21-1 33,-21-19 63,20 0-64,-1 0 352,-19-19-224,19-1-160,3-1-32,-3-18 65,0 19 127,-19-20-64,20 20-288,-1-19 320,-19 19-448,22 0-257,-3 20-640,-19 0-1313,19 0-2018</inkml:trace>
  <inkml:trace contextRef="#ctx0" brushRef="#br0" timeOffset="11923.682">11128 9116 8167,'0'0'1954,"0"0"1121,19 0-1345,-19 0 288,19 0-609,1 0-544,1 0-225,-2 0 33,1-19-449,-1 19 193,22 0-385,-22 0 128,1-21-32,1 21-64,-21-20 64,0 20 0,0 0-192,0-20 288,-21 20-320,1-19-32,1 19 128,-22-20-32,22 20 96,-20 0-96,-2 0 32,3 20 160,18-1 64,-21 1 449,22 0-257,0 1 257,-3 18-64,22 0-129,0-18-95,22-1-257,16 19 32,3-39-320,-2 19 128,21-19-32,-21 0-33,21 0-831,-21 0-354,1 0-1440,-1 0-1923</inkml:trace>
  <inkml:trace contextRef="#ctx0" brushRef="#br0" timeOffset="13521.7734">8845 9711 6886,'19'-39'3684,"-19"19"-2179,0 1 961,0 19-704,0 19-353,0-19-416,-19 41-320,-1-23 224,-1 23-353,2-1 65,-1-2-65,1 3 1,-2-21-257,21 0 64,0-1 65,0 2-289,21-21 256,18 0-31,-20-21 31,41 21-480,-19-19 352,-2 19-256,1-20-96,-1 20 128,-20 0-480,22 0-65,-41 0-256,19 0-352,-19 0-672,0 20-898,0-20-512</inkml:trace>
  <inkml:trace contextRef="#ctx0" brushRef="#br0" timeOffset="13748.7864">9004 9811 10409,'0'19'769,"0"-19"1249,-20 21 0,20-1-320,-21 20 127,2 0-576,19-1-416,-20-18-128,20 17-513,-19-17-128,19 19 96,0-20-160,0-20-608,0 18-545,0-18-801,19 0-545,-19 0-1600</inkml:trace>
  <inkml:trace contextRef="#ctx0" brushRef="#br0" timeOffset="14305.8182">9401 9732 11691,'19'-21'704,"-19"21"1186,0 0 288,0 0-320,0 0-385,0 0-576,-19 0-513,19 0 97,-21 0 127,21 0-543,-20 0 63,1 0-32,-1 0 128,-1 0-192,21 0-160,-19 0 192,-1 0 0,1 0-160,19 0 192,-21 0-192,21 0 96,-20 0 0,20 21 64,0-21 160,0 0-320,0 20 288,-19 0-64,19-20-32,0 20 129,-19-20-225,19 19 0,0-19 32,0 0-32,0 19 32,19-19 32,0 0-96,1 0 288,1 0-256,-2 21-32,20-21-128,-18 20 320,-1 0-128,-1 0-160,-19 20 320,0-21-288,0 1 160,-19 1 288,-1-1-63,-1-2-161,-18-18 160,20 21-224,-22-21 128,3 0-256,16-21 64,3 21 0,19 0-929,0-18-832,19 18-1923,3 0-2658</inkml:trace>
  <inkml:trace contextRef="#ctx0" brushRef="#br0" timeOffset="14926.8537">9976 9752 7591,'0'-20'1665,"0"20"1474,20-21-1217,-20 21-288,19-18-65,1 18-352,1-21-224,-2 21-32,1 0-32,20 0-385,-20 21 129,-20-3 160,19 3-513,-19 19 289,0-1-417,-19 1 96,-1 0-32,-1-1-352,2-18 225,-1 18-65,1-18 64,19 17-192,-21-38 64,21 21-513,0-21-127,0 0-738,0 0-191,0 0-609,21 0-961,-21-21-897</inkml:trace>
  <inkml:trace contextRef="#ctx0" brushRef="#br0" timeOffset="15111.8644">9976 9911 6662,'0'-20'3459,"0"20"-1313,0-20 737,0 20-897,20 0-289,-1 0-704,1 0-352,20 0-225,-20 0-224,20 0 33,-20 20-161,-1-20-545,22 20-608,-22-20-1121,-19 19-512,20-19-2499</inkml:trace>
  <inkml:trace contextRef="#ctx0" brushRef="#br0" timeOffset="15445.8834">10511 9672 10794,'20'-20'1249,"-40"20"1313,20 0-896,-38 20 192,16 1-161,-17 18-448,1 1-192,-3-1-32,22 21-64,-1-20-576,20-21-289,0 21-64,20-20 0,-1-20 192,22 0-416,-3 0-64,1-20-97,2 20-287,-2-19-161,-18-2 288,-21 2 225,-21-1 320,1 20 32,-18-20-64,-3 20-192,21 0 320,1 0-608,0 0-1442,19 0-2466</inkml:trace>
  <inkml:trace contextRef="#ctx0" brushRef="#br0" timeOffset="17266.9876">11325 9612 9929,'0'-20'1313,"-19"20"-224,-1 20 801,-1-20-641,2 40 257,-1 1-161,-20-2-448,1 1-32,20 18 95,-22-17-479,41-1-321,0 0 0,0-21-128,41-19 0,-3 0 32,3 0 0,-2 0-544,1-19 128,-1-2 95,-19-18-127,-20 19 288,0 0 128,-20-1-96,1 21 96,-22-19-64,2 19 0,-1-19 192,20 19-160,1 0-96,19 0 32,0 0-96,0-20-1602,19 20-544,1 0-1250</inkml:trace>
  <inkml:trace contextRef="#ctx0" brushRef="#br0" timeOffset="17860.0216">11763 9612 12075,'20'-20'384,"-20"20"2179,0-18-481,0 18-641,-20 0-224,-1 0-512,2 0-193,-1 0 225,-21 0-481,22 0 129,0 0-257,-1 0 160,-1 0-64,2 18-32,-1-18 33,20 0-257,-19 0 128,19 0-64,0 20 160,0-20-288,0 21 192,0-2 128,0-19-160,0 20-160,0 1 160,0-21 0,0 18 96,0-18-256,0 21 96,0-21 0,0 0 32,0 0 32,0 20-96,19-20 160,1 0-128,-1 0 33,22 20-162,-22 0 161,0-20 65,3 38-65,-3-17-161,-19-1 193,0 20-31,0-21 191,0 2-64,-19-2 32,-3 1 256,-16-20-319,18 0-1,-20 0 0,1 0-96,18 0 96,-18 0-224,19-20-224,20 20-641,-21 0-865,21 0-2626</inkml:trace>
  <inkml:trace contextRef="#ctx0" brushRef="#br0" timeOffset="19656.1242">14005 8898 10057,'20'-40'577,"-20"40"1184,0 0 545,19 0-896,-19 20 287,0 0-608,0-1-192,0 21-256,0 0 288,0-1-353,-19 1-191,19 0-193,-20-1-64,20-19-256,-19 1 160,19-1 0,0-1-96,0-19-256,0 0-481,0 0-577,0 0-223,0 0-673,0-19-1153</inkml:trace>
  <inkml:trace contextRef="#ctx0" brushRef="#br0" timeOffset="20090.149">13967 8898 9384,'0'-40'1346,"0"20"-321,19 20 1313,0-20-1025,1 0 225,20 20-385,-1 0-417,21 0 1,-21 0-32,2 0-161,-2 0-384,1 20-128,-20-20 129,-20 20-193,0 0 160,-20 0 0,1 0-64,-2-1-320,-18 1 192,19-20-1,-20 20 33,20-20-64,1 0 64,19 20 0,0-20-64,0 0-64,19 20 160,1-20 32,-1 20-32,2-1-32,18 1 256,-19 0-288,-20 20 96,21-20 96,-42-1 0,21 1 225,-20 1-385,-19-1 192,18-1-64,-18-19 0,-1 0-64,1 0-32,19 0-32,-1 0-352,21 0-353,0 0-576,0 0-897,41-19-96,-22 19-1538</inkml:trace>
  <inkml:trace contextRef="#ctx0" brushRef="#br0" timeOffset="20394.1664">14362 9295 6213,'21'-40'1378,"-21"20"1344,20 1-319,-1-1-962,0-1 128,3-18-448,16 19-352,-18 20 128,21-19-224,-22 19-97,0 0-384,-19 19 33,22 1 159,-22-1-224,-22 1 192,22 21-63,-38-22 63,18 1-288,-21-1 32,3 2 96,16-21-96,3 0-416,0 0 608,-1 0-1088,20-21 31,0 21-1025,0-19-800,20-1-673</inkml:trace>
  <inkml:trace contextRef="#ctx0" brushRef="#br0" timeOffset="20803.1898">14699 8739 12876,'21'0'736,"-21"0"674,-21 19 191,21 2 1,0 18 63,0 1-672,-19 0-352,-1-1-129,20 1-223,-19 0-225,19-1-128,-19 2 256,19-22-192,0-19-96,0 0 64,0 0 128,19 0-32,0-19-288,1-2 160,20 1-193,-20 20-63,-1-20 160,22 20 0,-22 0 256,-19 0-320,20 20 192,-20 0 256,-20 20-288,20-20 160,-19-1 192,-2 22-192,-18-21 289,-2-20-225,22 19 96,-20-19-320,-2 0 64,3 0 32,18-19-513,-1 19-864,21-20-1570,0 20 65</inkml:trace>
  <inkml:trace contextRef="#ctx0" brushRef="#br0" timeOffset="21350.2211">15118 9116 10762,'0'0'1249,"19"-19"1730,1 19-1122,-1 0-191,2 0-96,18 0-866,2 0-63,-3 0-513,3-21-64,-2 21 96,-20 0-448,1 0-225,1 0-1184,-2 0-1090,-19 0-928</inkml:trace>
  <inkml:trace contextRef="#ctx0" brushRef="#br0" timeOffset="21579.2343">15335 8917 10217,'-20'20'801,"20"0"1281,-19 0-865,19 0 192,-19 19-63,19-19-482,-22 21-191,22-22-289,0 20-351,-19-19 95,19 1-289,0-1-447,0-1-737,0 1-673,0-20-1121</inkml:trace>
  <inkml:trace contextRef="#ctx0" brushRef="#br0" timeOffset="22012.259">15335 8818 7847,'-58'40'1025,"17"0"2050,22-1-993,-22 1 224,2 19-320,-2-19-897,3 20-128,-3 0-353,22-21-608,19 0 32,19-18 64,22-1-224,-3 0 513,3-20-674,19 0-223,-2-20-257,-17 0 1,19-1-129,-2 2 192,-38-20 225,20-2 63,-20 2 129,-20 0 96,0-22-97,-20 22 161,1-1 128,-22 0 225,22 21 255,-20 19 289,-2 0-161,3 0-416,16 0-160,3 0-448,19 19-1474,0 1-1761</inkml:trace>
  <inkml:trace contextRef="#ctx0" brushRef="#br0" timeOffset="22460.2847">16011 8838 5829,'20'0'7783,"-20"0"-7398,0 0 1440,-20 20-287,-1 20-225,1-21-288,1 21-192,0 0-481,-3-1 33,3-19-289,0 21-32,-1-2-32,20-20-128,0-19 32,0 20-769,0-20-192,0 0-481,0 0-223,0-20-545,20 1-2915</inkml:trace>
  <inkml:trace contextRef="#ctx0" brushRef="#br0" timeOffset="22676.297">15932 8838 8391,'19'0'3812,"0"-20"-2595,1 20 1185,21 0-1088,-22 0 351,22-20-608,-3 20-256,22 0-513,-21 0 33,2 0-225,-2 0 32,1 0 32,-1 0-640,-39 0-321,19 0-1281,-19 20-577,-19 0-2241</inkml:trace>
  <inkml:trace contextRef="#ctx0" brushRef="#br0" timeOffset="22855.3073">15910 8997 9801,'-19'20'2146,"19"-20"-609,0 0 898,41 0-738,-22 0-95,20 0-1154,21 0-224,-19-20 65,-3 20-225,1 0-64,2 0-257,-22 0-800,-19 0-928,0 0-962</inkml:trace>
  <inkml:trace contextRef="#ctx0" brushRef="#br0" timeOffset="23028.3171">15891 9136 6470,'-19'19'6085,"19"-19"-4964,19 0 1634,-19 0-1057,41 0-513,-22 0-481,20 0-447,-18 0 31,18 0-320,21 0 160,-41 0-704,20 0-802,2 0-1505,-22 0-2209</inkml:trace>
  <inkml:trace contextRef="#ctx0" brushRef="#br0" timeOffset="23325.3341">16406 8898 8327,'22'19'4581,"-22"-19"-3364,0 40 1249,0-20-736,0 20 160,-22-1-769,22 2-321,0-2-607,0-20-1,0 1 96,0-20-32,22 21 129,-22-42-225,19 1 128,1 1-192,20-1-64,-20-20 32,-1 0-32,22 21 64,-22-21-32,0 0-352,1 20-32,1 1-705,-1 19-448,-20 0-673,0 0-833,0 0-865</inkml:trace>
  <inkml:trace contextRef="#ctx0" brushRef="#br0" timeOffset="23712.3562">16765 9036 11210,'0'0'449,"19"0"1665,1 0-865,1 0-416,-2 0 288,20 0-609,-19 0-288,20 0 385,-1-19-321,2 19-96,-22-20 0,0 20-95,-19-20 159,0 20-320,0-20 96,-19 20-96,-20-20 256,18 20-352,-18 0 192,-1 0 64,-19 0 0,19 20 288,1-20 705,20 40 289,-3-20-161,3-1-192,19 21-449,0-19-287,19-2-65,3 1-160,36-1 32,-18-19-96,19 0-673,1 0-736,0 0-801,-22 0-2947</inkml:trace>
  <inkml:trace contextRef="#ctx0" brushRef="#br0" timeOffset="25069.4338">13945 9970 12684,'0'-19'416,"0"-2"897,22-18 673,-3 19-673,0 0 1,20-1-354,-18 2-255,18 0-224,2 19 31,-22 0-64,1 0-255,-1 19 255,2 21-416,-1-20 160,-20 20 0,0 0 97,-20-21-321,-1 22 256,-18-21-64,20-2 32,-22-18-96,-19 21 0,21-21-96,20-21 0,-22 21 161,41 0-450,-19-18-127,19-2-545,19 20-448,3 0-801,-3-21-1218,20 21-992</inkml:trace>
  <inkml:trace contextRef="#ctx0" brushRef="#br0" timeOffset="25397.4527">14323 9811 11274,'20'-39'417,"-1"39"1889,2-20 0,-1 0-673,-1 20 33,22 0-705,-22 0-128,20 0 32,-18 0-353,18 20 97,-39 20 63,19-21-223,-19 21-1,-19 20-320,0-20-32,-1-1 0,-21 2 97,22-2-193,0-20 32,-22 2 32,41-1-256,-19-20-385,19 0-384,-20 0-608,20 0-866,0 0-1472,0-20-5158</inkml:trace>
  <inkml:trace contextRef="#ctx0" brushRef="#br0" timeOffset="25555.4617">14383 9951 13164,'0'-21'1345,"20"21"1410,-20 0-673,19 0-737,0 0-384,3 0-384,16 0-481,3 0-192,-2 0 64,21 0-1186,-2 0-2625</inkml:trace>
  <inkml:trace contextRef="#ctx0" brushRef="#br0" timeOffset="26267.5024">15315 9752 10313,'0'-20'929,"20"20"2082,-20 0-609,0 0-800,0 0 191,0 20-639,0 20-418,-20-21-63,20 21-193,0 0-31,-19-20-1,19 20-352,-19-1-64,19-18 128,0 17-192,0-17-352,0-2-128,0-19-577,0 21-385,0-21-736,0 0-673,0 0-1953</inkml:trace>
  <inkml:trace contextRef="#ctx0" brushRef="#br0" timeOffset="26701.5273">15732 9772 10794,'-19'-20'352,"19"20"2307,-20 0-834,-1 0-31,-18 20-192,-1 0-449,20-1-96,-19 21-64,-1-20-97,20 0-447,20 0-97,0-1-288,0-19-96,0 21-32,20-21 256,-1 0-512,22-21-192,-22 2-97,22-1-160,-2 0 65,-20 0-289,2-1 384,-1 2 32,-1-20 129,0 19 416,-19 0-64,0 20 256,0-21 385,0 21 191,0 21 161,-19-1-384,19 0 480,-19 19-449,-1 1 129,-1 0-1,2-1-447,-1-18-161,20 18 0,0 2-64,0-23-64,0 3-1218,0-2-1440,20 2-1666</inkml:trace>
  <inkml:trace contextRef="#ctx0" brushRef="#br0" timeOffset="27279.5603">16269 10011 10153,'0'-21'1441,"0"1"866,0 1-289,0-2-705,19-18 160,1 19-576,20 0-416,-20-1 95,18 2 129,3 0-289,-21 19 33,-1 0-33,2 0 128,-1 38-383,-20-17 351,0 19-224,0-1-127,-20 1 127,-1-20-192,-18 21 0,20-23 160,-22 3-320,22-21 160,-1 0 0,-1 0-320,2 0 64,19-21-577,0 21-224,0-18-608,19-2-673,2 20-993,-1-21-1826</inkml:trace>
  <inkml:trace contextRef="#ctx0" brushRef="#br0" timeOffset="27596.5784">16587 9792 7142,'19'-40'2851,"20"20"-353,-18-1-960,18 3 255,-20 18-319,22-21-129,-22 21-192,22 0-256,-41 0-224,19 21 95,1-3-31,-20 23-32,-20-1-1,20-2-287,-19 3-129,19-1 0,-21 19-159,21-18 31,-20-21-96,20 19-64,0-20-192,-19 22-481,19-23-512,0-18-481,19 21-832,-19-21-1057,0 0-1442</inkml:trace>
  <inkml:trace contextRef="#ctx0" brushRef="#br0" timeOffset="27782.5891">16686 9930 12395,'0'-19'1474,"0"19"768,19 0 352,22 0-1313,-22 0 289,20 0-865,-18 19-449,37-19-160,-17 0 0,-2 21-576,21-21-1378,-22 0-2819</inkml:trace>
  <inkml:trace contextRef="#ctx0" brushRef="#br0" timeOffset="30534.7465">23693 9356 5829,'19'0'897,"-19"-21"1697,0 21-1152,0-20-33,0 20-96,0-20-448,0 20 0,0-21-128,0 2 95,0-1-287,0 1 63,0-1-127,0-1-257,0-18-128,0 19 321,0-20-417,0 20 160,0-19 32,0-1-64,-19 20-32,19-20 64,0 1-96,-21-1 65,21 0-65,0 0-32,0 0 160,-20 1-384,20-1 384,0-19-288,0 19 96,0 0 224,0-19-288,-19 19 128,19-19-64,0-1 64,0 20 0,0-19-64,-19-1 256,19 0-416,0 1 192,-22 19 128,22-19-224,0-1 96,-19 0 32,19 21 0,-19-21 97,19 20-354,0-19 193,0-1 64,0 21-96,-20-21 64,20 1 129,0-1-129,-21 20-193,21-19 161,0-1 32,0 20-96,0-19 96,0 19-64,0-20 64,0 20-64,0 1 32,0-1 193,0 0-354,0 1 161,0-1 65,21 0-162,-21 1 226,0-2-258,0 2 161,0 20-32,0-22 0,0 21 0,0 1 0,0-1 65,0 1 31,0-2-160,-21 1 64,21 20 0,0-20-65,0 1 130,-20 19-290,1-20 289,0 20-256,-3 0 352,3-19-352,-20 19 160,-1-21 0,-21 21 0,3 0 96,-2-20 64,0 20-128,2 0 0,-2 0-192,0-20 224,-20 20 0,1 0 0,0 0 64,18 0-224,3 0 160,-21-21 64,19 21-192,0 0 224,-20 0-288,22 0 320,-21 0-320,-1-18 160,1 18 128,-1 0-128,1 0-96,-1 0 32,1 0 224,-1 0-160,1 0-128,0 0 96,-1 0 32,1 18 32,19-18 0,0 0 64,-18 0-160,-1 0 32,18 0 32,-18 21-32,19-21 224,0 0-352,21 0 160,-21 0-224,21 20 608,-21-20-448,41 0-288,-22 0 704,2 0-512,18 0-64,2 0 608,-1 0-384,20 0-224,-19 0-64,19 0-1154,0 0-447,0 0-33,19 0-769</inkml:trace>
  <inkml:trace contextRef="#ctx0" brushRef="#br0" timeOffset="30871.7658">20517 6137 8840,'19'-21'-32,"-19"3"1954,0 18-289,0 0 321,0 0-545,0 0-1088,-19 18-33,-3 3 705,-16-1 0,18 0-545,-20 0 481,1 19-352,20-19-225,-3 0 385,3-20-673,19 21-64,0-21 384,0 0-32,19 19 193,22-19-161,-2 20-191,21-20-161,0 19 64,-21-19-128,1 20-64,-1-20 31,2 20-159,-22 1-673,0-21-1889,22 19-1666</inkml:trace>
  <inkml:trace contextRef="#ctx0" brushRef="#br0" timeOffset="32380.8521">21926 9830 9160,'-20'0'769,"20"0"1793,-21-19-223,21 0-930,0-1-320,21 20-448,-1-20-161,-1 0-64,0-1 225,22 3-289,-2-3 321,2 21-257,-3 0 129,-16 0-417,-3 21 0,0-3 0,1 3 193,-20 19-161,0-20-32,-20 18-96,1-17 96,0-1 224,-22 0-352,22-20 257,-22 0-193,22 0 128,-20 0-224,-2-20 64,22 0-160,19 20-257,-20-21-287,40 2-385,-1 19-769,0-19-480,3 19-705,-3 0-3844</inkml:trace>
  <inkml:trace contextRef="#ctx0" brushRef="#br0" timeOffset="32763.8739">22304 9633 9833,'19'-21'544,"0"21"1250,1-20 640,1 20-896,18-18 223,-20 18-639,2 0-65,18 18-353,-39-18-31,20 20-289,-20 1 97,0 18 95,-20-18-95,20 18-33,-39 1-160,18-1 1,2-20-161,-20 22-32,18-21 192,1 0-448,1-1 160,19-19-64,0 21-1057,0-21-224,0 0-705,0 0-1378,19-21-1568</inkml:trace>
  <inkml:trace contextRef="#ctx0" brushRef="#br0" timeOffset="32928.8835">22362 9772 11146,'0'-20'2274,"0"0"-768,21 20 1408,-21 0-1472,19 0-417,1 0-449,-1 0-223,2 20-417,18-20-33,-19 0-1280,40 20-2402,-22-20-5798</inkml:trace>
  <inkml:trace contextRef="#ctx0" brushRef="#br0" timeOffset="33396.9102">23137 9672 10441,'19'-20'769,"-19"1"2466,0 19-544,0 0-1250,0 19-320,-19 1 128,19 1-384,-19 18-160,-3-19-225,3 0 129,-1 19-417,20-20-96,-19 22 96,19-21-192,0 0-480,0-1-321,0 2-544,0-21-609,0 0-705,19 0-608</inkml:trace>
  <inkml:trace contextRef="#ctx0" brushRef="#br0" timeOffset="33842.9356">23414 9772 9096,'60'-20'3620,"-41"0"-2756,-19-1 1635,0 21-545,0-18-609,0 18-576,-19 0-33,0 0 129,-22 18-96,22-18 64,-22 41-193,2-21-31,-2 0-609,22-1 32,19 0-64,0 2 32,19-21 0,-19 20-96,22-20-225,-3 0-319,1 0-129,20-20 225,-20 20 159,18-21 65,-16 21 320,-3-19-64,0 0 32,-19-1 64,20 0-160,-20 0 320,0 20 352,0-21-63,0 21-289,0 0 224,0 21-95,-20-21 351,1 40-191,0-20-1,-3-1-127,3 21-385,0-20 64,19 0-96,-20 19-225,20-18-544,0-2-704,20-19-1121,-20 20-2211</inkml:trace>
  <inkml:trace contextRef="#ctx0" brushRef="#br0" timeOffset="34555.9765">23871 10011 10986,'0'-21'993,"0"1"448,0 1 737,0-2-768,0 2-65,20-21-544,-1 20-161,22-1 97,-22 2 0,20 0 63,2 19-383,-22 0-1,0 0-63,3 0 63,-3 19 128,-19 0-319,0 22 287,0-21-224,-19 19-63,-22-18-129,22-2 64,-22 1 128,22-20-192,-1 21-256,-19-21 128,18 0-352,2-21-545,19 21-897,-20 0-736,20-20-1859</inkml:trace>
  <inkml:trace contextRef="#ctx0" brushRef="#br0" timeOffset="34996.0016">24247 9792 12331,'22'-20'256,"-22"20"2499,19-20-801,-19 20-321,19 0-351,1-20-225,1 20-545,-2 0 97,20 0-161,2-21 97,-2 21-385,1 0 224,-20 21-320,20-21 128,-20 20-63,-20-20 159,19 40 32,-19-21-64,-19 0 33,-1 22 63,-1-1-384,2-21 288,-1 21-384,-20-20 128,20 1 96,1-1-736,0-2-33,19 3-352,-22-2-801,22-19-576,0 0-545,0 21-512</inkml:trace>
  <inkml:trace contextRef="#ctx0" brushRef="#br0" timeOffset="35177.012">24387 9951 15598,'0'0'32,"19"-21"2659,-19 21-577,22 0-929,-3 0-384,20 0-321,1 0-31,-1 0-513,2 21 96,19-21-353,-2 19-1761,-17-19-2882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5604A-9D01-724D-828F-829594A2C9F1}" type="datetimeFigureOut">
              <a:rPr lang="en-US" smtClean="0"/>
              <a:t>3/6/15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76DF2-6944-CF44-86D4-E35F9118CB91}" type="slidenum">
              <a:rPr lang="en-US" smtClean="0"/>
              <a:t>‹#›</a:t>
            </a:fld>
            <a:endParaRPr lang="en-US"/>
          </a:p>
        </p:txBody>
      </p:sp>
    </p:spTree>
    <p:extLst>
      <p:ext uri="{BB962C8B-B14F-4D97-AF65-F5344CB8AC3E}">
        <p14:creationId xmlns:p14="http://schemas.microsoft.com/office/powerpoint/2010/main" val="3059602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058AD1EC-4244-6546-A07E-ECE51C16DC0B}" type="slidenum">
              <a:rPr lang="en-US" smtClean="0"/>
              <a:t>2</a:t>
            </a:fld>
            <a:endParaRPr lang="en-US"/>
          </a:p>
        </p:txBody>
      </p:sp>
    </p:spTree>
    <p:extLst>
      <p:ext uri="{BB962C8B-B14F-4D97-AF65-F5344CB8AC3E}">
        <p14:creationId xmlns:p14="http://schemas.microsoft.com/office/powerpoint/2010/main" val="352551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ZKPK:</a:t>
            </a:r>
            <a:r>
              <a:rPr lang="en-US" baseline="0" dirty="0" smtClean="0"/>
              <a:t>   can be used for authentication</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8</a:t>
            </a:fld>
            <a:endParaRPr lang="en-US" dirty="0"/>
          </a:p>
        </p:txBody>
      </p:sp>
    </p:spTree>
    <p:extLst>
      <p:ext uri="{BB962C8B-B14F-4D97-AF65-F5344CB8AC3E}">
        <p14:creationId xmlns:p14="http://schemas.microsoft.com/office/powerpoint/2010/main" val="100731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p>
          <a:p>
            <a:endParaRPr lang="en-US" dirty="0"/>
          </a:p>
        </p:txBody>
      </p:sp>
      <p:sp>
        <p:nvSpPr>
          <p:cNvPr id="4" name="Slide Number Placeholder 3"/>
          <p:cNvSpPr>
            <a:spLocks noGrp="1"/>
          </p:cNvSpPr>
          <p:nvPr>
            <p:ph type="sldNum" sz="quarter" idx="10"/>
          </p:nvPr>
        </p:nvSpPr>
        <p:spPr/>
        <p:txBody>
          <a:bodyPr/>
          <a:lstStyle/>
          <a:p>
            <a:fld id="{058AD1EC-4244-6546-A07E-ECE51C16DC0B}" type="slidenum">
              <a:rPr lang="en-US" smtClean="0"/>
              <a:t>10</a:t>
            </a:fld>
            <a:endParaRPr lang="en-US"/>
          </a:p>
        </p:txBody>
      </p:sp>
    </p:spTree>
    <p:extLst>
      <p:ext uri="{BB962C8B-B14F-4D97-AF65-F5344CB8AC3E}">
        <p14:creationId xmlns:p14="http://schemas.microsoft.com/office/powerpoint/2010/main" val="140722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29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42 6F  62      ,    Eve:   45 76 65    ,     Bob ⊕ Eve</a:t>
            </a:r>
            <a:r>
              <a:rPr lang="en-US" baseline="0" dirty="0" smtClean="0"/>
              <a:t>:  07 19 07</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37</a:t>
            </a:fld>
            <a:endParaRPr lang="en-US" dirty="0"/>
          </a:p>
        </p:txBody>
      </p:sp>
    </p:spTree>
    <p:extLst>
      <p:ext uri="{BB962C8B-B14F-4D97-AF65-F5344CB8AC3E}">
        <p14:creationId xmlns:p14="http://schemas.microsoft.com/office/powerpoint/2010/main" val="55394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4316C2-75C6-D640-9DFA-1C533689E5E2}"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360818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316C2-75C6-D640-9DFA-1C533689E5E2}"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89465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316C2-75C6-D640-9DFA-1C533689E5E2}"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360950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316C2-75C6-D640-9DFA-1C533689E5E2}"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292770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316C2-75C6-D640-9DFA-1C533689E5E2}"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179356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4316C2-75C6-D640-9DFA-1C533689E5E2}"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13970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4316C2-75C6-D640-9DFA-1C533689E5E2}" type="datetimeFigureOut">
              <a:rPr lang="en-US" smtClean="0"/>
              <a:t>3/6/15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14178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4316C2-75C6-D640-9DFA-1C533689E5E2}" type="datetimeFigureOut">
              <a:rPr lang="en-US" smtClean="0"/>
              <a:t>3/6/15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326219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316C2-75C6-D640-9DFA-1C533689E5E2}" type="datetimeFigureOut">
              <a:rPr lang="en-US" smtClean="0"/>
              <a:t>3/6/15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236065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316C2-75C6-D640-9DFA-1C533689E5E2}"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79299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316C2-75C6-D640-9DFA-1C533689E5E2}"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42B6C-4CAD-8E4D-A344-77D3BB381CD4}" type="slidenum">
              <a:rPr lang="en-US" smtClean="0"/>
              <a:t>‹#›</a:t>
            </a:fld>
            <a:endParaRPr lang="en-US"/>
          </a:p>
        </p:txBody>
      </p:sp>
    </p:spTree>
    <p:extLst>
      <p:ext uri="{BB962C8B-B14F-4D97-AF65-F5344CB8AC3E}">
        <p14:creationId xmlns:p14="http://schemas.microsoft.com/office/powerpoint/2010/main" val="4540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316C2-75C6-D640-9DFA-1C533689E5E2}" type="datetimeFigureOut">
              <a:rPr lang="en-US" smtClean="0"/>
              <a:t>3/6/15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42B6C-4CAD-8E4D-A344-77D3BB381CD4}" type="slidenum">
              <a:rPr lang="en-US" smtClean="0"/>
              <a:t>‹#›</a:t>
            </a:fld>
            <a:endParaRPr lang="en-US"/>
          </a:p>
        </p:txBody>
      </p:sp>
    </p:spTree>
    <p:extLst>
      <p:ext uri="{BB962C8B-B14F-4D97-AF65-F5344CB8AC3E}">
        <p14:creationId xmlns:p14="http://schemas.microsoft.com/office/powerpoint/2010/main" val="1770436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a.gov/venona/index.cf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9.xml.rels><?xml version="1.0" encoding="UTF-8" standalone="yes"?>
<Relationships xmlns="http://schemas.openxmlformats.org/package/2006/relationships"><Relationship Id="rId3" Type="http://schemas.openxmlformats.org/officeDocument/2006/relationships/customXml" Target="../ink/ink2.xml"/><Relationship Id="rId5" Type="http://schemas.openxmlformats.org/officeDocument/2006/relationships/image" Target="../media/image3.emf"/><Relationship Id="rId6"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customXml" Target="../ink/ink3.xml"/><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4.xml"/><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hyperlink" Target="http://library.thinkquest.org/28005/flashed/timemachine/courseofhistory/zimmerman.shtml?tqskip1=1&amp;tqtime=1029"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hyperlink" Target="http://www.cs.ucla.edu/~jkong/research/security/shannon1949.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311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943832-E9C2-D64C-9666-81B5D336AC7E}" type="slidenum">
              <a:rPr lang="en-US" smtClean="0">
                <a:latin typeface="Times New Roman" charset="0"/>
              </a:rPr>
              <a:pPr/>
              <a:t>10</a:t>
            </a:fld>
            <a:endParaRPr lang="en-US" smtClean="0">
              <a:latin typeface="Times New Roman" charset="0"/>
            </a:endParaRPr>
          </a:p>
        </p:txBody>
      </p:sp>
      <p:sp>
        <p:nvSpPr>
          <p:cNvPr id="18435" name="Rectangle 2"/>
          <p:cNvSpPr>
            <a:spLocks noGrp="1" noChangeArrowheads="1"/>
          </p:cNvSpPr>
          <p:nvPr>
            <p:ph type="title"/>
          </p:nvPr>
        </p:nvSpPr>
        <p:spPr>
          <a:xfrm>
            <a:off x="685800" y="304800"/>
            <a:ext cx="7772400" cy="990600"/>
          </a:xfrm>
        </p:spPr>
        <p:txBody>
          <a:bodyPr/>
          <a:lstStyle/>
          <a:p>
            <a:pPr eaLnBrk="1" hangingPunct="1"/>
            <a:r>
              <a:rPr lang="en-US"/>
              <a:t>Crypto</a:t>
            </a:r>
          </a:p>
        </p:txBody>
      </p:sp>
      <p:sp>
        <p:nvSpPr>
          <p:cNvPr id="197635" name="Rectangle 3"/>
          <p:cNvSpPr>
            <a:spLocks noGrp="1" noChangeArrowheads="1"/>
          </p:cNvSpPr>
          <p:nvPr>
            <p:ph type="body" idx="1"/>
          </p:nvPr>
        </p:nvSpPr>
        <p:spPr>
          <a:xfrm>
            <a:off x="685800" y="1371600"/>
            <a:ext cx="7848600" cy="4724400"/>
          </a:xfrm>
        </p:spPr>
        <p:txBody>
          <a:bodyPr>
            <a:normAutofit lnSpcReduction="10000"/>
          </a:bodyPr>
          <a:lstStyle/>
          <a:p>
            <a:pPr eaLnBrk="1" hangingPunct="1">
              <a:lnSpc>
                <a:spcPct val="90000"/>
              </a:lnSpc>
              <a:spcAft>
                <a:spcPts val="600"/>
              </a:spcAft>
            </a:pPr>
            <a:r>
              <a:rPr lang="en-US" sz="2800" dirty="0"/>
              <a:t>Basic assumptions</a:t>
            </a:r>
          </a:p>
          <a:p>
            <a:pPr lvl="1" eaLnBrk="1" hangingPunct="1">
              <a:lnSpc>
                <a:spcPct val="90000"/>
              </a:lnSpc>
              <a:spcAft>
                <a:spcPts val="600"/>
              </a:spcAft>
            </a:pPr>
            <a:r>
              <a:rPr lang="en-US" sz="2400" dirty="0"/>
              <a:t>The system is completely known to the attacker</a:t>
            </a:r>
          </a:p>
          <a:p>
            <a:pPr lvl="1" eaLnBrk="1" hangingPunct="1">
              <a:lnSpc>
                <a:spcPct val="90000"/>
              </a:lnSpc>
              <a:spcAft>
                <a:spcPts val="600"/>
              </a:spcAft>
            </a:pPr>
            <a:r>
              <a:rPr lang="en-US" sz="2400" dirty="0">
                <a:solidFill>
                  <a:srgbClr val="FF0000"/>
                </a:solidFill>
              </a:rPr>
              <a:t>Only the key is </a:t>
            </a:r>
            <a:r>
              <a:rPr lang="en-US" sz="2400" dirty="0" smtClean="0">
                <a:solidFill>
                  <a:srgbClr val="FF0000"/>
                </a:solidFill>
              </a:rPr>
              <a:t>secret</a:t>
            </a:r>
          </a:p>
          <a:p>
            <a:pPr lvl="1" eaLnBrk="1" hangingPunct="1">
              <a:lnSpc>
                <a:spcPct val="90000"/>
              </a:lnSpc>
              <a:spcAft>
                <a:spcPts val="600"/>
              </a:spcAft>
            </a:pPr>
            <a:r>
              <a:rPr lang="en-US" sz="2400" dirty="0" smtClean="0"/>
              <a:t>That is, crypto algorithms are not secret</a:t>
            </a:r>
          </a:p>
          <a:p>
            <a:pPr eaLnBrk="1" hangingPunct="1">
              <a:lnSpc>
                <a:spcPct val="90000"/>
              </a:lnSpc>
              <a:spcAft>
                <a:spcPts val="600"/>
              </a:spcAft>
            </a:pPr>
            <a:r>
              <a:rPr lang="en-US" sz="2800" dirty="0"/>
              <a:t>This is known as </a:t>
            </a:r>
            <a:r>
              <a:rPr lang="en-US" sz="2800" b="1" dirty="0" err="1">
                <a:solidFill>
                  <a:schemeClr val="accent2"/>
                </a:solidFill>
              </a:rPr>
              <a:t>Kerckhoffs</a:t>
            </a:r>
            <a:r>
              <a:rPr lang="en-US" sz="2800" b="1" dirty="0">
                <a:solidFill>
                  <a:schemeClr val="accent2"/>
                </a:solidFill>
              </a:rPr>
              <a:t>’ </a:t>
            </a:r>
            <a:r>
              <a:rPr lang="en-US" sz="2800" b="1" dirty="0" smtClean="0">
                <a:solidFill>
                  <a:schemeClr val="accent2"/>
                </a:solidFill>
              </a:rPr>
              <a:t>Principle</a:t>
            </a:r>
            <a:endParaRPr lang="en-US" sz="2400" dirty="0" smtClean="0"/>
          </a:p>
          <a:p>
            <a:pPr eaLnBrk="1" hangingPunct="1">
              <a:lnSpc>
                <a:spcPct val="90000"/>
              </a:lnSpc>
              <a:spcAft>
                <a:spcPts val="600"/>
              </a:spcAft>
            </a:pPr>
            <a:r>
              <a:rPr lang="en-US" sz="2800" dirty="0"/>
              <a:t>Why do we make this assumption?</a:t>
            </a:r>
          </a:p>
          <a:p>
            <a:pPr lvl="1" eaLnBrk="1" hangingPunct="1">
              <a:lnSpc>
                <a:spcPct val="90000"/>
              </a:lnSpc>
              <a:spcAft>
                <a:spcPts val="600"/>
              </a:spcAft>
            </a:pPr>
            <a:r>
              <a:rPr lang="en-US" sz="2400" dirty="0"/>
              <a:t>Experience has shown that secret algorithms are weak when exposed</a:t>
            </a:r>
          </a:p>
          <a:p>
            <a:pPr lvl="1" eaLnBrk="1" hangingPunct="1">
              <a:lnSpc>
                <a:spcPct val="90000"/>
              </a:lnSpc>
              <a:spcAft>
                <a:spcPts val="600"/>
              </a:spcAft>
            </a:pPr>
            <a:r>
              <a:rPr lang="en-US" sz="2400" dirty="0"/>
              <a:t>Secret algorithms never remain secret</a:t>
            </a:r>
          </a:p>
          <a:p>
            <a:pPr lvl="1" eaLnBrk="1" hangingPunct="1">
              <a:lnSpc>
                <a:spcPct val="90000"/>
              </a:lnSpc>
              <a:spcAft>
                <a:spcPts val="600"/>
              </a:spcAft>
            </a:pPr>
            <a:r>
              <a:rPr lang="en-US" sz="2400" dirty="0"/>
              <a:t>Better to find weaknesses beforehand</a:t>
            </a:r>
          </a:p>
        </p:txBody>
      </p:sp>
    </p:spTree>
    <p:extLst>
      <p:ext uri="{BB962C8B-B14F-4D97-AF65-F5344CB8AC3E}">
        <p14:creationId xmlns:p14="http://schemas.microsoft.com/office/powerpoint/2010/main" val="1997704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97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1976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1976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499"/>
                                          </p:stCondLst>
                                        </p:cTn>
                                        <p:tgtEl>
                                          <p:spTgt spid="19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2006601"/>
            <a:ext cx="8229600" cy="3916364"/>
          </a:xfrm>
        </p:spPr>
        <p:txBody>
          <a:bodyPr/>
          <a:lstStyle/>
          <a:p>
            <a:pPr marL="0" indent="0" algn="ctr">
              <a:buNone/>
            </a:pPr>
            <a:r>
              <a:rPr lang="en-US" dirty="0" smtClean="0"/>
              <a:t>David Kahn,   “The code breakers”   </a:t>
            </a:r>
            <a:r>
              <a:rPr lang="en-US" sz="2400" dirty="0" smtClean="0"/>
              <a:t>(1996)</a:t>
            </a:r>
            <a:endParaRPr lang="en-US" sz="2400" dirty="0"/>
          </a:p>
        </p:txBody>
      </p:sp>
      <p:pic>
        <p:nvPicPr>
          <p:cNvPr id="4" name="Picture 3"/>
          <p:cNvPicPr>
            <a:picLocks noChangeAspect="1"/>
          </p:cNvPicPr>
          <p:nvPr/>
        </p:nvPicPr>
        <p:blipFill>
          <a:blip r:embed="rId2"/>
          <a:stretch>
            <a:fillRect/>
          </a:stretch>
        </p:blipFill>
        <p:spPr>
          <a:xfrm>
            <a:off x="3581401" y="3327400"/>
            <a:ext cx="1694923" cy="325966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082680" y="1461600"/>
              <a:ext cx="360" cy="480"/>
            </p14:xfrm>
          </p:contentPart>
        </mc:Choice>
        <mc:Fallback xmlns="">
          <p:pic>
            <p:nvPicPr>
              <p:cNvPr id="5" name="Ink 4"/>
              <p:cNvPicPr/>
              <p:nvPr/>
            </p:nvPicPr>
            <p:blipFill>
              <a:blip r:embed="rId4"/>
              <a:stretch>
                <a:fillRect/>
              </a:stretch>
            </p:blipFill>
            <p:spPr>
              <a:xfrm>
                <a:off x="3073320" y="1086840"/>
                <a:ext cx="19080" cy="19080"/>
              </a:xfrm>
              <a:prstGeom prst="rect">
                <a:avLst/>
              </a:prstGeom>
            </p:spPr>
          </p:pic>
        </mc:Fallback>
      </mc:AlternateContent>
    </p:spTree>
    <p:extLst>
      <p:ext uri="{BB962C8B-B14F-4D97-AF65-F5344CB8AC3E}">
        <p14:creationId xmlns:p14="http://schemas.microsoft.com/office/powerpoint/2010/main" val="3971171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368049-4EBF-8042-A111-17E777338B66}" type="slidenum">
              <a:rPr lang="en-US" smtClean="0">
                <a:latin typeface="Times New Roman" charset="0"/>
              </a:rPr>
              <a:pPr/>
              <a:t>12</a:t>
            </a:fld>
            <a:endParaRPr lang="en-US" smtClean="0">
              <a:latin typeface="Times New Roman" charset="0"/>
            </a:endParaRPr>
          </a:p>
        </p:txBody>
      </p:sp>
      <p:sp>
        <p:nvSpPr>
          <p:cNvPr id="20483" name="Rectangle 2"/>
          <p:cNvSpPr>
            <a:spLocks noGrp="1" noChangeArrowheads="1"/>
          </p:cNvSpPr>
          <p:nvPr>
            <p:ph type="title"/>
          </p:nvPr>
        </p:nvSpPr>
        <p:spPr>
          <a:xfrm>
            <a:off x="533400" y="609600"/>
            <a:ext cx="7924800" cy="1143000"/>
          </a:xfrm>
        </p:spPr>
        <p:txBody>
          <a:bodyPr/>
          <a:lstStyle/>
          <a:p>
            <a:pPr eaLnBrk="1" hangingPunct="1"/>
            <a:r>
              <a:rPr lang="en-US"/>
              <a:t>Simple Substitution</a:t>
            </a:r>
          </a:p>
        </p:txBody>
      </p:sp>
      <p:sp>
        <p:nvSpPr>
          <p:cNvPr id="20484" name="Rectangle 3"/>
          <p:cNvSpPr>
            <a:spLocks noGrp="1" noChangeArrowheads="1"/>
          </p:cNvSpPr>
          <p:nvPr>
            <p:ph type="body" idx="1"/>
          </p:nvPr>
        </p:nvSpPr>
        <p:spPr>
          <a:xfrm>
            <a:off x="685800" y="1828800"/>
            <a:ext cx="7848600" cy="1295400"/>
          </a:xfrm>
        </p:spPr>
        <p:txBody>
          <a:bodyPr/>
          <a:lstStyle/>
          <a:p>
            <a:pPr eaLnBrk="1" hangingPunct="1">
              <a:lnSpc>
                <a:spcPct val="90000"/>
              </a:lnSpc>
            </a:pPr>
            <a:r>
              <a:rPr lang="en-US"/>
              <a:t>Plaintext: </a:t>
            </a:r>
            <a:r>
              <a:rPr lang="en-US">
                <a:solidFill>
                  <a:srgbClr val="FF0000"/>
                </a:solidFill>
                <a:latin typeface="Times-Roman" charset="0"/>
              </a:rPr>
              <a:t>fourscoreandsevenyearsago</a:t>
            </a:r>
          </a:p>
          <a:p>
            <a:pPr eaLnBrk="1" hangingPunct="1">
              <a:lnSpc>
                <a:spcPct val="90000"/>
              </a:lnSpc>
            </a:pPr>
            <a:r>
              <a:rPr lang="en-US"/>
              <a:t>Key:</a:t>
            </a:r>
            <a:r>
              <a:rPr lang="en-US">
                <a:solidFill>
                  <a:srgbClr val="FF0000"/>
                </a:solidFill>
                <a:latin typeface="Times-Roman" charset="0"/>
              </a:rPr>
              <a:t> </a:t>
            </a:r>
          </a:p>
        </p:txBody>
      </p:sp>
      <p:graphicFrame>
        <p:nvGraphicFramePr>
          <p:cNvPr id="21621" name="Group 117"/>
          <p:cNvGraphicFramePr>
            <a:graphicFrameLocks noGrp="1"/>
          </p:cNvGraphicFramePr>
          <p:nvPr/>
        </p:nvGraphicFramePr>
        <p:xfrm>
          <a:off x="1752600" y="3048000"/>
          <a:ext cx="6553195" cy="1219200"/>
        </p:xfrm>
        <a:graphic>
          <a:graphicData uri="http://schemas.openxmlformats.org/drawingml/2006/table">
            <a:tbl>
              <a:tblPr/>
              <a:tblGrid>
                <a:gridCol w="228579"/>
                <a:gridCol w="243988"/>
                <a:gridCol w="264305"/>
                <a:gridCol w="262725"/>
                <a:gridCol w="265889"/>
                <a:gridCol w="264306"/>
                <a:gridCol w="265889"/>
                <a:gridCol w="264305"/>
                <a:gridCol w="262725"/>
                <a:gridCol w="265889"/>
                <a:gridCol w="264306"/>
                <a:gridCol w="262725"/>
                <a:gridCol w="265889"/>
                <a:gridCol w="262725"/>
                <a:gridCol w="264305"/>
                <a:gridCol w="265889"/>
                <a:gridCol w="262725"/>
                <a:gridCol w="264306"/>
                <a:gridCol w="265889"/>
                <a:gridCol w="264305"/>
                <a:gridCol w="265889"/>
                <a:gridCol w="262725"/>
                <a:gridCol w="264306"/>
                <a:gridCol w="264305"/>
                <a:gridCol w="264306"/>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smtClean="0">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o</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19" name="Group 115"/>
          <p:cNvGraphicFramePr>
            <a:graphicFrameLocks noGrp="1"/>
          </p:cNvGraphicFramePr>
          <p:nvPr/>
        </p:nvGraphicFramePr>
        <p:xfrm>
          <a:off x="8305800" y="30480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73" name="Rectangle 116"/>
          <p:cNvSpPr>
            <a:spLocks noChangeArrowheads="1"/>
          </p:cNvSpPr>
          <p:nvPr/>
        </p:nvSpPr>
        <p:spPr bwMode="auto">
          <a:xfrm>
            <a:off x="685800" y="44196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Ciphertext: </a:t>
            </a:r>
          </a:p>
          <a:p>
            <a:pPr marL="342900" indent="-342900">
              <a:lnSpc>
                <a:spcPct val="90000"/>
              </a:lnSpc>
              <a:spcBef>
                <a:spcPct val="20000"/>
              </a:spcBef>
              <a:buClr>
                <a:schemeClr val="accent2"/>
              </a:buClr>
              <a:buSzPct val="75000"/>
              <a:buFont typeface="Wingdings" charset="2"/>
              <a:buNone/>
            </a:pPr>
            <a:r>
              <a:rPr lang="en-US" sz="3200">
                <a:solidFill>
                  <a:srgbClr val="FF0000"/>
                </a:solidFill>
                <a:latin typeface="Times-Roman" charset="0"/>
              </a:rPr>
              <a:t>	IRXUVFRUHDQGVHYHQBHDUVDJR</a:t>
            </a:r>
          </a:p>
          <a:p>
            <a:pPr marL="342900" indent="-342900">
              <a:lnSpc>
                <a:spcPct val="90000"/>
              </a:lnSpc>
              <a:spcBef>
                <a:spcPct val="20000"/>
              </a:spcBef>
              <a:buClr>
                <a:schemeClr val="accent2"/>
              </a:buClr>
              <a:buSzPct val="75000"/>
              <a:buFont typeface="Wingdings" charset="2"/>
              <a:buChar char="q"/>
            </a:pPr>
            <a:r>
              <a:rPr lang="en-US" sz="3200"/>
              <a:t>Shift by 3 is “Caesar’s cipher”</a:t>
            </a:r>
            <a:endParaRPr lang="en-US" sz="3200">
              <a:solidFill>
                <a:srgbClr val="FF0000"/>
              </a:solidFill>
              <a:latin typeface="Times-Roman" charset="0"/>
            </a:endParaRPr>
          </a:p>
        </p:txBody>
      </p:sp>
      <p:sp>
        <p:nvSpPr>
          <p:cNvPr id="20574" name="Rectangle 118"/>
          <p:cNvSpPr>
            <a:spLocks noChangeArrowheads="1"/>
          </p:cNvSpPr>
          <p:nvPr/>
        </p:nvSpPr>
        <p:spPr bwMode="auto">
          <a:xfrm>
            <a:off x="457200" y="3124200"/>
            <a:ext cx="1247775" cy="446087"/>
          </a:xfrm>
          <a:prstGeom prst="rect">
            <a:avLst/>
          </a:prstGeom>
          <a:noFill/>
          <a:ln w="9525">
            <a:noFill/>
            <a:miter lim="800000"/>
            <a:headEnd/>
            <a:tailEnd/>
          </a:ln>
        </p:spPr>
        <p:txBody>
          <a:bodyPr wrap="none">
            <a:prstTxWarp prst="textNoShape">
              <a:avLst/>
            </a:prstTxWarp>
            <a:spAutoFit/>
          </a:bodyPr>
          <a:lstStyle/>
          <a:p>
            <a:r>
              <a:rPr lang="en-US" sz="2000" dirty="0"/>
              <a:t>Plaintext</a:t>
            </a:r>
          </a:p>
        </p:txBody>
      </p:sp>
      <p:sp>
        <p:nvSpPr>
          <p:cNvPr id="20575" name="Rectangle 119"/>
          <p:cNvSpPr>
            <a:spLocks noChangeArrowheads="1"/>
          </p:cNvSpPr>
          <p:nvPr/>
        </p:nvSpPr>
        <p:spPr bwMode="auto">
          <a:xfrm>
            <a:off x="228600" y="3657600"/>
            <a:ext cx="1481138" cy="446088"/>
          </a:xfrm>
          <a:prstGeom prst="rect">
            <a:avLst/>
          </a:prstGeom>
          <a:noFill/>
          <a:ln w="9525">
            <a:noFill/>
            <a:miter lim="800000"/>
            <a:headEnd/>
            <a:tailEnd/>
          </a:ln>
        </p:spPr>
        <p:txBody>
          <a:bodyPr wrap="none">
            <a:prstTxWarp prst="textNoShape">
              <a:avLst/>
            </a:prstTxWarp>
            <a:spAutoFit/>
          </a:bodyPr>
          <a:lstStyle/>
          <a:p>
            <a:r>
              <a:rPr lang="en-US" sz="2000" dirty="0" err="1"/>
              <a:t>Ciphertext</a:t>
            </a:r>
            <a:endParaRPr lang="en-US" dirty="0"/>
          </a:p>
        </p:txBody>
      </p:sp>
    </p:spTree>
    <p:extLst>
      <p:ext uri="{BB962C8B-B14F-4D97-AF65-F5344CB8AC3E}">
        <p14:creationId xmlns:p14="http://schemas.microsoft.com/office/powerpoint/2010/main" val="34903384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96FC27C-4AD1-7F42-ADBC-A095A1DB3AED}" type="slidenum">
              <a:rPr lang="en-US" smtClean="0">
                <a:latin typeface="Times New Roman" charset="0"/>
              </a:rPr>
              <a:pPr/>
              <a:t>13</a:t>
            </a:fld>
            <a:endParaRPr lang="en-US" smtClean="0">
              <a:latin typeface="Times New Roman" charset="0"/>
            </a:endParaRPr>
          </a:p>
        </p:txBody>
      </p:sp>
      <p:sp>
        <p:nvSpPr>
          <p:cNvPr id="21507" name="Rectangle 2"/>
          <p:cNvSpPr>
            <a:spLocks noGrp="1" noChangeArrowheads="1"/>
          </p:cNvSpPr>
          <p:nvPr>
            <p:ph type="title"/>
          </p:nvPr>
        </p:nvSpPr>
        <p:spPr>
          <a:xfrm>
            <a:off x="533400" y="457200"/>
            <a:ext cx="8077200" cy="990600"/>
          </a:xfrm>
        </p:spPr>
        <p:txBody>
          <a:bodyPr/>
          <a:lstStyle/>
          <a:p>
            <a:pPr eaLnBrk="1" hangingPunct="1"/>
            <a:r>
              <a:rPr lang="en-US" dirty="0" err="1"/>
              <a:t>Ceasar’s</a:t>
            </a:r>
            <a:r>
              <a:rPr lang="en-US" dirty="0"/>
              <a:t> Cipher Decryption</a:t>
            </a:r>
          </a:p>
        </p:txBody>
      </p:sp>
      <p:sp>
        <p:nvSpPr>
          <p:cNvPr id="169987" name="Rectangle 3"/>
          <p:cNvSpPr>
            <a:spLocks noGrp="1" noChangeArrowheads="1"/>
          </p:cNvSpPr>
          <p:nvPr>
            <p:ph type="body" idx="1"/>
          </p:nvPr>
        </p:nvSpPr>
        <p:spPr>
          <a:xfrm>
            <a:off x="685800" y="5410200"/>
            <a:ext cx="8077200" cy="838200"/>
          </a:xfrm>
        </p:spPr>
        <p:txBody>
          <a:bodyPr/>
          <a:lstStyle/>
          <a:p>
            <a:pPr eaLnBrk="1" hangingPunct="1">
              <a:lnSpc>
                <a:spcPct val="90000"/>
              </a:lnSpc>
            </a:pPr>
            <a:r>
              <a:rPr lang="en-US" dirty="0"/>
              <a:t>Plaintext: </a:t>
            </a:r>
            <a:r>
              <a:rPr lang="en-US" sz="3600" dirty="0" err="1">
                <a:solidFill>
                  <a:srgbClr val="FF0000"/>
                </a:solidFill>
                <a:latin typeface="Times-Roman" charset="0"/>
              </a:rPr>
              <a:t>spongebobsquarepants</a:t>
            </a:r>
            <a:endParaRPr lang="en-US" sz="3600" dirty="0">
              <a:solidFill>
                <a:srgbClr val="FF0000"/>
              </a:solidFill>
              <a:latin typeface="Times-Roman" charset="0"/>
            </a:endParaRPr>
          </a:p>
        </p:txBody>
      </p:sp>
      <p:graphicFrame>
        <p:nvGraphicFramePr>
          <p:cNvPr id="169988" name="Group 4"/>
          <p:cNvGraphicFramePr>
            <a:graphicFrameLocks noGrp="1"/>
          </p:cNvGraphicFramePr>
          <p:nvPr/>
        </p:nvGraphicFramePr>
        <p:xfrm>
          <a:off x="1752599" y="2819400"/>
          <a:ext cx="6615432" cy="1219200"/>
        </p:xfrm>
        <a:graphic>
          <a:graphicData uri="http://schemas.openxmlformats.org/drawingml/2006/table">
            <a:tbl>
              <a:tblPr/>
              <a:tblGrid>
                <a:gridCol w="209638"/>
                <a:gridCol w="266842"/>
                <a:gridCol w="266841"/>
                <a:gridCol w="265244"/>
                <a:gridCol w="268439"/>
                <a:gridCol w="266842"/>
                <a:gridCol w="268439"/>
                <a:gridCol w="266841"/>
                <a:gridCol w="265244"/>
                <a:gridCol w="268439"/>
                <a:gridCol w="266842"/>
                <a:gridCol w="265244"/>
                <a:gridCol w="268439"/>
                <a:gridCol w="265244"/>
                <a:gridCol w="266841"/>
                <a:gridCol w="268439"/>
                <a:gridCol w="265244"/>
                <a:gridCol w="266842"/>
                <a:gridCol w="268439"/>
                <a:gridCol w="266841"/>
                <a:gridCol w="268439"/>
                <a:gridCol w="265244"/>
                <a:gridCol w="266842"/>
                <a:gridCol w="266841"/>
                <a:gridCol w="26684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0068" name="Group 84"/>
          <p:cNvGraphicFramePr>
            <a:graphicFrameLocks noGrp="1"/>
          </p:cNvGraphicFramePr>
          <p:nvPr/>
        </p:nvGraphicFramePr>
        <p:xfrm>
          <a:off x="8382000" y="28194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97" name="Rectangle 93"/>
          <p:cNvSpPr>
            <a:spLocks noChangeArrowheads="1"/>
          </p:cNvSpPr>
          <p:nvPr/>
        </p:nvSpPr>
        <p:spPr bwMode="auto">
          <a:xfrm>
            <a:off x="457200" y="2971800"/>
            <a:ext cx="1247775" cy="446088"/>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1598" name="Rectangle 94"/>
          <p:cNvSpPr>
            <a:spLocks noChangeArrowheads="1"/>
          </p:cNvSpPr>
          <p:nvPr/>
        </p:nvSpPr>
        <p:spPr bwMode="auto">
          <a:xfrm>
            <a:off x="228600" y="3505200"/>
            <a:ext cx="1481138" cy="446088"/>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1599" name="Rectangle 97"/>
          <p:cNvSpPr>
            <a:spLocks noChangeArrowheads="1"/>
          </p:cNvSpPr>
          <p:nvPr/>
        </p:nvSpPr>
        <p:spPr bwMode="auto">
          <a:xfrm>
            <a:off x="685800" y="1600200"/>
            <a:ext cx="7924800" cy="3505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dirty="0"/>
              <a:t>Suppose we know a </a:t>
            </a:r>
            <a:r>
              <a:rPr lang="en-US" sz="3200" dirty="0" err="1"/>
              <a:t>Ceasar’s</a:t>
            </a:r>
            <a:r>
              <a:rPr lang="en-US" sz="3200" dirty="0"/>
              <a:t> cipher is being </a:t>
            </a:r>
            <a:r>
              <a:rPr lang="en-US" sz="3200" dirty="0" smtClean="0"/>
              <a:t>used:</a:t>
            </a:r>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r>
              <a:rPr lang="en-US" sz="3200" dirty="0" smtClean="0"/>
              <a:t>Given </a:t>
            </a:r>
            <a:r>
              <a:rPr lang="en-US" sz="3200" dirty="0" err="1" smtClean="0"/>
              <a:t>ciphertext</a:t>
            </a:r>
            <a:r>
              <a:rPr lang="en-US" sz="3200" dirty="0" smtClean="0"/>
              <a:t>:</a:t>
            </a:r>
          </a:p>
          <a:p>
            <a:pPr marL="342900" indent="-342900">
              <a:lnSpc>
                <a:spcPct val="80000"/>
              </a:lnSpc>
              <a:spcBef>
                <a:spcPct val="20000"/>
              </a:spcBef>
              <a:buClr>
                <a:schemeClr val="accent2"/>
              </a:buClr>
              <a:buSzPct val="75000"/>
            </a:pPr>
            <a:r>
              <a:rPr lang="en-US" sz="3200" dirty="0" smtClean="0"/>
              <a:t>	</a:t>
            </a:r>
            <a:r>
              <a:rPr lang="en-US" sz="3200" dirty="0" smtClean="0">
                <a:solidFill>
                  <a:srgbClr val="FF0000"/>
                </a:solidFill>
                <a:latin typeface="Times-Roman" charset="0"/>
              </a:rPr>
              <a:t>VSRQJHEREVTXDUHSDQWV</a:t>
            </a:r>
            <a:endParaRPr lang="en-US" sz="3200" dirty="0"/>
          </a:p>
        </p:txBody>
      </p:sp>
    </p:spTree>
    <p:extLst>
      <p:ext uri="{BB962C8B-B14F-4D97-AF65-F5344CB8AC3E}">
        <p14:creationId xmlns:p14="http://schemas.microsoft.com/office/powerpoint/2010/main" val="873019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75"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51EACCD-09DD-AC49-8636-E3638C5FAC02}" type="slidenum">
              <a:rPr lang="en-US" smtClean="0">
                <a:latin typeface="Times New Roman" charset="0"/>
              </a:rPr>
              <a:pPr/>
              <a:t>14</a:t>
            </a:fld>
            <a:endParaRPr lang="en-US" smtClean="0">
              <a:latin typeface="Times New Roman" charset="0"/>
            </a:endParaRPr>
          </a:p>
        </p:txBody>
      </p:sp>
      <p:sp>
        <p:nvSpPr>
          <p:cNvPr id="22531" name="Rectangle 2"/>
          <p:cNvSpPr>
            <a:spLocks noGrp="1" noChangeArrowheads="1"/>
          </p:cNvSpPr>
          <p:nvPr>
            <p:ph type="title"/>
          </p:nvPr>
        </p:nvSpPr>
        <p:spPr>
          <a:xfrm>
            <a:off x="533400" y="609600"/>
            <a:ext cx="7924800" cy="1143000"/>
          </a:xfrm>
        </p:spPr>
        <p:txBody>
          <a:bodyPr/>
          <a:lstStyle/>
          <a:p>
            <a:pPr eaLnBrk="1" hangingPunct="1"/>
            <a:r>
              <a:rPr lang="en-US"/>
              <a:t>Not-so-Simple Substitution</a:t>
            </a:r>
          </a:p>
        </p:txBody>
      </p:sp>
      <p:sp>
        <p:nvSpPr>
          <p:cNvPr id="22532" name="Rectangle 3"/>
          <p:cNvSpPr>
            <a:spLocks noGrp="1" noChangeArrowheads="1"/>
          </p:cNvSpPr>
          <p:nvPr>
            <p:ph type="body" idx="1"/>
          </p:nvPr>
        </p:nvSpPr>
        <p:spPr>
          <a:xfrm>
            <a:off x="685800" y="1905000"/>
            <a:ext cx="7924800" cy="1981200"/>
          </a:xfrm>
        </p:spPr>
        <p:txBody>
          <a:bodyPr/>
          <a:lstStyle/>
          <a:p>
            <a:pPr eaLnBrk="1" hangingPunct="1">
              <a:lnSpc>
                <a:spcPct val="90000"/>
              </a:lnSpc>
              <a:spcAft>
                <a:spcPts val="600"/>
              </a:spcAft>
            </a:pPr>
            <a:r>
              <a:rPr lang="en-US" dirty="0"/>
              <a:t>Shift by </a:t>
            </a:r>
            <a:r>
              <a:rPr lang="en-US" dirty="0" err="1">
                <a:latin typeface="Times Roman"/>
                <a:cs typeface="Times Roman"/>
              </a:rPr>
              <a:t>n</a:t>
            </a:r>
            <a:r>
              <a:rPr lang="en-US" dirty="0"/>
              <a:t> for some </a:t>
            </a:r>
            <a:r>
              <a:rPr lang="en-US" dirty="0" err="1">
                <a:latin typeface="Times-Roman" charset="0"/>
              </a:rPr>
              <a:t>n</a:t>
            </a:r>
            <a:r>
              <a:rPr lang="en-US" dirty="0"/>
              <a:t> </a:t>
            </a:r>
            <a:r>
              <a:rPr lang="en-US" dirty="0" err="1">
                <a:sym typeface="Symbol" charset="2"/>
              </a:rPr>
              <a:t></a:t>
            </a:r>
            <a:r>
              <a:rPr lang="en-US" dirty="0">
                <a:sym typeface="Symbol" charset="2"/>
              </a:rPr>
              <a:t> </a:t>
            </a:r>
            <a:r>
              <a:rPr lang="en-US" dirty="0">
                <a:latin typeface="Times-Roman" charset="0"/>
                <a:sym typeface="Symbol" charset="2"/>
              </a:rPr>
              <a:t>{0,1,2,…,25}</a:t>
            </a:r>
            <a:endParaRPr lang="en-US" dirty="0">
              <a:sym typeface="Symbol" charset="2"/>
            </a:endParaRPr>
          </a:p>
          <a:p>
            <a:pPr eaLnBrk="1" hangingPunct="1">
              <a:lnSpc>
                <a:spcPct val="90000"/>
              </a:lnSpc>
              <a:spcAft>
                <a:spcPts val="600"/>
              </a:spcAft>
            </a:pPr>
            <a:r>
              <a:rPr lang="en-US" dirty="0"/>
              <a:t>Then key is </a:t>
            </a:r>
            <a:r>
              <a:rPr lang="en-US" dirty="0" err="1">
                <a:latin typeface="Times-Roman" charset="0"/>
              </a:rPr>
              <a:t>n</a:t>
            </a:r>
            <a:endParaRPr lang="en-US" dirty="0"/>
          </a:p>
          <a:p>
            <a:pPr eaLnBrk="1" hangingPunct="1">
              <a:lnSpc>
                <a:spcPct val="90000"/>
              </a:lnSpc>
              <a:spcAft>
                <a:spcPts val="600"/>
              </a:spcAft>
            </a:pPr>
            <a:r>
              <a:rPr lang="en-US" dirty="0"/>
              <a:t>Example: </a:t>
            </a:r>
            <a:r>
              <a:rPr lang="en-US" dirty="0" smtClean="0"/>
              <a:t>key </a:t>
            </a:r>
            <a:r>
              <a:rPr lang="en-US" dirty="0" err="1">
                <a:latin typeface="Times-Roman" charset="0"/>
              </a:rPr>
              <a:t>n</a:t>
            </a:r>
            <a:r>
              <a:rPr lang="en-US" dirty="0">
                <a:latin typeface="Times-Roman" charset="0"/>
              </a:rPr>
              <a:t> = 7</a:t>
            </a:r>
            <a:endParaRPr lang="en-US" dirty="0">
              <a:solidFill>
                <a:srgbClr val="FF0000"/>
              </a:solidFill>
              <a:latin typeface="Times-Roman" charset="0"/>
            </a:endParaRPr>
          </a:p>
        </p:txBody>
      </p:sp>
      <p:graphicFrame>
        <p:nvGraphicFramePr>
          <p:cNvPr id="169056" name="Group 96"/>
          <p:cNvGraphicFramePr>
            <a:graphicFrameLocks noGrp="1"/>
          </p:cNvGraphicFramePr>
          <p:nvPr/>
        </p:nvGraphicFramePr>
        <p:xfrm>
          <a:off x="1600207" y="4114800"/>
          <a:ext cx="6781792" cy="1219200"/>
        </p:xfrm>
        <a:graphic>
          <a:graphicData uri="http://schemas.openxmlformats.org/drawingml/2006/table">
            <a:tbl>
              <a:tblPr/>
              <a:tblGrid>
                <a:gridCol w="214911"/>
                <a:gridCol w="273552"/>
                <a:gridCol w="273551"/>
                <a:gridCol w="271914"/>
                <a:gridCol w="275190"/>
                <a:gridCol w="273552"/>
                <a:gridCol w="275190"/>
                <a:gridCol w="273551"/>
                <a:gridCol w="271914"/>
                <a:gridCol w="275190"/>
                <a:gridCol w="273552"/>
                <a:gridCol w="271914"/>
                <a:gridCol w="275190"/>
                <a:gridCol w="271914"/>
                <a:gridCol w="273551"/>
                <a:gridCol w="275190"/>
                <a:gridCol w="271914"/>
                <a:gridCol w="273552"/>
                <a:gridCol w="275190"/>
                <a:gridCol w="273551"/>
                <a:gridCol w="275190"/>
                <a:gridCol w="271914"/>
                <a:gridCol w="273552"/>
                <a:gridCol w="273551"/>
                <a:gridCol w="27355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9044" name="Group 84"/>
          <p:cNvGraphicFramePr>
            <a:graphicFrameLocks noGrp="1"/>
          </p:cNvGraphicFramePr>
          <p:nvPr/>
        </p:nvGraphicFramePr>
        <p:xfrm>
          <a:off x="8382000" y="4114800"/>
          <a:ext cx="304800" cy="1219200"/>
        </p:xfrm>
        <a:graphic>
          <a:graphicData uri="http://schemas.openxmlformats.org/drawingml/2006/table">
            <a:tbl>
              <a:tblPr/>
              <a:tblGrid>
                <a:gridCol w="3048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21" name="Rectangle 93"/>
          <p:cNvSpPr>
            <a:spLocks noChangeArrowheads="1"/>
          </p:cNvSpPr>
          <p:nvPr/>
        </p:nvSpPr>
        <p:spPr bwMode="auto">
          <a:xfrm>
            <a:off x="228600" y="41767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2622" name="Rectangle 94"/>
          <p:cNvSpPr>
            <a:spLocks noChangeArrowheads="1"/>
          </p:cNvSpPr>
          <p:nvPr/>
        </p:nvSpPr>
        <p:spPr bwMode="auto">
          <a:xfrm>
            <a:off x="0" y="48117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Tree>
    <p:extLst>
      <p:ext uri="{BB962C8B-B14F-4D97-AF65-F5344CB8AC3E}">
        <p14:creationId xmlns:p14="http://schemas.microsoft.com/office/powerpoint/2010/main" val="16276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5E08E78-4D5A-E043-93F4-22D9E3809D32}" type="slidenum">
              <a:rPr lang="en-US" smtClean="0">
                <a:latin typeface="Times New Roman" charset="0"/>
              </a:rPr>
              <a:pPr/>
              <a:t>15</a:t>
            </a:fld>
            <a:endParaRPr lang="en-US" smtClean="0">
              <a:latin typeface="Times New Roman" charset="0"/>
            </a:endParaRPr>
          </a:p>
        </p:txBody>
      </p:sp>
      <p:sp>
        <p:nvSpPr>
          <p:cNvPr id="23555" name="Rectangle 2"/>
          <p:cNvSpPr>
            <a:spLocks noGrp="1" noChangeArrowheads="1"/>
          </p:cNvSpPr>
          <p:nvPr>
            <p:ph type="title"/>
          </p:nvPr>
        </p:nvSpPr>
        <p:spPr>
          <a:xfrm>
            <a:off x="533400" y="609600"/>
            <a:ext cx="7924800" cy="1143000"/>
          </a:xfrm>
        </p:spPr>
        <p:txBody>
          <a:bodyPr/>
          <a:lstStyle/>
          <a:p>
            <a:pPr eaLnBrk="1" hangingPunct="1"/>
            <a:r>
              <a:rPr lang="en-US"/>
              <a:t>Cryptanalysis I: Try Them All</a:t>
            </a:r>
          </a:p>
        </p:txBody>
      </p:sp>
      <p:sp>
        <p:nvSpPr>
          <p:cNvPr id="171011" name="Rectangle 3"/>
          <p:cNvSpPr>
            <a:spLocks noGrp="1" noChangeArrowheads="1"/>
          </p:cNvSpPr>
          <p:nvPr>
            <p:ph type="body" idx="1"/>
          </p:nvPr>
        </p:nvSpPr>
        <p:spPr>
          <a:xfrm>
            <a:off x="685800" y="1905000"/>
            <a:ext cx="8077200" cy="4038600"/>
          </a:xfrm>
        </p:spPr>
        <p:txBody>
          <a:bodyPr/>
          <a:lstStyle/>
          <a:p>
            <a:pPr eaLnBrk="1" hangingPunct="1">
              <a:lnSpc>
                <a:spcPct val="90000"/>
              </a:lnSpc>
              <a:spcAft>
                <a:spcPts val="600"/>
              </a:spcAft>
            </a:pPr>
            <a:r>
              <a:rPr lang="en-US" sz="2800"/>
              <a:t>A simple substitution (shift by </a:t>
            </a:r>
            <a:r>
              <a:rPr lang="en-US" sz="2800">
                <a:latin typeface="Times-Roman" charset="0"/>
              </a:rPr>
              <a:t>n</a:t>
            </a:r>
            <a:r>
              <a:rPr lang="en-US" sz="2800"/>
              <a:t>) is used</a:t>
            </a:r>
          </a:p>
          <a:p>
            <a:pPr lvl="1" eaLnBrk="1" hangingPunct="1">
              <a:lnSpc>
                <a:spcPct val="90000"/>
              </a:lnSpc>
              <a:spcAft>
                <a:spcPts val="600"/>
              </a:spcAft>
            </a:pPr>
            <a:r>
              <a:rPr lang="en-US" sz="2400"/>
              <a:t>But the key is unknown</a:t>
            </a:r>
          </a:p>
          <a:p>
            <a:pPr eaLnBrk="1" hangingPunct="1">
              <a:lnSpc>
                <a:spcPct val="90000"/>
              </a:lnSpc>
              <a:spcAft>
                <a:spcPts val="600"/>
              </a:spcAft>
            </a:pPr>
            <a:r>
              <a:rPr lang="en-US" sz="2800"/>
              <a:t>Given ciphertext: </a:t>
            </a:r>
            <a:r>
              <a:rPr lang="en-US" sz="2800">
                <a:solidFill>
                  <a:srgbClr val="FF0000"/>
                </a:solidFill>
                <a:latin typeface="Times-Roman" charset="0"/>
              </a:rPr>
              <a:t>CSYEVIXIVQMREXIH</a:t>
            </a:r>
            <a:endParaRPr lang="en-US" sz="2800"/>
          </a:p>
          <a:p>
            <a:pPr eaLnBrk="1" hangingPunct="1">
              <a:lnSpc>
                <a:spcPct val="90000"/>
              </a:lnSpc>
              <a:spcAft>
                <a:spcPts val="600"/>
              </a:spcAft>
            </a:pPr>
            <a:r>
              <a:rPr lang="en-US" sz="2800"/>
              <a:t>How to find the key?</a:t>
            </a:r>
          </a:p>
          <a:p>
            <a:pPr eaLnBrk="1" hangingPunct="1">
              <a:lnSpc>
                <a:spcPct val="90000"/>
              </a:lnSpc>
              <a:spcAft>
                <a:spcPts val="600"/>
              </a:spcAft>
            </a:pPr>
            <a:r>
              <a:rPr lang="en-US" sz="2800"/>
              <a:t>Only 26 possible keys </a:t>
            </a:r>
            <a:r>
              <a:rPr lang="en-US" sz="2800">
                <a:sym typeface="Symbol" charset="2"/>
              </a:rPr>
              <a:t></a:t>
            </a:r>
            <a:r>
              <a:rPr lang="en-US" sz="2800"/>
              <a:t> try them all!</a:t>
            </a:r>
          </a:p>
          <a:p>
            <a:pPr eaLnBrk="1" hangingPunct="1">
              <a:lnSpc>
                <a:spcPct val="90000"/>
              </a:lnSpc>
              <a:spcAft>
                <a:spcPts val="600"/>
              </a:spcAft>
            </a:pPr>
            <a:r>
              <a:rPr lang="en-US" sz="2800" b="1">
                <a:solidFill>
                  <a:schemeClr val="accent2"/>
                </a:solidFill>
              </a:rPr>
              <a:t>Exhaustive key search</a:t>
            </a:r>
            <a:endParaRPr lang="en-US" sz="2800">
              <a:solidFill>
                <a:schemeClr val="accent2"/>
              </a:solidFill>
            </a:endParaRPr>
          </a:p>
          <a:p>
            <a:pPr eaLnBrk="1" hangingPunct="1">
              <a:lnSpc>
                <a:spcPct val="90000"/>
              </a:lnSpc>
              <a:spcAft>
                <a:spcPts val="600"/>
              </a:spcAft>
            </a:pPr>
            <a:r>
              <a:rPr lang="en-US" sz="2800"/>
              <a:t>Solution: key is </a:t>
            </a:r>
            <a:r>
              <a:rPr lang="en-US" sz="2800">
                <a:latin typeface="Times-Roman" charset="0"/>
              </a:rPr>
              <a:t>n = 4</a:t>
            </a:r>
            <a:endParaRPr lang="en-US" sz="2800"/>
          </a:p>
        </p:txBody>
      </p:sp>
    </p:spTree>
    <p:extLst>
      <p:ext uri="{BB962C8B-B14F-4D97-AF65-F5344CB8AC3E}">
        <p14:creationId xmlns:p14="http://schemas.microsoft.com/office/powerpoint/2010/main" val="595648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out)">
                                      <p:cBhvr>
                                        <p:cTn id="7" dur="500"/>
                                        <p:tgtEl>
                                          <p:spTgt spid="1710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71011">
                                            <p:txEl>
                                              <p:pRg st="1" end="1"/>
                                            </p:txEl>
                                          </p:spTgt>
                                        </p:tgtEl>
                                        <p:attrNameLst>
                                          <p:attrName>style.visibility</p:attrName>
                                        </p:attrNameLst>
                                      </p:cBhvr>
                                      <p:to>
                                        <p:strVal val="visible"/>
                                      </p:to>
                                    </p:set>
                                    <p:animEffect transition="in" filter="box(out)">
                                      <p:cBhvr>
                                        <p:cTn id="10" dur="500"/>
                                        <p:tgtEl>
                                          <p:spTgt spid="1710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Effect transition="in" filter="box(out)">
                                      <p:cBhvr>
                                        <p:cTn id="15" dur="500"/>
                                        <p:tgtEl>
                                          <p:spTgt spid="1710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71011">
                                            <p:txEl>
                                              <p:pRg st="3" end="3"/>
                                            </p:txEl>
                                          </p:spTgt>
                                        </p:tgtEl>
                                        <p:attrNameLst>
                                          <p:attrName>style.visibility</p:attrName>
                                        </p:attrNameLst>
                                      </p:cBhvr>
                                      <p:to>
                                        <p:strVal val="visible"/>
                                      </p:to>
                                    </p:set>
                                    <p:animEffect transition="in" filter="box(out)">
                                      <p:cBhvr>
                                        <p:cTn id="20" dur="500"/>
                                        <p:tgtEl>
                                          <p:spTgt spid="17101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71011">
                                            <p:txEl>
                                              <p:pRg st="4" end="4"/>
                                            </p:txEl>
                                          </p:spTgt>
                                        </p:tgtEl>
                                        <p:attrNameLst>
                                          <p:attrName>style.visibility</p:attrName>
                                        </p:attrNameLst>
                                      </p:cBhvr>
                                      <p:to>
                                        <p:strVal val="visible"/>
                                      </p:to>
                                    </p:set>
                                    <p:animEffect transition="in" filter="box(out)">
                                      <p:cBhvr>
                                        <p:cTn id="25" dur="500"/>
                                        <p:tgtEl>
                                          <p:spTgt spid="17101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1011">
                                            <p:txEl>
                                              <p:pRg st="5" end="5"/>
                                            </p:txEl>
                                          </p:spTgt>
                                        </p:tgtEl>
                                        <p:attrNameLst>
                                          <p:attrName>style.visibility</p:attrName>
                                        </p:attrNameLst>
                                      </p:cBhvr>
                                      <p:to>
                                        <p:strVal val="visible"/>
                                      </p:to>
                                    </p:set>
                                    <p:animEffect transition="in" filter="box(out)">
                                      <p:cBhvr>
                                        <p:cTn id="30" dur="500"/>
                                        <p:tgtEl>
                                          <p:spTgt spid="17101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1011">
                                            <p:txEl>
                                              <p:pRg st="6" end="6"/>
                                            </p:txEl>
                                          </p:spTgt>
                                        </p:tgtEl>
                                        <p:attrNameLst>
                                          <p:attrName>style.visibility</p:attrName>
                                        </p:attrNameLst>
                                      </p:cBhvr>
                                      <p:to>
                                        <p:strVal val="visible"/>
                                      </p:to>
                                    </p:set>
                                    <p:animEffect transition="in" filter="box(out)">
                                      <p:cBhvr>
                                        <p:cTn id="35" dur="500"/>
                                        <p:tgtEl>
                                          <p:spTgt spid="17101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6757604-38C5-8541-8B73-4AC99FAF2CB7}" type="slidenum">
              <a:rPr lang="en-US" smtClean="0">
                <a:latin typeface="Times New Roman" charset="0"/>
              </a:rPr>
              <a:pPr/>
              <a:t>16</a:t>
            </a:fld>
            <a:endParaRPr lang="en-US" smtClean="0">
              <a:latin typeface="Times New Roman" charset="0"/>
            </a:endParaRPr>
          </a:p>
        </p:txBody>
      </p:sp>
      <p:sp>
        <p:nvSpPr>
          <p:cNvPr id="24579" name="Rectangle 2"/>
          <p:cNvSpPr>
            <a:spLocks noGrp="1" noChangeArrowheads="1"/>
          </p:cNvSpPr>
          <p:nvPr>
            <p:ph type="title"/>
          </p:nvPr>
        </p:nvSpPr>
        <p:spPr>
          <a:xfrm>
            <a:off x="533400" y="457200"/>
            <a:ext cx="8153400" cy="1143000"/>
          </a:xfrm>
        </p:spPr>
        <p:txBody>
          <a:bodyPr/>
          <a:lstStyle/>
          <a:p>
            <a:pPr eaLnBrk="1" hangingPunct="1"/>
            <a:r>
              <a:rPr lang="en-US" sz="4000" dirty="0"/>
              <a:t>Least-Simple Simple Substitution</a:t>
            </a:r>
            <a:endParaRPr lang="en-US" dirty="0"/>
          </a:p>
        </p:txBody>
      </p:sp>
      <p:sp>
        <p:nvSpPr>
          <p:cNvPr id="24580" name="Rectangle 3"/>
          <p:cNvSpPr>
            <a:spLocks noGrp="1" noChangeArrowheads="1"/>
          </p:cNvSpPr>
          <p:nvPr>
            <p:ph type="body" idx="1"/>
          </p:nvPr>
        </p:nvSpPr>
        <p:spPr>
          <a:xfrm>
            <a:off x="685800" y="1676400"/>
            <a:ext cx="7924800" cy="1981200"/>
          </a:xfrm>
        </p:spPr>
        <p:txBody>
          <a:bodyPr/>
          <a:lstStyle/>
          <a:p>
            <a:pPr eaLnBrk="1" hangingPunct="1">
              <a:lnSpc>
                <a:spcPct val="90000"/>
              </a:lnSpc>
            </a:pPr>
            <a:r>
              <a:rPr lang="en-US" sz="2800" dirty="0"/>
              <a:t>In general, simple substitution key can be any </a:t>
            </a:r>
            <a:r>
              <a:rPr lang="en-US" sz="2800" b="1" dirty="0">
                <a:solidFill>
                  <a:schemeClr val="hlink"/>
                </a:solidFill>
              </a:rPr>
              <a:t>permutation</a:t>
            </a:r>
            <a:r>
              <a:rPr lang="en-US" sz="2800" dirty="0"/>
              <a:t> of letters</a:t>
            </a:r>
          </a:p>
          <a:p>
            <a:pPr lvl="1" eaLnBrk="1" hangingPunct="1">
              <a:lnSpc>
                <a:spcPct val="90000"/>
              </a:lnSpc>
            </a:pPr>
            <a:r>
              <a:rPr lang="en-US" sz="2400" dirty="0" smtClean="0"/>
              <a:t>Not necessarily a shift of the alphabet</a:t>
            </a:r>
          </a:p>
          <a:p>
            <a:pPr eaLnBrk="1" hangingPunct="1">
              <a:lnSpc>
                <a:spcPct val="90000"/>
              </a:lnSpc>
            </a:pPr>
            <a:r>
              <a:rPr lang="en-US" sz="2800" dirty="0"/>
              <a:t>For example</a:t>
            </a:r>
            <a:endParaRPr lang="en-US" sz="2800" dirty="0">
              <a:solidFill>
                <a:srgbClr val="FF0000"/>
              </a:solidFill>
              <a:latin typeface="Times-Roman" charset="0"/>
            </a:endParaRPr>
          </a:p>
        </p:txBody>
      </p:sp>
      <p:graphicFrame>
        <p:nvGraphicFramePr>
          <p:cNvPr id="172127" name="Group 95"/>
          <p:cNvGraphicFramePr>
            <a:graphicFrameLocks noGrp="1"/>
          </p:cNvGraphicFramePr>
          <p:nvPr/>
        </p:nvGraphicFramePr>
        <p:xfrm>
          <a:off x="1719263" y="3759200"/>
          <a:ext cx="6510341" cy="1143000"/>
        </p:xfrm>
        <a:graphic>
          <a:graphicData uri="http://schemas.openxmlformats.org/drawingml/2006/table">
            <a:tbl>
              <a:tblPr/>
              <a:tblGrid>
                <a:gridCol w="206308"/>
                <a:gridCol w="262603"/>
                <a:gridCol w="262602"/>
                <a:gridCol w="261030"/>
                <a:gridCol w="264175"/>
                <a:gridCol w="262603"/>
                <a:gridCol w="264175"/>
                <a:gridCol w="262602"/>
                <a:gridCol w="261030"/>
                <a:gridCol w="264175"/>
                <a:gridCol w="262603"/>
                <a:gridCol w="261030"/>
                <a:gridCol w="264175"/>
                <a:gridCol w="261030"/>
                <a:gridCol w="262602"/>
                <a:gridCol w="264175"/>
                <a:gridCol w="261030"/>
                <a:gridCol w="262603"/>
                <a:gridCol w="264175"/>
                <a:gridCol w="262602"/>
                <a:gridCol w="264175"/>
                <a:gridCol w="261030"/>
                <a:gridCol w="262603"/>
                <a:gridCol w="262602"/>
                <a:gridCol w="262603"/>
              </a:tblGrid>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s</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t</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2128" name="Group 96"/>
          <p:cNvGraphicFramePr>
            <a:graphicFrameLocks noGrp="1"/>
          </p:cNvGraphicFramePr>
          <p:nvPr/>
        </p:nvGraphicFramePr>
        <p:xfrm>
          <a:off x="8229600" y="3759200"/>
          <a:ext cx="261937" cy="1143000"/>
        </p:xfrm>
        <a:graphic>
          <a:graphicData uri="http://schemas.openxmlformats.org/drawingml/2006/table">
            <a:tbl>
              <a:tblPr/>
              <a:tblGrid>
                <a:gridCol w="261937"/>
              </a:tblGrid>
              <a:tr h="627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32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0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69" name="Rectangle 92"/>
          <p:cNvSpPr>
            <a:spLocks noChangeArrowheads="1"/>
          </p:cNvSpPr>
          <p:nvPr/>
        </p:nvSpPr>
        <p:spPr bwMode="auto">
          <a:xfrm>
            <a:off x="381000" y="38211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4670" name="Rectangle 93"/>
          <p:cNvSpPr>
            <a:spLocks noChangeArrowheads="1"/>
          </p:cNvSpPr>
          <p:nvPr/>
        </p:nvSpPr>
        <p:spPr bwMode="auto">
          <a:xfrm>
            <a:off x="152400" y="45069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4671" name="Rectangle 97"/>
          <p:cNvSpPr>
            <a:spLocks noChangeArrowheads="1"/>
          </p:cNvSpPr>
          <p:nvPr/>
        </p:nvSpPr>
        <p:spPr bwMode="auto">
          <a:xfrm>
            <a:off x="685800" y="52578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Then 26! &gt; 2</a:t>
            </a:r>
            <a:r>
              <a:rPr lang="en-US" sz="2800" baseline="30000"/>
              <a:t>88</a:t>
            </a:r>
            <a:r>
              <a:rPr lang="en-US" sz="2800"/>
              <a:t> possible keys!</a:t>
            </a:r>
            <a:endParaRPr lang="en-US" sz="2800">
              <a:solidFill>
                <a:srgbClr val="FF0000"/>
              </a:solidFill>
              <a:latin typeface="Times-Roman" charset="0"/>
            </a:endParaRPr>
          </a:p>
        </p:txBody>
      </p:sp>
    </p:spTree>
    <p:extLst>
      <p:ext uri="{BB962C8B-B14F-4D97-AF65-F5344CB8AC3E}">
        <p14:creationId xmlns:p14="http://schemas.microsoft.com/office/powerpoint/2010/main" val="302233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6D6B409-6BF7-A84E-AD23-1AB661362563}" type="slidenum">
              <a:rPr lang="en-US" smtClean="0">
                <a:latin typeface="Times New Roman" charset="0"/>
              </a:rPr>
              <a:pPr/>
              <a:t>17</a:t>
            </a:fld>
            <a:endParaRPr lang="en-US" smtClean="0">
              <a:latin typeface="Times New Roman" charset="0"/>
            </a:endParaRPr>
          </a:p>
        </p:txBody>
      </p:sp>
      <p:sp>
        <p:nvSpPr>
          <p:cNvPr id="25603" name="Rectangle 2"/>
          <p:cNvSpPr>
            <a:spLocks noGrp="1" noChangeArrowheads="1"/>
          </p:cNvSpPr>
          <p:nvPr>
            <p:ph type="title"/>
          </p:nvPr>
        </p:nvSpPr>
        <p:spPr>
          <a:xfrm>
            <a:off x="533400" y="609600"/>
            <a:ext cx="8153400" cy="1143000"/>
          </a:xfrm>
        </p:spPr>
        <p:txBody>
          <a:bodyPr/>
          <a:lstStyle/>
          <a:p>
            <a:pPr eaLnBrk="1" hangingPunct="1"/>
            <a:r>
              <a:rPr lang="en-US"/>
              <a:t>Cryptanalysis II: Be Clever</a:t>
            </a:r>
          </a:p>
        </p:txBody>
      </p:sp>
      <p:sp>
        <p:nvSpPr>
          <p:cNvPr id="25604" name="Rectangle 3"/>
          <p:cNvSpPr>
            <a:spLocks noGrp="1" noChangeArrowheads="1"/>
          </p:cNvSpPr>
          <p:nvPr>
            <p:ph type="body" idx="1"/>
          </p:nvPr>
        </p:nvSpPr>
        <p:spPr>
          <a:xfrm>
            <a:off x="685800" y="1828800"/>
            <a:ext cx="8153400" cy="4343400"/>
          </a:xfrm>
        </p:spPr>
        <p:txBody>
          <a:bodyPr/>
          <a:lstStyle/>
          <a:p>
            <a:pPr eaLnBrk="1" hangingPunct="1">
              <a:lnSpc>
                <a:spcPct val="90000"/>
              </a:lnSpc>
              <a:spcAft>
                <a:spcPts val="600"/>
              </a:spcAft>
            </a:pPr>
            <a:r>
              <a:rPr lang="en-US" sz="2800" dirty="0"/>
              <a:t>We know that a simple substitution is used</a:t>
            </a:r>
          </a:p>
          <a:p>
            <a:pPr eaLnBrk="1" hangingPunct="1">
              <a:lnSpc>
                <a:spcPct val="90000"/>
              </a:lnSpc>
              <a:spcAft>
                <a:spcPts val="600"/>
              </a:spcAft>
            </a:pPr>
            <a:r>
              <a:rPr lang="en-US" sz="2800" dirty="0"/>
              <a:t>But not necessarily a shift by </a:t>
            </a:r>
            <a:r>
              <a:rPr lang="en-US" dirty="0" err="1">
                <a:latin typeface="Times-Roman" charset="0"/>
              </a:rPr>
              <a:t>n</a:t>
            </a:r>
            <a:endParaRPr lang="en-US" sz="2800" dirty="0" smtClean="0"/>
          </a:p>
          <a:p>
            <a:pPr eaLnBrk="1" hangingPunct="1">
              <a:lnSpc>
                <a:spcPct val="90000"/>
              </a:lnSpc>
              <a:spcAft>
                <a:spcPts val="600"/>
              </a:spcAft>
            </a:pPr>
            <a:r>
              <a:rPr lang="en-US" sz="2800" dirty="0" smtClean="0"/>
              <a:t>Find </a:t>
            </a:r>
            <a:r>
              <a:rPr lang="en-US" sz="2800" dirty="0"/>
              <a:t>the key given</a:t>
            </a:r>
            <a:r>
              <a:rPr lang="en-US" sz="2800" dirty="0" smtClean="0"/>
              <a:t> the </a:t>
            </a:r>
            <a:r>
              <a:rPr lang="en-US" sz="2800" dirty="0" err="1" smtClean="0"/>
              <a:t>ciphertext</a:t>
            </a:r>
            <a:r>
              <a:rPr lang="en-US" sz="2800" dirty="0"/>
              <a:t>: </a:t>
            </a:r>
          </a:p>
          <a:p>
            <a:pPr eaLnBrk="1" hangingPunct="1">
              <a:lnSpc>
                <a:spcPct val="90000"/>
              </a:lnSpc>
              <a:buFont typeface="Wingdings" charset="2"/>
              <a:buNone/>
            </a:pPr>
            <a:endParaRPr lang="en-US" sz="1100" dirty="0"/>
          </a:p>
          <a:p>
            <a:pPr eaLnBrk="1" hangingPunct="1">
              <a:lnSpc>
                <a:spcPct val="90000"/>
              </a:lnSpc>
              <a:buFont typeface="Wingdings" charset="2"/>
              <a:buNone/>
            </a:pPr>
            <a:r>
              <a:rPr lang="en-US" sz="1800" dirty="0">
                <a:solidFill>
                  <a:srgbClr val="FF0000"/>
                </a:solidFill>
              </a:rPr>
              <a:t>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2000" dirty="0"/>
          </a:p>
        </p:txBody>
      </p:sp>
    </p:spTree>
    <p:extLst>
      <p:ext uri="{BB962C8B-B14F-4D97-AF65-F5344CB8AC3E}">
        <p14:creationId xmlns:p14="http://schemas.microsoft.com/office/powerpoint/2010/main" val="256258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C2394F1-28B2-6C46-932B-5C9B3AD05F75}" type="slidenum">
              <a:rPr lang="en-US" smtClean="0">
                <a:latin typeface="Times New Roman" charset="0"/>
              </a:rPr>
              <a:pPr/>
              <a:t>18</a:t>
            </a:fld>
            <a:endParaRPr lang="en-US" smtClean="0">
              <a:latin typeface="Times New Roman" charset="0"/>
            </a:endParaRPr>
          </a:p>
        </p:txBody>
      </p:sp>
      <p:sp>
        <p:nvSpPr>
          <p:cNvPr id="26628" name="Rectangle 2"/>
          <p:cNvSpPr>
            <a:spLocks noGrp="1" noChangeArrowheads="1"/>
          </p:cNvSpPr>
          <p:nvPr>
            <p:ph type="title"/>
          </p:nvPr>
        </p:nvSpPr>
        <p:spPr>
          <a:xfrm>
            <a:off x="533400" y="457200"/>
            <a:ext cx="8153400" cy="1143000"/>
          </a:xfrm>
        </p:spPr>
        <p:txBody>
          <a:bodyPr/>
          <a:lstStyle/>
          <a:p>
            <a:pPr eaLnBrk="1" hangingPunct="1"/>
            <a:r>
              <a:rPr lang="en-US"/>
              <a:t>Cryptanalysis II</a:t>
            </a:r>
          </a:p>
        </p:txBody>
      </p:sp>
      <p:sp>
        <p:nvSpPr>
          <p:cNvPr id="176131" name="Rectangle 3"/>
          <p:cNvSpPr>
            <a:spLocks noGrp="1" noChangeArrowheads="1"/>
          </p:cNvSpPr>
          <p:nvPr>
            <p:ph type="body" idx="1"/>
          </p:nvPr>
        </p:nvSpPr>
        <p:spPr>
          <a:xfrm>
            <a:off x="533400" y="1676400"/>
            <a:ext cx="8001000" cy="1905000"/>
          </a:xfrm>
        </p:spPr>
        <p:txBody>
          <a:bodyPr/>
          <a:lstStyle/>
          <a:p>
            <a:pPr eaLnBrk="1" hangingPunct="1"/>
            <a:r>
              <a:rPr lang="en-US" sz="2800" smtClean="0"/>
              <a:t>Cannot try all 2</a:t>
            </a:r>
            <a:r>
              <a:rPr lang="en-US" sz="2800" baseline="30000" smtClean="0"/>
              <a:t>88</a:t>
            </a:r>
            <a:r>
              <a:rPr lang="en-US" sz="2800" smtClean="0"/>
              <a:t> simple substitution keys</a:t>
            </a:r>
          </a:p>
          <a:p>
            <a:pPr eaLnBrk="1" hangingPunct="1"/>
            <a:r>
              <a:rPr lang="en-US" sz="2800" smtClean="0"/>
              <a:t>Can we be more clever?</a:t>
            </a:r>
          </a:p>
          <a:p>
            <a:pPr eaLnBrk="1" hangingPunct="1"/>
            <a:r>
              <a:rPr lang="en-US" sz="2800" smtClean="0"/>
              <a:t>English letter frequency counts…</a:t>
            </a:r>
            <a:endParaRPr lang="en-US" sz="2800" baseline="30000" smtClean="0"/>
          </a:p>
        </p:txBody>
      </p:sp>
      <p:graphicFrame>
        <p:nvGraphicFramePr>
          <p:cNvPr id="176133" name="Object 2"/>
          <p:cNvGraphicFramePr>
            <a:graphicFrameLocks noChangeAspect="1"/>
          </p:cNvGraphicFramePr>
          <p:nvPr>
            <p:extLst>
              <p:ext uri="{D42A27DB-BD31-4B8C-83A1-F6EECF244321}">
                <p14:modId xmlns:p14="http://schemas.microsoft.com/office/powerpoint/2010/main" val="428066275"/>
              </p:ext>
            </p:extLst>
          </p:nvPr>
        </p:nvGraphicFramePr>
        <p:xfrm>
          <a:off x="152400" y="3429000"/>
          <a:ext cx="8686800" cy="2771775"/>
        </p:xfrm>
        <a:graphic>
          <a:graphicData uri="http://schemas.openxmlformats.org/presentationml/2006/ole">
            <mc:AlternateContent xmlns:mc="http://schemas.openxmlformats.org/markup-compatibility/2006">
              <mc:Choice xmlns:v="urn:schemas-microsoft-com:vml" Requires="v">
                <p:oleObj spid="_x0000_s1025" name="Chart" r:id="rId4" imgW="16548100" imgH="5283200" progId="MSGraph.Chart.8">
                  <p:embed followColorScheme="full"/>
                </p:oleObj>
              </mc:Choice>
              <mc:Fallback>
                <p:oleObj name="Chart" r:id="rId4" imgW="16548100" imgH="5283200" progId="MSGraph.Chart.8">
                  <p:embed followColorScheme="full"/>
                  <p:pic>
                    <p:nvPicPr>
                      <p:cNvPr id="0" name=""/>
                      <p:cNvPicPr>
                        <a:picLocks noChangeAspect="1" noChangeArrowheads="1"/>
                      </p:cNvPicPr>
                      <p:nvPr/>
                    </p:nvPicPr>
                    <p:blipFill>
                      <a:blip r:embed="rId5"/>
                      <a:srcRect/>
                      <a:stretch>
                        <a:fillRect/>
                      </a:stretch>
                    </p:blipFill>
                    <p:spPr bwMode="auto">
                      <a:xfrm>
                        <a:off x="152400" y="3429000"/>
                        <a:ext cx="8686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8117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out)">
                                      <p:cBhvr>
                                        <p:cTn id="7" dur="500"/>
                                        <p:tgtEl>
                                          <p:spTgt spid="176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out)">
                                      <p:cBhvr>
                                        <p:cTn id="12" dur="500"/>
                                        <p:tgtEl>
                                          <p:spTgt spid="176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out)">
                                      <p:cBhvr>
                                        <p:cTn id="17" dur="500"/>
                                        <p:tgtEl>
                                          <p:spTgt spid="176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6133"/>
                                        </p:tgtEl>
                                        <p:attrNameLst>
                                          <p:attrName>style.visibility</p:attrName>
                                        </p:attrNameLst>
                                      </p:cBhvr>
                                      <p:to>
                                        <p:strVal val="visible"/>
                                      </p:to>
                                    </p:set>
                                    <p:anim calcmode="lin" valueType="num">
                                      <p:cBhvr additive="base">
                                        <p:cTn id="22" dur="500" fill="hold"/>
                                        <p:tgtEl>
                                          <p:spTgt spid="176133"/>
                                        </p:tgtEl>
                                        <p:attrNameLst>
                                          <p:attrName>ppt_x</p:attrName>
                                        </p:attrNameLst>
                                      </p:cBhvr>
                                      <p:tavLst>
                                        <p:tav tm="0">
                                          <p:val>
                                            <p:strVal val="#ppt_x"/>
                                          </p:val>
                                        </p:tav>
                                        <p:tav tm="100000">
                                          <p:val>
                                            <p:strVal val="#ppt_x"/>
                                          </p:val>
                                        </p:tav>
                                      </p:tavLst>
                                    </p:anim>
                                    <p:anim calcmode="lin" valueType="num">
                                      <p:cBhvr additive="base">
                                        <p:cTn id="23" dur="500" fill="hold"/>
                                        <p:tgtEl>
                                          <p:spTgt spid="176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OleChart spid="1761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6CCCB3-9F2E-3348-A460-A75E7CF45CEF}" type="slidenum">
              <a:rPr lang="en-US" smtClean="0">
                <a:latin typeface="Times New Roman" charset="0"/>
              </a:rPr>
              <a:pPr/>
              <a:t>19</a:t>
            </a:fld>
            <a:endParaRPr lang="en-US" smtClean="0">
              <a:latin typeface="Times New Roman" charset="0"/>
            </a:endParaRPr>
          </a:p>
        </p:txBody>
      </p:sp>
      <p:sp>
        <p:nvSpPr>
          <p:cNvPr id="27651" name="Rectangle 2"/>
          <p:cNvSpPr>
            <a:spLocks noGrp="1" noChangeArrowheads="1"/>
          </p:cNvSpPr>
          <p:nvPr>
            <p:ph type="title"/>
          </p:nvPr>
        </p:nvSpPr>
        <p:spPr>
          <a:xfrm>
            <a:off x="533400" y="381000"/>
            <a:ext cx="8153400" cy="1143000"/>
          </a:xfrm>
        </p:spPr>
        <p:txBody>
          <a:bodyPr/>
          <a:lstStyle/>
          <a:p>
            <a:pPr eaLnBrk="1" hangingPunct="1"/>
            <a:r>
              <a:rPr lang="en-US"/>
              <a:t>Cryptanalysis II</a:t>
            </a:r>
          </a:p>
        </p:txBody>
      </p:sp>
      <p:sp>
        <p:nvSpPr>
          <p:cNvPr id="27652" name="Rectangle 3"/>
          <p:cNvSpPr>
            <a:spLocks noGrp="1" noChangeArrowheads="1"/>
          </p:cNvSpPr>
          <p:nvPr>
            <p:ph type="body" idx="1"/>
          </p:nvPr>
        </p:nvSpPr>
        <p:spPr>
          <a:xfrm>
            <a:off x="685800" y="1371600"/>
            <a:ext cx="8077200" cy="2971800"/>
          </a:xfrm>
        </p:spPr>
        <p:txBody>
          <a:bodyPr/>
          <a:lstStyle/>
          <a:p>
            <a:pPr eaLnBrk="1" hangingPunct="1">
              <a:lnSpc>
                <a:spcPct val="90000"/>
              </a:lnSpc>
            </a:pPr>
            <a:r>
              <a:rPr lang="en-US" sz="2800"/>
              <a:t>Ciphertext: </a:t>
            </a:r>
          </a:p>
          <a:p>
            <a:pPr eaLnBrk="1" hangingPunct="1">
              <a:lnSpc>
                <a:spcPct val="90000"/>
              </a:lnSpc>
              <a:buFont typeface="Wingdings" charset="2"/>
              <a:buNone/>
            </a:pPr>
            <a:endParaRPr lang="en-US" sz="1400"/>
          </a:p>
          <a:p>
            <a:pPr eaLnBrk="1" hangingPunct="1">
              <a:lnSpc>
                <a:spcPct val="90000"/>
              </a:lnSpc>
              <a:buFont typeface="Wingdings" charset="2"/>
              <a:buNone/>
            </a:pPr>
            <a:r>
              <a:rPr lang="en-US" sz="1600">
                <a:solidFill>
                  <a:srgbClr val="FF0000"/>
                </a:solidFill>
              </a:rPr>
              <a:t>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1600"/>
          </a:p>
        </p:txBody>
      </p:sp>
      <p:graphicFrame>
        <p:nvGraphicFramePr>
          <p:cNvPr id="177265" name="Group 113"/>
          <p:cNvGraphicFramePr>
            <a:graphicFrameLocks noGrp="1"/>
          </p:cNvGraphicFramePr>
          <p:nvPr/>
        </p:nvGraphicFramePr>
        <p:xfrm>
          <a:off x="47625" y="5202238"/>
          <a:ext cx="8610600" cy="660400"/>
        </p:xfrm>
        <a:graphic>
          <a:graphicData uri="http://schemas.openxmlformats.org/drawingml/2006/table">
            <a:tbl>
              <a:tblPr/>
              <a:tblGrid>
                <a:gridCol w="328613"/>
                <a:gridCol w="344487"/>
                <a:gridCol w="344488"/>
                <a:gridCol w="344487"/>
                <a:gridCol w="347663"/>
                <a:gridCol w="341312"/>
                <a:gridCol w="349250"/>
                <a:gridCol w="344488"/>
                <a:gridCol w="341312"/>
                <a:gridCol w="349250"/>
                <a:gridCol w="346075"/>
                <a:gridCol w="342900"/>
                <a:gridCol w="346075"/>
                <a:gridCol w="342900"/>
                <a:gridCol w="346075"/>
                <a:gridCol w="347663"/>
                <a:gridCol w="341312"/>
                <a:gridCol w="346075"/>
                <a:gridCol w="344488"/>
                <a:gridCol w="346075"/>
                <a:gridCol w="347662"/>
                <a:gridCol w="342900"/>
                <a:gridCol w="344488"/>
                <a:gridCol w="346075"/>
                <a:gridCol w="344487"/>
              </a:tblGrid>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smtClean="0">
                          <a:ln>
                            <a:noFill/>
                          </a:ln>
                          <a:solidFill>
                            <a:schemeClr val="tx1"/>
                          </a:solidFill>
                          <a:effectLst/>
                          <a:latin typeface="Comic Sans MS" charset="0"/>
                        </a:rPr>
                        <a:t>O</a:t>
                      </a:r>
                      <a:endParaRPr kumimoji="0" lang="en-US" sz="18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51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22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7383" name="Group 231"/>
          <p:cNvGraphicFramePr>
            <a:graphicFrameLocks noGrp="1"/>
          </p:cNvGraphicFramePr>
          <p:nvPr/>
        </p:nvGraphicFramePr>
        <p:xfrm>
          <a:off x="8658225" y="5200650"/>
          <a:ext cx="409575" cy="666750"/>
        </p:xfrm>
        <a:graphic>
          <a:graphicData uri="http://schemas.openxmlformats.org/drawingml/2006/table">
            <a:tbl>
              <a:tblPr/>
              <a:tblGrid>
                <a:gridCol w="409575"/>
              </a:tblGrid>
              <a:tr h="361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Z</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41" name="Rectangle 232"/>
          <p:cNvSpPr>
            <a:spLocks noChangeArrowheads="1"/>
          </p:cNvSpPr>
          <p:nvPr/>
        </p:nvSpPr>
        <p:spPr bwMode="auto">
          <a:xfrm>
            <a:off x="609600" y="4684713"/>
            <a:ext cx="4367213" cy="517525"/>
          </a:xfrm>
          <a:prstGeom prst="rect">
            <a:avLst/>
          </a:prstGeom>
          <a:noFill/>
          <a:ln w="9525">
            <a:noFill/>
            <a:miter lim="800000"/>
            <a:headEnd/>
            <a:tailEnd/>
          </a:ln>
        </p:spPr>
        <p:txBody>
          <a:bodyPr wrap="none">
            <a:prstTxWarp prst="textNoShape">
              <a:avLst/>
            </a:prstTxWarp>
            <a:spAutoFit/>
          </a:bodyPr>
          <a:lstStyle/>
          <a:p>
            <a:r>
              <a:rPr lang="en-US"/>
              <a:t>Ciphertext frequency counts:</a:t>
            </a:r>
          </a:p>
        </p:txBody>
      </p:sp>
      <p:sp>
        <p:nvSpPr>
          <p:cNvPr id="27742" name="Rectangle 233"/>
          <p:cNvSpPr>
            <a:spLocks noChangeArrowheads="1"/>
          </p:cNvSpPr>
          <p:nvPr/>
        </p:nvSpPr>
        <p:spPr bwMode="auto">
          <a:xfrm>
            <a:off x="685800" y="39624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Analyze this message using statistics below</a:t>
            </a:r>
            <a:endParaRPr lang="en-US" sz="2800">
              <a:solidFill>
                <a:srgbClr val="FF0000"/>
              </a:solidFill>
              <a:latin typeface="Times-Roman" charset="0"/>
            </a:endParaRPr>
          </a:p>
        </p:txBody>
      </p:sp>
    </p:spTree>
    <p:extLst>
      <p:ext uri="{BB962C8B-B14F-4D97-AF65-F5344CB8AC3E}">
        <p14:creationId xmlns:p14="http://schemas.microsoft.com/office/powerpoint/2010/main" val="390445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AD14339-D0ED-BB4F-97DA-0F6D33FB40F5}" type="slidenum">
              <a:rPr lang="en-US" smtClean="0">
                <a:latin typeface="Times New Roman" charset="0"/>
              </a:rPr>
              <a:pPr/>
              <a:t>2</a:t>
            </a:fld>
            <a:endParaRPr lang="en-US" smtClean="0">
              <a:latin typeface="Times New Roman" charset="0"/>
            </a:endParaRPr>
          </a:p>
        </p:txBody>
      </p:sp>
      <p:sp>
        <p:nvSpPr>
          <p:cNvPr id="16387" name="Rectangle 2"/>
          <p:cNvSpPr>
            <a:spLocks noGrp="1" noChangeArrowheads="1"/>
          </p:cNvSpPr>
          <p:nvPr>
            <p:ph type="title"/>
          </p:nvPr>
        </p:nvSpPr>
        <p:spPr/>
        <p:txBody>
          <a:bodyPr/>
          <a:lstStyle/>
          <a:p>
            <a:pPr eaLnBrk="1" hangingPunct="1"/>
            <a:r>
              <a:rPr lang="en-US"/>
              <a:t>Crypto</a:t>
            </a:r>
          </a:p>
        </p:txBody>
      </p:sp>
      <p:sp>
        <p:nvSpPr>
          <p:cNvPr id="16388" name="Rectangle 3"/>
          <p:cNvSpPr>
            <a:spLocks noGrp="1" noChangeArrowheads="1"/>
          </p:cNvSpPr>
          <p:nvPr>
            <p:ph type="body" idx="1"/>
          </p:nvPr>
        </p:nvSpPr>
        <p:spPr/>
        <p:txBody>
          <a:bodyPr>
            <a:normAutofit/>
          </a:bodyPr>
          <a:lstStyle/>
          <a:p>
            <a:pPr eaLnBrk="1" hangingPunct="1">
              <a:lnSpc>
                <a:spcPct val="90000"/>
              </a:lnSpc>
            </a:pPr>
            <a:r>
              <a:rPr lang="en-US" sz="3600" b="1" dirty="0" smtClean="0">
                <a:solidFill>
                  <a:schemeClr val="accent2"/>
                </a:solidFill>
              </a:rPr>
              <a:t>Cryptography</a:t>
            </a:r>
            <a:r>
              <a:rPr lang="en-US" sz="3600" dirty="0" smtClean="0"/>
              <a:t> </a:t>
            </a:r>
            <a:r>
              <a:rPr lang="en-US" sz="3600" dirty="0">
                <a:sym typeface="Symbol" charset="2"/>
              </a:rPr>
              <a:t></a:t>
            </a:r>
            <a:r>
              <a:rPr lang="en-US" sz="3600" dirty="0"/>
              <a:t> making “secret codes”</a:t>
            </a:r>
          </a:p>
          <a:p>
            <a:pPr eaLnBrk="1" hangingPunct="1">
              <a:lnSpc>
                <a:spcPct val="90000"/>
              </a:lnSpc>
            </a:pPr>
            <a:r>
              <a:rPr lang="en-US" sz="3600" b="1" dirty="0">
                <a:solidFill>
                  <a:schemeClr val="accent2"/>
                </a:solidFill>
              </a:rPr>
              <a:t>Cryptanalysis</a:t>
            </a:r>
            <a:r>
              <a:rPr lang="en-US" sz="3600" dirty="0"/>
              <a:t> </a:t>
            </a:r>
            <a:r>
              <a:rPr lang="en-US" sz="3600" dirty="0">
                <a:sym typeface="Symbol" charset="2"/>
              </a:rPr>
              <a:t></a:t>
            </a:r>
            <a:r>
              <a:rPr lang="en-US" sz="3600" dirty="0"/>
              <a:t> breaking “secret codes”</a:t>
            </a:r>
          </a:p>
          <a:p>
            <a:pPr eaLnBrk="1" hangingPunct="1">
              <a:lnSpc>
                <a:spcPct val="90000"/>
              </a:lnSpc>
            </a:pPr>
            <a:r>
              <a:rPr lang="en-US" sz="3600" b="1" dirty="0" smtClean="0">
                <a:solidFill>
                  <a:schemeClr val="accent2"/>
                </a:solidFill>
              </a:rPr>
              <a:t>Cryptology:</a:t>
            </a:r>
            <a:r>
              <a:rPr lang="en-US" sz="3600" dirty="0" smtClean="0"/>
              <a:t> Cryptography + Cryptanalysis</a:t>
            </a:r>
          </a:p>
          <a:p>
            <a:pPr eaLnBrk="1" hangingPunct="1">
              <a:lnSpc>
                <a:spcPct val="90000"/>
              </a:lnSpc>
            </a:pPr>
            <a:r>
              <a:rPr lang="en-US" sz="3600" b="1" dirty="0" smtClean="0">
                <a:solidFill>
                  <a:schemeClr val="accent2"/>
                </a:solidFill>
              </a:rPr>
              <a:t>Crypto</a:t>
            </a:r>
            <a:r>
              <a:rPr lang="en-US" sz="3600" dirty="0" smtClean="0"/>
              <a:t> </a:t>
            </a:r>
            <a:r>
              <a:rPr lang="en-US" sz="3600" dirty="0">
                <a:sym typeface="Symbol" charset="2"/>
              </a:rPr>
              <a:t></a:t>
            </a:r>
            <a:r>
              <a:rPr lang="en-US" sz="3600" dirty="0"/>
              <a:t> all of the above (and more)</a:t>
            </a:r>
          </a:p>
        </p:txBody>
      </p:sp>
    </p:spTree>
    <p:extLst>
      <p:ext uri="{BB962C8B-B14F-4D97-AF65-F5344CB8AC3E}">
        <p14:creationId xmlns:p14="http://schemas.microsoft.com/office/powerpoint/2010/main" val="26857807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2.  </a:t>
            </a:r>
            <a:r>
              <a:rPr lang="en-US" dirty="0" err="1" smtClean="0"/>
              <a:t>Vigener</a:t>
            </a:r>
            <a:r>
              <a:rPr lang="en-US" dirty="0" smtClean="0"/>
              <a:t> cipher    </a:t>
            </a:r>
            <a:r>
              <a:rPr lang="en-US" sz="2800" dirty="0" smtClean="0"/>
              <a:t>(16’th century,  Rome)</a:t>
            </a:r>
            <a:endParaRPr lang="en-US" dirty="0"/>
          </a:p>
        </p:txBody>
      </p:sp>
      <p:sp>
        <p:nvSpPr>
          <p:cNvPr id="5" name="TextBox 4"/>
          <p:cNvSpPr txBox="1"/>
          <p:nvPr/>
        </p:nvSpPr>
        <p:spPr>
          <a:xfrm>
            <a:off x="433810" y="2006601"/>
            <a:ext cx="3135744" cy="461665"/>
          </a:xfrm>
          <a:prstGeom prst="rect">
            <a:avLst/>
          </a:prstGeom>
          <a:noFill/>
        </p:spPr>
        <p:txBody>
          <a:bodyPr wrap="none" rtlCol="0">
            <a:spAutoFit/>
          </a:bodyPr>
          <a:lstStyle/>
          <a:p>
            <a:r>
              <a:rPr lang="en-US" sz="2400" dirty="0" smtClean="0"/>
              <a:t>k    =     </a:t>
            </a:r>
            <a:r>
              <a:rPr lang="en-US" sz="2400" b="1" dirty="0" smtClean="0">
                <a:solidFill>
                  <a:srgbClr val="FF0000"/>
                </a:solidFill>
                <a:latin typeface="Courier New" pitchFamily="49" charset="0"/>
                <a:cs typeface="Courier New" pitchFamily="49" charset="0"/>
              </a:rPr>
              <a:t>C R Y P T O</a:t>
            </a:r>
            <a:endParaRPr lang="en-US" sz="2400" b="1" dirty="0">
              <a:solidFill>
                <a:srgbClr val="FF0000"/>
              </a:solidFill>
              <a:latin typeface="Courier New" pitchFamily="49" charset="0"/>
              <a:cs typeface="Courier New" pitchFamily="49" charset="0"/>
            </a:endParaRPr>
          </a:p>
        </p:txBody>
      </p:sp>
      <p:sp>
        <p:nvSpPr>
          <p:cNvPr id="6" name="TextBox 5"/>
          <p:cNvSpPr txBox="1"/>
          <p:nvPr/>
        </p:nvSpPr>
        <p:spPr>
          <a:xfrm>
            <a:off x="3524650" y="2006601"/>
            <a:ext cx="2216322" cy="461665"/>
          </a:xfrm>
          <a:prstGeom prst="rect">
            <a:avLst/>
          </a:prstGeom>
          <a:noFill/>
        </p:spPr>
        <p:txBody>
          <a:bodyPr wrap="none" rtlCol="0">
            <a:spAutoFit/>
          </a:bodyPr>
          <a:lstStyle/>
          <a:p>
            <a:r>
              <a:rPr lang="en-US" sz="2400" b="1" dirty="0" smtClean="0">
                <a:solidFill>
                  <a:srgbClr val="FF0000"/>
                </a:solidFill>
                <a:latin typeface="Courier New" pitchFamily="49" charset="0"/>
                <a:cs typeface="Courier New" pitchFamily="49" charset="0"/>
              </a:rPr>
              <a:t>C R Y P T O</a:t>
            </a:r>
            <a:endParaRPr lang="en-US" sz="2400" b="1" dirty="0">
              <a:solidFill>
                <a:srgbClr val="FF0000"/>
              </a:solidFill>
              <a:latin typeface="Courier New" pitchFamily="49" charset="0"/>
              <a:cs typeface="Courier New" pitchFamily="49" charset="0"/>
            </a:endParaRPr>
          </a:p>
        </p:txBody>
      </p:sp>
      <p:sp>
        <p:nvSpPr>
          <p:cNvPr id="7" name="TextBox 6"/>
          <p:cNvSpPr txBox="1"/>
          <p:nvPr/>
        </p:nvSpPr>
        <p:spPr>
          <a:xfrm>
            <a:off x="116309" y="2813448"/>
            <a:ext cx="7513746" cy="461665"/>
          </a:xfrm>
          <a:prstGeom prst="rect">
            <a:avLst/>
          </a:prstGeom>
          <a:noFill/>
        </p:spPr>
        <p:txBody>
          <a:bodyPr wrap="none" rtlCol="0">
            <a:spAutoFit/>
          </a:bodyPr>
          <a:lstStyle/>
          <a:p>
            <a:r>
              <a:rPr lang="en-US" sz="2400" dirty="0" smtClean="0"/>
              <a:t>    </a:t>
            </a:r>
            <a:r>
              <a:rPr lang="en-US" sz="2400" dirty="0" err="1" smtClean="0"/>
              <a:t>m</a:t>
            </a:r>
            <a:r>
              <a:rPr lang="en-US" sz="2400" dirty="0" smtClean="0"/>
              <a:t>   =     </a:t>
            </a:r>
            <a:r>
              <a:rPr lang="en-US" sz="2400" b="1" dirty="0" smtClean="0">
                <a:latin typeface="Courier New"/>
                <a:cs typeface="Courier New"/>
              </a:rPr>
              <a:t>W H A T A N I C E D A Y T O D A Y</a:t>
            </a:r>
            <a:endParaRPr lang="en-US" sz="2400" b="1" dirty="0">
              <a:latin typeface="Courier New"/>
              <a:cs typeface="Courier New"/>
            </a:endParaRPr>
          </a:p>
        </p:txBody>
      </p:sp>
      <p:sp>
        <p:nvSpPr>
          <p:cNvPr id="9" name="TextBox 8"/>
          <p:cNvSpPr txBox="1"/>
          <p:nvPr/>
        </p:nvSpPr>
        <p:spPr>
          <a:xfrm>
            <a:off x="5698880" y="2006601"/>
            <a:ext cx="1846930" cy="461665"/>
          </a:xfrm>
          <a:prstGeom prst="rect">
            <a:avLst/>
          </a:prstGeom>
          <a:noFill/>
        </p:spPr>
        <p:txBody>
          <a:bodyPr wrap="none" rtlCol="0">
            <a:spAutoFit/>
          </a:bodyPr>
          <a:lstStyle/>
          <a:p>
            <a:r>
              <a:rPr lang="en-US" sz="2400" b="1" dirty="0" smtClean="0">
                <a:solidFill>
                  <a:srgbClr val="FF0000"/>
                </a:solidFill>
                <a:latin typeface="Courier New" pitchFamily="49" charset="0"/>
                <a:cs typeface="Courier New" pitchFamily="49" charset="0"/>
              </a:rPr>
              <a:t>C R Y P T </a:t>
            </a:r>
            <a:endParaRPr lang="en-US" sz="2400" b="1" dirty="0">
              <a:solidFill>
                <a:srgbClr val="FF0000"/>
              </a:solidFill>
              <a:latin typeface="Courier New" pitchFamily="49" charset="0"/>
              <a:cs typeface="Courier New" pitchFamily="49" charset="0"/>
            </a:endParaRPr>
          </a:p>
        </p:txBody>
      </p:sp>
      <p:sp>
        <p:nvSpPr>
          <p:cNvPr id="10" name="Rectangle 9"/>
          <p:cNvSpPr/>
          <p:nvPr/>
        </p:nvSpPr>
        <p:spPr>
          <a:xfrm>
            <a:off x="1332969" y="2057400"/>
            <a:ext cx="2191680" cy="50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0909" y="3733800"/>
            <a:ext cx="8305800" cy="2117"/>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96610" y="2429933"/>
            <a:ext cx="1318791" cy="400110"/>
          </a:xfrm>
          <a:prstGeom prst="rect">
            <a:avLst/>
          </a:prstGeom>
          <a:noFill/>
        </p:spPr>
        <p:txBody>
          <a:bodyPr wrap="none" rtlCol="0">
            <a:spAutoFit/>
          </a:bodyPr>
          <a:lstStyle/>
          <a:p>
            <a:r>
              <a:rPr lang="en-US" sz="2000" dirty="0" smtClean="0"/>
              <a:t>(+ mod 26)</a:t>
            </a:r>
            <a:endParaRPr lang="en-US" sz="2000" dirty="0"/>
          </a:p>
        </p:txBody>
      </p:sp>
      <p:sp>
        <p:nvSpPr>
          <p:cNvPr id="14" name="TextBox 13"/>
          <p:cNvSpPr txBox="1"/>
          <p:nvPr/>
        </p:nvSpPr>
        <p:spPr>
          <a:xfrm>
            <a:off x="90909" y="4032648"/>
            <a:ext cx="7537190" cy="461665"/>
          </a:xfrm>
          <a:prstGeom prst="rect">
            <a:avLst/>
          </a:prstGeom>
          <a:noFill/>
        </p:spPr>
        <p:txBody>
          <a:bodyPr wrap="none" rtlCol="0">
            <a:spAutoFit/>
          </a:bodyPr>
          <a:lstStyle/>
          <a:p>
            <a:r>
              <a:rPr lang="en-US" sz="2400" dirty="0" smtClean="0"/>
              <a:t>      </a:t>
            </a:r>
            <a:r>
              <a:rPr lang="en-US" sz="2400" dirty="0" err="1" smtClean="0"/>
              <a:t>c</a:t>
            </a:r>
            <a:r>
              <a:rPr lang="en-US" sz="2400" dirty="0" smtClean="0"/>
              <a:t>   =     </a:t>
            </a:r>
            <a:r>
              <a:rPr lang="en-US" sz="2400" b="1" dirty="0" smtClean="0">
                <a:latin typeface="Courier New" pitchFamily="49" charset="0"/>
                <a:cs typeface="Courier New" pitchFamily="49" charset="0"/>
              </a:rPr>
              <a:t>Z Z Z J U C L U D T U N W G C Q S</a:t>
            </a:r>
            <a:r>
              <a:rPr lang="en-US" sz="2400" b="1" dirty="0" smtClean="0">
                <a:latin typeface="Courier"/>
                <a:cs typeface="Courier"/>
              </a:rPr>
              <a:t> </a:t>
            </a:r>
            <a:endParaRPr lang="en-US" sz="2400" b="1" dirty="0">
              <a:latin typeface="Courier"/>
              <a:cs typeface="Courier"/>
            </a:endParaRPr>
          </a:p>
        </p:txBody>
      </p:sp>
      <p:grpSp>
        <p:nvGrpSpPr>
          <p:cNvPr id="11" name="Group 10"/>
          <p:cNvGrpSpPr/>
          <p:nvPr/>
        </p:nvGrpSpPr>
        <p:grpSpPr>
          <a:xfrm>
            <a:off x="609578" y="6172205"/>
            <a:ext cx="7454409" cy="400111"/>
            <a:chOff x="228600" y="4629150"/>
            <a:chExt cx="7454409" cy="300083"/>
          </a:xfrm>
        </p:grpSpPr>
        <p:sp>
          <p:nvSpPr>
            <p:cNvPr id="4" name="TextBox 3"/>
            <p:cNvSpPr txBox="1"/>
            <p:nvPr/>
          </p:nvSpPr>
          <p:spPr>
            <a:xfrm>
              <a:off x="228600" y="4629150"/>
              <a:ext cx="7454409" cy="300083"/>
            </a:xfrm>
            <a:prstGeom prst="rect">
              <a:avLst/>
            </a:prstGeom>
            <a:noFill/>
          </p:spPr>
          <p:txBody>
            <a:bodyPr wrap="none" rtlCol="0">
              <a:spAutoFit/>
            </a:bodyPr>
            <a:lstStyle/>
            <a:p>
              <a:r>
                <a:rPr lang="en-US" sz="2000" dirty="0"/>
                <a:t>s</a:t>
              </a:r>
              <a:r>
                <a:rPr lang="en-US" sz="2000" dirty="0" smtClean="0"/>
                <a:t>uppose most common = “H”            first letter of key = “H” – “E” = “C”</a:t>
              </a:r>
              <a:endParaRPr lang="en-US" sz="2000" dirty="0"/>
            </a:p>
          </p:txBody>
        </p:sp>
        <p:sp>
          <p:nvSpPr>
            <p:cNvPr id="8" name="Right Arrow 7"/>
            <p:cNvSpPr/>
            <p:nvPr/>
          </p:nvSpPr>
          <p:spPr>
            <a:xfrm>
              <a:off x="3471309" y="4781551"/>
              <a:ext cx="285351" cy="93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3934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496BD0A-57B9-164D-8918-6227D1AB8702}" type="slidenum">
              <a:rPr lang="en-US" smtClean="0">
                <a:latin typeface="Times New Roman" charset="0"/>
              </a:rPr>
              <a:pPr/>
              <a:t>21</a:t>
            </a:fld>
            <a:endParaRPr lang="en-US" smtClean="0">
              <a:latin typeface="Times New Roman" charset="0"/>
            </a:endParaRPr>
          </a:p>
        </p:txBody>
      </p:sp>
      <p:sp>
        <p:nvSpPr>
          <p:cNvPr id="29699" name="Rectangle 2"/>
          <p:cNvSpPr>
            <a:spLocks noGrp="1" noChangeArrowheads="1"/>
          </p:cNvSpPr>
          <p:nvPr>
            <p:ph type="title"/>
          </p:nvPr>
        </p:nvSpPr>
        <p:spPr/>
        <p:txBody>
          <a:bodyPr/>
          <a:lstStyle/>
          <a:p>
            <a:pPr eaLnBrk="1" hangingPunct="1"/>
            <a:r>
              <a:rPr lang="en-US"/>
              <a:t>Double Transposition</a:t>
            </a:r>
          </a:p>
        </p:txBody>
      </p:sp>
      <p:sp>
        <p:nvSpPr>
          <p:cNvPr id="22531" name="Rectangle 3"/>
          <p:cNvSpPr>
            <a:spLocks noGrp="1" noChangeArrowheads="1"/>
          </p:cNvSpPr>
          <p:nvPr>
            <p:ph type="body" idx="1"/>
          </p:nvPr>
        </p:nvSpPr>
        <p:spPr>
          <a:xfrm>
            <a:off x="685800" y="1600200"/>
            <a:ext cx="7772400" cy="685800"/>
          </a:xfrm>
        </p:spPr>
        <p:txBody>
          <a:bodyPr/>
          <a:lstStyle/>
          <a:p>
            <a:pPr eaLnBrk="1" hangingPunct="1"/>
            <a:r>
              <a:rPr lang="en-US"/>
              <a:t>Plaintext: </a:t>
            </a:r>
            <a:r>
              <a:rPr lang="en-US">
                <a:solidFill>
                  <a:srgbClr val="FF0000"/>
                </a:solidFill>
                <a:latin typeface="Times-Roman" charset="0"/>
              </a:rPr>
              <a:t>attackxatxdawn</a:t>
            </a:r>
          </a:p>
        </p:txBody>
      </p:sp>
      <p:pic>
        <p:nvPicPr>
          <p:cNvPr id="22532" name="Picture 4" descr="001.jpg                                                        0007DDCBMacintosh HD                   B7464D7A:"/>
          <p:cNvPicPr>
            <a:picLocks noChangeAspect="1" noChangeArrowheads="1"/>
          </p:cNvPicPr>
          <p:nvPr/>
        </p:nvPicPr>
        <p:blipFill>
          <a:blip r:embed="rId3"/>
          <a:srcRect/>
          <a:stretch>
            <a:fillRect/>
          </a:stretch>
        </p:blipFill>
        <p:spPr bwMode="auto">
          <a:xfrm>
            <a:off x="1143000" y="2362200"/>
            <a:ext cx="2209800" cy="2117725"/>
          </a:xfrm>
          <a:prstGeom prst="rect">
            <a:avLst/>
          </a:prstGeom>
          <a:noFill/>
          <a:ln w="9525">
            <a:noFill/>
            <a:miter lim="800000"/>
            <a:headEnd/>
            <a:tailEnd/>
          </a:ln>
        </p:spPr>
      </p:pic>
      <p:pic>
        <p:nvPicPr>
          <p:cNvPr id="22533" name="Picture 5" descr="002.jpg                                                        0007DDCBMacintosh HD                   B7464D7A:"/>
          <p:cNvPicPr>
            <a:picLocks noChangeAspect="1" noChangeArrowheads="1"/>
          </p:cNvPicPr>
          <p:nvPr/>
        </p:nvPicPr>
        <p:blipFill>
          <a:blip r:embed="rId4"/>
          <a:srcRect/>
          <a:stretch>
            <a:fillRect/>
          </a:stretch>
        </p:blipFill>
        <p:spPr bwMode="auto">
          <a:xfrm>
            <a:off x="5334000" y="2362200"/>
            <a:ext cx="2209800" cy="2117725"/>
          </a:xfrm>
          <a:prstGeom prst="rect">
            <a:avLst/>
          </a:prstGeom>
          <a:noFill/>
          <a:ln w="9525">
            <a:noFill/>
            <a:miter lim="800000"/>
            <a:headEnd/>
            <a:tailEnd/>
          </a:ln>
        </p:spPr>
      </p:pic>
      <p:sp>
        <p:nvSpPr>
          <p:cNvPr id="22534" name="Rectangle 6"/>
          <p:cNvSpPr>
            <a:spLocks noChangeArrowheads="1"/>
          </p:cNvSpPr>
          <p:nvPr/>
        </p:nvSpPr>
        <p:spPr bwMode="auto">
          <a:xfrm>
            <a:off x="3463925" y="2590800"/>
            <a:ext cx="1795463" cy="800100"/>
          </a:xfrm>
          <a:prstGeom prst="rect">
            <a:avLst/>
          </a:prstGeom>
          <a:noFill/>
          <a:ln w="9525">
            <a:noFill/>
            <a:miter lim="800000"/>
            <a:headEnd/>
            <a:tailEnd/>
          </a:ln>
        </p:spPr>
        <p:txBody>
          <a:bodyPr wrap="none">
            <a:prstTxWarp prst="textNoShape">
              <a:avLst/>
            </a:prstTxWarp>
            <a:spAutoFit/>
          </a:bodyPr>
          <a:lstStyle/>
          <a:p>
            <a:r>
              <a:rPr lang="en-US" sz="2000"/>
              <a:t>Permute rows</a:t>
            </a:r>
          </a:p>
          <a:p>
            <a:r>
              <a:rPr lang="en-US" sz="2000"/>
              <a:t>and columns</a:t>
            </a:r>
            <a:endParaRPr lang="en-US"/>
          </a:p>
        </p:txBody>
      </p:sp>
      <p:sp>
        <p:nvSpPr>
          <p:cNvPr id="22535" name="Rectangle 7"/>
          <p:cNvSpPr>
            <a:spLocks noChangeArrowheads="1"/>
          </p:cNvSpPr>
          <p:nvPr/>
        </p:nvSpPr>
        <p:spPr bwMode="auto">
          <a:xfrm>
            <a:off x="3733800" y="3108325"/>
            <a:ext cx="1187450" cy="1311275"/>
          </a:xfrm>
          <a:prstGeom prst="rect">
            <a:avLst/>
          </a:prstGeom>
          <a:noFill/>
          <a:ln w="9525">
            <a:noFill/>
            <a:miter lim="800000"/>
            <a:headEnd/>
            <a:tailEnd/>
          </a:ln>
        </p:spPr>
        <p:txBody>
          <a:bodyPr>
            <a:prstTxWarp prst="textNoShape">
              <a:avLst/>
            </a:prstTxWarp>
            <a:spAutoFit/>
          </a:bodyPr>
          <a:lstStyle/>
          <a:p>
            <a:r>
              <a:rPr lang="en-US" sz="8000">
                <a:sym typeface="Symbol" charset="2"/>
              </a:rPr>
              <a:t></a:t>
            </a:r>
            <a:endParaRPr lang="en-US"/>
          </a:p>
        </p:txBody>
      </p:sp>
      <p:sp>
        <p:nvSpPr>
          <p:cNvPr id="22537" name="Rectangle 9"/>
          <p:cNvSpPr>
            <a:spLocks noChangeArrowheads="1"/>
          </p:cNvSpPr>
          <p:nvPr/>
        </p:nvSpPr>
        <p:spPr bwMode="auto">
          <a:xfrm>
            <a:off x="685800" y="44958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err="1"/>
              <a:t>Ciphertext</a:t>
            </a:r>
            <a:r>
              <a:rPr lang="en-US" sz="3200" dirty="0"/>
              <a:t>: </a:t>
            </a:r>
            <a:r>
              <a:rPr lang="en-US" sz="3200" dirty="0" err="1">
                <a:solidFill>
                  <a:srgbClr val="FF0000"/>
                </a:solidFill>
                <a:latin typeface="Times-Roman" charset="0"/>
              </a:rPr>
              <a:t>xtawxnattxadakc</a:t>
            </a:r>
            <a:r>
              <a:rPr lang="en-US" sz="3200" dirty="0">
                <a:solidFill>
                  <a:srgbClr val="FF0000"/>
                </a:solidFill>
                <a:latin typeface="Times-Roman" charset="0"/>
              </a:rPr>
              <a:t> </a:t>
            </a:r>
          </a:p>
          <a:p>
            <a:pPr marL="342900" indent="-342900">
              <a:lnSpc>
                <a:spcPct val="90000"/>
              </a:lnSpc>
              <a:spcBef>
                <a:spcPct val="20000"/>
              </a:spcBef>
              <a:buClr>
                <a:schemeClr val="accent2"/>
              </a:buClr>
              <a:buSzPct val="75000"/>
              <a:buFont typeface="Wingdings" charset="2"/>
              <a:buChar char="q"/>
            </a:pPr>
            <a:r>
              <a:rPr lang="en-US" sz="3200" dirty="0" smtClean="0"/>
              <a:t>Key is </a:t>
            </a:r>
            <a:r>
              <a:rPr lang="en-US" sz="3200" dirty="0"/>
              <a:t>matrix size and </a:t>
            </a:r>
            <a:r>
              <a:rPr lang="en-US" sz="3200" dirty="0" smtClean="0"/>
              <a:t>permutations: </a:t>
            </a:r>
            <a:r>
              <a:rPr lang="en-US" sz="3200" dirty="0"/>
              <a:t>(3,5,1,4,2) and (1,3,2)</a:t>
            </a:r>
            <a:endParaRPr lang="en-US" sz="3200" dirty="0">
              <a:solidFill>
                <a:srgbClr val="FF0000"/>
              </a:solidFill>
              <a:latin typeface="Times-Roman" charset="0"/>
            </a:endParaRPr>
          </a:p>
        </p:txBody>
      </p:sp>
    </p:spTree>
    <p:extLst>
      <p:ext uri="{BB962C8B-B14F-4D97-AF65-F5344CB8AC3E}">
        <p14:creationId xmlns:p14="http://schemas.microsoft.com/office/powerpoint/2010/main" val="3529684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5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2537">
                                            <p:txEl>
                                              <p:pRg st="0" end="0"/>
                                            </p:txEl>
                                          </p:spTgt>
                                        </p:tgtEl>
                                        <p:attrNameLst>
                                          <p:attrName>style.visibility</p:attrName>
                                        </p:attrNameLst>
                                      </p:cBhvr>
                                      <p:to>
                                        <p:strVal val="visible"/>
                                      </p:to>
                                    </p:set>
                                    <p:animEffect transition="in" filter="blinds(vertical)">
                                      <p:cBhvr>
                                        <p:cTn id="27" dur="500"/>
                                        <p:tgtEl>
                                          <p:spTgt spid="225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2537">
                                            <p:txEl>
                                              <p:pRg st="1" end="1"/>
                                            </p:txEl>
                                          </p:spTgt>
                                        </p:tgtEl>
                                        <p:attrNameLst>
                                          <p:attrName>style.visibility</p:attrName>
                                        </p:attrNameLst>
                                      </p:cBhvr>
                                      <p:to>
                                        <p:strVal val="visible"/>
                                      </p:to>
                                    </p:set>
                                    <p:animEffect transition="in" filter="blinds(vertical)">
                                      <p:cBhvr>
                                        <p:cTn id="32"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4" grpId="0" autoUpdateAnimBg="0"/>
      <p:bldP spid="22535" grpId="0" autoUpdateAnimBg="0"/>
      <p:bldP spid="2253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373C0A5-605A-BE43-A2D8-95C302EA7446}" type="slidenum">
              <a:rPr lang="en-US" smtClean="0">
                <a:latin typeface="Times New Roman" charset="0"/>
              </a:rPr>
              <a:pPr/>
              <a:t>22</a:t>
            </a:fld>
            <a:endParaRPr lang="en-US" smtClean="0">
              <a:latin typeface="Times New Roman" charset="0"/>
            </a:endParaRPr>
          </a:p>
        </p:txBody>
      </p:sp>
      <p:sp>
        <p:nvSpPr>
          <p:cNvPr id="30723"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Encryption</a:t>
            </a:r>
          </a:p>
        </p:txBody>
      </p:sp>
      <p:sp>
        <p:nvSpPr>
          <p:cNvPr id="30724" name="Rectangle 5"/>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0725" name="Rectangle 6"/>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4820" name="Group 196"/>
          <p:cNvGraphicFramePr>
            <a:graphicFrameLocks noGrp="1"/>
          </p:cNvGraphicFramePr>
          <p:nvPr/>
        </p:nvGraphicFramePr>
        <p:xfrm>
          <a:off x="2057400" y="320675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4937" name="Group 313"/>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0778" name="Rectangle 314"/>
          <p:cNvSpPr>
            <a:spLocks noChangeArrowheads="1"/>
          </p:cNvSpPr>
          <p:nvPr/>
        </p:nvSpPr>
        <p:spPr bwMode="auto">
          <a:xfrm>
            <a:off x="2089150" y="2530475"/>
            <a:ext cx="6038850"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Encryption:</a:t>
            </a:r>
            <a:r>
              <a:rPr lang="en-US">
                <a:solidFill>
                  <a:srgbClr val="FF0000"/>
                </a:solidFill>
              </a:rPr>
              <a:t> Plaintext </a:t>
            </a:r>
            <a:r>
              <a:rPr lang="en-US">
                <a:solidFill>
                  <a:srgbClr val="FF0000"/>
                </a:solidFill>
                <a:sym typeface="Symbol" charset="2"/>
              </a:rPr>
              <a:t> Key = Ciphertext</a:t>
            </a:r>
            <a:endParaRPr lang="en-US">
              <a:sym typeface="Symbol" charset="2"/>
            </a:endParaRPr>
          </a:p>
        </p:txBody>
      </p:sp>
      <p:sp>
        <p:nvSpPr>
          <p:cNvPr id="30779" name="Line 317"/>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80" name="Rectangle 319"/>
          <p:cNvSpPr>
            <a:spLocks noChangeArrowheads="1"/>
          </p:cNvSpPr>
          <p:nvPr/>
        </p:nvSpPr>
        <p:spPr bwMode="auto">
          <a:xfrm>
            <a:off x="504825" y="37401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0781" name="Rectangle 320"/>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0782" name="Rectangle 321"/>
          <p:cNvSpPr>
            <a:spLocks noChangeArrowheads="1"/>
          </p:cNvSpPr>
          <p:nvPr/>
        </p:nvSpPr>
        <p:spPr bwMode="auto">
          <a:xfrm>
            <a:off x="228600" y="47307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Tree>
    <p:extLst>
      <p:ext uri="{BB962C8B-B14F-4D97-AF65-F5344CB8AC3E}">
        <p14:creationId xmlns:p14="http://schemas.microsoft.com/office/powerpoint/2010/main" val="19768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761833C-3C83-1047-A589-7D2AA2D8D7A4}" type="slidenum">
              <a:rPr lang="en-US" smtClean="0">
                <a:latin typeface="Times New Roman" charset="0"/>
              </a:rPr>
              <a:pPr/>
              <a:t>23</a:t>
            </a:fld>
            <a:endParaRPr lang="en-US" smtClean="0">
              <a:latin typeface="Times New Roman" charset="0"/>
            </a:endParaRPr>
          </a:p>
        </p:txBody>
      </p:sp>
      <p:sp>
        <p:nvSpPr>
          <p:cNvPr id="31747"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Decryption</a:t>
            </a:r>
          </a:p>
        </p:txBody>
      </p:sp>
      <p:sp>
        <p:nvSpPr>
          <p:cNvPr id="31748" name="Rectangle 3"/>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1749" name="Rectangle 4"/>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517125" name="Group 5"/>
          <p:cNvGraphicFramePr>
            <a:graphicFrameLocks noGrp="1"/>
          </p:cNvGraphicFramePr>
          <p:nvPr/>
        </p:nvGraphicFramePr>
        <p:xfrm>
          <a:off x="2057400" y="32004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517168" name="Group 48"/>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1802" name="Rectangle 101"/>
          <p:cNvSpPr>
            <a:spLocks noChangeArrowheads="1"/>
          </p:cNvSpPr>
          <p:nvPr/>
        </p:nvSpPr>
        <p:spPr bwMode="auto">
          <a:xfrm>
            <a:off x="2089150" y="2530475"/>
            <a:ext cx="6078538"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Decryption:</a:t>
            </a:r>
            <a:r>
              <a:rPr lang="en-US">
                <a:solidFill>
                  <a:srgbClr val="FF0000"/>
                </a:solidFill>
              </a:rPr>
              <a:t> Ciphertext </a:t>
            </a:r>
            <a:r>
              <a:rPr lang="en-US">
                <a:solidFill>
                  <a:srgbClr val="FF0000"/>
                </a:solidFill>
                <a:sym typeface="Symbol" charset="2"/>
              </a:rPr>
              <a:t> Key = Plaintext</a:t>
            </a:r>
            <a:endParaRPr lang="en-US">
              <a:sym typeface="Symbol" charset="2"/>
            </a:endParaRPr>
          </a:p>
        </p:txBody>
      </p:sp>
      <p:sp>
        <p:nvSpPr>
          <p:cNvPr id="31803" name="Line 102"/>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Rectangle 103"/>
          <p:cNvSpPr>
            <a:spLocks noChangeArrowheads="1"/>
          </p:cNvSpPr>
          <p:nvPr/>
        </p:nvSpPr>
        <p:spPr bwMode="auto">
          <a:xfrm>
            <a:off x="152400" y="37401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1805" name="Rectangle 104"/>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1806" name="Rectangle 105"/>
          <p:cNvSpPr>
            <a:spLocks noChangeArrowheads="1"/>
          </p:cNvSpPr>
          <p:nvPr/>
        </p:nvSpPr>
        <p:spPr bwMode="auto">
          <a:xfrm>
            <a:off x="428625" y="47307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Tree>
    <p:extLst>
      <p:ext uri="{BB962C8B-B14F-4D97-AF65-F5344CB8AC3E}">
        <p14:creationId xmlns:p14="http://schemas.microsoft.com/office/powerpoint/2010/main" val="284322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660417-D070-C24C-9CD1-4177797B9ED3}" type="slidenum">
              <a:rPr lang="en-US" smtClean="0">
                <a:latin typeface="Times New Roman" charset="0"/>
              </a:rPr>
              <a:pPr/>
              <a:t>24</a:t>
            </a:fld>
            <a:endParaRPr lang="en-US" smtClean="0">
              <a:latin typeface="Times New Roman" charset="0"/>
            </a:endParaRPr>
          </a:p>
        </p:txBody>
      </p:sp>
      <p:sp>
        <p:nvSpPr>
          <p:cNvPr id="32771"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2772"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2773"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5653"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5698"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2826" name="Line 104"/>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827" name="Rectangle 105"/>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2828" name="Rectangle 106"/>
          <p:cNvSpPr>
            <a:spLocks noChangeArrowheads="1"/>
          </p:cNvSpPr>
          <p:nvPr/>
        </p:nvSpPr>
        <p:spPr bwMode="auto">
          <a:xfrm>
            <a:off x="990600" y="3368675"/>
            <a:ext cx="1019175" cy="517525"/>
          </a:xfrm>
          <a:prstGeom prst="rect">
            <a:avLst/>
          </a:prstGeom>
          <a:noFill/>
          <a:ln w="9525">
            <a:noFill/>
            <a:miter lim="800000"/>
            <a:headEnd/>
            <a:tailEnd/>
          </a:ln>
        </p:spPr>
        <p:txBody>
          <a:bodyPr wrap="none">
            <a:prstTxWarp prst="textNoShape">
              <a:avLst/>
            </a:prstTxWarp>
            <a:spAutoFit/>
          </a:bodyPr>
          <a:lstStyle/>
          <a:p>
            <a:r>
              <a:rPr lang="en-US"/>
              <a:t>“</a:t>
            </a:r>
            <a:r>
              <a:rPr lang="en-US" b="1">
                <a:solidFill>
                  <a:schemeClr val="accent2"/>
                </a:solidFill>
              </a:rPr>
              <a:t>key</a:t>
            </a:r>
            <a:r>
              <a:rPr lang="en-US"/>
              <a:t>”:</a:t>
            </a:r>
          </a:p>
        </p:txBody>
      </p:sp>
      <p:sp>
        <p:nvSpPr>
          <p:cNvPr id="32829" name="Rectangle 107"/>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2830" name="Rectangle 108"/>
          <p:cNvSpPr>
            <a:spLocks noChangeArrowheads="1"/>
          </p:cNvSpPr>
          <p:nvPr/>
        </p:nvSpPr>
        <p:spPr bwMode="auto">
          <a:xfrm>
            <a:off x="304800" y="1789113"/>
            <a:ext cx="8294688" cy="523875"/>
          </a:xfrm>
          <a:prstGeom prst="rect">
            <a:avLst/>
          </a:prstGeom>
          <a:noFill/>
          <a:ln w="9525">
            <a:noFill/>
            <a:miter lim="800000"/>
            <a:headEnd/>
            <a:tailEnd/>
          </a:ln>
        </p:spPr>
        <p:txBody>
          <a:bodyPr wrap="none">
            <a:prstTxWarp prst="textNoShape">
              <a:avLst/>
            </a:prstTxWarp>
            <a:spAutoFit/>
          </a:bodyPr>
          <a:lstStyle/>
          <a:p>
            <a:r>
              <a:rPr lang="en-US" sz="2800"/>
              <a:t>Double agent claims sender used following “</a:t>
            </a:r>
            <a:r>
              <a:rPr lang="en-US" sz="2800" b="1">
                <a:solidFill>
                  <a:schemeClr val="accent2"/>
                </a:solidFill>
              </a:rPr>
              <a:t>key</a:t>
            </a:r>
            <a:r>
              <a:rPr lang="en-US" sz="2800"/>
              <a:t>”</a:t>
            </a:r>
            <a:endParaRPr lang="en-US"/>
          </a:p>
        </p:txBody>
      </p:sp>
    </p:spTree>
    <p:extLst>
      <p:ext uri="{BB962C8B-B14F-4D97-AF65-F5344CB8AC3E}">
        <p14:creationId xmlns:p14="http://schemas.microsoft.com/office/powerpoint/2010/main" val="289209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E3DA746-DEF9-CA45-9CE9-E81014D9E1F0}" type="slidenum">
              <a:rPr lang="en-US" smtClean="0">
                <a:latin typeface="Times New Roman" charset="0"/>
              </a:rPr>
              <a:pPr/>
              <a:t>25</a:t>
            </a:fld>
            <a:endParaRPr lang="en-US" smtClean="0">
              <a:latin typeface="Times New Roman" charset="0"/>
            </a:endParaRPr>
          </a:p>
        </p:txBody>
      </p:sp>
      <p:sp>
        <p:nvSpPr>
          <p:cNvPr id="33795"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3796"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3797"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6677"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6722"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3850" name="Line 103"/>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51" name="Rectangle 104"/>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3852" name="Rectangle 105"/>
          <p:cNvSpPr>
            <a:spLocks noChangeArrowheads="1"/>
          </p:cNvSpPr>
          <p:nvPr/>
        </p:nvSpPr>
        <p:spPr bwMode="auto">
          <a:xfrm>
            <a:off x="990600" y="3368675"/>
            <a:ext cx="1013919" cy="461665"/>
          </a:xfrm>
          <a:prstGeom prst="rect">
            <a:avLst/>
          </a:prstGeom>
          <a:noFill/>
          <a:ln w="9525">
            <a:noFill/>
            <a:miter lim="800000"/>
            <a:headEnd/>
            <a:tailEnd/>
          </a:ln>
        </p:spPr>
        <p:txBody>
          <a:bodyPr wrap="none">
            <a:prstTxWarp prst="textNoShape">
              <a:avLst/>
            </a:prstTxWarp>
            <a:spAutoFit/>
          </a:bodyPr>
          <a:lstStyle/>
          <a:p>
            <a:r>
              <a:rPr lang="en-US" dirty="0" smtClean="0"/>
              <a:t>“key</a:t>
            </a:r>
            <a:r>
              <a:rPr lang="en-US" dirty="0"/>
              <a:t>”:</a:t>
            </a:r>
          </a:p>
        </p:txBody>
      </p:sp>
      <p:sp>
        <p:nvSpPr>
          <p:cNvPr id="33853" name="Rectangle 106"/>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3854" name="Rectangle 107"/>
          <p:cNvSpPr>
            <a:spLocks noChangeArrowheads="1"/>
          </p:cNvSpPr>
          <p:nvPr/>
        </p:nvSpPr>
        <p:spPr bwMode="auto">
          <a:xfrm>
            <a:off x="304800" y="1789113"/>
            <a:ext cx="7712075" cy="523875"/>
          </a:xfrm>
          <a:prstGeom prst="rect">
            <a:avLst/>
          </a:prstGeom>
          <a:noFill/>
          <a:ln w="9525">
            <a:noFill/>
            <a:miter lim="800000"/>
            <a:headEnd/>
            <a:tailEnd/>
          </a:ln>
        </p:spPr>
        <p:txBody>
          <a:bodyPr wrap="none">
            <a:prstTxWarp prst="textNoShape">
              <a:avLst/>
            </a:prstTxWarp>
            <a:spAutoFit/>
          </a:bodyPr>
          <a:lstStyle/>
          <a:p>
            <a:r>
              <a:rPr lang="en-US" sz="2800"/>
              <a:t>Or sender is captured and claims the key is…</a:t>
            </a:r>
            <a:endParaRPr lang="en-US"/>
          </a:p>
        </p:txBody>
      </p:sp>
    </p:spTree>
    <p:extLst>
      <p:ext uri="{BB962C8B-B14F-4D97-AF65-F5344CB8AC3E}">
        <p14:creationId xmlns:p14="http://schemas.microsoft.com/office/powerpoint/2010/main" val="3244313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068664B-7061-3C4D-87D7-31EA03D80DAA}" type="slidenum">
              <a:rPr lang="en-US" smtClean="0">
                <a:latin typeface="Times New Roman" charset="0"/>
              </a:rPr>
              <a:pPr/>
              <a:t>26</a:t>
            </a:fld>
            <a:endParaRPr lang="en-US" smtClean="0">
              <a:latin typeface="Times New Roman" charset="0"/>
            </a:endParaRPr>
          </a:p>
        </p:txBody>
      </p:sp>
      <p:sp>
        <p:nvSpPr>
          <p:cNvPr id="34819"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Summary</a:t>
            </a:r>
          </a:p>
        </p:txBody>
      </p:sp>
      <p:sp>
        <p:nvSpPr>
          <p:cNvPr id="30723" name="Rectangle 3"/>
          <p:cNvSpPr>
            <a:spLocks noGrp="1" noChangeArrowheads="1"/>
          </p:cNvSpPr>
          <p:nvPr>
            <p:ph type="body" idx="1"/>
          </p:nvPr>
        </p:nvSpPr>
        <p:spPr>
          <a:xfrm>
            <a:off x="685800" y="1828800"/>
            <a:ext cx="7772400" cy="4267200"/>
          </a:xfrm>
        </p:spPr>
        <p:txBody>
          <a:bodyPr/>
          <a:lstStyle/>
          <a:p>
            <a:pPr eaLnBrk="1" hangingPunct="1">
              <a:spcAft>
                <a:spcPts val="0"/>
              </a:spcAft>
            </a:pPr>
            <a:r>
              <a:rPr lang="en-US" sz="2800" b="1" dirty="0">
                <a:solidFill>
                  <a:srgbClr val="FF0000"/>
                </a:solidFill>
              </a:rPr>
              <a:t>Provably</a:t>
            </a:r>
            <a:r>
              <a:rPr lang="en-US" sz="2800" dirty="0"/>
              <a:t> </a:t>
            </a:r>
            <a:r>
              <a:rPr lang="en-US" sz="2800" dirty="0" smtClean="0"/>
              <a:t>secure…</a:t>
            </a:r>
          </a:p>
          <a:p>
            <a:pPr lvl="1" eaLnBrk="1" hangingPunct="1">
              <a:spcAft>
                <a:spcPts val="0"/>
              </a:spcAft>
            </a:pPr>
            <a:r>
              <a:rPr lang="en-US" sz="2400" dirty="0" err="1"/>
              <a:t>Ciphertext</a:t>
            </a:r>
            <a:r>
              <a:rPr lang="en-US" sz="2400" dirty="0"/>
              <a:t> provides </a:t>
            </a:r>
            <a:r>
              <a:rPr lang="en-US" sz="2400" b="1" dirty="0">
                <a:solidFill>
                  <a:schemeClr val="hlink"/>
                </a:solidFill>
              </a:rPr>
              <a:t>no</a:t>
            </a:r>
            <a:r>
              <a:rPr lang="en-US" sz="2400" dirty="0"/>
              <a:t> info about plaintext</a:t>
            </a:r>
          </a:p>
          <a:p>
            <a:pPr lvl="1" eaLnBrk="1" hangingPunct="1">
              <a:spcAft>
                <a:spcPts val="0"/>
              </a:spcAft>
            </a:pPr>
            <a:r>
              <a:rPr lang="en-US" sz="2400" dirty="0"/>
              <a:t>All plaintexts are equally </a:t>
            </a:r>
            <a:r>
              <a:rPr lang="en-US" sz="2400" dirty="0" smtClean="0"/>
              <a:t>likely</a:t>
            </a:r>
          </a:p>
          <a:p>
            <a:pPr eaLnBrk="1" hangingPunct="1">
              <a:spcAft>
                <a:spcPts val="0"/>
              </a:spcAft>
            </a:pPr>
            <a:r>
              <a:rPr lang="en-US" sz="2800" dirty="0" smtClean="0"/>
              <a:t>…but, only when be used correctly</a:t>
            </a:r>
          </a:p>
          <a:p>
            <a:pPr lvl="1" eaLnBrk="1" hangingPunct="1">
              <a:spcAft>
                <a:spcPts val="0"/>
              </a:spcAft>
            </a:pPr>
            <a:r>
              <a:rPr lang="en-US" sz="2400" dirty="0"/>
              <a:t>Pad must be random, used only once</a:t>
            </a:r>
          </a:p>
          <a:p>
            <a:pPr lvl="1" eaLnBrk="1" hangingPunct="1">
              <a:spcAft>
                <a:spcPts val="0"/>
              </a:spcAft>
            </a:pPr>
            <a:r>
              <a:rPr lang="en-US" sz="2400" dirty="0"/>
              <a:t>Pad is known only to sender and receiver</a:t>
            </a:r>
            <a:endParaRPr lang="en-US" sz="2400" dirty="0" smtClean="0"/>
          </a:p>
          <a:p>
            <a:pPr eaLnBrk="1" hangingPunct="1">
              <a:spcAft>
                <a:spcPts val="0"/>
              </a:spcAft>
            </a:pPr>
            <a:r>
              <a:rPr lang="en-US" sz="2800" dirty="0" smtClean="0"/>
              <a:t>Note: pad (key) </a:t>
            </a:r>
            <a:r>
              <a:rPr lang="en-US" sz="2800" dirty="0"/>
              <a:t>is same size as </a:t>
            </a:r>
            <a:r>
              <a:rPr lang="en-US" sz="2800" dirty="0" smtClean="0"/>
              <a:t>message</a:t>
            </a:r>
          </a:p>
          <a:p>
            <a:pPr eaLnBrk="1" hangingPunct="1">
              <a:spcAft>
                <a:spcPts val="0"/>
              </a:spcAft>
            </a:pPr>
            <a:r>
              <a:rPr lang="en-US" sz="2800" dirty="0" smtClean="0"/>
              <a:t>So, why </a:t>
            </a:r>
            <a:r>
              <a:rPr lang="en-US" sz="2800" dirty="0"/>
              <a:t>not distribute </a:t>
            </a:r>
            <a:r>
              <a:rPr lang="en-US" sz="2800" dirty="0" err="1"/>
              <a:t>msg</a:t>
            </a:r>
            <a:r>
              <a:rPr lang="en-US" sz="2800" dirty="0"/>
              <a:t> instead of pad?</a:t>
            </a:r>
          </a:p>
        </p:txBody>
      </p:sp>
    </p:spTree>
    <p:extLst>
      <p:ext uri="{BB962C8B-B14F-4D97-AF65-F5344CB8AC3E}">
        <p14:creationId xmlns:p14="http://schemas.microsoft.com/office/powerpoint/2010/main" val="2758856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500"/>
                                        <p:tgtEl>
                                          <p:spTgt spid="30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500"/>
                                        <p:tgtEl>
                                          <p:spTgt spid="30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out)">
                                      <p:cBhvr>
                                        <p:cTn id="17" dur="500"/>
                                        <p:tgtEl>
                                          <p:spTgt spid="307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ox(out)">
                                      <p:cBhvr>
                                        <p:cTn id="22" dur="500"/>
                                        <p:tgtEl>
                                          <p:spTgt spid="307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ox(out)">
                                      <p:cBhvr>
                                        <p:cTn id="27" dur="500"/>
                                        <p:tgtEl>
                                          <p:spTgt spid="307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ox(out)">
                                      <p:cBhvr>
                                        <p:cTn id="32" dur="500"/>
                                        <p:tgtEl>
                                          <p:spTgt spid="307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ox(out)">
                                      <p:cBhvr>
                                        <p:cTn id="37" dur="500"/>
                                        <p:tgtEl>
                                          <p:spTgt spid="307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ox(out)">
                                      <p:cBhvr>
                                        <p:cTn id="42" dur="500"/>
                                        <p:tgtEl>
                                          <p:spTgt spid="307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560AFDB-089A-554E-B779-83FC94726F9E}" type="slidenum">
              <a:rPr lang="en-US" smtClean="0">
                <a:latin typeface="Times New Roman" charset="0"/>
              </a:rPr>
              <a:pPr/>
              <a:t>27</a:t>
            </a:fld>
            <a:endParaRPr lang="en-US" smtClean="0">
              <a:latin typeface="Times New Roman" charset="0"/>
            </a:endParaRPr>
          </a:p>
        </p:txBody>
      </p:sp>
      <p:sp>
        <p:nvSpPr>
          <p:cNvPr id="35843" name="Rectangle 2"/>
          <p:cNvSpPr>
            <a:spLocks noGrp="1" noChangeArrowheads="1"/>
          </p:cNvSpPr>
          <p:nvPr>
            <p:ph type="title"/>
          </p:nvPr>
        </p:nvSpPr>
        <p:spPr>
          <a:xfrm>
            <a:off x="685800" y="533400"/>
            <a:ext cx="7772400" cy="1143000"/>
          </a:xfrm>
        </p:spPr>
        <p:txBody>
          <a:bodyPr/>
          <a:lstStyle/>
          <a:p>
            <a:pPr eaLnBrk="1" hangingPunct="1"/>
            <a:r>
              <a:rPr lang="en-US" dirty="0"/>
              <a:t>Real</a:t>
            </a:r>
            <a:r>
              <a:rPr lang="en-US" dirty="0" smtClean="0"/>
              <a:t>-World </a:t>
            </a:r>
            <a:r>
              <a:rPr lang="en-US" dirty="0"/>
              <a:t>One</a:t>
            </a:r>
            <a:r>
              <a:rPr lang="en-US" dirty="0" smtClean="0"/>
              <a:t>-Time </a:t>
            </a:r>
            <a:r>
              <a:rPr lang="en-US" dirty="0"/>
              <a:t>Pad</a:t>
            </a:r>
          </a:p>
        </p:txBody>
      </p:sp>
      <p:sp>
        <p:nvSpPr>
          <p:cNvPr id="35844" name="Rectangle 3"/>
          <p:cNvSpPr>
            <a:spLocks noGrp="1" noChangeArrowheads="1"/>
          </p:cNvSpPr>
          <p:nvPr>
            <p:ph type="body" idx="1"/>
          </p:nvPr>
        </p:nvSpPr>
        <p:spPr>
          <a:xfrm>
            <a:off x="685800" y="1752600"/>
            <a:ext cx="7772400" cy="4343400"/>
          </a:xfrm>
        </p:spPr>
        <p:txBody>
          <a:bodyPr/>
          <a:lstStyle/>
          <a:p>
            <a:pPr eaLnBrk="1" hangingPunct="1">
              <a:lnSpc>
                <a:spcPct val="90000"/>
              </a:lnSpc>
              <a:spcAft>
                <a:spcPts val="600"/>
              </a:spcAft>
            </a:pPr>
            <a:r>
              <a:rPr lang="en-US" sz="2800" dirty="0"/>
              <a:t>Project </a:t>
            </a:r>
            <a:r>
              <a:rPr lang="en-US" sz="2800" dirty="0">
                <a:hlinkClick r:id="rId2"/>
              </a:rPr>
              <a:t>VENONA</a:t>
            </a:r>
            <a:endParaRPr lang="en-US" sz="2800" dirty="0"/>
          </a:p>
          <a:p>
            <a:pPr lvl="1" eaLnBrk="1" hangingPunct="1">
              <a:lnSpc>
                <a:spcPct val="90000"/>
              </a:lnSpc>
              <a:spcAft>
                <a:spcPts val="600"/>
              </a:spcAft>
            </a:pPr>
            <a:r>
              <a:rPr lang="en-US" sz="2400" dirty="0"/>
              <a:t>Encrypted spy messages from U.S. </a:t>
            </a:r>
            <a:r>
              <a:rPr lang="en-US" sz="2400"/>
              <a:t>to Moscow in 30’s, 40’</a:t>
            </a:r>
            <a:r>
              <a:rPr lang="en-US" sz="2400" smtClean="0"/>
              <a:t>s, </a:t>
            </a:r>
            <a:r>
              <a:rPr lang="en-US" sz="2400"/>
              <a:t>and 50’s</a:t>
            </a:r>
          </a:p>
          <a:p>
            <a:pPr lvl="1" eaLnBrk="1" hangingPunct="1">
              <a:lnSpc>
                <a:spcPct val="90000"/>
              </a:lnSpc>
              <a:spcAft>
                <a:spcPts val="600"/>
              </a:spcAft>
            </a:pPr>
            <a:r>
              <a:rPr lang="en-US" sz="2400" dirty="0"/>
              <a:t>Nuclear espionage, etc.</a:t>
            </a:r>
          </a:p>
          <a:p>
            <a:pPr lvl="1" eaLnBrk="1" hangingPunct="1">
              <a:lnSpc>
                <a:spcPct val="90000"/>
              </a:lnSpc>
              <a:spcAft>
                <a:spcPts val="600"/>
              </a:spcAft>
            </a:pPr>
            <a:r>
              <a:rPr lang="en-US" sz="2400" dirty="0"/>
              <a:t>Thousands of messages</a:t>
            </a:r>
          </a:p>
          <a:p>
            <a:pPr eaLnBrk="1" hangingPunct="1">
              <a:lnSpc>
                <a:spcPct val="90000"/>
              </a:lnSpc>
              <a:spcAft>
                <a:spcPts val="600"/>
              </a:spcAft>
            </a:pPr>
            <a:r>
              <a:rPr lang="en-US" sz="2800" dirty="0"/>
              <a:t>Spy carried one-time pad into U.S.</a:t>
            </a:r>
          </a:p>
          <a:p>
            <a:pPr eaLnBrk="1" hangingPunct="1">
              <a:lnSpc>
                <a:spcPct val="90000"/>
              </a:lnSpc>
              <a:spcAft>
                <a:spcPts val="600"/>
              </a:spcAft>
            </a:pPr>
            <a:r>
              <a:rPr lang="en-US" sz="2800" dirty="0"/>
              <a:t>Spy used pad to encrypt secret messages</a:t>
            </a:r>
          </a:p>
          <a:p>
            <a:pPr eaLnBrk="1" hangingPunct="1">
              <a:lnSpc>
                <a:spcPct val="90000"/>
              </a:lnSpc>
              <a:spcAft>
                <a:spcPts val="600"/>
              </a:spcAft>
            </a:pPr>
            <a:r>
              <a:rPr lang="en-US" sz="2800" dirty="0"/>
              <a:t>Repeats within the “one-time” pads made cryptanalysis possible </a:t>
            </a:r>
          </a:p>
        </p:txBody>
      </p:sp>
    </p:spTree>
    <p:extLst>
      <p:ext uri="{BB962C8B-B14F-4D97-AF65-F5344CB8AC3E}">
        <p14:creationId xmlns:p14="http://schemas.microsoft.com/office/powerpoint/2010/main" val="867438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AD2577B-A357-3148-A307-4C5D02F31F87}" type="slidenum">
              <a:rPr lang="en-US" smtClean="0">
                <a:latin typeface="Times New Roman" charset="0"/>
              </a:rPr>
              <a:pPr/>
              <a:t>28</a:t>
            </a:fld>
            <a:endParaRPr lang="en-US" smtClean="0">
              <a:latin typeface="Times New Roman" charset="0"/>
            </a:endParaRPr>
          </a:p>
        </p:txBody>
      </p:sp>
      <p:sp>
        <p:nvSpPr>
          <p:cNvPr id="36867"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a:t>VENONA Decrypt (1944)</a:t>
            </a:r>
          </a:p>
        </p:txBody>
      </p:sp>
      <p:sp>
        <p:nvSpPr>
          <p:cNvPr id="36868" name="Rectangle 3"/>
          <p:cNvSpPr>
            <a:spLocks noGrp="1" noChangeArrowheads="1"/>
          </p:cNvSpPr>
          <p:nvPr>
            <p:ph type="body" idx="1"/>
          </p:nvPr>
        </p:nvSpPr>
        <p:spPr>
          <a:xfrm>
            <a:off x="685800" y="990600"/>
            <a:ext cx="7696200" cy="3886200"/>
          </a:xfrm>
        </p:spPr>
        <p:txBody>
          <a:bodyPr/>
          <a:lstStyle/>
          <a:p>
            <a:pPr eaLnBrk="1" hangingPunct="1">
              <a:lnSpc>
                <a:spcPct val="85000"/>
              </a:lnSpc>
              <a:buFont typeface="Wingdings" charset="2"/>
              <a:buNone/>
            </a:pPr>
            <a:r>
              <a:rPr lang="en-US" sz="1800">
                <a:latin typeface="Arial" charset="0"/>
              </a:rPr>
              <a:t>	[C% Ruth] learned that her husband [v] was called up by the army but he was not sent to the front. He  is a mechanical engineer and is now working at the ENORMOUS [ENORMOZ] [vi] plant in SANTA FE, New Mexico. [45 groups  unrecoverable]</a:t>
            </a:r>
          </a:p>
          <a:p>
            <a:pPr eaLnBrk="1" hangingPunct="1">
              <a:lnSpc>
                <a:spcPct val="85000"/>
              </a:lnSpc>
              <a:buFont typeface="Wingdings" charset="2"/>
              <a:buNone/>
            </a:pPr>
            <a:r>
              <a:rPr lang="en-US" sz="1800">
                <a:latin typeface="Arial" charset="0"/>
              </a:rPr>
              <a:t>	detain VOLOK [vii] who is working in a plant on ENORMOUS. He is a FELLOWCOUNTRYMAN  [ZEMLYaK] [viii]. Yesterday  he learned that they had dismissed him from his work. His  active work in progressive organizations in the past was cause of his dismissal. In the FELLOWCOUNTRYMAN line LIBERAL is in touch with CHESTER [ix]. They meet once a month for the payment of dues. CHESTER is interested in whether we are satisfied with the collaboration and whether there are not any misunderstandings. He does not inquire about specific items of work [KONKRETNAYa RABOTA]. In  as much as CHESTER knows about the role of  LIBERAL's group we beg consent to ask C. through LIBERAL about leads from among people who are working on ENOURMOUS and in other technical fields.</a:t>
            </a:r>
          </a:p>
        </p:txBody>
      </p:sp>
      <p:sp>
        <p:nvSpPr>
          <p:cNvPr id="494596" name="Rectangle 4"/>
          <p:cNvSpPr>
            <a:spLocks noChangeArrowheads="1"/>
          </p:cNvSpPr>
          <p:nvPr/>
        </p:nvSpPr>
        <p:spPr bwMode="auto">
          <a:xfrm>
            <a:off x="838200" y="4953000"/>
            <a:ext cx="7162800" cy="1295400"/>
          </a:xfrm>
          <a:prstGeom prst="rect">
            <a:avLst/>
          </a:prstGeom>
          <a:noFill/>
          <a:ln w="9525">
            <a:noFill/>
            <a:miter lim="800000"/>
            <a:headEnd/>
            <a:tailEnd/>
          </a:ln>
        </p:spPr>
        <p:txBody>
          <a:bodyPr>
            <a:prstTxWarp prst="textNoShape">
              <a:avLst/>
            </a:prstTxWarp>
          </a:bodyPr>
          <a:lstStyle/>
          <a:p>
            <a:pPr marL="342900" indent="-342900">
              <a:lnSpc>
                <a:spcPct val="70000"/>
              </a:lnSpc>
              <a:spcBef>
                <a:spcPct val="20000"/>
              </a:spcBef>
              <a:buClr>
                <a:schemeClr val="accent2"/>
              </a:buClr>
              <a:buSzPct val="75000"/>
              <a:buFont typeface="Wingdings" charset="2"/>
              <a:buChar char="q"/>
            </a:pPr>
            <a:r>
              <a:rPr lang="en-US" sz="2800"/>
              <a:t>“Ruth” == Ruth Greenglass</a:t>
            </a:r>
          </a:p>
          <a:p>
            <a:pPr marL="342900" indent="-342900">
              <a:lnSpc>
                <a:spcPct val="70000"/>
              </a:lnSpc>
              <a:spcBef>
                <a:spcPct val="20000"/>
              </a:spcBef>
              <a:buClr>
                <a:schemeClr val="accent2"/>
              </a:buClr>
              <a:buSzPct val="75000"/>
              <a:buFont typeface="Wingdings" charset="2"/>
              <a:buChar char="q"/>
            </a:pPr>
            <a:r>
              <a:rPr lang="en-US" sz="2800"/>
              <a:t>“Liberal” == Julius Rosenberg</a:t>
            </a:r>
          </a:p>
          <a:p>
            <a:pPr marL="342900" indent="-342900">
              <a:lnSpc>
                <a:spcPct val="70000"/>
              </a:lnSpc>
              <a:spcBef>
                <a:spcPct val="20000"/>
              </a:spcBef>
              <a:buClr>
                <a:schemeClr val="accent2"/>
              </a:buClr>
              <a:buSzPct val="75000"/>
              <a:buFont typeface="Wingdings" charset="2"/>
              <a:buChar char="q"/>
            </a:pPr>
            <a:r>
              <a:rPr lang="en-US" sz="2800"/>
              <a:t>“Enormous” == the atomic bomb </a:t>
            </a:r>
          </a:p>
        </p:txBody>
      </p:sp>
    </p:spTree>
    <p:extLst>
      <p:ext uri="{BB962C8B-B14F-4D97-AF65-F5344CB8AC3E}">
        <p14:creationId xmlns:p14="http://schemas.microsoft.com/office/powerpoint/2010/main" val="3918427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4596">
                                            <p:txEl>
                                              <p:pRg st="0" end="0"/>
                                            </p:txEl>
                                          </p:spTgt>
                                        </p:tgtEl>
                                        <p:attrNameLst>
                                          <p:attrName>style.visibility</p:attrName>
                                        </p:attrNameLst>
                                      </p:cBhvr>
                                      <p:to>
                                        <p:strVal val="visible"/>
                                      </p:to>
                                    </p:set>
                                    <p:animEffect transition="in" filter="box(out)">
                                      <p:cBhvr>
                                        <p:cTn id="7" dur="500"/>
                                        <p:tgtEl>
                                          <p:spTgt spid="49459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4596">
                                            <p:txEl>
                                              <p:pRg st="1" end="1"/>
                                            </p:txEl>
                                          </p:spTgt>
                                        </p:tgtEl>
                                        <p:attrNameLst>
                                          <p:attrName>style.visibility</p:attrName>
                                        </p:attrNameLst>
                                      </p:cBhvr>
                                      <p:to>
                                        <p:strVal val="visible"/>
                                      </p:to>
                                    </p:set>
                                    <p:animEffect transition="in" filter="box(out)">
                                      <p:cBhvr>
                                        <p:cTn id="12" dur="500"/>
                                        <p:tgtEl>
                                          <p:spTgt spid="49459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4596">
                                            <p:txEl>
                                              <p:pRg st="2" end="2"/>
                                            </p:txEl>
                                          </p:spTgt>
                                        </p:tgtEl>
                                        <p:attrNameLst>
                                          <p:attrName>style.visibility</p:attrName>
                                        </p:attrNameLst>
                                      </p:cBhvr>
                                      <p:to>
                                        <p:strVal val="visible"/>
                                      </p:to>
                                    </p:set>
                                    <p:animEffect transition="in" filter="box(out)">
                                      <p:cBhvr>
                                        <p:cTn id="17" dur="500"/>
                                        <p:tgtEl>
                                          <p:spTgt spid="49459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97863" y="1295400"/>
            <a:ext cx="4953000" cy="190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1">
                    <a:lumMod val="75000"/>
                    <a:lumOff val="25000"/>
                  </a:schemeClr>
                </a:solidFill>
              </a:rPr>
              <a:t>Stream ciphers</a:t>
            </a:r>
            <a:endParaRPr lang="en-US" sz="4000" dirty="0">
              <a:solidFill>
                <a:schemeClr val="tx1">
                  <a:lumMod val="75000"/>
                  <a:lumOff val="25000"/>
                </a:schemeClr>
              </a:solidFill>
            </a:endParaRPr>
          </a:p>
        </p:txBody>
      </p:sp>
      <p:cxnSp>
        <p:nvCxnSpPr>
          <p:cNvPr id="6" name="Straight Connector 5"/>
          <p:cNvCxnSpPr/>
          <p:nvPr/>
        </p:nvCxnSpPr>
        <p:spPr>
          <a:xfrm>
            <a:off x="4224865" y="2921000"/>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3581400" y="3124200"/>
            <a:ext cx="5029200" cy="2540000"/>
          </a:xfrm>
        </p:spPr>
        <p:txBody>
          <a:bodyPr anchor="t">
            <a:noAutofit/>
          </a:bodyPr>
          <a:lstStyle/>
          <a:p>
            <a:pPr algn="l"/>
            <a:r>
              <a:rPr lang="en-US" dirty="0" smtClean="0">
                <a:solidFill>
                  <a:schemeClr val="tx1">
                    <a:lumMod val="75000"/>
                    <a:lumOff val="25000"/>
                  </a:schemeClr>
                </a:solidFill>
              </a:rPr>
              <a:t>Attacks on OTP and stream ciphers</a:t>
            </a:r>
            <a:endParaRPr lang="en-US" dirty="0">
              <a:solidFill>
                <a:schemeClr val="tx1">
                  <a:lumMod val="75000"/>
                  <a:lumOff val="25000"/>
                </a:schemeClr>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700280" y="724320"/>
              <a:ext cx="360" cy="480"/>
            </p14:xfrm>
          </p:contentPart>
        </mc:Choice>
        <mc:Fallback xmlns="">
          <p:pic>
            <p:nvPicPr>
              <p:cNvPr id="2" name="Ink 1"/>
              <p:cNvPicPr/>
              <p:nvPr/>
            </p:nvPicPr>
            <p:blipFill>
              <a:blip r:embed="rId5" cstate="print"/>
              <a:stretch>
                <a:fillRect/>
              </a:stretch>
            </p:blipFill>
            <p:spPr>
              <a:xfrm>
                <a:off x="1690920" y="533880"/>
                <a:ext cx="19080" cy="19080"/>
              </a:xfrm>
              <a:prstGeom prst="rect">
                <a:avLst/>
              </a:prstGeom>
            </p:spPr>
          </p:pic>
        </mc:Fallback>
      </mc:AlternateContent>
      <p:sp>
        <p:nvSpPr>
          <p:cNvPr id="9" name="Rectangle 8"/>
          <p:cNvSpPr/>
          <p:nvPr/>
        </p:nvSpPr>
        <p:spPr>
          <a:xfrm>
            <a:off x="0" y="0"/>
            <a:ext cx="9144000" cy="889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dist"/>
            <a:r>
              <a:rPr lang="en-US" sz="2000" dirty="0" smtClean="0"/>
              <a:t>Online Cryptography Course                                      Dan Boneh</a:t>
            </a:r>
            <a:endParaRPr lang="en-US" sz="2000" dirty="0"/>
          </a:p>
        </p:txBody>
      </p:sp>
      <p:pic>
        <p:nvPicPr>
          <p:cNvPr id="8" name="Picture 7" descr="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1193800"/>
            <a:ext cx="3153410" cy="4851400"/>
          </a:xfrm>
          <a:prstGeom prst="rect">
            <a:avLst/>
          </a:prstGeom>
        </p:spPr>
      </p:pic>
    </p:spTree>
    <p:extLst>
      <p:ext uri="{BB962C8B-B14F-4D97-AF65-F5344CB8AC3E}">
        <p14:creationId xmlns:p14="http://schemas.microsoft.com/office/powerpoint/2010/main" val="2314513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229600" cy="1143000"/>
          </a:xfrm>
        </p:spPr>
        <p:txBody>
          <a:bodyPr/>
          <a:lstStyle/>
          <a:p>
            <a:pPr algn="l"/>
            <a:r>
              <a:rPr lang="en-US" dirty="0" smtClean="0"/>
              <a:t>Crypto core</a:t>
            </a:r>
            <a:endParaRPr lang="en-US" dirty="0"/>
          </a:p>
        </p:txBody>
      </p:sp>
      <p:cxnSp>
        <p:nvCxnSpPr>
          <p:cNvPr id="9" name="Straight Arrow Connector 8"/>
          <p:cNvCxnSpPr/>
          <p:nvPr/>
        </p:nvCxnSpPr>
        <p:spPr>
          <a:xfrm flipH="1">
            <a:off x="5562600" y="2209800"/>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562600" y="1905000"/>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638800" y="2514600"/>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181600" y="2717802"/>
            <a:ext cx="1524000" cy="674131"/>
            <a:chOff x="5181600" y="2038351"/>
            <a:chExt cx="1524000" cy="505598"/>
          </a:xfrm>
        </p:grpSpPr>
        <p:sp>
          <p:nvSpPr>
            <p:cNvPr id="12" name="TextBox 11"/>
            <p:cNvSpPr txBox="1"/>
            <p:nvPr/>
          </p:nvSpPr>
          <p:spPr>
            <a:xfrm>
              <a:off x="5181600" y="2266950"/>
              <a:ext cx="1270976" cy="276999"/>
            </a:xfrm>
            <a:prstGeom prst="rect">
              <a:avLst/>
            </a:prstGeom>
            <a:noFill/>
            <a:ln w="38100" cmpd="sng">
              <a:solidFill>
                <a:srgbClr val="FF0000"/>
              </a:solidFill>
            </a:ln>
          </p:spPr>
          <p:txBody>
            <a:bodyPr wrap="none" rtlCol="0">
              <a:spAutoFit/>
            </a:bodyPr>
            <a:lstStyle/>
            <a:p>
              <a:r>
                <a:rPr lang="en-US" dirty="0"/>
                <a:t>a</a:t>
              </a:r>
              <a:r>
                <a:rPr lang="en-US" dirty="0" smtClean="0"/>
                <a:t>ttacker???</a:t>
              </a:r>
              <a:endParaRPr lang="en-US" dirty="0"/>
            </a:p>
          </p:txBody>
        </p:sp>
        <p:cxnSp>
          <p:nvCxnSpPr>
            <p:cNvPr id="14" name="Elbow Connector 13"/>
            <p:cNvCxnSpPr>
              <a:stCxn id="12" idx="3"/>
            </p:cNvCxnSpPr>
            <p:nvPr/>
          </p:nvCxnSpPr>
          <p:spPr>
            <a:xfrm flipV="1">
              <a:off x="6452576" y="2038351"/>
              <a:ext cx="253024" cy="367099"/>
            </a:xfrm>
            <a:prstGeom prst="bentConnector2">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16" name="Picture 15"/>
          <p:cNvPicPr>
            <a:picLocks noChangeAspect="1"/>
          </p:cNvPicPr>
          <p:nvPr/>
        </p:nvPicPr>
        <p:blipFill>
          <a:blip r:embed="rId2"/>
          <a:stretch>
            <a:fillRect/>
          </a:stretch>
        </p:blipFill>
        <p:spPr>
          <a:xfrm flipH="1">
            <a:off x="7391400" y="4358958"/>
            <a:ext cx="1295400" cy="1744647"/>
          </a:xfrm>
          <a:prstGeom prst="rect">
            <a:avLst/>
          </a:prstGeom>
        </p:spPr>
      </p:pic>
      <p:pic>
        <p:nvPicPr>
          <p:cNvPr id="17" name="Picture 16"/>
          <p:cNvPicPr>
            <a:picLocks noChangeAspect="1"/>
          </p:cNvPicPr>
          <p:nvPr/>
        </p:nvPicPr>
        <p:blipFill>
          <a:blip r:embed="rId3"/>
          <a:stretch>
            <a:fillRect/>
          </a:stretch>
        </p:blipFill>
        <p:spPr>
          <a:xfrm flipH="1">
            <a:off x="3886201" y="4562157"/>
            <a:ext cx="1076739" cy="1320800"/>
          </a:xfrm>
          <a:prstGeom prst="rect">
            <a:avLst/>
          </a:prstGeom>
        </p:spPr>
      </p:pic>
      <p:sp>
        <p:nvSpPr>
          <p:cNvPr id="25" name="TextBox 24"/>
          <p:cNvSpPr txBox="1"/>
          <p:nvPr/>
        </p:nvSpPr>
        <p:spPr>
          <a:xfrm>
            <a:off x="4322470" y="4546601"/>
            <a:ext cx="325730" cy="461665"/>
          </a:xfrm>
          <a:prstGeom prst="rect">
            <a:avLst/>
          </a:prstGeom>
          <a:noFill/>
        </p:spPr>
        <p:txBody>
          <a:bodyPr wrap="none" rtlCol="0">
            <a:spAutoFit/>
          </a:bodyPr>
          <a:lstStyle/>
          <a:p>
            <a:r>
              <a:rPr lang="en-US" sz="2400" dirty="0" smtClean="0"/>
              <a:t>k</a:t>
            </a:r>
            <a:endParaRPr lang="en-US" sz="2400" dirty="0"/>
          </a:p>
        </p:txBody>
      </p:sp>
      <p:sp>
        <p:nvSpPr>
          <p:cNvPr id="26" name="TextBox 25"/>
          <p:cNvSpPr txBox="1"/>
          <p:nvPr/>
        </p:nvSpPr>
        <p:spPr>
          <a:xfrm>
            <a:off x="8153400" y="4749801"/>
            <a:ext cx="325730" cy="461665"/>
          </a:xfrm>
          <a:prstGeom prst="rect">
            <a:avLst/>
          </a:prstGeom>
          <a:noFill/>
        </p:spPr>
        <p:txBody>
          <a:bodyPr wrap="none" rtlCol="0">
            <a:spAutoFit/>
          </a:bodyPr>
          <a:lstStyle/>
          <a:p>
            <a:r>
              <a:rPr lang="en-US" sz="2400" dirty="0" smtClean="0"/>
              <a:t>k</a:t>
            </a:r>
            <a:endParaRPr lang="en-US" sz="2400" dirty="0"/>
          </a:p>
        </p:txBody>
      </p:sp>
      <p:grpSp>
        <p:nvGrpSpPr>
          <p:cNvPr id="8" name="Group 7"/>
          <p:cNvGrpSpPr/>
          <p:nvPr/>
        </p:nvGrpSpPr>
        <p:grpSpPr>
          <a:xfrm>
            <a:off x="4876801" y="4444999"/>
            <a:ext cx="2779615" cy="2010489"/>
            <a:chOff x="4876800" y="3333750"/>
            <a:chExt cx="2779615" cy="1507867"/>
          </a:xfrm>
        </p:grpSpPr>
        <p:cxnSp>
          <p:nvCxnSpPr>
            <p:cNvPr id="18" name="Straight Arrow Connector 17"/>
            <p:cNvCxnSpPr/>
            <p:nvPr/>
          </p:nvCxnSpPr>
          <p:spPr>
            <a:xfrm flipH="1">
              <a:off x="5410200" y="4171950"/>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410200" y="3726418"/>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876800" y="4564618"/>
              <a:ext cx="2779615" cy="276999"/>
            </a:xfrm>
            <a:prstGeom prst="rect">
              <a:avLst/>
            </a:prstGeom>
            <a:noFill/>
            <a:ln w="38100" cmpd="sng">
              <a:solidFill>
                <a:srgbClr val="FF0000"/>
              </a:solidFill>
            </a:ln>
          </p:spPr>
          <p:txBody>
            <a:bodyPr wrap="none" rtlCol="0">
              <a:spAutoFit/>
            </a:bodyPr>
            <a:lstStyle/>
            <a:p>
              <a:r>
                <a:rPr lang="en-US" dirty="0"/>
                <a:t>c</a:t>
              </a:r>
              <a:r>
                <a:rPr lang="en-US" dirty="0" smtClean="0"/>
                <a:t>onfidentiality and integrity</a:t>
              </a:r>
              <a:endParaRPr lang="en-US" dirty="0"/>
            </a:p>
          </p:txBody>
        </p:sp>
        <p:sp>
          <p:nvSpPr>
            <p:cNvPr id="27" name="TextBox 26"/>
            <p:cNvSpPr txBox="1"/>
            <p:nvPr/>
          </p:nvSpPr>
          <p:spPr>
            <a:xfrm>
              <a:off x="5867400" y="3333750"/>
              <a:ext cx="838200" cy="346249"/>
            </a:xfrm>
            <a:prstGeom prst="rect">
              <a:avLst/>
            </a:prstGeom>
            <a:pattFill prst="openDmnd">
              <a:fgClr>
                <a:schemeClr val="bg1">
                  <a:lumMod val="50000"/>
                </a:schemeClr>
              </a:fgClr>
              <a:bgClr>
                <a:prstClr val="white"/>
              </a:bgClr>
            </a:pattFill>
            <a:ln>
              <a:solidFill>
                <a:srgbClr val="FF0000"/>
              </a:solidFill>
            </a:ln>
          </p:spPr>
          <p:txBody>
            <a:bodyPr wrap="square" rtlCol="0">
              <a:spAutoFit/>
            </a:bodyPr>
            <a:lstStyle/>
            <a:p>
              <a:pPr algn="ctr"/>
              <a:r>
                <a:rPr lang="en-US" sz="2400" dirty="0" smtClean="0"/>
                <a:t>m</a:t>
              </a:r>
              <a:r>
                <a:rPr lang="en-US" sz="2400" baseline="-25000" dirty="0" smtClean="0"/>
                <a:t>1</a:t>
              </a:r>
              <a:endParaRPr lang="en-US" sz="2400" baseline="-25000" dirty="0"/>
            </a:p>
          </p:txBody>
        </p:sp>
        <p:sp>
          <p:nvSpPr>
            <p:cNvPr id="29" name="TextBox 28"/>
            <p:cNvSpPr txBox="1"/>
            <p:nvPr/>
          </p:nvSpPr>
          <p:spPr>
            <a:xfrm>
              <a:off x="5867400" y="3938885"/>
              <a:ext cx="838200" cy="346249"/>
            </a:xfrm>
            <a:prstGeom prst="rect">
              <a:avLst/>
            </a:prstGeom>
            <a:pattFill prst="openDmnd">
              <a:fgClr>
                <a:schemeClr val="bg1">
                  <a:lumMod val="50000"/>
                </a:schemeClr>
              </a:fgClr>
              <a:bgClr>
                <a:prstClr val="white"/>
              </a:bgClr>
            </a:pattFill>
            <a:ln>
              <a:solidFill>
                <a:srgbClr val="FF0000"/>
              </a:solidFill>
            </a:ln>
          </p:spPr>
          <p:txBody>
            <a:bodyPr wrap="square" rtlCol="0">
              <a:spAutoFit/>
            </a:bodyPr>
            <a:lstStyle/>
            <a:p>
              <a:pPr algn="ctr"/>
              <a:r>
                <a:rPr lang="en-US" sz="2400" dirty="0" smtClean="0"/>
                <a:t>m</a:t>
              </a:r>
              <a:r>
                <a:rPr lang="en-US" sz="2400" baseline="-25000" dirty="0"/>
                <a:t>2</a:t>
              </a:r>
            </a:p>
          </p:txBody>
        </p:sp>
      </p:grpSp>
      <p:grpSp>
        <p:nvGrpSpPr>
          <p:cNvPr id="6" name="Group 5"/>
          <p:cNvGrpSpPr/>
          <p:nvPr/>
        </p:nvGrpSpPr>
        <p:grpSpPr>
          <a:xfrm>
            <a:off x="4038601" y="1498600"/>
            <a:ext cx="1076739" cy="1320800"/>
            <a:chOff x="4038600" y="1123950"/>
            <a:chExt cx="1076739" cy="990600"/>
          </a:xfrm>
        </p:grpSpPr>
        <p:pic>
          <p:nvPicPr>
            <p:cNvPr id="5" name="Picture 4"/>
            <p:cNvPicPr>
              <a:picLocks noChangeAspect="1"/>
            </p:cNvPicPr>
            <p:nvPr/>
          </p:nvPicPr>
          <p:blipFill>
            <a:blip r:embed="rId3"/>
            <a:stretch>
              <a:fillRect/>
            </a:stretch>
          </p:blipFill>
          <p:spPr>
            <a:xfrm flipH="1">
              <a:off x="4038600" y="1123950"/>
              <a:ext cx="1076739" cy="990600"/>
            </a:xfrm>
            <a:prstGeom prst="rect">
              <a:avLst/>
            </a:prstGeom>
          </p:spPr>
        </p:pic>
        <p:sp>
          <p:nvSpPr>
            <p:cNvPr id="33" name="TextBox 32"/>
            <p:cNvSpPr txBox="1"/>
            <p:nvPr/>
          </p:nvSpPr>
          <p:spPr>
            <a:xfrm>
              <a:off x="4343400" y="1200150"/>
              <a:ext cx="636638" cy="276999"/>
            </a:xfrm>
            <a:prstGeom prst="rect">
              <a:avLst/>
            </a:prstGeom>
            <a:noFill/>
          </p:spPr>
          <p:txBody>
            <a:bodyPr wrap="none" rtlCol="0">
              <a:spAutoFit/>
            </a:bodyPr>
            <a:lstStyle/>
            <a:p>
              <a:r>
                <a:rPr lang="en-US" dirty="0" smtClean="0"/>
                <a:t>Alice</a:t>
              </a:r>
              <a:endParaRPr lang="en-US" dirty="0"/>
            </a:p>
          </p:txBody>
        </p:sp>
      </p:grpSp>
      <p:grpSp>
        <p:nvGrpSpPr>
          <p:cNvPr id="7" name="Group 6"/>
          <p:cNvGrpSpPr/>
          <p:nvPr/>
        </p:nvGrpSpPr>
        <p:grpSpPr>
          <a:xfrm>
            <a:off x="7543800" y="1295401"/>
            <a:ext cx="1295400" cy="1744647"/>
            <a:chOff x="7543800" y="971550"/>
            <a:chExt cx="1295400" cy="1308485"/>
          </a:xfrm>
        </p:grpSpPr>
        <p:pic>
          <p:nvPicPr>
            <p:cNvPr id="4" name="Picture 3"/>
            <p:cNvPicPr>
              <a:picLocks noChangeAspect="1"/>
            </p:cNvPicPr>
            <p:nvPr/>
          </p:nvPicPr>
          <p:blipFill>
            <a:blip r:embed="rId2"/>
            <a:stretch>
              <a:fillRect/>
            </a:stretch>
          </p:blipFill>
          <p:spPr>
            <a:xfrm flipH="1">
              <a:off x="7543800" y="971550"/>
              <a:ext cx="1295400" cy="1308485"/>
            </a:xfrm>
            <a:prstGeom prst="rect">
              <a:avLst/>
            </a:prstGeom>
          </p:spPr>
        </p:pic>
        <p:sp>
          <p:nvSpPr>
            <p:cNvPr id="34" name="TextBox 33"/>
            <p:cNvSpPr txBox="1"/>
            <p:nvPr/>
          </p:nvSpPr>
          <p:spPr>
            <a:xfrm>
              <a:off x="8133569" y="1352550"/>
              <a:ext cx="553231" cy="276999"/>
            </a:xfrm>
            <a:prstGeom prst="rect">
              <a:avLst/>
            </a:prstGeom>
            <a:noFill/>
          </p:spPr>
          <p:txBody>
            <a:bodyPr wrap="none" rtlCol="0">
              <a:spAutoFit/>
            </a:bodyPr>
            <a:lstStyle/>
            <a:p>
              <a:r>
                <a:rPr lang="en-US" dirty="0" smtClean="0"/>
                <a:t>Bob</a:t>
              </a:r>
              <a:endParaRPr lang="en-US" dirty="0"/>
            </a:p>
          </p:txBody>
        </p:sp>
      </p:grpSp>
      <p:sp>
        <p:nvSpPr>
          <p:cNvPr id="31" name="Cloud Callout 30"/>
          <p:cNvSpPr/>
          <p:nvPr/>
        </p:nvSpPr>
        <p:spPr>
          <a:xfrm>
            <a:off x="7543800" y="177800"/>
            <a:ext cx="1600200" cy="11176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Talking to Alice</a:t>
            </a:r>
            <a:endParaRPr lang="en-US" dirty="0"/>
          </a:p>
        </p:txBody>
      </p:sp>
      <p:sp>
        <p:nvSpPr>
          <p:cNvPr id="32" name="Cloud Callout 31"/>
          <p:cNvSpPr/>
          <p:nvPr/>
        </p:nvSpPr>
        <p:spPr>
          <a:xfrm>
            <a:off x="3657600" y="279400"/>
            <a:ext cx="1600200" cy="1117600"/>
          </a:xfrm>
          <a:prstGeom prst="cloudCallout">
            <a:avLst>
              <a:gd name="adj1" fmla="val 18056"/>
              <a:gd name="adj2" fmla="val 6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Talking to Bob</a:t>
            </a:r>
            <a:endParaRPr lang="en-US" dirty="0"/>
          </a:p>
        </p:txBody>
      </p:sp>
      <p:sp>
        <p:nvSpPr>
          <p:cNvPr id="3" name="Content Placeholder 2"/>
          <p:cNvSpPr>
            <a:spLocks noGrp="1"/>
          </p:cNvSpPr>
          <p:nvPr>
            <p:ph idx="1"/>
          </p:nvPr>
        </p:nvSpPr>
        <p:spPr>
          <a:xfrm>
            <a:off x="228600" y="1625600"/>
            <a:ext cx="8915400" cy="4140200"/>
          </a:xfrm>
        </p:spPr>
        <p:txBody>
          <a:bodyPr>
            <a:normAutofit/>
          </a:bodyPr>
          <a:lstStyle/>
          <a:p>
            <a:pPr marL="0" indent="0">
              <a:buNone/>
            </a:pPr>
            <a:r>
              <a:rPr lang="en-US" sz="2800" dirty="0" smtClean="0"/>
              <a:t>Secret </a:t>
            </a:r>
            <a:r>
              <a:rPr lang="en-US" sz="2800" dirty="0" smtClean="0"/>
              <a:t>authentication</a:t>
            </a:r>
            <a:br>
              <a:rPr lang="en-US" sz="2800" dirty="0" smtClean="0"/>
            </a:br>
            <a:r>
              <a:rPr lang="en-US" sz="2800" dirty="0" smtClean="0"/>
              <a:t>and key </a:t>
            </a:r>
            <a:r>
              <a:rPr lang="en-US" sz="2800" dirty="0" smtClean="0"/>
              <a:t>establishment:</a:t>
            </a:r>
          </a:p>
          <a:p>
            <a:pPr marL="0" indent="0">
              <a:buNone/>
            </a:pPr>
            <a:endParaRPr lang="en-US" sz="2800" dirty="0"/>
          </a:p>
          <a:p>
            <a:pPr marL="0" indent="0">
              <a:buNone/>
            </a:pPr>
            <a:endParaRPr lang="en-US" sz="2800" dirty="0"/>
          </a:p>
          <a:p>
            <a:pPr marL="0" indent="0">
              <a:buNone/>
            </a:pPr>
            <a:endParaRPr lang="en-US" sz="2800" dirty="0" smtClean="0"/>
          </a:p>
          <a:p>
            <a:pPr marL="0" indent="0">
              <a:buNone/>
            </a:pPr>
            <a:r>
              <a:rPr lang="en-US" sz="2800" dirty="0" smtClean="0"/>
              <a:t>Secure communication:</a:t>
            </a:r>
            <a:endParaRPr lang="en-US" sz="2800" dirty="0"/>
          </a:p>
        </p:txBody>
      </p:sp>
      <p:pic>
        <p:nvPicPr>
          <p:cNvPr id="20" name="Picture 19" descr="AA0096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315" y="3135987"/>
            <a:ext cx="572755" cy="563402"/>
          </a:xfrm>
          <a:prstGeom prst="rect">
            <a:avLst/>
          </a:prstGeom>
        </p:spPr>
      </p:pic>
      <p:pic>
        <p:nvPicPr>
          <p:cNvPr id="30" name="Picture 29" descr="AA0096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245" y="3135987"/>
            <a:ext cx="572755" cy="563402"/>
          </a:xfrm>
          <a:prstGeom prst="rect">
            <a:avLst/>
          </a:prstGeom>
        </p:spPr>
      </p:pic>
    </p:spTree>
    <p:extLst>
      <p:ext uri="{BB962C8B-B14F-4D97-AF65-F5344CB8AC3E}">
        <p14:creationId xmlns:p14="http://schemas.microsoft.com/office/powerpoint/2010/main" val="399270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381000" y="1295400"/>
            <a:ext cx="8229600" cy="5461000"/>
          </a:xfrm>
        </p:spPr>
        <p:txBody>
          <a:bodyPr/>
          <a:lstStyle/>
          <a:p>
            <a:pPr marL="0" indent="0">
              <a:buNone/>
            </a:pPr>
            <a:r>
              <a:rPr lang="en-US" b="1" dirty="0" smtClean="0"/>
              <a:t>OTP</a:t>
            </a:r>
            <a:r>
              <a:rPr lang="en-US" dirty="0" smtClean="0"/>
              <a:t>:       E(</a:t>
            </a:r>
            <a:r>
              <a:rPr lang="en-US" dirty="0" err="1" smtClean="0"/>
              <a:t>k,m</a:t>
            </a:r>
            <a:r>
              <a:rPr lang="en-US" dirty="0" smtClean="0"/>
              <a:t>) = m </a:t>
            </a:r>
            <a:r>
              <a:rPr lang="en-US" kern="700" dirty="0" smtClean="0"/>
              <a:t>⊕</a:t>
            </a:r>
            <a:r>
              <a:rPr lang="en-US" dirty="0" smtClean="0"/>
              <a:t> k      ,     D(</a:t>
            </a:r>
            <a:r>
              <a:rPr lang="en-US" dirty="0" err="1" smtClean="0"/>
              <a:t>k,c</a:t>
            </a:r>
            <a:r>
              <a:rPr lang="en-US" dirty="0" smtClean="0"/>
              <a:t>) </a:t>
            </a:r>
            <a:r>
              <a:rPr lang="en-US" dirty="0"/>
              <a:t>= </a:t>
            </a:r>
            <a:r>
              <a:rPr lang="en-US" dirty="0" smtClean="0"/>
              <a:t>c </a:t>
            </a:r>
            <a:r>
              <a:rPr lang="en-US" dirty="0"/>
              <a:t>⊕ k</a:t>
            </a:r>
            <a:r>
              <a:rPr lang="en-US" dirty="0" smtClean="0"/>
              <a:t> </a:t>
            </a:r>
          </a:p>
          <a:p>
            <a:pPr marL="0" indent="0">
              <a:buNone/>
            </a:pPr>
            <a:endParaRPr lang="en-US" dirty="0" smtClean="0"/>
          </a:p>
          <a:p>
            <a:pPr marL="0" indent="0">
              <a:buNone/>
            </a:pPr>
            <a:r>
              <a:rPr lang="en-US" dirty="0" smtClean="0"/>
              <a:t>Making OTP practical using a PRG:       G: </a:t>
            </a:r>
            <a:r>
              <a:rPr lang="en-US" dirty="0"/>
              <a:t>K ⟶ {0,1}</a:t>
            </a:r>
            <a:r>
              <a:rPr lang="en-US" baseline="50000" dirty="0" smtClean="0"/>
              <a:t>n</a:t>
            </a:r>
            <a:r>
              <a:rPr lang="en-US" dirty="0" smtClean="0"/>
              <a:t> </a:t>
            </a:r>
          </a:p>
          <a:p>
            <a:pPr marL="0" indent="0">
              <a:buNone/>
            </a:pPr>
            <a:r>
              <a:rPr lang="en-US" b="1" dirty="0" smtClean="0"/>
              <a:t>Stream cipher</a:t>
            </a:r>
            <a:r>
              <a:rPr lang="en-US" dirty="0" smtClean="0"/>
              <a:t>:    </a:t>
            </a:r>
          </a:p>
          <a:p>
            <a:pPr marL="0" indent="0">
              <a:buNone/>
            </a:pPr>
            <a:r>
              <a:rPr lang="en-US" dirty="0"/>
              <a:t>	</a:t>
            </a:r>
            <a:r>
              <a:rPr lang="en-US" dirty="0" smtClean="0"/>
              <a:t>E(</a:t>
            </a:r>
            <a:r>
              <a:rPr lang="en-US" dirty="0" err="1" smtClean="0"/>
              <a:t>k,m</a:t>
            </a:r>
            <a:r>
              <a:rPr lang="en-US" dirty="0" smtClean="0"/>
              <a:t>) = m ⊕ G(k)  ,   D(</a:t>
            </a:r>
            <a:r>
              <a:rPr lang="en-US" dirty="0" err="1" smtClean="0"/>
              <a:t>k,c</a:t>
            </a:r>
            <a:r>
              <a:rPr lang="en-US" dirty="0" smtClean="0"/>
              <a:t>) = c ⊕ G(k) </a:t>
            </a:r>
          </a:p>
          <a:p>
            <a:pPr marL="0" indent="0">
              <a:buNone/>
            </a:pPr>
            <a:endParaRPr lang="en-US" dirty="0"/>
          </a:p>
          <a:p>
            <a:pPr marL="0" indent="0">
              <a:buNone/>
            </a:pPr>
            <a:r>
              <a:rPr lang="en-US" dirty="0" smtClean="0"/>
              <a:t>Security</a:t>
            </a:r>
            <a:r>
              <a:rPr lang="en-US" dirty="0" smtClean="0"/>
              <a:t>:  PRG must be </a:t>
            </a:r>
            <a:r>
              <a:rPr lang="en-US" dirty="0" smtClean="0"/>
              <a:t>unpredictable</a:t>
            </a:r>
            <a:endParaRPr lang="en-US" sz="1600" dirty="0"/>
          </a:p>
          <a:p>
            <a:endParaRPr lang="en-US" dirty="0"/>
          </a:p>
        </p:txBody>
      </p:sp>
    </p:spTree>
    <p:extLst>
      <p:ext uri="{BB962C8B-B14F-4D97-AF65-F5344CB8AC3E}">
        <p14:creationId xmlns:p14="http://schemas.microsoft.com/office/powerpoint/2010/main" val="32430069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1200" y="2006600"/>
            <a:ext cx="3352800" cy="142240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2" name="Rectangle 2"/>
          <p:cNvSpPr>
            <a:spLocks noGrp="1" noChangeArrowheads="1"/>
          </p:cNvSpPr>
          <p:nvPr>
            <p:ph type="title"/>
          </p:nvPr>
        </p:nvSpPr>
        <p:spPr/>
        <p:txBody>
          <a:bodyPr>
            <a:normAutofit fontScale="90000"/>
          </a:bodyPr>
          <a:lstStyle/>
          <a:p>
            <a:pPr eaLnBrk="1" hangingPunct="1"/>
            <a:r>
              <a:rPr lang="en-US" dirty="0" smtClean="0"/>
              <a:t>Attack 1:    </a:t>
            </a:r>
            <a:r>
              <a:rPr lang="en-US" b="1" dirty="0" smtClean="0"/>
              <a:t>two time </a:t>
            </a:r>
            <a:r>
              <a:rPr lang="en-US" dirty="0" smtClean="0"/>
              <a:t>pad is insecure !!</a:t>
            </a:r>
          </a:p>
        </p:txBody>
      </p:sp>
      <p:sp>
        <p:nvSpPr>
          <p:cNvPr id="35843" name="Rectangle 3"/>
          <p:cNvSpPr>
            <a:spLocks noGrp="1" noChangeArrowheads="1"/>
          </p:cNvSpPr>
          <p:nvPr>
            <p:ph type="body" idx="1"/>
          </p:nvPr>
        </p:nvSpPr>
        <p:spPr>
          <a:xfrm>
            <a:off x="381000" y="1295400"/>
            <a:ext cx="8534400" cy="5562600"/>
          </a:xfrm>
        </p:spPr>
        <p:txBody>
          <a:bodyPr>
            <a:noAutofit/>
          </a:bodyPr>
          <a:lstStyle/>
          <a:p>
            <a:pPr marL="0" indent="0" eaLnBrk="1" hangingPunct="1">
              <a:buNone/>
            </a:pPr>
            <a:r>
              <a:rPr lang="en-US" dirty="0" smtClean="0"/>
              <a:t>Never use stream cipher key more than once !!</a:t>
            </a:r>
          </a:p>
          <a:p>
            <a:pPr marL="0" indent="0" eaLnBrk="1" hangingPunct="1">
              <a:lnSpc>
                <a:spcPct val="140000"/>
              </a:lnSpc>
              <a:buNone/>
            </a:pPr>
            <a:r>
              <a:rPr lang="en-US" dirty="0" smtClean="0"/>
              <a:t>		</a:t>
            </a:r>
            <a:r>
              <a:rPr lang="en-US" b="0" dirty="0" smtClean="0"/>
              <a:t>C</a:t>
            </a:r>
            <a:r>
              <a:rPr lang="en-US" b="0" baseline="-25000" dirty="0" smtClean="0"/>
              <a:t>1</a:t>
            </a:r>
            <a:r>
              <a:rPr lang="en-US" b="0" dirty="0" smtClean="0"/>
              <a:t>  </a:t>
            </a:r>
            <a:r>
              <a:rPr lang="en-US" b="0" dirty="0" smtClean="0">
                <a:sym typeface="Symbol" pitchFamily="18" charset="2"/>
              </a:rPr>
              <a:t>  m</a:t>
            </a:r>
            <a:r>
              <a:rPr lang="en-US" b="0" baseline="-25000" dirty="0" smtClean="0">
                <a:sym typeface="Symbol" pitchFamily="18" charset="2"/>
              </a:rPr>
              <a:t>1</a:t>
            </a:r>
            <a:r>
              <a:rPr lang="en-US" b="0" dirty="0" smtClean="0">
                <a:sym typeface="Symbol" pitchFamily="18" charset="2"/>
              </a:rPr>
              <a:t>    PRG(k)</a:t>
            </a:r>
          </a:p>
          <a:p>
            <a:pPr lvl="1" eaLnBrk="1" hangingPunct="1">
              <a:buFont typeface="Times" pitchFamily="18" charset="0"/>
              <a:buNone/>
            </a:pPr>
            <a:r>
              <a:rPr lang="en-US" dirty="0" smtClean="0">
                <a:sym typeface="Symbol" pitchFamily="18" charset="2"/>
              </a:rPr>
              <a:t>			</a:t>
            </a:r>
            <a:r>
              <a:rPr lang="en-US" dirty="0" smtClean="0"/>
              <a:t>C</a:t>
            </a:r>
            <a:r>
              <a:rPr lang="en-US" baseline="-25000" dirty="0" smtClean="0"/>
              <a:t>2</a:t>
            </a:r>
            <a:r>
              <a:rPr lang="en-US" dirty="0" smtClean="0"/>
              <a:t>  </a:t>
            </a:r>
            <a:r>
              <a:rPr lang="en-US" dirty="0" smtClean="0">
                <a:sym typeface="Symbol" pitchFamily="18" charset="2"/>
              </a:rPr>
              <a:t>  m</a:t>
            </a:r>
            <a:r>
              <a:rPr lang="en-US" baseline="-25000" dirty="0" smtClean="0">
                <a:sym typeface="Symbol" pitchFamily="18" charset="2"/>
              </a:rPr>
              <a:t>2</a:t>
            </a:r>
            <a:r>
              <a:rPr lang="en-US" dirty="0" smtClean="0">
                <a:sym typeface="Symbol" pitchFamily="18" charset="2"/>
              </a:rPr>
              <a:t>    PRG(k)</a:t>
            </a:r>
          </a:p>
          <a:p>
            <a:pPr lvl="1" eaLnBrk="1" hangingPunct="1">
              <a:lnSpc>
                <a:spcPct val="140000"/>
              </a:lnSpc>
              <a:spcBef>
                <a:spcPct val="80000"/>
              </a:spcBef>
              <a:buFont typeface="Times" pitchFamily="18" charset="0"/>
              <a:buNone/>
            </a:pPr>
            <a:r>
              <a:rPr lang="en-US" dirty="0" smtClean="0">
                <a:sym typeface="Symbol" pitchFamily="18" charset="2"/>
              </a:rPr>
              <a:t>Eavesdropper does:</a:t>
            </a:r>
          </a:p>
          <a:p>
            <a:pPr lvl="1" eaLnBrk="1" hangingPunct="1">
              <a:lnSpc>
                <a:spcPct val="120000"/>
              </a:lnSpc>
              <a:buFont typeface="Times" pitchFamily="18" charset="0"/>
              <a:buNone/>
            </a:pPr>
            <a:r>
              <a:rPr lang="en-US" dirty="0" smtClean="0">
                <a:sym typeface="Symbol" pitchFamily="18" charset="2"/>
              </a:rPr>
              <a:t>			C</a:t>
            </a:r>
            <a:r>
              <a:rPr lang="en-US" baseline="-25000" dirty="0" smtClean="0">
                <a:sym typeface="Symbol" pitchFamily="18" charset="2"/>
              </a:rPr>
              <a:t>1 </a:t>
            </a:r>
            <a:r>
              <a:rPr lang="en-US" dirty="0" smtClean="0">
                <a:sym typeface="Symbol" pitchFamily="18" charset="2"/>
              </a:rPr>
              <a:t>   C</a:t>
            </a:r>
            <a:r>
              <a:rPr lang="en-US" baseline="-25000" dirty="0" smtClean="0">
                <a:sym typeface="Symbol" pitchFamily="18" charset="2"/>
              </a:rPr>
              <a:t>2       </a:t>
            </a:r>
            <a:r>
              <a:rPr lang="en-US" b="1" dirty="0" smtClean="0">
                <a:sym typeface="Symbol" pitchFamily="18" charset="2"/>
              </a:rPr>
              <a:t></a:t>
            </a:r>
            <a:r>
              <a:rPr lang="en-US" dirty="0" smtClean="0">
                <a:sym typeface="Symbol" pitchFamily="18" charset="2"/>
              </a:rPr>
              <a:t>        m</a:t>
            </a:r>
            <a:r>
              <a:rPr lang="en-US" baseline="-25000" dirty="0" smtClean="0">
                <a:sym typeface="Symbol" pitchFamily="18" charset="2"/>
              </a:rPr>
              <a:t>1</a:t>
            </a:r>
            <a:r>
              <a:rPr lang="en-US" dirty="0" smtClean="0">
                <a:sym typeface="Symbol" pitchFamily="18" charset="2"/>
              </a:rPr>
              <a:t>   m</a:t>
            </a:r>
            <a:r>
              <a:rPr lang="en-US" baseline="-25000" dirty="0" smtClean="0">
                <a:sym typeface="Symbol" pitchFamily="18" charset="2"/>
              </a:rPr>
              <a:t>2 </a:t>
            </a:r>
          </a:p>
          <a:p>
            <a:pPr lvl="1" eaLnBrk="1" hangingPunct="1">
              <a:lnSpc>
                <a:spcPct val="120000"/>
              </a:lnSpc>
              <a:buFont typeface="Times" pitchFamily="18" charset="0"/>
              <a:buNone/>
            </a:pPr>
            <a:endParaRPr lang="en-US" baseline="-25000" dirty="0" smtClean="0">
              <a:sym typeface="Symbol" pitchFamily="18" charset="2"/>
            </a:endParaRPr>
          </a:p>
          <a:p>
            <a:pPr lvl="1" eaLnBrk="1" hangingPunct="1">
              <a:lnSpc>
                <a:spcPct val="120000"/>
              </a:lnSpc>
              <a:buFont typeface="Times" pitchFamily="18" charset="0"/>
              <a:buNone/>
            </a:pPr>
            <a:r>
              <a:rPr lang="en-US" dirty="0" smtClean="0">
                <a:sym typeface="Symbol" pitchFamily="18" charset="2"/>
              </a:rPr>
              <a:t>Enough redundancy in English and ASCII encoding that:</a:t>
            </a:r>
          </a:p>
          <a:p>
            <a:pPr lvl="1" eaLnBrk="1" hangingPunct="1">
              <a:lnSpc>
                <a:spcPct val="80000"/>
              </a:lnSpc>
              <a:buFont typeface="Times" pitchFamily="18" charset="0"/>
              <a:buNone/>
            </a:pPr>
            <a:r>
              <a:rPr lang="en-US" dirty="0" smtClean="0">
                <a:sym typeface="Symbol" pitchFamily="18" charset="2"/>
              </a:rPr>
              <a:t>			 m</a:t>
            </a:r>
            <a:r>
              <a:rPr lang="en-US" baseline="-25000" dirty="0" smtClean="0">
                <a:sym typeface="Symbol" pitchFamily="18" charset="2"/>
              </a:rPr>
              <a:t>1</a:t>
            </a:r>
            <a:r>
              <a:rPr lang="en-US" dirty="0" smtClean="0">
                <a:sym typeface="Symbol" pitchFamily="18" charset="2"/>
              </a:rPr>
              <a:t>   m</a:t>
            </a:r>
            <a:r>
              <a:rPr lang="en-US" baseline="-25000" dirty="0" smtClean="0">
                <a:sym typeface="Symbol" pitchFamily="18" charset="2"/>
              </a:rPr>
              <a:t>2       </a:t>
            </a:r>
            <a:r>
              <a:rPr lang="en-US" b="1" dirty="0" smtClean="0">
                <a:sym typeface="Symbol" pitchFamily="18" charset="2"/>
              </a:rPr>
              <a:t></a:t>
            </a:r>
            <a:r>
              <a:rPr lang="en-US" dirty="0" smtClean="0">
                <a:sym typeface="Symbol" pitchFamily="18" charset="2"/>
              </a:rPr>
              <a:t>      m</a:t>
            </a:r>
            <a:r>
              <a:rPr lang="en-US" baseline="-25000" dirty="0" smtClean="0">
                <a:sym typeface="Symbol" pitchFamily="18" charset="2"/>
              </a:rPr>
              <a:t>1</a:t>
            </a:r>
            <a:r>
              <a:rPr lang="en-US" dirty="0" smtClean="0">
                <a:sym typeface="Symbol" pitchFamily="18" charset="2"/>
              </a:rPr>
              <a:t> ,  m</a:t>
            </a:r>
            <a:r>
              <a:rPr lang="en-US" baseline="-25000" dirty="0" smtClean="0">
                <a:sym typeface="Symbol" pitchFamily="18" charset="2"/>
              </a:rPr>
              <a:t>2</a:t>
            </a:r>
            <a:endParaRPr lang="en-US" dirty="0" smtClean="0">
              <a:sym typeface="Symbol" pitchFamily="18" charset="2"/>
            </a:endParaRPr>
          </a:p>
        </p:txBody>
      </p:sp>
    </p:spTree>
    <p:extLst>
      <p:ext uri="{BB962C8B-B14F-4D97-AF65-F5344CB8AC3E}">
        <p14:creationId xmlns:p14="http://schemas.microsoft.com/office/powerpoint/2010/main" val="1845237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examples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802.11b WEP:</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dirty="0" smtClean="0"/>
          </a:p>
          <a:p>
            <a:pPr marL="0" indent="0">
              <a:buNone/>
            </a:pPr>
            <a:r>
              <a:rPr lang="en-US" dirty="0" smtClean="0"/>
              <a:t>Length of IV:     24 bits</a:t>
            </a:r>
          </a:p>
          <a:p>
            <a:r>
              <a:rPr lang="en-US" dirty="0" smtClean="0"/>
              <a:t>Repeated IV after 2</a:t>
            </a:r>
            <a:r>
              <a:rPr lang="en-US" baseline="30000" dirty="0" smtClean="0"/>
              <a:t>24</a:t>
            </a:r>
            <a:r>
              <a:rPr lang="en-US" dirty="0" smtClean="0"/>
              <a:t> ≈ 16M frames</a:t>
            </a:r>
          </a:p>
          <a:p>
            <a:r>
              <a:rPr lang="en-US" dirty="0" smtClean="0"/>
              <a:t>On some 802.11 cards:   IV resets to 0 after power cycle</a:t>
            </a:r>
          </a:p>
        </p:txBody>
      </p:sp>
      <p:pic>
        <p:nvPicPr>
          <p:cNvPr id="5" name="Picture 4"/>
          <p:cNvPicPr>
            <a:picLocks noChangeAspect="1"/>
          </p:cNvPicPr>
          <p:nvPr/>
        </p:nvPicPr>
        <p:blipFill>
          <a:blip r:embed="rId2"/>
          <a:stretch>
            <a:fillRect/>
          </a:stretch>
        </p:blipFill>
        <p:spPr>
          <a:xfrm flipH="1">
            <a:off x="914401" y="2514600"/>
            <a:ext cx="1076739" cy="1320800"/>
          </a:xfrm>
          <a:prstGeom prst="rect">
            <a:avLst/>
          </a:prstGeom>
        </p:spPr>
      </p:pic>
      <p:sp>
        <p:nvSpPr>
          <p:cNvPr id="6" name="TextBox 5"/>
          <p:cNvSpPr txBox="1"/>
          <p:nvPr/>
        </p:nvSpPr>
        <p:spPr>
          <a:xfrm>
            <a:off x="762000" y="2616201"/>
            <a:ext cx="325730" cy="461665"/>
          </a:xfrm>
          <a:prstGeom prst="rect">
            <a:avLst/>
          </a:prstGeom>
          <a:noFill/>
        </p:spPr>
        <p:txBody>
          <a:bodyPr wrap="none" rtlCol="0">
            <a:spAutoFit/>
          </a:bodyPr>
          <a:lstStyle/>
          <a:p>
            <a:r>
              <a:rPr lang="en-US" sz="2400" dirty="0"/>
              <a:t>k</a:t>
            </a:r>
          </a:p>
        </p:txBody>
      </p:sp>
      <p:sp>
        <p:nvSpPr>
          <p:cNvPr id="7" name="TextBox 6"/>
          <p:cNvSpPr txBox="1"/>
          <p:nvPr/>
        </p:nvSpPr>
        <p:spPr>
          <a:xfrm>
            <a:off x="8437270" y="2711848"/>
            <a:ext cx="325730" cy="461665"/>
          </a:xfrm>
          <a:prstGeom prst="rect">
            <a:avLst/>
          </a:prstGeom>
          <a:noFill/>
        </p:spPr>
        <p:txBody>
          <a:bodyPr wrap="none" rtlCol="0">
            <a:spAutoFit/>
          </a:bodyPr>
          <a:lstStyle/>
          <a:p>
            <a:r>
              <a:rPr lang="en-US" sz="2400" dirty="0"/>
              <a:t>k</a:t>
            </a:r>
          </a:p>
        </p:txBody>
      </p:sp>
      <p:pic>
        <p:nvPicPr>
          <p:cNvPr id="8" name="Picture 7"/>
          <p:cNvPicPr>
            <a:picLocks noChangeAspect="1"/>
          </p:cNvPicPr>
          <p:nvPr/>
        </p:nvPicPr>
        <p:blipFill>
          <a:blip r:embed="rId3"/>
          <a:stretch>
            <a:fillRect/>
          </a:stretch>
        </p:blipFill>
        <p:spPr>
          <a:xfrm>
            <a:off x="7467600" y="2604685"/>
            <a:ext cx="1041400" cy="1027515"/>
          </a:xfrm>
          <a:prstGeom prst="rect">
            <a:avLst/>
          </a:prstGeom>
        </p:spPr>
      </p:pic>
      <p:cxnSp>
        <p:nvCxnSpPr>
          <p:cNvPr id="10" name="Straight Arrow Connector 9"/>
          <p:cNvCxnSpPr/>
          <p:nvPr/>
        </p:nvCxnSpPr>
        <p:spPr>
          <a:xfrm>
            <a:off x="2286000" y="3327400"/>
            <a:ext cx="4876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124200" y="2108200"/>
            <a:ext cx="2209800" cy="40640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t>
            </a:r>
            <a:endParaRPr lang="en-US" dirty="0"/>
          </a:p>
        </p:txBody>
      </p:sp>
      <p:sp>
        <p:nvSpPr>
          <p:cNvPr id="12" name="Rectangle 11"/>
          <p:cNvSpPr/>
          <p:nvPr/>
        </p:nvSpPr>
        <p:spPr>
          <a:xfrm>
            <a:off x="5410200" y="2108200"/>
            <a:ext cx="9144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CRC(m)</a:t>
            </a:r>
            <a:endParaRPr lang="en-US" dirty="0"/>
          </a:p>
        </p:txBody>
      </p:sp>
      <p:sp>
        <p:nvSpPr>
          <p:cNvPr id="13" name="Rectangle 12"/>
          <p:cNvSpPr/>
          <p:nvPr/>
        </p:nvSpPr>
        <p:spPr>
          <a:xfrm>
            <a:off x="3124200" y="2717800"/>
            <a:ext cx="32766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PRG(  IV  </a:t>
            </a:r>
            <a:r>
              <a:rPr lang="en-US" dirty="0" err="1" smtClean="0"/>
              <a:t>ll</a:t>
            </a:r>
            <a:r>
              <a:rPr lang="en-US" dirty="0" smtClean="0"/>
              <a:t>  k ) </a:t>
            </a:r>
            <a:endParaRPr lang="en-US" dirty="0"/>
          </a:p>
        </p:txBody>
      </p:sp>
      <p:sp>
        <p:nvSpPr>
          <p:cNvPr id="14" name="Rectangle 13"/>
          <p:cNvSpPr/>
          <p:nvPr/>
        </p:nvSpPr>
        <p:spPr>
          <a:xfrm>
            <a:off x="3124200" y="3530600"/>
            <a:ext cx="32766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ciphetext</a:t>
            </a:r>
            <a:endParaRPr lang="en-US" dirty="0"/>
          </a:p>
        </p:txBody>
      </p:sp>
      <p:sp>
        <p:nvSpPr>
          <p:cNvPr id="15" name="Rectangle 14"/>
          <p:cNvSpPr/>
          <p:nvPr/>
        </p:nvSpPr>
        <p:spPr>
          <a:xfrm>
            <a:off x="2590800" y="3530600"/>
            <a:ext cx="4572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IV</a:t>
            </a:r>
            <a:endParaRPr lang="en-US" dirty="0"/>
          </a:p>
        </p:txBody>
      </p:sp>
    </p:spTree>
    <p:extLst>
      <p:ext uri="{BB962C8B-B14F-4D97-AF65-F5344CB8AC3E}">
        <p14:creationId xmlns:p14="http://schemas.microsoft.com/office/powerpoint/2010/main" val="483428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related keys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802.11b WEP:</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dirty="0" smtClean="0"/>
          </a:p>
          <a:p>
            <a:pPr marL="0" indent="0">
              <a:buNone/>
            </a:pPr>
            <a:r>
              <a:rPr lang="en-US" dirty="0" smtClean="0"/>
              <a:t>key for frame #1:     (1 </a:t>
            </a:r>
            <a:r>
              <a:rPr lang="en-US" dirty="0" err="1" smtClean="0"/>
              <a:t>ll</a:t>
            </a:r>
            <a:r>
              <a:rPr lang="en-US" dirty="0" smtClean="0"/>
              <a:t> k)</a:t>
            </a:r>
          </a:p>
          <a:p>
            <a:pPr marL="0" indent="0">
              <a:buNone/>
            </a:pPr>
            <a:r>
              <a:rPr lang="en-US" dirty="0"/>
              <a:t>key for </a:t>
            </a:r>
            <a:r>
              <a:rPr lang="en-US" dirty="0" smtClean="0"/>
              <a:t>frame #2:     (2 </a:t>
            </a:r>
            <a:r>
              <a:rPr lang="en-US" dirty="0" err="1"/>
              <a:t>ll</a:t>
            </a:r>
            <a:r>
              <a:rPr lang="en-US" dirty="0"/>
              <a:t> k)</a:t>
            </a:r>
          </a:p>
          <a:p>
            <a:pPr marL="0" indent="0">
              <a:buNone/>
            </a:pPr>
            <a:endParaRPr lang="en-US" dirty="0"/>
          </a:p>
        </p:txBody>
      </p:sp>
      <p:pic>
        <p:nvPicPr>
          <p:cNvPr id="5" name="Picture 4"/>
          <p:cNvPicPr>
            <a:picLocks noChangeAspect="1"/>
          </p:cNvPicPr>
          <p:nvPr/>
        </p:nvPicPr>
        <p:blipFill>
          <a:blip r:embed="rId2"/>
          <a:stretch>
            <a:fillRect/>
          </a:stretch>
        </p:blipFill>
        <p:spPr>
          <a:xfrm flipH="1">
            <a:off x="914401" y="2514600"/>
            <a:ext cx="1076739" cy="1320800"/>
          </a:xfrm>
          <a:prstGeom prst="rect">
            <a:avLst/>
          </a:prstGeom>
        </p:spPr>
      </p:pic>
      <p:sp>
        <p:nvSpPr>
          <p:cNvPr id="6" name="TextBox 5"/>
          <p:cNvSpPr txBox="1"/>
          <p:nvPr/>
        </p:nvSpPr>
        <p:spPr>
          <a:xfrm>
            <a:off x="762000" y="2616201"/>
            <a:ext cx="325730" cy="461665"/>
          </a:xfrm>
          <a:prstGeom prst="rect">
            <a:avLst/>
          </a:prstGeom>
          <a:noFill/>
        </p:spPr>
        <p:txBody>
          <a:bodyPr wrap="none" rtlCol="0">
            <a:spAutoFit/>
          </a:bodyPr>
          <a:lstStyle/>
          <a:p>
            <a:r>
              <a:rPr lang="en-US" sz="2400" dirty="0"/>
              <a:t>k</a:t>
            </a:r>
          </a:p>
        </p:txBody>
      </p:sp>
      <p:sp>
        <p:nvSpPr>
          <p:cNvPr id="7" name="TextBox 6"/>
          <p:cNvSpPr txBox="1"/>
          <p:nvPr/>
        </p:nvSpPr>
        <p:spPr>
          <a:xfrm>
            <a:off x="8437270" y="2711848"/>
            <a:ext cx="325730" cy="461665"/>
          </a:xfrm>
          <a:prstGeom prst="rect">
            <a:avLst/>
          </a:prstGeom>
          <a:noFill/>
        </p:spPr>
        <p:txBody>
          <a:bodyPr wrap="none" rtlCol="0">
            <a:spAutoFit/>
          </a:bodyPr>
          <a:lstStyle/>
          <a:p>
            <a:r>
              <a:rPr lang="en-US" sz="2400" dirty="0"/>
              <a:t>k</a:t>
            </a:r>
          </a:p>
        </p:txBody>
      </p:sp>
      <p:pic>
        <p:nvPicPr>
          <p:cNvPr id="8" name="Picture 7"/>
          <p:cNvPicPr>
            <a:picLocks noChangeAspect="1"/>
          </p:cNvPicPr>
          <p:nvPr/>
        </p:nvPicPr>
        <p:blipFill>
          <a:blip r:embed="rId3"/>
          <a:stretch>
            <a:fillRect/>
          </a:stretch>
        </p:blipFill>
        <p:spPr>
          <a:xfrm>
            <a:off x="7467600" y="2604685"/>
            <a:ext cx="1041400" cy="1027515"/>
          </a:xfrm>
          <a:prstGeom prst="rect">
            <a:avLst/>
          </a:prstGeom>
        </p:spPr>
      </p:pic>
      <p:cxnSp>
        <p:nvCxnSpPr>
          <p:cNvPr id="10" name="Straight Arrow Connector 9"/>
          <p:cNvCxnSpPr/>
          <p:nvPr/>
        </p:nvCxnSpPr>
        <p:spPr>
          <a:xfrm>
            <a:off x="2286000" y="3327400"/>
            <a:ext cx="4876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124200" y="2108200"/>
            <a:ext cx="2209800" cy="40640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t>
            </a:r>
            <a:endParaRPr lang="en-US" dirty="0"/>
          </a:p>
        </p:txBody>
      </p:sp>
      <p:sp>
        <p:nvSpPr>
          <p:cNvPr id="12" name="Rectangle 11"/>
          <p:cNvSpPr/>
          <p:nvPr/>
        </p:nvSpPr>
        <p:spPr>
          <a:xfrm>
            <a:off x="5410200" y="2108200"/>
            <a:ext cx="9144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CRC(m)</a:t>
            </a:r>
            <a:endParaRPr lang="en-US" dirty="0"/>
          </a:p>
        </p:txBody>
      </p:sp>
      <p:sp>
        <p:nvSpPr>
          <p:cNvPr id="13" name="Rectangle 12"/>
          <p:cNvSpPr/>
          <p:nvPr/>
        </p:nvSpPr>
        <p:spPr>
          <a:xfrm>
            <a:off x="3124200" y="2717800"/>
            <a:ext cx="32766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PRG(  IV  </a:t>
            </a:r>
            <a:r>
              <a:rPr lang="en-US" dirty="0" err="1" smtClean="0"/>
              <a:t>ll</a:t>
            </a:r>
            <a:r>
              <a:rPr lang="en-US" dirty="0" smtClean="0"/>
              <a:t>  k ) </a:t>
            </a:r>
            <a:endParaRPr lang="en-US" dirty="0"/>
          </a:p>
        </p:txBody>
      </p:sp>
      <p:sp>
        <p:nvSpPr>
          <p:cNvPr id="14" name="Rectangle 13"/>
          <p:cNvSpPr/>
          <p:nvPr/>
        </p:nvSpPr>
        <p:spPr>
          <a:xfrm>
            <a:off x="3124200" y="3530600"/>
            <a:ext cx="32766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ciphetext</a:t>
            </a:r>
            <a:endParaRPr lang="en-US" dirty="0"/>
          </a:p>
        </p:txBody>
      </p:sp>
      <p:sp>
        <p:nvSpPr>
          <p:cNvPr id="15" name="Rectangle 14"/>
          <p:cNvSpPr/>
          <p:nvPr/>
        </p:nvSpPr>
        <p:spPr>
          <a:xfrm>
            <a:off x="2590800" y="3530600"/>
            <a:ext cx="457200"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IV</a:t>
            </a:r>
            <a:endParaRPr lang="en-US" dirty="0"/>
          </a:p>
        </p:txBody>
      </p:sp>
      <p:sp>
        <p:nvSpPr>
          <p:cNvPr id="18" name="TextBox 17"/>
          <p:cNvSpPr txBox="1"/>
          <p:nvPr/>
        </p:nvSpPr>
        <p:spPr>
          <a:xfrm>
            <a:off x="1600200" y="5867401"/>
            <a:ext cx="415498" cy="646331"/>
          </a:xfrm>
          <a:prstGeom prst="rect">
            <a:avLst/>
          </a:prstGeom>
          <a:noFill/>
        </p:spPr>
        <p:txBody>
          <a:bodyPr wrap="none" rtlCol="0">
            <a:spAutoFit/>
          </a:bodyPr>
          <a:lstStyle/>
          <a:p>
            <a:r>
              <a:rPr lang="en-US" sz="3600" b="1" dirty="0" smtClean="0"/>
              <a:t>⋮</a:t>
            </a:r>
            <a:endParaRPr lang="en-US" sz="3600" b="1" dirty="0"/>
          </a:p>
        </p:txBody>
      </p:sp>
    </p:spTree>
    <p:extLst>
      <p:ext uri="{BB962C8B-B14F-4D97-AF65-F5344CB8AC3E}">
        <p14:creationId xmlns:p14="http://schemas.microsoft.com/office/powerpoint/2010/main" val="4847073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construction</a:t>
            </a:r>
            <a:endParaRPr lang="en-US" dirty="0"/>
          </a:p>
        </p:txBody>
      </p:sp>
      <p:pic>
        <p:nvPicPr>
          <p:cNvPr id="4" name="Picture 3"/>
          <p:cNvPicPr>
            <a:picLocks noChangeAspect="1"/>
          </p:cNvPicPr>
          <p:nvPr/>
        </p:nvPicPr>
        <p:blipFill>
          <a:blip r:embed="rId2"/>
          <a:stretch>
            <a:fillRect/>
          </a:stretch>
        </p:blipFill>
        <p:spPr>
          <a:xfrm flipH="1">
            <a:off x="838201" y="1498600"/>
            <a:ext cx="1076739" cy="1320800"/>
          </a:xfrm>
          <a:prstGeom prst="rect">
            <a:avLst/>
          </a:prstGeom>
        </p:spPr>
      </p:pic>
      <p:sp>
        <p:nvSpPr>
          <p:cNvPr id="5" name="TextBox 4"/>
          <p:cNvSpPr txBox="1"/>
          <p:nvPr/>
        </p:nvSpPr>
        <p:spPr>
          <a:xfrm>
            <a:off x="685800" y="1600201"/>
            <a:ext cx="325730" cy="461665"/>
          </a:xfrm>
          <a:prstGeom prst="rect">
            <a:avLst/>
          </a:prstGeom>
          <a:noFill/>
        </p:spPr>
        <p:txBody>
          <a:bodyPr wrap="none" rtlCol="0">
            <a:spAutoFit/>
          </a:bodyPr>
          <a:lstStyle/>
          <a:p>
            <a:r>
              <a:rPr lang="en-US" sz="2400" dirty="0"/>
              <a:t>k</a:t>
            </a:r>
          </a:p>
        </p:txBody>
      </p:sp>
      <p:sp>
        <p:nvSpPr>
          <p:cNvPr id="7" name="Rectangle 6"/>
          <p:cNvSpPr/>
          <p:nvPr/>
        </p:nvSpPr>
        <p:spPr>
          <a:xfrm>
            <a:off x="2971800" y="1803400"/>
            <a:ext cx="457200" cy="406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k</a:t>
            </a:r>
            <a:endParaRPr lang="en-US" sz="2400" dirty="0"/>
          </a:p>
        </p:txBody>
      </p:sp>
      <p:sp>
        <p:nvSpPr>
          <p:cNvPr id="8" name="Right Arrow 7"/>
          <p:cNvSpPr/>
          <p:nvPr/>
        </p:nvSpPr>
        <p:spPr>
          <a:xfrm>
            <a:off x="3810000" y="1905000"/>
            <a:ext cx="838200" cy="20320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20928" y="1514157"/>
            <a:ext cx="574872" cy="369332"/>
          </a:xfrm>
          <a:prstGeom prst="rect">
            <a:avLst/>
          </a:prstGeom>
          <a:noFill/>
        </p:spPr>
        <p:txBody>
          <a:bodyPr wrap="none" rtlCol="0">
            <a:spAutoFit/>
          </a:bodyPr>
          <a:lstStyle/>
          <a:p>
            <a:r>
              <a:rPr lang="en-US" dirty="0" smtClean="0"/>
              <a:t>PRG</a:t>
            </a:r>
            <a:endParaRPr lang="en-US" dirty="0"/>
          </a:p>
        </p:txBody>
      </p:sp>
      <p:sp>
        <p:nvSpPr>
          <p:cNvPr id="10" name="Rectangle 9"/>
          <p:cNvSpPr/>
          <p:nvPr/>
        </p:nvSpPr>
        <p:spPr>
          <a:xfrm>
            <a:off x="4953000" y="1803400"/>
            <a:ext cx="685800" cy="406400"/>
          </a:xfrm>
          <a:prstGeom prst="rect">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p:cNvSpPr/>
          <p:nvPr/>
        </p:nvSpPr>
        <p:spPr>
          <a:xfrm>
            <a:off x="5638800" y="1803400"/>
            <a:ext cx="685800" cy="406400"/>
          </a:xfrm>
          <a:prstGeom prst="rect">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Rectangle 11"/>
          <p:cNvSpPr/>
          <p:nvPr/>
        </p:nvSpPr>
        <p:spPr>
          <a:xfrm>
            <a:off x="6324600" y="1803400"/>
            <a:ext cx="685800" cy="406400"/>
          </a:xfrm>
          <a:prstGeom prst="rect">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p:cNvSpPr/>
          <p:nvPr/>
        </p:nvSpPr>
        <p:spPr>
          <a:xfrm>
            <a:off x="7010400" y="1803400"/>
            <a:ext cx="685800" cy="406400"/>
          </a:xfrm>
          <a:prstGeom prst="rect">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p:cNvSpPr/>
          <p:nvPr/>
        </p:nvSpPr>
        <p:spPr>
          <a:xfrm>
            <a:off x="7696200" y="1803400"/>
            <a:ext cx="685800" cy="406400"/>
          </a:xfrm>
          <a:prstGeom prst="rect">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838201" y="5664200"/>
            <a:ext cx="6721912" cy="861774"/>
          </a:xfrm>
          <a:prstGeom prst="rect">
            <a:avLst/>
          </a:prstGeom>
          <a:noFill/>
        </p:spPr>
        <p:txBody>
          <a:bodyPr wrap="none" rtlCol="0">
            <a:spAutoFit/>
          </a:bodyPr>
          <a:lstStyle/>
          <a:p>
            <a:r>
              <a:rPr lang="en-US" sz="2000" dirty="0" smtClean="0"/>
              <a:t>⇒  now each frame has a pseudorandom key</a:t>
            </a:r>
          </a:p>
          <a:p>
            <a:pPr>
              <a:spcBef>
                <a:spcPts val="1200"/>
              </a:spcBef>
            </a:pPr>
            <a:r>
              <a:rPr lang="en-US" sz="2000" dirty="0" smtClean="0"/>
              <a:t>better solution:   use stronger encryption method (as in WPA2)</a:t>
            </a:r>
            <a:endParaRPr lang="en-US" sz="2000"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576960" y="2287680"/>
              <a:ext cx="4309560" cy="1488000"/>
            </p14:xfrm>
          </p:contentPart>
        </mc:Choice>
        <mc:Fallback xmlns="">
          <p:pic>
            <p:nvPicPr>
              <p:cNvPr id="3" name="Ink 2"/>
              <p:cNvPicPr/>
              <p:nvPr/>
            </p:nvPicPr>
            <p:blipFill>
              <a:blip r:embed="rId4"/>
              <a:stretch>
                <a:fillRect/>
              </a:stretch>
            </p:blipFill>
            <p:spPr>
              <a:xfrm>
                <a:off x="3568680" y="1707840"/>
                <a:ext cx="4326120" cy="1134720"/>
              </a:xfrm>
              <a:prstGeom prst="rect">
                <a:avLst/>
              </a:prstGeom>
            </p:spPr>
          </p:pic>
        </mc:Fallback>
      </mc:AlternateContent>
    </p:spTree>
    <p:extLst>
      <p:ext uri="{BB962C8B-B14F-4D97-AF65-F5344CB8AC3E}">
        <p14:creationId xmlns:p14="http://schemas.microsoft.com/office/powerpoint/2010/main" val="3793519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time pad:   summary</a:t>
            </a:r>
            <a:endParaRPr lang="en-US" dirty="0"/>
          </a:p>
        </p:txBody>
      </p:sp>
      <p:sp>
        <p:nvSpPr>
          <p:cNvPr id="3" name="Content Placeholder 2"/>
          <p:cNvSpPr>
            <a:spLocks noGrp="1"/>
          </p:cNvSpPr>
          <p:nvPr>
            <p:ph idx="1"/>
          </p:nvPr>
        </p:nvSpPr>
        <p:spPr>
          <a:xfrm>
            <a:off x="304800" y="1905000"/>
            <a:ext cx="8610600" cy="3556000"/>
          </a:xfrm>
        </p:spPr>
        <p:txBody>
          <a:bodyPr>
            <a:normAutofit lnSpcReduction="10000"/>
          </a:bodyPr>
          <a:lstStyle/>
          <a:p>
            <a:pPr marL="0" indent="0">
              <a:buNone/>
            </a:pPr>
            <a:r>
              <a:rPr lang="en-US" dirty="0" smtClean="0"/>
              <a:t>Never use stream cipher key more than once !!</a:t>
            </a:r>
          </a:p>
          <a:p>
            <a:pPr marL="0" indent="0">
              <a:buNone/>
            </a:pPr>
            <a:endParaRPr lang="en-US" dirty="0"/>
          </a:p>
          <a:p>
            <a:r>
              <a:rPr lang="en-US" dirty="0" smtClean="0"/>
              <a:t>Network traffic:    negotiate new key for every session (e.g. TLS) </a:t>
            </a:r>
          </a:p>
          <a:p>
            <a:endParaRPr lang="en-US" dirty="0"/>
          </a:p>
          <a:p>
            <a:r>
              <a:rPr lang="en-US" dirty="0" smtClean="0"/>
              <a:t>Disk encryption:   typically do not use a stream cipher</a:t>
            </a:r>
            <a:endParaRPr lang="en-US" dirty="0"/>
          </a:p>
        </p:txBody>
      </p:sp>
    </p:spTree>
    <p:extLst>
      <p:ext uri="{BB962C8B-B14F-4D97-AF65-F5344CB8AC3E}">
        <p14:creationId xmlns:p14="http://schemas.microsoft.com/office/powerpoint/2010/main" val="1045912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 2:   no integrity   </a:t>
            </a:r>
            <a:r>
              <a:rPr lang="en-US" sz="3200" dirty="0" smtClean="0"/>
              <a:t>(OTP is malleable)</a:t>
            </a:r>
            <a:endParaRPr lang="en-US" sz="3200" dirty="0"/>
          </a:p>
        </p:txBody>
      </p:sp>
      <p:sp>
        <p:nvSpPr>
          <p:cNvPr id="3" name="Content Placeholder 2"/>
          <p:cNvSpPr>
            <a:spLocks noGrp="1"/>
          </p:cNvSpPr>
          <p:nvPr>
            <p:ph idx="1"/>
          </p:nvPr>
        </p:nvSpPr>
        <p:spPr>
          <a:xfrm>
            <a:off x="457200" y="5359400"/>
            <a:ext cx="8229600" cy="1320800"/>
          </a:xfrm>
        </p:spPr>
        <p:txBody>
          <a:bodyPr/>
          <a:lstStyle/>
          <a:p>
            <a:pPr marL="0" indent="0">
              <a:buNone/>
            </a:pPr>
            <a:r>
              <a:rPr lang="en-US" dirty="0" smtClean="0"/>
              <a:t>Modifications to </a:t>
            </a:r>
            <a:r>
              <a:rPr lang="en-US" dirty="0" err="1" smtClean="0"/>
              <a:t>ciphertext</a:t>
            </a:r>
            <a:r>
              <a:rPr lang="en-US" dirty="0" smtClean="0"/>
              <a:t> are undetected and </a:t>
            </a:r>
            <a:br>
              <a:rPr lang="en-US" dirty="0" smtClean="0"/>
            </a:br>
            <a:r>
              <a:rPr lang="en-US" dirty="0" smtClean="0"/>
              <a:t>have </a:t>
            </a:r>
            <a:r>
              <a:rPr lang="en-US" b="1" u="sng" dirty="0" smtClean="0"/>
              <a:t>predictable</a:t>
            </a:r>
            <a:r>
              <a:rPr lang="en-US" dirty="0" smtClean="0"/>
              <a:t> impact on plaintext</a:t>
            </a:r>
            <a:endParaRPr lang="en-US" dirty="0"/>
          </a:p>
        </p:txBody>
      </p:sp>
      <p:sp>
        <p:nvSpPr>
          <p:cNvPr id="5" name="Rectangle 4"/>
          <p:cNvSpPr/>
          <p:nvPr/>
        </p:nvSpPr>
        <p:spPr>
          <a:xfrm>
            <a:off x="381000" y="2108200"/>
            <a:ext cx="1828800" cy="50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latin typeface="Courier New"/>
                <a:cs typeface="Courier New"/>
              </a:rPr>
              <a:t>m</a:t>
            </a:r>
            <a:endParaRPr lang="en-US" sz="2800" b="1" dirty="0">
              <a:solidFill>
                <a:srgbClr val="FF0000"/>
              </a:solidFill>
              <a:latin typeface="Courier New"/>
              <a:cs typeface="Courier New"/>
            </a:endParaRPr>
          </a:p>
        </p:txBody>
      </p:sp>
      <p:cxnSp>
        <p:nvCxnSpPr>
          <p:cNvPr id="7" name="Straight Arrow Connector 6"/>
          <p:cNvCxnSpPr/>
          <p:nvPr/>
        </p:nvCxnSpPr>
        <p:spPr>
          <a:xfrm>
            <a:off x="2743200" y="2311400"/>
            <a:ext cx="2286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76601" y="1701801"/>
            <a:ext cx="1388421" cy="461665"/>
          </a:xfrm>
          <a:prstGeom prst="rect">
            <a:avLst/>
          </a:prstGeom>
          <a:noFill/>
        </p:spPr>
        <p:txBody>
          <a:bodyPr wrap="none" rtlCol="0">
            <a:spAutoFit/>
          </a:bodyPr>
          <a:lstStyle/>
          <a:p>
            <a:r>
              <a:rPr lang="en-US" sz="2400" dirty="0" err="1"/>
              <a:t>e</a:t>
            </a:r>
            <a:r>
              <a:rPr lang="en-US" sz="2400" dirty="0" err="1" smtClean="0"/>
              <a:t>nc</a:t>
            </a:r>
            <a:r>
              <a:rPr lang="en-US" sz="2400" dirty="0" smtClean="0"/>
              <a:t>  ( ⊕k )</a:t>
            </a:r>
            <a:endParaRPr lang="en-US" sz="2400" dirty="0"/>
          </a:p>
        </p:txBody>
      </p:sp>
      <p:sp>
        <p:nvSpPr>
          <p:cNvPr id="9" name="Rectangle 8"/>
          <p:cNvSpPr/>
          <p:nvPr/>
        </p:nvSpPr>
        <p:spPr>
          <a:xfrm>
            <a:off x="5638800" y="2006600"/>
            <a:ext cx="1828800" cy="508000"/>
          </a:xfrm>
          <a:prstGeom prst="rect">
            <a:avLst/>
          </a:prstGeom>
          <a:pattFill prst="lgCheck">
            <a:fgClr>
              <a:schemeClr val="bg1">
                <a:lumMod val="7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err="1">
                <a:solidFill>
                  <a:srgbClr val="FF0000"/>
                </a:solidFill>
                <a:latin typeface="Courier New"/>
                <a:cs typeface="Courier New"/>
              </a:rPr>
              <a:t>m</a:t>
            </a:r>
            <a:r>
              <a:rPr lang="en-US" sz="2400" b="1" dirty="0" err="1" smtClean="0">
                <a:solidFill>
                  <a:srgbClr val="FF0000"/>
                </a:solidFill>
                <a:latin typeface="Courier New"/>
                <a:cs typeface="Courier New"/>
              </a:rPr>
              <a:t>⊕</a:t>
            </a:r>
            <a:r>
              <a:rPr lang="en-US" sz="2800" b="1" dirty="0" err="1" smtClean="0">
                <a:solidFill>
                  <a:srgbClr val="FF0000"/>
                </a:solidFill>
                <a:latin typeface="Courier New"/>
                <a:cs typeface="Courier New"/>
              </a:rPr>
              <a:t>k</a:t>
            </a:r>
            <a:endParaRPr lang="en-US" sz="2800" b="1" dirty="0">
              <a:solidFill>
                <a:srgbClr val="FF0000"/>
              </a:solidFill>
              <a:latin typeface="Courier New"/>
              <a:cs typeface="Courier New"/>
            </a:endParaRPr>
          </a:p>
        </p:txBody>
      </p:sp>
      <p:cxnSp>
        <p:nvCxnSpPr>
          <p:cNvPr id="12" name="Straight Arrow Connector 11"/>
          <p:cNvCxnSpPr/>
          <p:nvPr/>
        </p:nvCxnSpPr>
        <p:spPr>
          <a:xfrm flipH="1">
            <a:off x="2819400" y="3829447"/>
            <a:ext cx="2286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flipH="1">
            <a:off x="3352801" y="3219847"/>
            <a:ext cx="1318841" cy="461665"/>
          </a:xfrm>
          <a:prstGeom prst="rect">
            <a:avLst/>
          </a:prstGeom>
          <a:noFill/>
        </p:spPr>
        <p:txBody>
          <a:bodyPr wrap="none" rtlCol="0">
            <a:spAutoFit/>
          </a:bodyPr>
          <a:lstStyle/>
          <a:p>
            <a:r>
              <a:rPr lang="en-US" sz="2400" dirty="0" err="1"/>
              <a:t>d</a:t>
            </a:r>
            <a:r>
              <a:rPr lang="en-US" sz="2400" dirty="0" err="1" smtClean="0"/>
              <a:t>ec</a:t>
            </a:r>
            <a:r>
              <a:rPr lang="en-US" sz="2400" dirty="0" smtClean="0"/>
              <a:t> ( ⊕k )</a:t>
            </a:r>
            <a:endParaRPr lang="en-US" sz="2400" dirty="0"/>
          </a:p>
        </p:txBody>
      </p:sp>
      <p:sp>
        <p:nvSpPr>
          <p:cNvPr id="14" name="Rectangle 13"/>
          <p:cNvSpPr/>
          <p:nvPr/>
        </p:nvSpPr>
        <p:spPr>
          <a:xfrm>
            <a:off x="381000" y="3530600"/>
            <a:ext cx="1828800" cy="50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err="1">
                <a:solidFill>
                  <a:srgbClr val="FF0000"/>
                </a:solidFill>
                <a:latin typeface="Courier New"/>
                <a:cs typeface="Courier New"/>
              </a:rPr>
              <a:t>m</a:t>
            </a:r>
            <a:r>
              <a:rPr lang="en-US" sz="2800" b="1" dirty="0" err="1" smtClean="0">
                <a:solidFill>
                  <a:srgbClr val="FF0000"/>
                </a:solidFill>
                <a:latin typeface="Courier New"/>
                <a:cs typeface="Courier New"/>
              </a:rPr>
              <a:t>⊕p</a:t>
            </a:r>
            <a:endParaRPr lang="en-US" sz="2800" b="1" dirty="0">
              <a:solidFill>
                <a:srgbClr val="FF0000"/>
              </a:solidFill>
              <a:latin typeface="Courier New"/>
              <a:cs typeface="Courier New"/>
            </a:endParaRPr>
          </a:p>
        </p:txBody>
      </p:sp>
      <p:grpSp>
        <p:nvGrpSpPr>
          <p:cNvPr id="19" name="Group 18"/>
          <p:cNvGrpSpPr/>
          <p:nvPr/>
        </p:nvGrpSpPr>
        <p:grpSpPr>
          <a:xfrm>
            <a:off x="5410200" y="2108200"/>
            <a:ext cx="2667000" cy="1930400"/>
            <a:chOff x="5410200" y="1581150"/>
            <a:chExt cx="2667000" cy="1447800"/>
          </a:xfrm>
        </p:grpSpPr>
        <p:sp>
          <p:nvSpPr>
            <p:cNvPr id="10" name="Rectangle 9"/>
            <p:cNvSpPr/>
            <p:nvPr/>
          </p:nvSpPr>
          <p:spPr>
            <a:xfrm>
              <a:off x="5638800" y="2038350"/>
              <a:ext cx="18288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0000"/>
                  </a:solidFill>
                </a:rPr>
                <a:t>p</a:t>
              </a:r>
              <a:endParaRPr lang="en-US" sz="2800" dirty="0">
                <a:solidFill>
                  <a:srgbClr val="FF0000"/>
                </a:solidFill>
              </a:endParaRPr>
            </a:p>
          </p:txBody>
        </p:sp>
        <p:sp>
          <p:nvSpPr>
            <p:cNvPr id="11" name="Rectangle 10"/>
            <p:cNvSpPr/>
            <p:nvPr/>
          </p:nvSpPr>
          <p:spPr>
            <a:xfrm>
              <a:off x="5638800" y="2647950"/>
              <a:ext cx="1828800" cy="381000"/>
            </a:xfrm>
            <a:prstGeom prst="rect">
              <a:avLst/>
            </a:prstGeom>
            <a:pattFill prst="lgCheck">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latin typeface="Courier New"/>
                  <a:cs typeface="Courier New"/>
                </a:rPr>
                <a:t>(</a:t>
              </a:r>
              <a:r>
                <a:rPr lang="en-US" sz="2400" b="1" dirty="0" err="1" smtClean="0">
                  <a:solidFill>
                    <a:srgbClr val="FF0000"/>
                  </a:solidFill>
                  <a:latin typeface="Courier New"/>
                  <a:cs typeface="Courier New"/>
                </a:rPr>
                <a:t>m</a:t>
              </a:r>
              <a:r>
                <a:rPr lang="en-US" sz="2400" b="1" dirty="0" err="1">
                  <a:solidFill>
                    <a:srgbClr val="FF0000"/>
                  </a:solidFill>
                  <a:latin typeface="Courier New"/>
                  <a:cs typeface="Courier New"/>
                </a:rPr>
                <a:t>⊕</a:t>
              </a:r>
              <a:r>
                <a:rPr lang="en-US" sz="2400" b="1" dirty="0" err="1" smtClean="0">
                  <a:solidFill>
                    <a:srgbClr val="FF0000"/>
                  </a:solidFill>
                  <a:latin typeface="Courier New"/>
                  <a:cs typeface="Courier New"/>
                </a:rPr>
                <a:t>k</a:t>
              </a:r>
              <a:r>
                <a:rPr lang="en-US" sz="2400" b="1" dirty="0">
                  <a:solidFill>
                    <a:srgbClr val="FF0000"/>
                  </a:solidFill>
                  <a:latin typeface="Courier New"/>
                  <a:cs typeface="Courier New"/>
                </a:rPr>
                <a:t>)</a:t>
              </a:r>
              <a:r>
                <a:rPr lang="en-US" sz="2400" b="1" dirty="0" smtClean="0">
                  <a:solidFill>
                    <a:srgbClr val="FF0000"/>
                  </a:solidFill>
                  <a:latin typeface="Courier New"/>
                  <a:cs typeface="Courier New"/>
                </a:rPr>
                <a:t>⊕p</a:t>
              </a:r>
              <a:endParaRPr lang="en-US" sz="2400" b="1" dirty="0">
                <a:solidFill>
                  <a:srgbClr val="FF0000"/>
                </a:solidFill>
                <a:latin typeface="Courier New"/>
                <a:cs typeface="Courier New"/>
              </a:endParaRPr>
            </a:p>
          </p:txBody>
        </p:sp>
        <p:sp>
          <p:nvSpPr>
            <p:cNvPr id="15" name="TextBox 14"/>
            <p:cNvSpPr txBox="1"/>
            <p:nvPr/>
          </p:nvSpPr>
          <p:spPr>
            <a:xfrm>
              <a:off x="7467600" y="1581150"/>
              <a:ext cx="441146" cy="530915"/>
            </a:xfrm>
            <a:prstGeom prst="rect">
              <a:avLst/>
            </a:prstGeom>
            <a:noFill/>
          </p:spPr>
          <p:txBody>
            <a:bodyPr wrap="none" rtlCol="0">
              <a:spAutoFit/>
            </a:bodyPr>
            <a:lstStyle/>
            <a:p>
              <a:r>
                <a:rPr lang="en-US" sz="4000" dirty="0"/>
                <a:t>⊕</a:t>
              </a:r>
            </a:p>
          </p:txBody>
        </p:sp>
        <p:cxnSp>
          <p:nvCxnSpPr>
            <p:cNvPr id="18" name="Straight Connector 17"/>
            <p:cNvCxnSpPr/>
            <p:nvPr/>
          </p:nvCxnSpPr>
          <p:spPr>
            <a:xfrm>
              <a:off x="5410200" y="2533650"/>
              <a:ext cx="2667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838200" y="3530600"/>
            <a:ext cx="9906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6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animBg="1"/>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 2:   no integrity   </a:t>
            </a:r>
            <a:r>
              <a:rPr lang="en-US" sz="3200" dirty="0" smtClean="0"/>
              <a:t>(OTP is malleable)</a:t>
            </a:r>
            <a:endParaRPr lang="en-US" sz="3200" dirty="0"/>
          </a:p>
        </p:txBody>
      </p:sp>
      <p:sp>
        <p:nvSpPr>
          <p:cNvPr id="3" name="Content Placeholder 2"/>
          <p:cNvSpPr>
            <a:spLocks noGrp="1"/>
          </p:cNvSpPr>
          <p:nvPr>
            <p:ph idx="1"/>
          </p:nvPr>
        </p:nvSpPr>
        <p:spPr>
          <a:xfrm>
            <a:off x="457200" y="5562600"/>
            <a:ext cx="8229600" cy="1320800"/>
          </a:xfrm>
        </p:spPr>
        <p:txBody>
          <a:bodyPr/>
          <a:lstStyle/>
          <a:p>
            <a:pPr marL="0" indent="0">
              <a:buNone/>
            </a:pPr>
            <a:r>
              <a:rPr lang="en-US" dirty="0" smtClean="0"/>
              <a:t>Modifications to </a:t>
            </a:r>
            <a:r>
              <a:rPr lang="en-US" dirty="0" err="1" smtClean="0"/>
              <a:t>ciphertext</a:t>
            </a:r>
            <a:r>
              <a:rPr lang="en-US" dirty="0" smtClean="0"/>
              <a:t> are undetected and </a:t>
            </a:r>
            <a:br>
              <a:rPr lang="en-US" dirty="0" smtClean="0"/>
            </a:br>
            <a:r>
              <a:rPr lang="en-US" dirty="0" smtClean="0"/>
              <a:t>have predictable impact on plaintext</a:t>
            </a:r>
            <a:endParaRPr lang="en-US" dirty="0"/>
          </a:p>
        </p:txBody>
      </p:sp>
      <p:sp>
        <p:nvSpPr>
          <p:cNvPr id="5" name="Rectangle 4"/>
          <p:cNvSpPr/>
          <p:nvPr/>
        </p:nvSpPr>
        <p:spPr>
          <a:xfrm>
            <a:off x="381000" y="2006600"/>
            <a:ext cx="1828800" cy="50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latin typeface="Courier New"/>
                <a:cs typeface="Courier New"/>
              </a:rPr>
              <a:t>From: Bob</a:t>
            </a:r>
            <a:endParaRPr lang="en-US" b="1" dirty="0">
              <a:solidFill>
                <a:srgbClr val="FF0000"/>
              </a:solidFill>
              <a:latin typeface="Courier New"/>
              <a:cs typeface="Courier New"/>
            </a:endParaRPr>
          </a:p>
        </p:txBody>
      </p:sp>
      <p:cxnSp>
        <p:nvCxnSpPr>
          <p:cNvPr id="7" name="Straight Arrow Connector 6"/>
          <p:cNvCxnSpPr/>
          <p:nvPr/>
        </p:nvCxnSpPr>
        <p:spPr>
          <a:xfrm>
            <a:off x="2743200" y="2209800"/>
            <a:ext cx="2286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76601" y="1600201"/>
            <a:ext cx="1388421" cy="461665"/>
          </a:xfrm>
          <a:prstGeom prst="rect">
            <a:avLst/>
          </a:prstGeom>
          <a:noFill/>
        </p:spPr>
        <p:txBody>
          <a:bodyPr wrap="none" rtlCol="0">
            <a:spAutoFit/>
          </a:bodyPr>
          <a:lstStyle/>
          <a:p>
            <a:r>
              <a:rPr lang="en-US" sz="2400" dirty="0" err="1"/>
              <a:t>e</a:t>
            </a:r>
            <a:r>
              <a:rPr lang="en-US" sz="2400" dirty="0" err="1" smtClean="0"/>
              <a:t>nc</a:t>
            </a:r>
            <a:r>
              <a:rPr lang="en-US" sz="2400" dirty="0" smtClean="0"/>
              <a:t>  ( ⊕k )</a:t>
            </a:r>
            <a:endParaRPr lang="en-US" sz="2400" dirty="0"/>
          </a:p>
        </p:txBody>
      </p:sp>
      <p:sp>
        <p:nvSpPr>
          <p:cNvPr id="9" name="Rectangle 8"/>
          <p:cNvSpPr/>
          <p:nvPr/>
        </p:nvSpPr>
        <p:spPr>
          <a:xfrm>
            <a:off x="5638800" y="1905000"/>
            <a:ext cx="1828800" cy="508000"/>
          </a:xfrm>
          <a:prstGeom prst="rect">
            <a:avLst/>
          </a:prstGeom>
          <a:pattFill prst="lgCheck">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latin typeface="Courier New"/>
                <a:cs typeface="Courier New"/>
              </a:rPr>
              <a:t>From: Bob</a:t>
            </a:r>
            <a:endParaRPr lang="en-US" b="1" dirty="0">
              <a:solidFill>
                <a:srgbClr val="FF0000"/>
              </a:solidFill>
              <a:latin typeface="Courier New"/>
              <a:cs typeface="Courier New"/>
            </a:endParaRPr>
          </a:p>
        </p:txBody>
      </p:sp>
      <p:sp>
        <p:nvSpPr>
          <p:cNvPr id="10" name="Rectangle 9"/>
          <p:cNvSpPr/>
          <p:nvPr/>
        </p:nvSpPr>
        <p:spPr>
          <a:xfrm>
            <a:off x="6629400" y="2616200"/>
            <a:ext cx="609600" cy="50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0000"/>
                </a:solidFill>
              </a:rPr>
              <a:t>⋯</a:t>
            </a:r>
            <a:endParaRPr lang="en-US" dirty="0">
              <a:solidFill>
                <a:srgbClr val="FF0000"/>
              </a:solidFill>
            </a:endParaRPr>
          </a:p>
        </p:txBody>
      </p:sp>
      <p:sp>
        <p:nvSpPr>
          <p:cNvPr id="11" name="Rectangle 10"/>
          <p:cNvSpPr/>
          <p:nvPr/>
        </p:nvSpPr>
        <p:spPr>
          <a:xfrm>
            <a:off x="5638800" y="3429000"/>
            <a:ext cx="1828800" cy="508000"/>
          </a:xfrm>
          <a:prstGeom prst="rect">
            <a:avLst/>
          </a:prstGeom>
          <a:pattFill prst="lgCheck">
            <a:fgClr>
              <a:schemeClr val="bg1">
                <a:lumMod val="65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latin typeface="Courier New"/>
                <a:cs typeface="Courier New"/>
              </a:rPr>
              <a:t>From: Eve</a:t>
            </a:r>
            <a:endParaRPr lang="en-US" b="1" dirty="0">
              <a:solidFill>
                <a:srgbClr val="FF0000"/>
              </a:solidFill>
              <a:latin typeface="Courier New"/>
              <a:cs typeface="Courier New"/>
            </a:endParaRPr>
          </a:p>
        </p:txBody>
      </p:sp>
      <p:cxnSp>
        <p:nvCxnSpPr>
          <p:cNvPr id="12" name="Straight Arrow Connector 11"/>
          <p:cNvCxnSpPr/>
          <p:nvPr/>
        </p:nvCxnSpPr>
        <p:spPr>
          <a:xfrm flipH="1">
            <a:off x="2819400" y="3727847"/>
            <a:ext cx="2286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flipH="1">
            <a:off x="3352801" y="3118248"/>
            <a:ext cx="1318841" cy="461665"/>
          </a:xfrm>
          <a:prstGeom prst="rect">
            <a:avLst/>
          </a:prstGeom>
          <a:noFill/>
        </p:spPr>
        <p:txBody>
          <a:bodyPr wrap="none" rtlCol="0">
            <a:spAutoFit/>
          </a:bodyPr>
          <a:lstStyle/>
          <a:p>
            <a:r>
              <a:rPr lang="en-US" sz="2400" dirty="0" err="1"/>
              <a:t>d</a:t>
            </a:r>
            <a:r>
              <a:rPr lang="en-US" sz="2400" dirty="0" err="1" smtClean="0"/>
              <a:t>ec</a:t>
            </a:r>
            <a:r>
              <a:rPr lang="en-US" sz="2400" dirty="0" smtClean="0"/>
              <a:t> ( ⊕k )</a:t>
            </a:r>
            <a:endParaRPr lang="en-US" sz="2400" dirty="0"/>
          </a:p>
        </p:txBody>
      </p:sp>
      <p:sp>
        <p:nvSpPr>
          <p:cNvPr id="14" name="Rectangle 13"/>
          <p:cNvSpPr/>
          <p:nvPr/>
        </p:nvSpPr>
        <p:spPr>
          <a:xfrm>
            <a:off x="381000" y="3429000"/>
            <a:ext cx="1828800" cy="50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latin typeface="Courier New"/>
                <a:cs typeface="Courier New"/>
              </a:rPr>
              <a:t>From: Eve</a:t>
            </a:r>
            <a:endParaRPr lang="en-US" b="1" dirty="0">
              <a:solidFill>
                <a:srgbClr val="FF0000"/>
              </a:solidFill>
              <a:latin typeface="Courier New"/>
              <a:cs typeface="Courier New"/>
            </a:endParaRPr>
          </a:p>
        </p:txBody>
      </p:sp>
      <p:sp>
        <p:nvSpPr>
          <p:cNvPr id="15" name="TextBox 14"/>
          <p:cNvSpPr txBox="1"/>
          <p:nvPr/>
        </p:nvSpPr>
        <p:spPr>
          <a:xfrm>
            <a:off x="7467600" y="2006600"/>
            <a:ext cx="441146" cy="707886"/>
          </a:xfrm>
          <a:prstGeom prst="rect">
            <a:avLst/>
          </a:prstGeom>
          <a:noFill/>
        </p:spPr>
        <p:txBody>
          <a:bodyPr wrap="none" rtlCol="0">
            <a:spAutoFit/>
          </a:bodyPr>
          <a:lstStyle/>
          <a:p>
            <a:r>
              <a:rPr lang="en-US" sz="4000" dirty="0"/>
              <a:t>⊕</a:t>
            </a:r>
          </a:p>
        </p:txBody>
      </p:sp>
      <p:cxnSp>
        <p:nvCxnSpPr>
          <p:cNvPr id="18" name="Straight Connector 17"/>
          <p:cNvCxnSpPr/>
          <p:nvPr/>
        </p:nvCxnSpPr>
        <p:spPr>
          <a:xfrm>
            <a:off x="5410200" y="3276600"/>
            <a:ext cx="2667000" cy="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375920" y="2927040"/>
              <a:ext cx="7539840" cy="1983360"/>
            </p14:xfrm>
          </p:contentPart>
        </mc:Choice>
        <mc:Fallback xmlns="">
          <p:pic>
            <p:nvPicPr>
              <p:cNvPr id="4" name="Ink 3"/>
              <p:cNvPicPr/>
              <p:nvPr/>
            </p:nvPicPr>
            <p:blipFill>
              <a:blip r:embed="rId4"/>
              <a:stretch>
                <a:fillRect/>
              </a:stretch>
            </p:blipFill>
            <p:spPr>
              <a:xfrm>
                <a:off x="1363320" y="2185920"/>
                <a:ext cx="7561800" cy="1508760"/>
              </a:xfrm>
              <a:prstGeom prst="rect">
                <a:avLst/>
              </a:prstGeom>
            </p:spPr>
          </p:pic>
        </mc:Fallback>
      </mc:AlternateContent>
    </p:spTree>
    <p:extLst>
      <p:ext uri="{BB962C8B-B14F-4D97-AF65-F5344CB8AC3E}">
        <p14:creationId xmlns:p14="http://schemas.microsoft.com/office/powerpoint/2010/main" val="1238761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7E4FC5-B460-1242-B768-2ECFEA7E5878}" type="slidenum">
              <a:rPr lang="en-US" smtClean="0">
                <a:latin typeface="Times New Roman" charset="0"/>
              </a:rPr>
              <a:pPr/>
              <a:t>38</a:t>
            </a:fld>
            <a:endParaRPr lang="en-US" smtClean="0">
              <a:latin typeface="Times New Roman" charset="0"/>
            </a:endParaRPr>
          </a:p>
        </p:txBody>
      </p:sp>
      <p:sp>
        <p:nvSpPr>
          <p:cNvPr id="37891" name="Rectangle 2"/>
          <p:cNvSpPr>
            <a:spLocks noGrp="1" noChangeArrowheads="1"/>
          </p:cNvSpPr>
          <p:nvPr>
            <p:ph type="title"/>
          </p:nvPr>
        </p:nvSpPr>
        <p:spPr>
          <a:xfrm>
            <a:off x="685800" y="228600"/>
            <a:ext cx="7772400" cy="1143000"/>
          </a:xfrm>
        </p:spPr>
        <p:txBody>
          <a:bodyPr/>
          <a:lstStyle/>
          <a:p>
            <a:pPr eaLnBrk="1" hangingPunct="1"/>
            <a:r>
              <a:rPr lang="en-US" dirty="0" smtClean="0"/>
              <a:t>Codebook Cipher</a:t>
            </a:r>
          </a:p>
        </p:txBody>
      </p:sp>
      <p:sp>
        <p:nvSpPr>
          <p:cNvPr id="39939" name="Rectangle 3"/>
          <p:cNvSpPr>
            <a:spLocks noGrp="1" noChangeArrowheads="1"/>
          </p:cNvSpPr>
          <p:nvPr>
            <p:ph type="body" idx="1"/>
          </p:nvPr>
        </p:nvSpPr>
        <p:spPr>
          <a:xfrm>
            <a:off x="533400" y="1295400"/>
            <a:ext cx="8229600" cy="4648200"/>
          </a:xfrm>
        </p:spPr>
        <p:txBody>
          <a:bodyPr>
            <a:normAutofit lnSpcReduction="10000"/>
          </a:bodyPr>
          <a:lstStyle/>
          <a:p>
            <a:pPr eaLnBrk="1" hangingPunct="1">
              <a:lnSpc>
                <a:spcPct val="90000"/>
              </a:lnSpc>
              <a:spcAft>
                <a:spcPts val="600"/>
              </a:spcAft>
            </a:pPr>
            <a:r>
              <a:rPr lang="en-US" sz="2800" dirty="0"/>
              <a:t>Literally, a book filled with “</a:t>
            </a:r>
            <a:r>
              <a:rPr lang="en-US" sz="2800" dirty="0" err="1"/>
              <a:t>codewords</a:t>
            </a:r>
            <a:r>
              <a:rPr lang="en-US" sz="2800" dirty="0"/>
              <a:t>”</a:t>
            </a:r>
            <a:endParaRPr lang="en-US" sz="2800" dirty="0">
              <a:hlinkClick r:id="rId3"/>
            </a:endParaRPr>
          </a:p>
          <a:p>
            <a:pPr eaLnBrk="1" hangingPunct="1">
              <a:lnSpc>
                <a:spcPct val="90000"/>
              </a:lnSpc>
              <a:spcAft>
                <a:spcPts val="600"/>
              </a:spcAft>
            </a:pPr>
            <a:r>
              <a:rPr lang="en-US" sz="2800" dirty="0">
                <a:hlinkClick r:id="rId3"/>
              </a:rPr>
              <a:t>Zimmerman Telegram</a:t>
            </a:r>
            <a:r>
              <a:rPr lang="en-US" sz="2800" dirty="0"/>
              <a:t> encrypted via codebook</a:t>
            </a:r>
          </a:p>
          <a:p>
            <a:pPr eaLnBrk="1" hangingPunct="1">
              <a:lnSpc>
                <a:spcPct val="90000"/>
              </a:lnSpc>
              <a:spcAft>
                <a:spcPts val="600"/>
              </a:spcAft>
              <a:buFont typeface="Wingdings" charset="2"/>
              <a:buNone/>
            </a:pPr>
            <a:r>
              <a:rPr lang="en-US" sz="1800" dirty="0"/>
              <a:t>		</a:t>
            </a:r>
            <a:r>
              <a:rPr lang="en-US" sz="1800" dirty="0" err="1"/>
              <a:t>Februar</a:t>
            </a:r>
            <a:r>
              <a:rPr lang="en-US" sz="1800" dirty="0"/>
              <a:t>			13605</a:t>
            </a:r>
          </a:p>
          <a:p>
            <a:pPr eaLnBrk="1" hangingPunct="1">
              <a:lnSpc>
                <a:spcPct val="90000"/>
              </a:lnSpc>
              <a:spcAft>
                <a:spcPts val="600"/>
              </a:spcAft>
              <a:buFont typeface="Wingdings" charset="2"/>
              <a:buNone/>
            </a:pPr>
            <a:r>
              <a:rPr lang="en-US" sz="1800" dirty="0"/>
              <a:t>		fest			13732</a:t>
            </a:r>
          </a:p>
          <a:p>
            <a:pPr eaLnBrk="1" hangingPunct="1">
              <a:lnSpc>
                <a:spcPct val="90000"/>
              </a:lnSpc>
              <a:spcAft>
                <a:spcPts val="600"/>
              </a:spcAft>
              <a:buFont typeface="Wingdings" charset="2"/>
              <a:buNone/>
            </a:pPr>
            <a:r>
              <a:rPr lang="en-US" sz="1800" dirty="0"/>
              <a:t>		</a:t>
            </a:r>
            <a:r>
              <a:rPr lang="en-US" sz="1800" dirty="0" err="1"/>
              <a:t>finanzielle</a:t>
            </a:r>
            <a:r>
              <a:rPr lang="en-US" sz="1800" dirty="0"/>
              <a:t>		13850</a:t>
            </a:r>
          </a:p>
          <a:p>
            <a:pPr eaLnBrk="1" hangingPunct="1">
              <a:lnSpc>
                <a:spcPct val="90000"/>
              </a:lnSpc>
              <a:spcAft>
                <a:spcPts val="600"/>
              </a:spcAft>
              <a:buFont typeface="Wingdings" charset="2"/>
              <a:buNone/>
            </a:pPr>
            <a:r>
              <a:rPr lang="en-US" sz="1800" dirty="0"/>
              <a:t>		</a:t>
            </a:r>
            <a:r>
              <a:rPr lang="en-US" sz="1800" dirty="0" err="1"/>
              <a:t>folgender</a:t>
            </a:r>
            <a:r>
              <a:rPr lang="en-US" sz="1800" dirty="0"/>
              <a:t>		13918</a:t>
            </a:r>
          </a:p>
          <a:p>
            <a:pPr eaLnBrk="1" hangingPunct="1">
              <a:lnSpc>
                <a:spcPct val="90000"/>
              </a:lnSpc>
              <a:spcAft>
                <a:spcPts val="600"/>
              </a:spcAft>
              <a:buFont typeface="Wingdings" charset="2"/>
              <a:buNone/>
            </a:pPr>
            <a:r>
              <a:rPr lang="en-US" sz="1800" dirty="0"/>
              <a:t>		</a:t>
            </a:r>
            <a:r>
              <a:rPr lang="en-US" sz="1800" dirty="0" err="1"/>
              <a:t>Frieden</a:t>
            </a:r>
            <a:r>
              <a:rPr lang="en-US" sz="1800" dirty="0"/>
              <a:t>			17142</a:t>
            </a:r>
          </a:p>
          <a:p>
            <a:pPr eaLnBrk="1" hangingPunct="1">
              <a:lnSpc>
                <a:spcPct val="90000"/>
              </a:lnSpc>
              <a:spcAft>
                <a:spcPts val="600"/>
              </a:spcAft>
              <a:buFont typeface="Wingdings" charset="2"/>
              <a:buNone/>
            </a:pPr>
            <a:r>
              <a:rPr lang="en-US" sz="1800" dirty="0"/>
              <a:t>		</a:t>
            </a:r>
            <a:r>
              <a:rPr lang="en-US" sz="1800" dirty="0" err="1"/>
              <a:t>Friedenschluss</a:t>
            </a:r>
            <a:r>
              <a:rPr lang="en-US" sz="1800" dirty="0"/>
              <a:t>		17149</a:t>
            </a:r>
          </a:p>
          <a:p>
            <a:pPr eaLnBrk="1" hangingPunct="1">
              <a:lnSpc>
                <a:spcPct val="90000"/>
              </a:lnSpc>
              <a:spcAft>
                <a:spcPts val="600"/>
              </a:spcAft>
              <a:buFont typeface="Wingdings" charset="2"/>
              <a:buNone/>
            </a:pPr>
            <a:r>
              <a:rPr lang="en-US" sz="1800" dirty="0"/>
              <a:t>			:		    :</a:t>
            </a:r>
            <a:endParaRPr lang="en-US" sz="1800" dirty="0" smtClean="0"/>
          </a:p>
          <a:p>
            <a:pPr eaLnBrk="1" hangingPunct="1">
              <a:lnSpc>
                <a:spcPct val="90000"/>
              </a:lnSpc>
              <a:spcAft>
                <a:spcPts val="600"/>
              </a:spcAft>
            </a:pPr>
            <a:r>
              <a:rPr lang="en-US" sz="2800" dirty="0" smtClean="0"/>
              <a:t>Modern </a:t>
            </a:r>
            <a:r>
              <a:rPr lang="en-US" sz="2800" dirty="0"/>
              <a:t>block ciphers are codebooks!</a:t>
            </a:r>
          </a:p>
          <a:p>
            <a:pPr eaLnBrk="1" hangingPunct="1">
              <a:lnSpc>
                <a:spcPct val="90000"/>
              </a:lnSpc>
              <a:spcAft>
                <a:spcPts val="600"/>
              </a:spcAft>
            </a:pPr>
            <a:r>
              <a:rPr lang="en-US" sz="2800" dirty="0"/>
              <a:t>More about this later…</a:t>
            </a:r>
          </a:p>
        </p:txBody>
      </p:sp>
    </p:spTree>
    <p:extLst>
      <p:ext uri="{BB962C8B-B14F-4D97-AF65-F5344CB8AC3E}">
        <p14:creationId xmlns:p14="http://schemas.microsoft.com/office/powerpoint/2010/main" val="185639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out)">
                                      <p:cBhvr>
                                        <p:cTn id="17" dur="500"/>
                                        <p:tgtEl>
                                          <p:spTgt spid="399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ox(out)">
                                      <p:cBhvr>
                                        <p:cTn id="22" dur="500"/>
                                        <p:tgtEl>
                                          <p:spTgt spid="399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ox(out)">
                                      <p:cBhvr>
                                        <p:cTn id="27" dur="500"/>
                                        <p:tgtEl>
                                          <p:spTgt spid="399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ox(out)">
                                      <p:cBhvr>
                                        <p:cTn id="32" dur="500"/>
                                        <p:tgtEl>
                                          <p:spTgt spid="399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ox(out)">
                                      <p:cBhvr>
                                        <p:cTn id="37" dur="500"/>
                                        <p:tgtEl>
                                          <p:spTgt spid="399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box(out)">
                                      <p:cBhvr>
                                        <p:cTn id="42" dur="500"/>
                                        <p:tgtEl>
                                          <p:spTgt spid="399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box(out)">
                                      <p:cBhvr>
                                        <p:cTn id="47" dur="500"/>
                                        <p:tgtEl>
                                          <p:spTgt spid="3993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box(out)">
                                      <p:cBhvr>
                                        <p:cTn id="52" dur="500"/>
                                        <p:tgtEl>
                                          <p:spTgt spid="3993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box(out)">
                                      <p:cBhvr>
                                        <p:cTn id="57" dur="500"/>
                                        <p:tgtEl>
                                          <p:spTgt spid="3993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A08D399-DDF6-AC4B-B5DE-71A3FDCE8D76}" type="slidenum">
              <a:rPr lang="en-US" smtClean="0">
                <a:latin typeface="Times New Roman" charset="0"/>
              </a:rPr>
              <a:pPr/>
              <a:t>39</a:t>
            </a:fld>
            <a:endParaRPr lang="en-US" smtClean="0">
              <a:latin typeface="Times New Roman" charset="0"/>
            </a:endParaRPr>
          </a:p>
        </p:txBody>
      </p:sp>
      <p:sp>
        <p:nvSpPr>
          <p:cNvPr id="47107" name="Rectangle 2"/>
          <p:cNvSpPr>
            <a:spLocks noGrp="1" noChangeArrowheads="1"/>
          </p:cNvSpPr>
          <p:nvPr>
            <p:ph type="title"/>
          </p:nvPr>
        </p:nvSpPr>
        <p:spPr/>
        <p:txBody>
          <a:bodyPr/>
          <a:lstStyle/>
          <a:p>
            <a:pPr eaLnBrk="1" hangingPunct="1"/>
            <a:r>
              <a:rPr lang="en-US"/>
              <a:t>Early 20th Century</a:t>
            </a:r>
          </a:p>
        </p:txBody>
      </p:sp>
      <p:sp>
        <p:nvSpPr>
          <p:cNvPr id="47108" name="Rectangle 3"/>
          <p:cNvSpPr>
            <a:spLocks noGrp="1" noChangeArrowheads="1"/>
          </p:cNvSpPr>
          <p:nvPr>
            <p:ph type="body" idx="1"/>
          </p:nvPr>
        </p:nvSpPr>
        <p:spPr>
          <a:xfrm>
            <a:off x="609600" y="1981200"/>
            <a:ext cx="8077200" cy="3962400"/>
          </a:xfrm>
        </p:spPr>
        <p:txBody>
          <a:bodyPr/>
          <a:lstStyle/>
          <a:p>
            <a:pPr eaLnBrk="1" hangingPunct="1">
              <a:spcAft>
                <a:spcPts val="600"/>
              </a:spcAft>
            </a:pPr>
            <a:r>
              <a:rPr lang="en-US" sz="2800" dirty="0"/>
              <a:t>WWI </a:t>
            </a:r>
            <a:r>
              <a:rPr lang="en-US" sz="2800" dirty="0" err="1">
                <a:sym typeface="Symbol" charset="2"/>
              </a:rPr>
              <a:t></a:t>
            </a:r>
            <a:r>
              <a:rPr lang="en-US" sz="2800" dirty="0"/>
              <a:t> Zimmerman Telegram</a:t>
            </a:r>
          </a:p>
          <a:p>
            <a:pPr eaLnBrk="1" hangingPunct="1">
              <a:spcAft>
                <a:spcPts val="600"/>
              </a:spcAft>
            </a:pPr>
            <a:r>
              <a:rPr lang="en-US" sz="2800" dirty="0"/>
              <a:t>“Gentlemen do not read each other’s mail” </a:t>
            </a:r>
          </a:p>
          <a:p>
            <a:pPr lvl="1" eaLnBrk="1" hangingPunct="1">
              <a:spcAft>
                <a:spcPts val="600"/>
              </a:spcAft>
            </a:pPr>
            <a:r>
              <a:rPr lang="en-US" sz="2400" dirty="0"/>
              <a:t>Henry L. Stimson, Secretary of State, 1929</a:t>
            </a:r>
          </a:p>
          <a:p>
            <a:pPr eaLnBrk="1" hangingPunct="1">
              <a:spcAft>
                <a:spcPts val="600"/>
              </a:spcAft>
            </a:pPr>
            <a:r>
              <a:rPr lang="en-US" sz="2800" dirty="0"/>
              <a:t>WWII </a:t>
            </a:r>
            <a:r>
              <a:rPr lang="en-US" sz="2800" dirty="0" err="1">
                <a:sym typeface="Symbol" charset="2"/>
              </a:rPr>
              <a:t></a:t>
            </a:r>
            <a:r>
              <a:rPr lang="en-US" sz="2800" dirty="0"/>
              <a:t> </a:t>
            </a:r>
            <a:r>
              <a:rPr lang="en-US" sz="2800" b="1" dirty="0">
                <a:solidFill>
                  <a:srgbClr val="FFBE03"/>
                </a:solidFill>
              </a:rPr>
              <a:t>golden age of cryptanalysis</a:t>
            </a:r>
          </a:p>
          <a:p>
            <a:pPr lvl="1" eaLnBrk="1" hangingPunct="1">
              <a:spcAft>
                <a:spcPts val="600"/>
              </a:spcAft>
            </a:pPr>
            <a:r>
              <a:rPr lang="en-US" sz="2400" dirty="0"/>
              <a:t>Midway/Coral Sea</a:t>
            </a:r>
          </a:p>
          <a:p>
            <a:pPr lvl="1" eaLnBrk="1" hangingPunct="1">
              <a:spcAft>
                <a:spcPts val="600"/>
              </a:spcAft>
            </a:pPr>
            <a:r>
              <a:rPr lang="en-US" sz="2400" dirty="0"/>
              <a:t>Japanese </a:t>
            </a:r>
            <a:r>
              <a:rPr lang="en-US" sz="2400" b="1" dirty="0">
                <a:solidFill>
                  <a:schemeClr val="accent2"/>
                </a:solidFill>
              </a:rPr>
              <a:t>Purple</a:t>
            </a:r>
            <a:r>
              <a:rPr lang="en-US" sz="2400" dirty="0"/>
              <a:t> (codename </a:t>
            </a:r>
            <a:r>
              <a:rPr lang="en-US" sz="2400" b="1" dirty="0">
                <a:latin typeface="Times New Roman" charset="0"/>
              </a:rPr>
              <a:t>MAGIC</a:t>
            </a:r>
            <a:r>
              <a:rPr lang="en-US" sz="2400" dirty="0"/>
              <a:t>)</a:t>
            </a:r>
          </a:p>
          <a:p>
            <a:pPr lvl="1" eaLnBrk="1" hangingPunct="1">
              <a:spcAft>
                <a:spcPts val="600"/>
              </a:spcAft>
            </a:pPr>
            <a:r>
              <a:rPr lang="en-US" sz="2400" dirty="0"/>
              <a:t>German </a:t>
            </a:r>
            <a:r>
              <a:rPr lang="en-US" sz="2400" b="1" dirty="0">
                <a:solidFill>
                  <a:schemeClr val="accent2"/>
                </a:solidFill>
              </a:rPr>
              <a:t>Enigma</a:t>
            </a:r>
            <a:r>
              <a:rPr lang="en-US" sz="2400" dirty="0"/>
              <a:t> (codename </a:t>
            </a:r>
            <a:r>
              <a:rPr lang="en-US" sz="2400" b="1" dirty="0">
                <a:latin typeface="Times New Roman" charset="0"/>
              </a:rPr>
              <a:t>ULTRA</a:t>
            </a:r>
            <a:r>
              <a:rPr lang="en-US" sz="2400" dirty="0"/>
              <a:t>)</a:t>
            </a:r>
          </a:p>
        </p:txBody>
      </p:sp>
    </p:spTree>
    <p:extLst>
      <p:ext uri="{BB962C8B-B14F-4D97-AF65-F5344CB8AC3E}">
        <p14:creationId xmlns:p14="http://schemas.microsoft.com/office/powerpoint/2010/main" val="333653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crypto can do much more</a:t>
            </a:r>
            <a:endParaRPr lang="en-US" dirty="0"/>
          </a:p>
        </p:txBody>
      </p:sp>
      <p:sp>
        <p:nvSpPr>
          <p:cNvPr id="3" name="Content Placeholder 2"/>
          <p:cNvSpPr>
            <a:spLocks noGrp="1"/>
          </p:cNvSpPr>
          <p:nvPr>
            <p:ph idx="1"/>
          </p:nvPr>
        </p:nvSpPr>
        <p:spPr>
          <a:xfrm>
            <a:off x="152400" y="1295400"/>
            <a:ext cx="8229600" cy="5461000"/>
          </a:xfrm>
        </p:spPr>
        <p:txBody>
          <a:bodyPr/>
          <a:lstStyle/>
          <a:p>
            <a:r>
              <a:rPr lang="en-US" dirty="0" smtClean="0"/>
              <a:t>Digital signatures</a:t>
            </a:r>
          </a:p>
          <a:p>
            <a:endParaRPr lang="en-US" dirty="0"/>
          </a:p>
          <a:p>
            <a:endParaRPr lang="en-US" dirty="0" smtClean="0"/>
          </a:p>
          <a:p>
            <a:r>
              <a:rPr lang="en-US" dirty="0" smtClean="0"/>
              <a:t>Anonymous communication</a:t>
            </a:r>
            <a:endParaRPr lang="en-US" dirty="0"/>
          </a:p>
        </p:txBody>
      </p:sp>
      <p:grpSp>
        <p:nvGrpSpPr>
          <p:cNvPr id="7" name="Group 6"/>
          <p:cNvGrpSpPr/>
          <p:nvPr/>
        </p:nvGrpSpPr>
        <p:grpSpPr>
          <a:xfrm>
            <a:off x="6553200" y="1193800"/>
            <a:ext cx="1828800" cy="3454400"/>
            <a:chOff x="5486400" y="895350"/>
            <a:chExt cx="1828800" cy="2590800"/>
          </a:xfrm>
        </p:grpSpPr>
        <p:pic>
          <p:nvPicPr>
            <p:cNvPr id="4" name="Picture 3"/>
            <p:cNvPicPr>
              <a:picLocks noChangeAspect="1"/>
            </p:cNvPicPr>
            <p:nvPr/>
          </p:nvPicPr>
          <p:blipFill>
            <a:blip r:embed="rId2"/>
            <a:stretch>
              <a:fillRect/>
            </a:stretch>
          </p:blipFill>
          <p:spPr>
            <a:xfrm>
              <a:off x="5562600" y="1047750"/>
              <a:ext cx="1676400" cy="1788160"/>
            </a:xfrm>
            <a:prstGeom prst="rect">
              <a:avLst/>
            </a:prstGeom>
          </p:spPr>
        </p:pic>
        <p:sp>
          <p:nvSpPr>
            <p:cNvPr id="5" name="Rounded Rectangle 4"/>
            <p:cNvSpPr/>
            <p:nvPr/>
          </p:nvSpPr>
          <p:spPr>
            <a:xfrm>
              <a:off x="5715000" y="2724150"/>
              <a:ext cx="1371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Alice signature</a:t>
              </a:r>
              <a:endParaRPr lang="en-US" dirty="0"/>
            </a:p>
          </p:txBody>
        </p:sp>
        <p:sp>
          <p:nvSpPr>
            <p:cNvPr id="6" name="Rectangle 5"/>
            <p:cNvSpPr/>
            <p:nvPr/>
          </p:nvSpPr>
          <p:spPr>
            <a:xfrm>
              <a:off x="5486400" y="895350"/>
              <a:ext cx="1828800" cy="25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990601" y="4940685"/>
            <a:ext cx="1076739" cy="1320800"/>
            <a:chOff x="4038600" y="1123950"/>
            <a:chExt cx="1076739" cy="990600"/>
          </a:xfrm>
        </p:grpSpPr>
        <p:pic>
          <p:nvPicPr>
            <p:cNvPr id="9" name="Picture 8"/>
            <p:cNvPicPr>
              <a:picLocks noChangeAspect="1"/>
            </p:cNvPicPr>
            <p:nvPr/>
          </p:nvPicPr>
          <p:blipFill>
            <a:blip r:embed="rId3"/>
            <a:stretch>
              <a:fillRect/>
            </a:stretch>
          </p:blipFill>
          <p:spPr>
            <a:xfrm flipH="1">
              <a:off x="4038600" y="1123950"/>
              <a:ext cx="1076739" cy="990600"/>
            </a:xfrm>
            <a:prstGeom prst="rect">
              <a:avLst/>
            </a:prstGeom>
          </p:spPr>
        </p:pic>
        <p:sp>
          <p:nvSpPr>
            <p:cNvPr id="10" name="TextBox 9"/>
            <p:cNvSpPr txBox="1"/>
            <p:nvPr/>
          </p:nvSpPr>
          <p:spPr>
            <a:xfrm>
              <a:off x="4343400" y="1200150"/>
              <a:ext cx="636638" cy="276999"/>
            </a:xfrm>
            <a:prstGeom prst="rect">
              <a:avLst/>
            </a:prstGeom>
            <a:noFill/>
          </p:spPr>
          <p:txBody>
            <a:bodyPr wrap="none" rtlCol="0">
              <a:spAutoFit/>
            </a:bodyPr>
            <a:lstStyle/>
            <a:p>
              <a:r>
                <a:rPr lang="en-US" dirty="0" smtClean="0"/>
                <a:t>Alice</a:t>
              </a:r>
              <a:endParaRPr lang="en-US" dirty="0"/>
            </a:p>
          </p:txBody>
        </p:sp>
      </p:grpSp>
      <p:pic>
        <p:nvPicPr>
          <p:cNvPr id="13" name="Picture 12"/>
          <p:cNvPicPr>
            <a:picLocks noChangeAspect="1"/>
          </p:cNvPicPr>
          <p:nvPr/>
        </p:nvPicPr>
        <p:blipFill>
          <a:blip r:embed="rId4"/>
          <a:stretch>
            <a:fillRect/>
          </a:stretch>
        </p:blipFill>
        <p:spPr>
          <a:xfrm flipH="1">
            <a:off x="4534269" y="5042285"/>
            <a:ext cx="914400" cy="1231515"/>
          </a:xfrm>
          <a:prstGeom prst="rect">
            <a:avLst/>
          </a:prstGeom>
        </p:spPr>
      </p:pic>
      <p:cxnSp>
        <p:nvCxnSpPr>
          <p:cNvPr id="14" name="Straight Arrow Connector 13"/>
          <p:cNvCxnSpPr/>
          <p:nvPr/>
        </p:nvCxnSpPr>
        <p:spPr>
          <a:xfrm flipH="1">
            <a:off x="2400669" y="5651885"/>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400669" y="5347085"/>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loud Callout 15"/>
          <p:cNvSpPr/>
          <p:nvPr/>
        </p:nvSpPr>
        <p:spPr>
          <a:xfrm>
            <a:off x="3315069" y="3924685"/>
            <a:ext cx="2133600" cy="812800"/>
          </a:xfrm>
          <a:prstGeom prst="cloudCallout">
            <a:avLst>
              <a:gd name="adj1" fmla="val 18642"/>
              <a:gd name="adj2" fmla="val 979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90"/>
                </a:solidFill>
              </a:rPr>
              <a:t>Who did I </a:t>
            </a:r>
            <a:br>
              <a:rPr lang="en-US" sz="1600" dirty="0" smtClean="0">
                <a:solidFill>
                  <a:srgbClr val="000090"/>
                </a:solidFill>
              </a:rPr>
            </a:br>
            <a:r>
              <a:rPr lang="en-US" sz="1600" dirty="0" smtClean="0">
                <a:solidFill>
                  <a:srgbClr val="000090"/>
                </a:solidFill>
              </a:rPr>
              <a:t>just talk to?</a:t>
            </a:r>
            <a:endParaRPr lang="en-US" sz="1600" dirty="0">
              <a:solidFill>
                <a:srgbClr val="000090"/>
              </a:solidFill>
            </a:endParaRPr>
          </a:p>
        </p:txBody>
      </p:sp>
      <p:sp>
        <p:nvSpPr>
          <p:cNvPr id="18" name="TextBox 17"/>
          <p:cNvSpPr txBox="1"/>
          <p:nvPr/>
        </p:nvSpPr>
        <p:spPr>
          <a:xfrm>
            <a:off x="4953000" y="5359400"/>
            <a:ext cx="512280" cy="338554"/>
          </a:xfrm>
          <a:prstGeom prst="rect">
            <a:avLst/>
          </a:prstGeom>
          <a:noFill/>
        </p:spPr>
        <p:txBody>
          <a:bodyPr wrap="none" rtlCol="0">
            <a:spAutoFit/>
          </a:bodyPr>
          <a:lstStyle/>
          <a:p>
            <a:r>
              <a:rPr lang="en-US" sz="1600" dirty="0" smtClean="0"/>
              <a:t>Bob</a:t>
            </a:r>
            <a:endParaRPr lang="en-US" sz="1600" dirty="0"/>
          </a:p>
        </p:txBody>
      </p:sp>
    </p:spTree>
    <p:extLst>
      <p:ext uri="{BB962C8B-B14F-4D97-AF65-F5344CB8AC3E}">
        <p14:creationId xmlns:p14="http://schemas.microsoft.com/office/powerpoint/2010/main" val="3246981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17AF85B-83B7-B44A-895B-E46A1C1F465B}" type="slidenum">
              <a:rPr lang="en-US" smtClean="0">
                <a:latin typeface="Times New Roman" charset="0"/>
              </a:rPr>
              <a:pPr/>
              <a:t>40</a:t>
            </a:fld>
            <a:endParaRPr lang="en-US" smtClean="0">
              <a:latin typeface="Times New Roman" charset="0"/>
            </a:endParaRPr>
          </a:p>
        </p:txBody>
      </p:sp>
      <p:sp>
        <p:nvSpPr>
          <p:cNvPr id="48131" name="Rectangle 2"/>
          <p:cNvSpPr>
            <a:spLocks noGrp="1" noChangeArrowheads="1"/>
          </p:cNvSpPr>
          <p:nvPr>
            <p:ph type="title"/>
          </p:nvPr>
        </p:nvSpPr>
        <p:spPr/>
        <p:txBody>
          <a:bodyPr/>
          <a:lstStyle/>
          <a:p>
            <a:pPr eaLnBrk="1" hangingPunct="1"/>
            <a:r>
              <a:rPr lang="en-US"/>
              <a:t>Post-WWII History</a:t>
            </a:r>
          </a:p>
        </p:txBody>
      </p:sp>
      <p:sp>
        <p:nvSpPr>
          <p:cNvPr id="48132" name="Rectangle 3"/>
          <p:cNvSpPr>
            <a:spLocks noGrp="1" noChangeArrowheads="1"/>
          </p:cNvSpPr>
          <p:nvPr>
            <p:ph type="body" idx="1"/>
          </p:nvPr>
        </p:nvSpPr>
        <p:spPr>
          <a:xfrm>
            <a:off x="533400" y="1905000"/>
            <a:ext cx="8305800" cy="4267200"/>
          </a:xfrm>
        </p:spPr>
        <p:txBody>
          <a:bodyPr/>
          <a:lstStyle/>
          <a:p>
            <a:pPr eaLnBrk="1" hangingPunct="1">
              <a:lnSpc>
                <a:spcPct val="90000"/>
              </a:lnSpc>
              <a:spcAft>
                <a:spcPts val="600"/>
              </a:spcAft>
            </a:pPr>
            <a:r>
              <a:rPr lang="en-US" sz="2800" dirty="0"/>
              <a:t>Claude Shannon </a:t>
            </a:r>
            <a:r>
              <a:rPr lang="en-US" sz="2800" dirty="0" err="1">
                <a:sym typeface="Symbol" charset="2"/>
              </a:rPr>
              <a:t></a:t>
            </a:r>
            <a:r>
              <a:rPr lang="en-US" sz="2800" dirty="0"/>
              <a:t> father of the science of information theory</a:t>
            </a:r>
          </a:p>
          <a:p>
            <a:pPr eaLnBrk="1" hangingPunct="1">
              <a:lnSpc>
                <a:spcPct val="90000"/>
              </a:lnSpc>
              <a:spcAft>
                <a:spcPts val="600"/>
              </a:spcAft>
            </a:pPr>
            <a:r>
              <a:rPr lang="en-US" sz="2800" dirty="0"/>
              <a:t>Computer revolution </a:t>
            </a:r>
            <a:r>
              <a:rPr lang="en-US" sz="2800" dirty="0" err="1">
                <a:sym typeface="Symbol" charset="2"/>
              </a:rPr>
              <a:t></a:t>
            </a:r>
            <a:r>
              <a:rPr lang="en-US" sz="2800" dirty="0"/>
              <a:t> lots of data to protect</a:t>
            </a:r>
          </a:p>
          <a:p>
            <a:pPr eaLnBrk="1" hangingPunct="1">
              <a:lnSpc>
                <a:spcPct val="90000"/>
              </a:lnSpc>
              <a:spcAft>
                <a:spcPts val="600"/>
              </a:spcAft>
            </a:pPr>
            <a:r>
              <a:rPr lang="en-US" sz="2800" dirty="0"/>
              <a:t>Data Encryption Standard (DES), 70’s</a:t>
            </a:r>
          </a:p>
          <a:p>
            <a:pPr eaLnBrk="1" hangingPunct="1">
              <a:lnSpc>
                <a:spcPct val="90000"/>
              </a:lnSpc>
              <a:spcAft>
                <a:spcPts val="600"/>
              </a:spcAft>
            </a:pPr>
            <a:r>
              <a:rPr lang="en-US" sz="2800" dirty="0"/>
              <a:t>Public Key cryptography, 70’s</a:t>
            </a:r>
          </a:p>
          <a:p>
            <a:pPr eaLnBrk="1" hangingPunct="1">
              <a:lnSpc>
                <a:spcPct val="90000"/>
              </a:lnSpc>
              <a:spcAft>
                <a:spcPts val="600"/>
              </a:spcAft>
            </a:pPr>
            <a:r>
              <a:rPr lang="en-US" sz="2800" dirty="0"/>
              <a:t>CRYPTO conferences, 80’s</a:t>
            </a:r>
          </a:p>
          <a:p>
            <a:pPr eaLnBrk="1" hangingPunct="1">
              <a:lnSpc>
                <a:spcPct val="90000"/>
              </a:lnSpc>
              <a:spcAft>
                <a:spcPts val="600"/>
              </a:spcAft>
            </a:pPr>
            <a:r>
              <a:rPr lang="en-US" sz="2800" dirty="0"/>
              <a:t>Advanced Encryption Standard (AES), 90’s</a:t>
            </a:r>
            <a:endParaRPr lang="en-US" sz="2800" dirty="0" smtClean="0"/>
          </a:p>
          <a:p>
            <a:pPr eaLnBrk="1" hangingPunct="1">
              <a:lnSpc>
                <a:spcPct val="90000"/>
              </a:lnSpc>
              <a:spcAft>
                <a:spcPts val="600"/>
              </a:spcAft>
            </a:pPr>
            <a:r>
              <a:rPr lang="en-US" sz="2800" dirty="0" smtClean="0"/>
              <a:t>The crypto genie is out of the bottle…</a:t>
            </a:r>
            <a:endParaRPr lang="en-US" sz="2800" dirty="0"/>
          </a:p>
        </p:txBody>
      </p:sp>
    </p:spTree>
    <p:extLst>
      <p:ext uri="{BB962C8B-B14F-4D97-AF65-F5344CB8AC3E}">
        <p14:creationId xmlns:p14="http://schemas.microsoft.com/office/powerpoint/2010/main" val="179546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DF6E89-CA89-1B43-857D-F81058D3C833}" type="slidenum">
              <a:rPr lang="en-US" smtClean="0">
                <a:latin typeface="Times New Roman" charset="0"/>
              </a:rPr>
              <a:pPr/>
              <a:t>41</a:t>
            </a:fld>
            <a:endParaRPr lang="en-US" smtClean="0">
              <a:latin typeface="Times New Roman" charset="0"/>
            </a:endParaRPr>
          </a:p>
        </p:txBody>
      </p:sp>
      <p:sp>
        <p:nvSpPr>
          <p:cNvPr id="49155" name="Rectangle 2"/>
          <p:cNvSpPr>
            <a:spLocks noGrp="1" noChangeArrowheads="1"/>
          </p:cNvSpPr>
          <p:nvPr>
            <p:ph type="title"/>
          </p:nvPr>
        </p:nvSpPr>
        <p:spPr>
          <a:xfrm>
            <a:off x="685800" y="381000"/>
            <a:ext cx="7772400" cy="914400"/>
          </a:xfrm>
        </p:spPr>
        <p:txBody>
          <a:bodyPr/>
          <a:lstStyle/>
          <a:p>
            <a:pPr eaLnBrk="1" hangingPunct="1"/>
            <a:r>
              <a:rPr lang="en-US" dirty="0"/>
              <a:t>Claude Shannon</a:t>
            </a:r>
          </a:p>
        </p:txBody>
      </p:sp>
      <p:sp>
        <p:nvSpPr>
          <p:cNvPr id="58371" name="Rectangle 3"/>
          <p:cNvSpPr>
            <a:spLocks noGrp="1" noChangeArrowheads="1"/>
          </p:cNvSpPr>
          <p:nvPr>
            <p:ph type="body" idx="1"/>
          </p:nvPr>
        </p:nvSpPr>
        <p:spPr>
          <a:xfrm>
            <a:off x="685800" y="1524000"/>
            <a:ext cx="8001000" cy="4572000"/>
          </a:xfrm>
        </p:spPr>
        <p:txBody>
          <a:bodyPr>
            <a:normAutofit lnSpcReduction="10000"/>
          </a:bodyPr>
          <a:lstStyle/>
          <a:p>
            <a:pPr eaLnBrk="1" hangingPunct="1">
              <a:lnSpc>
                <a:spcPct val="90000"/>
              </a:lnSpc>
              <a:spcAft>
                <a:spcPts val="600"/>
              </a:spcAft>
            </a:pPr>
            <a:r>
              <a:rPr lang="en-US" sz="2800" dirty="0"/>
              <a:t>The founder of Information Theory</a:t>
            </a:r>
            <a:endParaRPr lang="en-US" sz="2800" dirty="0">
              <a:latin typeface="Times-Italic" charset="0"/>
            </a:endParaRPr>
          </a:p>
          <a:p>
            <a:pPr eaLnBrk="1" hangingPunct="1">
              <a:lnSpc>
                <a:spcPct val="90000"/>
              </a:lnSpc>
              <a:spcAft>
                <a:spcPts val="600"/>
              </a:spcAft>
            </a:pPr>
            <a:r>
              <a:rPr lang="en-US" sz="2800" dirty="0"/>
              <a:t>1949 paper:</a:t>
            </a:r>
            <a:r>
              <a:rPr lang="en-US" sz="2800" i="1" dirty="0">
                <a:latin typeface="Times-Italic" charset="0"/>
              </a:rPr>
              <a:t> </a:t>
            </a:r>
            <a:r>
              <a:rPr lang="en-US" sz="2800" i="1" dirty="0">
                <a:latin typeface="Times-Italic" charset="0"/>
                <a:hlinkClick r:id="rId3"/>
              </a:rPr>
              <a:t>Comm. Thy. of Secrecy Systems</a:t>
            </a:r>
            <a:endParaRPr lang="en-US" sz="2800" i="1" dirty="0" smtClean="0">
              <a:latin typeface="Times-Italic" charset="0"/>
            </a:endParaRPr>
          </a:p>
          <a:p>
            <a:pPr eaLnBrk="1" hangingPunct="1">
              <a:lnSpc>
                <a:spcPct val="90000"/>
              </a:lnSpc>
              <a:spcAft>
                <a:spcPts val="600"/>
              </a:spcAft>
            </a:pPr>
            <a:r>
              <a:rPr lang="en-US" sz="2800" dirty="0" smtClean="0"/>
              <a:t>Fundamental concepts</a:t>
            </a:r>
          </a:p>
          <a:p>
            <a:pPr lvl="1" eaLnBrk="1" hangingPunct="1">
              <a:lnSpc>
                <a:spcPct val="90000"/>
              </a:lnSpc>
              <a:spcAft>
                <a:spcPts val="600"/>
              </a:spcAft>
            </a:pPr>
            <a:r>
              <a:rPr lang="en-US" sz="2400" b="1" dirty="0">
                <a:solidFill>
                  <a:schemeClr val="accent2"/>
                </a:solidFill>
              </a:rPr>
              <a:t>Confusion</a:t>
            </a:r>
            <a:r>
              <a:rPr lang="en-US" sz="2400" dirty="0"/>
              <a:t> </a:t>
            </a:r>
            <a:r>
              <a:rPr lang="en-US" sz="2400" dirty="0" err="1">
                <a:sym typeface="Symbol" charset="2"/>
              </a:rPr>
              <a:t></a:t>
            </a:r>
            <a:r>
              <a:rPr lang="en-US" sz="2400" dirty="0"/>
              <a:t> obscure relationship between plaintext and </a:t>
            </a:r>
            <a:r>
              <a:rPr lang="en-US" sz="2400" dirty="0" err="1"/>
              <a:t>ciphertext</a:t>
            </a:r>
            <a:endParaRPr lang="en-US" sz="2400" dirty="0"/>
          </a:p>
          <a:p>
            <a:pPr lvl="1" eaLnBrk="1" hangingPunct="1">
              <a:lnSpc>
                <a:spcPct val="90000"/>
              </a:lnSpc>
              <a:spcAft>
                <a:spcPts val="600"/>
              </a:spcAft>
            </a:pPr>
            <a:r>
              <a:rPr lang="en-US" sz="2400" b="1" dirty="0">
                <a:solidFill>
                  <a:schemeClr val="accent2"/>
                </a:solidFill>
              </a:rPr>
              <a:t>Diffusion</a:t>
            </a:r>
            <a:r>
              <a:rPr lang="en-US" sz="2400" dirty="0"/>
              <a:t> </a:t>
            </a:r>
            <a:r>
              <a:rPr lang="en-US" sz="2400" dirty="0" err="1">
                <a:sym typeface="Symbol" charset="2"/>
              </a:rPr>
              <a:t></a:t>
            </a:r>
            <a:r>
              <a:rPr lang="en-US" sz="2400" dirty="0"/>
              <a:t> spread plaintext statistics through the </a:t>
            </a:r>
            <a:r>
              <a:rPr lang="en-US" sz="2400" dirty="0" err="1"/>
              <a:t>ciphertext</a:t>
            </a:r>
            <a:endParaRPr lang="en-US" sz="2400" dirty="0"/>
          </a:p>
          <a:p>
            <a:pPr eaLnBrk="1" hangingPunct="1">
              <a:lnSpc>
                <a:spcPct val="90000"/>
              </a:lnSpc>
              <a:spcAft>
                <a:spcPts val="600"/>
              </a:spcAft>
            </a:pPr>
            <a:r>
              <a:rPr lang="en-US" sz="2800" dirty="0"/>
              <a:t>Proved one-time pad is secure</a:t>
            </a:r>
          </a:p>
          <a:p>
            <a:pPr eaLnBrk="1" hangingPunct="1">
              <a:lnSpc>
                <a:spcPct val="90000"/>
              </a:lnSpc>
              <a:spcAft>
                <a:spcPts val="600"/>
              </a:spcAft>
            </a:pPr>
            <a:r>
              <a:rPr lang="en-US" sz="2800" dirty="0"/>
              <a:t>One-time pad is confusion-only, while double transposition is diffusion-only</a:t>
            </a:r>
          </a:p>
        </p:txBody>
      </p:sp>
    </p:spTree>
    <p:extLst>
      <p:ext uri="{BB962C8B-B14F-4D97-AF65-F5344CB8AC3E}">
        <p14:creationId xmlns:p14="http://schemas.microsoft.com/office/powerpoint/2010/main" val="3103378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box(out)">
                                      <p:cBhvr>
                                        <p:cTn id="27" dur="500"/>
                                        <p:tgtEl>
                                          <p:spTgt spid="583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box(out)">
                                      <p:cBhvr>
                                        <p:cTn id="32" dur="500"/>
                                        <p:tgtEl>
                                          <p:spTgt spid="583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box(out)">
                                      <p:cBhvr>
                                        <p:cTn id="37" dur="500"/>
                                        <p:tgtEl>
                                          <p:spTgt spid="5837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7F722E7-745C-CA4A-9027-AF4D0E836525}" type="slidenum">
              <a:rPr lang="en-US" smtClean="0">
                <a:latin typeface="Times New Roman" charset="0"/>
              </a:rPr>
              <a:pPr/>
              <a:t>42</a:t>
            </a:fld>
            <a:endParaRPr lang="en-US" smtClean="0">
              <a:latin typeface="Times New Roman" charset="0"/>
            </a:endParaRPr>
          </a:p>
        </p:txBody>
      </p:sp>
      <p:sp>
        <p:nvSpPr>
          <p:cNvPr id="50179" name="Rectangle 2"/>
          <p:cNvSpPr>
            <a:spLocks noGrp="1" noChangeArrowheads="1"/>
          </p:cNvSpPr>
          <p:nvPr>
            <p:ph type="title"/>
          </p:nvPr>
        </p:nvSpPr>
        <p:spPr>
          <a:xfrm>
            <a:off x="685800" y="457200"/>
            <a:ext cx="7772400" cy="914400"/>
          </a:xfrm>
        </p:spPr>
        <p:txBody>
          <a:bodyPr/>
          <a:lstStyle/>
          <a:p>
            <a:pPr eaLnBrk="1" hangingPunct="1"/>
            <a:r>
              <a:rPr lang="en-US"/>
              <a:t>Taxonomy of Cryptography</a:t>
            </a:r>
          </a:p>
        </p:txBody>
      </p:sp>
      <p:sp>
        <p:nvSpPr>
          <p:cNvPr id="50180" name="Rectangle 3"/>
          <p:cNvSpPr>
            <a:spLocks noGrp="1" noChangeArrowheads="1"/>
          </p:cNvSpPr>
          <p:nvPr>
            <p:ph type="body" idx="1"/>
          </p:nvPr>
        </p:nvSpPr>
        <p:spPr>
          <a:xfrm>
            <a:off x="685800" y="1524000"/>
            <a:ext cx="7848600" cy="4648200"/>
          </a:xfrm>
        </p:spPr>
        <p:txBody>
          <a:bodyPr/>
          <a:lstStyle/>
          <a:p>
            <a:pPr eaLnBrk="1" hangingPunct="1"/>
            <a:r>
              <a:rPr lang="en-US" sz="2800" b="1" dirty="0">
                <a:solidFill>
                  <a:schemeClr val="accent2"/>
                </a:solidFill>
              </a:rPr>
              <a:t>Symmetric Key</a:t>
            </a:r>
            <a:endParaRPr lang="en-US" sz="2800" dirty="0"/>
          </a:p>
          <a:p>
            <a:pPr lvl="1" eaLnBrk="1" hangingPunct="1"/>
            <a:r>
              <a:rPr lang="en-US" sz="2400" dirty="0"/>
              <a:t>Same key for encryption and decryption</a:t>
            </a:r>
          </a:p>
          <a:p>
            <a:pPr lvl="1" eaLnBrk="1" hangingPunct="1"/>
            <a:r>
              <a:rPr lang="en-US" sz="2400" dirty="0"/>
              <a:t>Two types: Stream ciphers, Block ciphers</a:t>
            </a:r>
          </a:p>
          <a:p>
            <a:pPr eaLnBrk="1" hangingPunct="1"/>
            <a:r>
              <a:rPr lang="en-US" sz="2800" b="1" dirty="0">
                <a:solidFill>
                  <a:schemeClr val="accent2"/>
                </a:solidFill>
              </a:rPr>
              <a:t>Public Key</a:t>
            </a:r>
            <a:r>
              <a:rPr lang="en-US" sz="2800" dirty="0"/>
              <a:t> (or asymmetric crypto)</a:t>
            </a:r>
          </a:p>
          <a:p>
            <a:pPr lvl="1" eaLnBrk="1" hangingPunct="1"/>
            <a:r>
              <a:rPr lang="en-US" sz="2400" dirty="0"/>
              <a:t>Two keys, one for encryption (public), and one for decryption (private)</a:t>
            </a:r>
            <a:endParaRPr lang="en-US" sz="2400" dirty="0" smtClean="0"/>
          </a:p>
          <a:p>
            <a:pPr lvl="1" eaLnBrk="1" hangingPunct="1"/>
            <a:r>
              <a:rPr lang="en-US" sz="2400" dirty="0" smtClean="0"/>
              <a:t>And digital </a:t>
            </a:r>
            <a:r>
              <a:rPr lang="en-US" sz="2400" dirty="0"/>
              <a:t>signatures </a:t>
            </a:r>
            <a:r>
              <a:rPr lang="en-US" sz="2400" dirty="0" err="1">
                <a:sym typeface="Symbol" charset="2"/>
              </a:rPr>
              <a:t></a:t>
            </a:r>
            <a:r>
              <a:rPr lang="en-US" sz="2400" dirty="0"/>
              <a:t> nothing comparable in symmetric key crypto</a:t>
            </a:r>
          </a:p>
          <a:p>
            <a:pPr eaLnBrk="1" hangingPunct="1"/>
            <a:r>
              <a:rPr lang="en-US" sz="2800" b="1" dirty="0">
                <a:solidFill>
                  <a:schemeClr val="accent2"/>
                </a:solidFill>
              </a:rPr>
              <a:t>Hash algorithms</a:t>
            </a:r>
            <a:endParaRPr lang="en-US" sz="2800" b="1" dirty="0" smtClean="0">
              <a:solidFill>
                <a:schemeClr val="accent2"/>
              </a:solidFill>
            </a:endParaRPr>
          </a:p>
          <a:p>
            <a:pPr lvl="1" eaLnBrk="1" hangingPunct="1"/>
            <a:r>
              <a:rPr lang="en-US" sz="2400" dirty="0" smtClean="0"/>
              <a:t>Can be </a:t>
            </a:r>
            <a:r>
              <a:rPr lang="en-US" sz="2400" dirty="0"/>
              <a:t>viewed as “one way”</a:t>
            </a:r>
            <a:r>
              <a:rPr lang="en-US" sz="2400" dirty="0" smtClean="0"/>
              <a:t> crypto</a:t>
            </a:r>
            <a:endParaRPr lang="en-US" sz="2400" dirty="0"/>
          </a:p>
        </p:txBody>
      </p:sp>
    </p:spTree>
    <p:extLst>
      <p:ext uri="{BB962C8B-B14F-4D97-AF65-F5344CB8AC3E}">
        <p14:creationId xmlns:p14="http://schemas.microsoft.com/office/powerpoint/2010/main" val="1339434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B7FF3D-1AE5-3D4D-BC92-E1A216A662DD}" type="slidenum">
              <a:rPr lang="en-US" smtClean="0">
                <a:latin typeface="Times New Roman" charset="0"/>
              </a:rPr>
              <a:pPr/>
              <a:t>43</a:t>
            </a:fld>
            <a:endParaRPr lang="en-US" smtClean="0">
              <a:latin typeface="Times New Roman" charset="0"/>
            </a:endParaRPr>
          </a:p>
        </p:txBody>
      </p:sp>
      <p:sp>
        <p:nvSpPr>
          <p:cNvPr id="51203" name="Rectangle 2"/>
          <p:cNvSpPr>
            <a:spLocks noGrp="1" noChangeArrowheads="1"/>
          </p:cNvSpPr>
          <p:nvPr>
            <p:ph type="title"/>
          </p:nvPr>
        </p:nvSpPr>
        <p:spPr>
          <a:xfrm>
            <a:off x="685800" y="228600"/>
            <a:ext cx="7772400" cy="1143000"/>
          </a:xfrm>
        </p:spPr>
        <p:txBody>
          <a:bodyPr/>
          <a:lstStyle/>
          <a:p>
            <a:pPr eaLnBrk="1" hangingPunct="1"/>
            <a:r>
              <a:rPr lang="en-US"/>
              <a:t>Taxonomy of Cryptanalysis</a:t>
            </a:r>
          </a:p>
        </p:txBody>
      </p:sp>
      <p:sp>
        <p:nvSpPr>
          <p:cNvPr id="51204" name="Rectangle 3"/>
          <p:cNvSpPr>
            <a:spLocks noGrp="1" noChangeArrowheads="1"/>
          </p:cNvSpPr>
          <p:nvPr>
            <p:ph type="body" idx="1"/>
          </p:nvPr>
        </p:nvSpPr>
        <p:spPr>
          <a:xfrm>
            <a:off x="533400" y="1447800"/>
            <a:ext cx="8229600" cy="4648200"/>
          </a:xfrm>
        </p:spPr>
        <p:txBody>
          <a:bodyPr/>
          <a:lstStyle/>
          <a:p>
            <a:pPr eaLnBrk="1" hangingPunct="1">
              <a:lnSpc>
                <a:spcPct val="85000"/>
              </a:lnSpc>
              <a:spcAft>
                <a:spcPts val="600"/>
              </a:spcAft>
            </a:pPr>
            <a:r>
              <a:rPr lang="en-US" sz="2800" dirty="0" smtClean="0"/>
              <a:t>From perspective of info available to Trudy</a:t>
            </a:r>
          </a:p>
          <a:p>
            <a:pPr lvl="1" eaLnBrk="1" hangingPunct="1">
              <a:lnSpc>
                <a:spcPct val="85000"/>
              </a:lnSpc>
              <a:spcAft>
                <a:spcPts val="600"/>
              </a:spcAft>
            </a:pPr>
            <a:r>
              <a:rPr lang="en-US" sz="2400" dirty="0" err="1" smtClean="0"/>
              <a:t>Ciphertext</a:t>
            </a:r>
            <a:r>
              <a:rPr lang="en-US" sz="2400" dirty="0" smtClean="0"/>
              <a:t> </a:t>
            </a:r>
            <a:r>
              <a:rPr lang="en-US" sz="2400" dirty="0"/>
              <a:t>only</a:t>
            </a:r>
          </a:p>
          <a:p>
            <a:pPr lvl="1" eaLnBrk="1" hangingPunct="1">
              <a:lnSpc>
                <a:spcPct val="85000"/>
              </a:lnSpc>
              <a:spcAft>
                <a:spcPts val="600"/>
              </a:spcAft>
            </a:pPr>
            <a:r>
              <a:rPr lang="en-US" sz="2400" dirty="0"/>
              <a:t>Known plaintext</a:t>
            </a:r>
          </a:p>
          <a:p>
            <a:pPr lvl="1" eaLnBrk="1" hangingPunct="1">
              <a:lnSpc>
                <a:spcPct val="85000"/>
              </a:lnSpc>
              <a:spcAft>
                <a:spcPts val="600"/>
              </a:spcAft>
            </a:pPr>
            <a:r>
              <a:rPr lang="en-US" sz="2400" dirty="0"/>
              <a:t>Chosen plaintext</a:t>
            </a:r>
          </a:p>
          <a:p>
            <a:pPr lvl="2" eaLnBrk="1" hangingPunct="1">
              <a:lnSpc>
                <a:spcPct val="85000"/>
              </a:lnSpc>
              <a:spcAft>
                <a:spcPts val="600"/>
              </a:spcAft>
            </a:pPr>
            <a:r>
              <a:rPr lang="en-US" dirty="0"/>
              <a:t>“Lunchtime attack”</a:t>
            </a:r>
          </a:p>
          <a:p>
            <a:pPr lvl="2" eaLnBrk="1" hangingPunct="1">
              <a:lnSpc>
                <a:spcPct val="85000"/>
              </a:lnSpc>
              <a:spcAft>
                <a:spcPts val="600"/>
              </a:spcAft>
            </a:pPr>
            <a:r>
              <a:rPr lang="en-US" dirty="0"/>
              <a:t>Protocols might encrypt chosen data</a:t>
            </a:r>
          </a:p>
          <a:p>
            <a:pPr lvl="1" eaLnBrk="1" hangingPunct="1">
              <a:lnSpc>
                <a:spcPct val="85000"/>
              </a:lnSpc>
              <a:spcAft>
                <a:spcPts val="600"/>
              </a:spcAft>
            </a:pPr>
            <a:r>
              <a:rPr lang="en-US" sz="2400" dirty="0"/>
              <a:t>Adaptively chosen plaintext</a:t>
            </a:r>
          </a:p>
          <a:p>
            <a:pPr lvl="1" eaLnBrk="1" hangingPunct="1">
              <a:lnSpc>
                <a:spcPct val="85000"/>
              </a:lnSpc>
              <a:spcAft>
                <a:spcPts val="600"/>
              </a:spcAft>
            </a:pPr>
            <a:r>
              <a:rPr lang="en-US" sz="2400" dirty="0"/>
              <a:t>Related key</a:t>
            </a:r>
          </a:p>
          <a:p>
            <a:pPr lvl="1" eaLnBrk="1" hangingPunct="1">
              <a:lnSpc>
                <a:spcPct val="85000"/>
              </a:lnSpc>
              <a:spcAft>
                <a:spcPts val="600"/>
              </a:spcAft>
            </a:pPr>
            <a:r>
              <a:rPr lang="en-US" sz="2400" dirty="0"/>
              <a:t>Forward search (public key </a:t>
            </a:r>
            <a:r>
              <a:rPr lang="en-US" sz="2400" dirty="0" smtClean="0"/>
              <a:t>crypto)</a:t>
            </a:r>
          </a:p>
          <a:p>
            <a:pPr lvl="1" eaLnBrk="1" hangingPunct="1">
              <a:lnSpc>
                <a:spcPct val="85000"/>
              </a:lnSpc>
              <a:spcAft>
                <a:spcPts val="600"/>
              </a:spcAft>
            </a:pPr>
            <a:r>
              <a:rPr lang="en-US" sz="2400" dirty="0" smtClean="0"/>
              <a:t>And others…</a:t>
            </a:r>
            <a:endParaRPr lang="en-US" sz="2400" dirty="0"/>
          </a:p>
        </p:txBody>
      </p:sp>
    </p:spTree>
    <p:extLst>
      <p:ext uri="{BB962C8B-B14F-4D97-AF65-F5344CB8AC3E}">
        <p14:creationId xmlns:p14="http://schemas.microsoft.com/office/powerpoint/2010/main" val="382294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267201" y="5374752"/>
            <a:ext cx="1076739" cy="1320800"/>
            <a:chOff x="4038600" y="1123950"/>
            <a:chExt cx="1076739" cy="990600"/>
          </a:xfrm>
        </p:grpSpPr>
        <p:pic>
          <p:nvPicPr>
            <p:cNvPr id="19" name="Picture 18"/>
            <p:cNvPicPr>
              <a:picLocks noChangeAspect="1"/>
            </p:cNvPicPr>
            <p:nvPr/>
          </p:nvPicPr>
          <p:blipFill>
            <a:blip r:embed="rId2"/>
            <a:stretch>
              <a:fillRect/>
            </a:stretch>
          </p:blipFill>
          <p:spPr>
            <a:xfrm flipH="1">
              <a:off x="4038600" y="1123950"/>
              <a:ext cx="1076739" cy="990600"/>
            </a:xfrm>
            <a:prstGeom prst="rect">
              <a:avLst/>
            </a:prstGeom>
          </p:spPr>
        </p:pic>
        <p:sp>
          <p:nvSpPr>
            <p:cNvPr id="20" name="TextBox 19"/>
            <p:cNvSpPr txBox="1"/>
            <p:nvPr/>
          </p:nvSpPr>
          <p:spPr>
            <a:xfrm>
              <a:off x="4343400" y="1200150"/>
              <a:ext cx="636638" cy="276999"/>
            </a:xfrm>
            <a:prstGeom prst="rect">
              <a:avLst/>
            </a:prstGeom>
            <a:noFill/>
          </p:spPr>
          <p:txBody>
            <a:bodyPr wrap="none" rtlCol="0">
              <a:spAutoFit/>
            </a:bodyPr>
            <a:lstStyle/>
            <a:p>
              <a:r>
                <a:rPr lang="en-US" dirty="0" smtClean="0"/>
                <a:t>Alice</a:t>
              </a:r>
              <a:endParaRPr lang="en-US" dirty="0"/>
            </a:p>
          </p:txBody>
        </p:sp>
      </p:grpSp>
      <p:sp>
        <p:nvSpPr>
          <p:cNvPr id="2" name="Title 1"/>
          <p:cNvSpPr>
            <a:spLocks noGrp="1"/>
          </p:cNvSpPr>
          <p:nvPr>
            <p:ph type="title"/>
          </p:nvPr>
        </p:nvSpPr>
        <p:spPr/>
        <p:txBody>
          <a:bodyPr/>
          <a:lstStyle/>
          <a:p>
            <a:r>
              <a:rPr lang="en-US" dirty="0" smtClean="0"/>
              <a:t>But crypto can do much more</a:t>
            </a:r>
            <a:endParaRPr lang="en-US" dirty="0"/>
          </a:p>
        </p:txBody>
      </p:sp>
      <p:sp>
        <p:nvSpPr>
          <p:cNvPr id="3" name="Content Placeholder 2"/>
          <p:cNvSpPr>
            <a:spLocks noGrp="1"/>
          </p:cNvSpPr>
          <p:nvPr>
            <p:ph idx="1"/>
          </p:nvPr>
        </p:nvSpPr>
        <p:spPr>
          <a:xfrm>
            <a:off x="152400" y="1295400"/>
            <a:ext cx="8610600" cy="4673600"/>
          </a:xfrm>
        </p:spPr>
        <p:txBody>
          <a:bodyPr/>
          <a:lstStyle/>
          <a:p>
            <a:r>
              <a:rPr lang="en-US" dirty="0" smtClean="0"/>
              <a:t>Digital signatures</a:t>
            </a:r>
          </a:p>
          <a:p>
            <a:endParaRPr lang="en-US" dirty="0"/>
          </a:p>
          <a:p>
            <a:endParaRPr lang="en-US" dirty="0" smtClean="0"/>
          </a:p>
          <a:p>
            <a:r>
              <a:rPr lang="en-US" dirty="0" smtClean="0"/>
              <a:t>Anonymous communication</a:t>
            </a:r>
            <a:endParaRPr lang="en-US" dirty="0"/>
          </a:p>
          <a:p>
            <a:pPr>
              <a:spcBef>
                <a:spcPts val="2376"/>
              </a:spcBef>
            </a:pPr>
            <a:r>
              <a:rPr lang="en-US" dirty="0" smtClean="0"/>
              <a:t>Anonymous </a:t>
            </a:r>
            <a:r>
              <a:rPr lang="en-US" b="1" dirty="0" smtClean="0"/>
              <a:t>digital</a:t>
            </a:r>
            <a:r>
              <a:rPr lang="en-US" dirty="0" smtClean="0"/>
              <a:t> cash</a:t>
            </a:r>
          </a:p>
          <a:p>
            <a:pPr lvl="1"/>
            <a:r>
              <a:rPr lang="en-US" sz="2000" dirty="0" smtClean="0"/>
              <a:t>Can I spend a “digital coin” without anyone knowing who I am?</a:t>
            </a:r>
          </a:p>
          <a:p>
            <a:pPr lvl="1"/>
            <a:r>
              <a:rPr lang="en-US" sz="2000" dirty="0" smtClean="0"/>
              <a:t>How to prevent double spending?</a:t>
            </a:r>
          </a:p>
        </p:txBody>
      </p:sp>
      <p:pic>
        <p:nvPicPr>
          <p:cNvPr id="11" name="Picture 10"/>
          <p:cNvPicPr>
            <a:picLocks noChangeAspect="1"/>
          </p:cNvPicPr>
          <p:nvPr/>
        </p:nvPicPr>
        <p:blipFill>
          <a:blip r:embed="rId3"/>
          <a:stretch>
            <a:fillRect/>
          </a:stretch>
        </p:blipFill>
        <p:spPr>
          <a:xfrm>
            <a:off x="6705600" y="5400152"/>
            <a:ext cx="672370" cy="990600"/>
          </a:xfrm>
          <a:prstGeom prst="rect">
            <a:avLst/>
          </a:prstGeom>
        </p:spPr>
      </p:pic>
      <p:cxnSp>
        <p:nvCxnSpPr>
          <p:cNvPr id="13" name="Straight Arrow Connector 12"/>
          <p:cNvCxnSpPr/>
          <p:nvPr/>
        </p:nvCxnSpPr>
        <p:spPr>
          <a:xfrm>
            <a:off x="5410200" y="6009752"/>
            <a:ext cx="1219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loud Callout 13"/>
          <p:cNvSpPr/>
          <p:nvPr/>
        </p:nvSpPr>
        <p:spPr>
          <a:xfrm>
            <a:off x="7467600" y="5196952"/>
            <a:ext cx="1447800" cy="812800"/>
          </a:xfrm>
          <a:prstGeom prst="cloudCallout">
            <a:avLst>
              <a:gd name="adj1" fmla="val -65569"/>
              <a:gd name="adj2" fmla="val 729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90"/>
                </a:solidFill>
              </a:rPr>
              <a:t>Who was that?</a:t>
            </a:r>
            <a:endParaRPr lang="en-US" sz="1600" dirty="0">
              <a:solidFill>
                <a:srgbClr val="000090"/>
              </a:solidFill>
            </a:endParaRPr>
          </a:p>
        </p:txBody>
      </p:sp>
      <p:sp>
        <p:nvSpPr>
          <p:cNvPr id="17" name="TextBox 16"/>
          <p:cNvSpPr txBox="1"/>
          <p:nvPr/>
        </p:nvSpPr>
        <p:spPr>
          <a:xfrm>
            <a:off x="5522894" y="5603352"/>
            <a:ext cx="954107" cy="369332"/>
          </a:xfrm>
          <a:prstGeom prst="rect">
            <a:avLst/>
          </a:prstGeom>
          <a:noFill/>
        </p:spPr>
        <p:txBody>
          <a:bodyPr wrap="none" rtlCol="0">
            <a:spAutoFit/>
          </a:bodyPr>
          <a:lstStyle/>
          <a:p>
            <a:r>
              <a:rPr lang="en-US" dirty="0" smtClean="0"/>
              <a:t>Internet</a:t>
            </a:r>
            <a:endParaRPr lang="en-US" dirty="0"/>
          </a:p>
        </p:txBody>
      </p:sp>
      <p:grpSp>
        <p:nvGrpSpPr>
          <p:cNvPr id="10" name="Group 9"/>
          <p:cNvGrpSpPr/>
          <p:nvPr/>
        </p:nvGrpSpPr>
        <p:grpSpPr>
          <a:xfrm>
            <a:off x="3581401" y="5298552"/>
            <a:ext cx="798713" cy="1219200"/>
            <a:chOff x="1371600" y="4152900"/>
            <a:chExt cx="798713" cy="914400"/>
          </a:xfrm>
        </p:grpSpPr>
        <p:pic>
          <p:nvPicPr>
            <p:cNvPr id="8" name="Picture 7"/>
            <p:cNvPicPr>
              <a:picLocks noChangeAspect="1"/>
            </p:cNvPicPr>
            <p:nvPr/>
          </p:nvPicPr>
          <p:blipFill>
            <a:blip r:embed="rId4"/>
            <a:stretch>
              <a:fillRect/>
            </a:stretch>
          </p:blipFill>
          <p:spPr>
            <a:xfrm>
              <a:off x="1524000" y="4400550"/>
              <a:ext cx="646313" cy="666750"/>
            </a:xfrm>
            <a:prstGeom prst="rect">
              <a:avLst/>
            </a:prstGeom>
          </p:spPr>
        </p:pic>
        <p:sp>
          <p:nvSpPr>
            <p:cNvPr id="9" name="TextBox 8"/>
            <p:cNvSpPr txBox="1"/>
            <p:nvPr/>
          </p:nvSpPr>
          <p:spPr>
            <a:xfrm>
              <a:off x="1371600" y="4152900"/>
              <a:ext cx="496650" cy="346249"/>
            </a:xfrm>
            <a:prstGeom prst="rect">
              <a:avLst/>
            </a:prstGeom>
            <a:noFill/>
          </p:spPr>
          <p:txBody>
            <a:bodyPr wrap="none" rtlCol="0">
              <a:spAutoFit/>
            </a:bodyPr>
            <a:lstStyle/>
            <a:p>
              <a:r>
                <a:rPr lang="en-US" sz="2400" b="1" dirty="0" smtClean="0"/>
                <a:t>1$</a:t>
              </a:r>
              <a:endParaRPr lang="en-US" sz="2400" b="1" dirty="0"/>
            </a:p>
          </p:txBody>
        </p:sp>
      </p:grpSp>
      <p:sp>
        <p:nvSpPr>
          <p:cNvPr id="4" name="TextBox 3"/>
          <p:cNvSpPr txBox="1"/>
          <p:nvPr/>
        </p:nvSpPr>
        <p:spPr>
          <a:xfrm>
            <a:off x="5334000" y="5930880"/>
            <a:ext cx="1403950" cy="338554"/>
          </a:xfrm>
          <a:prstGeom prst="rect">
            <a:avLst/>
          </a:prstGeom>
          <a:noFill/>
        </p:spPr>
        <p:txBody>
          <a:bodyPr wrap="none" rtlCol="0">
            <a:spAutoFit/>
          </a:bodyPr>
          <a:lstStyle/>
          <a:p>
            <a:r>
              <a:rPr lang="en-US" sz="1600" dirty="0" smtClean="0"/>
              <a:t>(anon. comm.)</a:t>
            </a:r>
            <a:endParaRPr lang="en-US" sz="1600" dirty="0"/>
          </a:p>
        </p:txBody>
      </p:sp>
    </p:spTree>
    <p:extLst>
      <p:ext uri="{BB962C8B-B14F-4D97-AF65-F5344CB8AC3E}">
        <p14:creationId xmlns:p14="http://schemas.microsoft.com/office/powerpoint/2010/main" val="2952492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81481E-6 L 0.30643 4.81481E-6 " pathEditMode="relative" rAng="0" ptsTypes="AA">
                                      <p:cBhvr>
                                        <p:cTn id="6" dur="500" fill="hold"/>
                                        <p:tgtEl>
                                          <p:spTgt spid="10"/>
                                        </p:tgtEl>
                                        <p:attrNameLst>
                                          <p:attrName>ppt_x</p:attrName>
                                          <p:attrName>ppt_y</p:attrName>
                                        </p:attrNameLst>
                                      </p:cBhvr>
                                      <p:rCtr x="15313" y="0"/>
                                    </p:animMotion>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lstStyle/>
          <a:p>
            <a:r>
              <a:rPr lang="en-US" dirty="0" smtClean="0"/>
              <a:t>Elections</a:t>
            </a:r>
          </a:p>
          <a:p>
            <a:r>
              <a:rPr lang="en-US" dirty="0" smtClean="0"/>
              <a:t>Private auctions</a:t>
            </a:r>
          </a:p>
          <a:p>
            <a:pPr marL="0" indent="0">
              <a:buNone/>
            </a:pPr>
            <a:endParaRPr lang="en-US" dirty="0" smtClean="0"/>
          </a:p>
        </p:txBody>
      </p:sp>
      <p:pic>
        <p:nvPicPr>
          <p:cNvPr id="4" name="Picture 3"/>
          <p:cNvPicPr>
            <a:picLocks noChangeAspect="1"/>
          </p:cNvPicPr>
          <p:nvPr/>
        </p:nvPicPr>
        <p:blipFill>
          <a:blip r:embed="rId2"/>
          <a:stretch>
            <a:fillRect/>
          </a:stretch>
        </p:blipFill>
        <p:spPr>
          <a:xfrm flipH="1">
            <a:off x="3886201" y="1896533"/>
            <a:ext cx="371355" cy="922867"/>
          </a:xfrm>
          <a:prstGeom prst="rect">
            <a:avLst/>
          </a:prstGeom>
        </p:spPr>
      </p:pic>
      <p:pic>
        <p:nvPicPr>
          <p:cNvPr id="5" name="Picture 4"/>
          <p:cNvPicPr>
            <a:picLocks noChangeAspect="1"/>
          </p:cNvPicPr>
          <p:nvPr/>
        </p:nvPicPr>
        <p:blipFill>
          <a:blip r:embed="rId2"/>
          <a:stretch>
            <a:fillRect/>
          </a:stretch>
        </p:blipFill>
        <p:spPr>
          <a:xfrm flipH="1">
            <a:off x="4610101" y="1896533"/>
            <a:ext cx="371355" cy="922867"/>
          </a:xfrm>
          <a:prstGeom prst="rect">
            <a:avLst/>
          </a:prstGeom>
        </p:spPr>
      </p:pic>
      <p:pic>
        <p:nvPicPr>
          <p:cNvPr id="6" name="Picture 5"/>
          <p:cNvPicPr>
            <a:picLocks noChangeAspect="1"/>
          </p:cNvPicPr>
          <p:nvPr/>
        </p:nvPicPr>
        <p:blipFill>
          <a:blip r:embed="rId2"/>
          <a:stretch>
            <a:fillRect/>
          </a:stretch>
        </p:blipFill>
        <p:spPr>
          <a:xfrm flipH="1">
            <a:off x="5334001" y="1896533"/>
            <a:ext cx="371355" cy="922867"/>
          </a:xfrm>
          <a:prstGeom prst="rect">
            <a:avLst/>
          </a:prstGeom>
        </p:spPr>
      </p:pic>
      <p:pic>
        <p:nvPicPr>
          <p:cNvPr id="7" name="Picture 6"/>
          <p:cNvPicPr>
            <a:picLocks noChangeAspect="1"/>
          </p:cNvPicPr>
          <p:nvPr/>
        </p:nvPicPr>
        <p:blipFill>
          <a:blip r:embed="rId2"/>
          <a:stretch>
            <a:fillRect/>
          </a:stretch>
        </p:blipFill>
        <p:spPr>
          <a:xfrm flipH="1">
            <a:off x="6057901" y="1896533"/>
            <a:ext cx="371355" cy="922867"/>
          </a:xfrm>
          <a:prstGeom prst="rect">
            <a:avLst/>
          </a:prstGeom>
        </p:spPr>
      </p:pic>
      <p:pic>
        <p:nvPicPr>
          <p:cNvPr id="8" name="Picture 7"/>
          <p:cNvPicPr>
            <a:picLocks noChangeAspect="1"/>
          </p:cNvPicPr>
          <p:nvPr/>
        </p:nvPicPr>
        <p:blipFill>
          <a:blip r:embed="rId2"/>
          <a:stretch>
            <a:fillRect/>
          </a:stretch>
        </p:blipFill>
        <p:spPr>
          <a:xfrm flipH="1">
            <a:off x="6781801" y="1896533"/>
            <a:ext cx="371355" cy="922867"/>
          </a:xfrm>
          <a:prstGeom prst="rect">
            <a:avLst/>
          </a:prstGeom>
        </p:spPr>
      </p:pic>
    </p:spTree>
    <p:extLst>
      <p:ext uri="{BB962C8B-B14F-4D97-AF65-F5344CB8AC3E}">
        <p14:creationId xmlns:p14="http://schemas.microsoft.com/office/powerpoint/2010/main" val="42302957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Elections</a:t>
            </a:r>
          </a:p>
          <a:p>
            <a:r>
              <a:rPr lang="en-US" dirty="0" smtClean="0"/>
              <a:t>Private auctions</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Secure multi-party computation</a:t>
            </a:r>
            <a:endParaRPr lang="en-US" dirty="0"/>
          </a:p>
        </p:txBody>
      </p:sp>
      <p:pic>
        <p:nvPicPr>
          <p:cNvPr id="5" name="Picture 4"/>
          <p:cNvPicPr>
            <a:picLocks noChangeAspect="1"/>
          </p:cNvPicPr>
          <p:nvPr/>
        </p:nvPicPr>
        <p:blipFill>
          <a:blip r:embed="rId2"/>
          <a:stretch>
            <a:fillRect/>
          </a:stretch>
        </p:blipFill>
        <p:spPr>
          <a:xfrm flipH="1">
            <a:off x="4610101" y="1896533"/>
            <a:ext cx="371355" cy="922867"/>
          </a:xfrm>
          <a:prstGeom prst="rect">
            <a:avLst/>
          </a:prstGeom>
        </p:spPr>
      </p:pic>
      <p:pic>
        <p:nvPicPr>
          <p:cNvPr id="6" name="Picture 5"/>
          <p:cNvPicPr>
            <a:picLocks noChangeAspect="1"/>
          </p:cNvPicPr>
          <p:nvPr/>
        </p:nvPicPr>
        <p:blipFill>
          <a:blip r:embed="rId2"/>
          <a:stretch>
            <a:fillRect/>
          </a:stretch>
        </p:blipFill>
        <p:spPr>
          <a:xfrm flipH="1">
            <a:off x="5334001" y="1896533"/>
            <a:ext cx="371355" cy="922867"/>
          </a:xfrm>
          <a:prstGeom prst="rect">
            <a:avLst/>
          </a:prstGeom>
        </p:spPr>
      </p:pic>
      <p:pic>
        <p:nvPicPr>
          <p:cNvPr id="7" name="Picture 6"/>
          <p:cNvPicPr>
            <a:picLocks noChangeAspect="1"/>
          </p:cNvPicPr>
          <p:nvPr/>
        </p:nvPicPr>
        <p:blipFill>
          <a:blip r:embed="rId2"/>
          <a:stretch>
            <a:fillRect/>
          </a:stretch>
        </p:blipFill>
        <p:spPr>
          <a:xfrm flipH="1">
            <a:off x="6057901" y="1896533"/>
            <a:ext cx="371355" cy="922867"/>
          </a:xfrm>
          <a:prstGeom prst="rect">
            <a:avLst/>
          </a:prstGeom>
        </p:spPr>
      </p:pic>
      <p:pic>
        <p:nvPicPr>
          <p:cNvPr id="8" name="Picture 7"/>
          <p:cNvPicPr>
            <a:picLocks noChangeAspect="1"/>
          </p:cNvPicPr>
          <p:nvPr/>
        </p:nvPicPr>
        <p:blipFill>
          <a:blip r:embed="rId2"/>
          <a:stretch>
            <a:fillRect/>
          </a:stretch>
        </p:blipFill>
        <p:spPr>
          <a:xfrm flipH="1">
            <a:off x="6781801" y="1896533"/>
            <a:ext cx="371355" cy="922867"/>
          </a:xfrm>
          <a:prstGeom prst="rect">
            <a:avLst/>
          </a:prstGeom>
        </p:spPr>
      </p:pic>
      <p:sp>
        <p:nvSpPr>
          <p:cNvPr id="9" name="TextBox 8"/>
          <p:cNvSpPr txBox="1"/>
          <p:nvPr/>
        </p:nvSpPr>
        <p:spPr>
          <a:xfrm>
            <a:off x="457200" y="3733800"/>
            <a:ext cx="7491504" cy="1569660"/>
          </a:xfrm>
          <a:prstGeom prst="rect">
            <a:avLst/>
          </a:prstGeom>
          <a:noFill/>
        </p:spPr>
        <p:txBody>
          <a:bodyPr wrap="none" rtlCol="0">
            <a:spAutoFit/>
          </a:bodyPr>
          <a:lstStyle/>
          <a:p>
            <a:r>
              <a:rPr lang="en-US" sz="2400" dirty="0" smtClean="0"/>
              <a:t>Goal:   compute   f(x</a:t>
            </a:r>
            <a:r>
              <a:rPr lang="en-US" sz="2400" baseline="-25000" dirty="0" smtClean="0"/>
              <a:t>1</a:t>
            </a:r>
            <a:r>
              <a:rPr lang="en-US" sz="2400" dirty="0" smtClean="0"/>
              <a:t>, x</a:t>
            </a:r>
            <a:r>
              <a:rPr lang="en-US" sz="2400" baseline="-25000" dirty="0" smtClean="0"/>
              <a:t>2</a:t>
            </a:r>
            <a:r>
              <a:rPr lang="en-US" sz="2400" dirty="0" smtClean="0"/>
              <a:t>, x</a:t>
            </a:r>
            <a:r>
              <a:rPr lang="en-US" sz="2400" baseline="-25000" dirty="0" smtClean="0"/>
              <a:t>3</a:t>
            </a:r>
            <a:r>
              <a:rPr lang="en-US" sz="2400" dirty="0" smtClean="0"/>
              <a:t>, x</a:t>
            </a:r>
            <a:r>
              <a:rPr lang="en-US" sz="2400" baseline="-25000" dirty="0" smtClean="0"/>
              <a:t>4</a:t>
            </a:r>
            <a:r>
              <a:rPr lang="en-US" sz="2400" dirty="0" smtClean="0"/>
              <a:t>)</a:t>
            </a:r>
          </a:p>
          <a:p>
            <a:endParaRPr lang="en-US" sz="2400" dirty="0"/>
          </a:p>
          <a:p>
            <a:pPr>
              <a:tabLst>
                <a:tab pos="1092200" algn="l"/>
              </a:tabLst>
            </a:pPr>
            <a:r>
              <a:rPr lang="en-US" sz="2400" dirty="0" smtClean="0"/>
              <a:t>“</a:t>
            </a:r>
            <a:r>
              <a:rPr lang="en-US" sz="2400" dirty="0" err="1" smtClean="0"/>
              <a:t>Thm</a:t>
            </a:r>
            <a:r>
              <a:rPr lang="en-US" sz="2400" dirty="0" smtClean="0"/>
              <a:t>:”   anything the can done with trusted auth. can also </a:t>
            </a:r>
            <a:br>
              <a:rPr lang="en-US" sz="2400" dirty="0" smtClean="0"/>
            </a:br>
            <a:r>
              <a:rPr lang="en-US" sz="2400" dirty="0" smtClean="0"/>
              <a:t>	be done without</a:t>
            </a:r>
            <a:endParaRPr lang="en-US" sz="2400" dirty="0"/>
          </a:p>
        </p:txBody>
      </p:sp>
      <p:sp>
        <p:nvSpPr>
          <p:cNvPr id="10" name="Rectangle 9"/>
          <p:cNvSpPr/>
          <p:nvPr/>
        </p:nvSpPr>
        <p:spPr>
          <a:xfrm>
            <a:off x="5638800" y="3530600"/>
            <a:ext cx="1143000" cy="10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t>
            </a:r>
            <a:r>
              <a:rPr lang="en-US" dirty="0" smtClean="0"/>
              <a:t>rusted</a:t>
            </a:r>
            <a:br>
              <a:rPr lang="en-US" dirty="0" smtClean="0"/>
            </a:br>
            <a:r>
              <a:rPr lang="en-US" dirty="0" smtClean="0"/>
              <a:t>authority</a:t>
            </a:r>
            <a:endParaRPr lang="en-US" dirty="0"/>
          </a:p>
        </p:txBody>
      </p:sp>
    </p:spTree>
    <p:extLst>
      <p:ext uri="{BB962C8B-B14F-4D97-AF65-F5344CB8AC3E}">
        <p14:creationId xmlns:p14="http://schemas.microsoft.com/office/powerpoint/2010/main" val="2485495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Crypto magic</a:t>
            </a:r>
            <a:endParaRPr lang="en-US" dirty="0"/>
          </a:p>
        </p:txBody>
      </p:sp>
      <p:sp>
        <p:nvSpPr>
          <p:cNvPr id="3" name="Content Placeholder 2"/>
          <p:cNvSpPr>
            <a:spLocks noGrp="1"/>
          </p:cNvSpPr>
          <p:nvPr>
            <p:ph idx="1"/>
          </p:nvPr>
        </p:nvSpPr>
        <p:spPr>
          <a:xfrm>
            <a:off x="152400" y="1092200"/>
            <a:ext cx="8229600" cy="3860800"/>
          </a:xfrm>
        </p:spPr>
        <p:txBody>
          <a:bodyPr/>
          <a:lstStyle/>
          <a:p>
            <a:r>
              <a:rPr lang="en-US" dirty="0" smtClean="0"/>
              <a:t>Privately outsourcing computation</a:t>
            </a:r>
          </a:p>
          <a:p>
            <a:endParaRPr lang="en-US" dirty="0"/>
          </a:p>
          <a:p>
            <a:endParaRPr lang="en-US" dirty="0" smtClean="0"/>
          </a:p>
          <a:p>
            <a:endParaRPr lang="en-US" dirty="0" smtClean="0"/>
          </a:p>
          <a:p>
            <a:endParaRPr lang="en-US" dirty="0" smtClean="0"/>
          </a:p>
          <a:p>
            <a:pPr>
              <a:spcBef>
                <a:spcPts val="1776"/>
              </a:spcBef>
            </a:pPr>
            <a:r>
              <a:rPr lang="en-US" dirty="0" smtClean="0"/>
              <a:t>Zero knowledge </a:t>
            </a:r>
            <a:r>
              <a:rPr lang="en-US" sz="1800" dirty="0" smtClean="0"/>
              <a:t>(proof of knowledge)</a:t>
            </a:r>
            <a:endParaRPr lang="en-US" sz="1800" dirty="0"/>
          </a:p>
        </p:txBody>
      </p:sp>
      <p:grpSp>
        <p:nvGrpSpPr>
          <p:cNvPr id="4" name="Group 3"/>
          <p:cNvGrpSpPr/>
          <p:nvPr/>
        </p:nvGrpSpPr>
        <p:grpSpPr>
          <a:xfrm>
            <a:off x="3085732" y="2311400"/>
            <a:ext cx="1076739" cy="1320800"/>
            <a:chOff x="4038600" y="1123950"/>
            <a:chExt cx="1076739" cy="990600"/>
          </a:xfrm>
        </p:grpSpPr>
        <p:pic>
          <p:nvPicPr>
            <p:cNvPr id="5" name="Picture 4"/>
            <p:cNvPicPr>
              <a:picLocks noChangeAspect="1"/>
            </p:cNvPicPr>
            <p:nvPr/>
          </p:nvPicPr>
          <p:blipFill>
            <a:blip r:embed="rId3"/>
            <a:stretch>
              <a:fillRect/>
            </a:stretch>
          </p:blipFill>
          <p:spPr>
            <a:xfrm flipH="1">
              <a:off x="4038600" y="1123950"/>
              <a:ext cx="1076739" cy="990600"/>
            </a:xfrm>
            <a:prstGeom prst="rect">
              <a:avLst/>
            </a:prstGeom>
          </p:spPr>
        </p:pic>
        <p:sp>
          <p:nvSpPr>
            <p:cNvPr id="6" name="TextBox 5"/>
            <p:cNvSpPr txBox="1"/>
            <p:nvPr/>
          </p:nvSpPr>
          <p:spPr>
            <a:xfrm>
              <a:off x="4343400" y="1200150"/>
              <a:ext cx="636638" cy="276999"/>
            </a:xfrm>
            <a:prstGeom prst="rect">
              <a:avLst/>
            </a:prstGeom>
            <a:noFill/>
          </p:spPr>
          <p:txBody>
            <a:bodyPr wrap="none" rtlCol="0">
              <a:spAutoFit/>
            </a:bodyPr>
            <a:lstStyle/>
            <a:p>
              <a:r>
                <a:rPr lang="en-US" dirty="0" smtClean="0"/>
                <a:t>Alice</a:t>
              </a:r>
              <a:endParaRPr lang="en-US" dirty="0"/>
            </a:p>
          </p:txBody>
        </p:sp>
      </p:grpSp>
      <p:sp>
        <p:nvSpPr>
          <p:cNvPr id="7" name="TextBox 6"/>
          <p:cNvSpPr txBox="1"/>
          <p:nvPr/>
        </p:nvSpPr>
        <p:spPr>
          <a:xfrm>
            <a:off x="2400670" y="1905001"/>
            <a:ext cx="799731" cy="646331"/>
          </a:xfrm>
          <a:prstGeom prst="rect">
            <a:avLst/>
          </a:prstGeom>
          <a:noFill/>
          <a:ln>
            <a:solidFill>
              <a:srgbClr val="FF0000"/>
            </a:solidFill>
          </a:ln>
        </p:spPr>
        <p:txBody>
          <a:bodyPr wrap="none" rtlCol="0">
            <a:spAutoFit/>
          </a:bodyPr>
          <a:lstStyle/>
          <a:p>
            <a:r>
              <a:rPr lang="en-US" dirty="0"/>
              <a:t>s</a:t>
            </a:r>
            <a:r>
              <a:rPr lang="en-US" dirty="0" smtClean="0"/>
              <a:t>earch</a:t>
            </a:r>
            <a:br>
              <a:rPr lang="en-US" dirty="0" smtClean="0"/>
            </a:br>
            <a:r>
              <a:rPr lang="en-US" dirty="0" smtClean="0"/>
              <a:t>query</a:t>
            </a:r>
            <a:endParaRPr lang="en-US" dirty="0"/>
          </a:p>
        </p:txBody>
      </p:sp>
      <p:pic>
        <p:nvPicPr>
          <p:cNvPr id="8" name="Picture 7"/>
          <p:cNvPicPr>
            <a:picLocks noChangeAspect="1"/>
          </p:cNvPicPr>
          <p:nvPr/>
        </p:nvPicPr>
        <p:blipFill>
          <a:blip r:embed="rId4"/>
          <a:stretch>
            <a:fillRect/>
          </a:stretch>
        </p:blipFill>
        <p:spPr>
          <a:xfrm>
            <a:off x="7772400" y="3683925"/>
            <a:ext cx="990600" cy="456276"/>
          </a:xfrm>
          <a:prstGeom prst="rect">
            <a:avLst/>
          </a:prstGeom>
        </p:spPr>
      </p:pic>
      <p:pic>
        <p:nvPicPr>
          <p:cNvPr id="9" name="Picture 8"/>
          <p:cNvPicPr>
            <a:picLocks noChangeAspect="1"/>
          </p:cNvPicPr>
          <p:nvPr/>
        </p:nvPicPr>
        <p:blipFill>
          <a:blip r:embed="rId5"/>
          <a:stretch>
            <a:fillRect/>
          </a:stretch>
        </p:blipFill>
        <p:spPr>
          <a:xfrm flipH="1">
            <a:off x="7772400" y="2413000"/>
            <a:ext cx="914400" cy="1231515"/>
          </a:xfrm>
          <a:prstGeom prst="rect">
            <a:avLst/>
          </a:prstGeom>
        </p:spPr>
      </p:pic>
      <p:sp>
        <p:nvSpPr>
          <p:cNvPr id="13" name="Cloud Callout 12"/>
          <p:cNvSpPr/>
          <p:nvPr/>
        </p:nvSpPr>
        <p:spPr>
          <a:xfrm>
            <a:off x="6553200" y="1295400"/>
            <a:ext cx="2133600" cy="812800"/>
          </a:xfrm>
          <a:prstGeom prst="cloudCallout">
            <a:avLst>
              <a:gd name="adj1" fmla="val 18642"/>
              <a:gd name="adj2" fmla="val 979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90"/>
                </a:solidFill>
              </a:rPr>
              <a:t>What did she search for?</a:t>
            </a:r>
            <a:endParaRPr lang="en-US" sz="1600" dirty="0">
              <a:solidFill>
                <a:srgbClr val="000090"/>
              </a:solidFill>
            </a:endParaRPr>
          </a:p>
        </p:txBody>
      </p:sp>
      <p:sp>
        <p:nvSpPr>
          <p:cNvPr id="14" name="TextBox 13"/>
          <p:cNvSpPr txBox="1"/>
          <p:nvPr/>
        </p:nvSpPr>
        <p:spPr>
          <a:xfrm>
            <a:off x="2362201" y="3530600"/>
            <a:ext cx="813043" cy="369332"/>
          </a:xfrm>
          <a:prstGeom prst="rect">
            <a:avLst/>
          </a:prstGeom>
          <a:noFill/>
          <a:ln>
            <a:solidFill>
              <a:srgbClr val="FF0000"/>
            </a:solidFill>
          </a:ln>
        </p:spPr>
        <p:txBody>
          <a:bodyPr wrap="none" rtlCol="0">
            <a:spAutoFit/>
          </a:bodyPr>
          <a:lstStyle/>
          <a:p>
            <a:r>
              <a:rPr lang="en-US" dirty="0" smtClean="0"/>
              <a:t>results</a:t>
            </a:r>
            <a:endParaRPr lang="en-US" dirty="0"/>
          </a:p>
        </p:txBody>
      </p:sp>
      <p:grpSp>
        <p:nvGrpSpPr>
          <p:cNvPr id="31" name="Group 30"/>
          <p:cNvGrpSpPr/>
          <p:nvPr/>
        </p:nvGrpSpPr>
        <p:grpSpPr>
          <a:xfrm>
            <a:off x="2895600" y="4445001"/>
            <a:ext cx="4724400" cy="1816219"/>
            <a:chOff x="2895600" y="3333750"/>
            <a:chExt cx="4724400" cy="1362164"/>
          </a:xfrm>
        </p:grpSpPr>
        <p:cxnSp>
          <p:nvCxnSpPr>
            <p:cNvPr id="24" name="Straight Arrow Connector 23"/>
            <p:cNvCxnSpPr/>
            <p:nvPr/>
          </p:nvCxnSpPr>
          <p:spPr>
            <a:xfrm>
              <a:off x="2895600" y="4476750"/>
              <a:ext cx="3505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325965" y="4095750"/>
              <a:ext cx="2522295" cy="600164"/>
            </a:xfrm>
            <a:prstGeom prst="rect">
              <a:avLst/>
            </a:prstGeom>
            <a:noFill/>
          </p:spPr>
          <p:txBody>
            <a:bodyPr wrap="none" rtlCol="0">
              <a:spAutoFit/>
            </a:bodyPr>
            <a:lstStyle/>
            <a:p>
              <a:pPr algn="ctr"/>
              <a:r>
                <a:rPr lang="en-US" dirty="0" smtClean="0"/>
                <a:t>I know the factors of N !!</a:t>
              </a:r>
            </a:p>
            <a:p>
              <a:pPr algn="ctr">
                <a:spcBef>
                  <a:spcPts val="1200"/>
                </a:spcBef>
              </a:pPr>
              <a:r>
                <a:rPr lang="en-US" dirty="0"/>
                <a:t>p</a:t>
              </a:r>
              <a:r>
                <a:rPr lang="en-US" dirty="0" smtClean="0"/>
                <a:t>roof  π</a:t>
              </a:r>
              <a:endParaRPr lang="en-US" dirty="0"/>
            </a:p>
          </p:txBody>
        </p:sp>
        <p:sp>
          <p:nvSpPr>
            <p:cNvPr id="28" name="Cloud Callout 27"/>
            <p:cNvSpPr/>
            <p:nvPr/>
          </p:nvSpPr>
          <p:spPr>
            <a:xfrm>
              <a:off x="5715000" y="3333750"/>
              <a:ext cx="1905000" cy="609600"/>
            </a:xfrm>
            <a:prstGeom prst="cloudCallout">
              <a:avLst>
                <a:gd name="adj1" fmla="val 18642"/>
                <a:gd name="adj2" fmla="val 979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90"/>
                  </a:solidFill>
                </a:rPr>
                <a:t>???</a:t>
              </a:r>
              <a:endParaRPr lang="en-US" sz="1600" dirty="0">
                <a:solidFill>
                  <a:srgbClr val="000090"/>
                </a:solidFill>
              </a:endParaRPr>
            </a:p>
          </p:txBody>
        </p:sp>
      </p:grpSp>
      <p:grpSp>
        <p:nvGrpSpPr>
          <p:cNvPr id="27" name="Group 26"/>
          <p:cNvGrpSpPr/>
          <p:nvPr/>
        </p:nvGrpSpPr>
        <p:grpSpPr>
          <a:xfrm>
            <a:off x="4495800" y="2184320"/>
            <a:ext cx="2743200" cy="533480"/>
            <a:chOff x="4495800" y="1638240"/>
            <a:chExt cx="2743200" cy="400110"/>
          </a:xfrm>
        </p:grpSpPr>
        <p:cxnSp>
          <p:nvCxnSpPr>
            <p:cNvPr id="11" name="Straight Arrow Connector 10"/>
            <p:cNvCxnSpPr/>
            <p:nvPr/>
          </p:nvCxnSpPr>
          <p:spPr>
            <a:xfrm>
              <a:off x="4495800" y="2038350"/>
              <a:ext cx="2743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105400" y="1638240"/>
              <a:ext cx="1185791" cy="300083"/>
            </a:xfrm>
            <a:prstGeom prst="rect">
              <a:avLst/>
            </a:prstGeom>
            <a:noFill/>
          </p:spPr>
          <p:txBody>
            <a:bodyPr wrap="none" rtlCol="0">
              <a:spAutoFit/>
            </a:bodyPr>
            <a:lstStyle/>
            <a:p>
              <a:r>
                <a:rPr lang="en-US" sz="2000" dirty="0" smtClean="0"/>
                <a:t>E[ query ]</a:t>
              </a:r>
              <a:endParaRPr lang="en-US" sz="2000" dirty="0"/>
            </a:p>
          </p:txBody>
        </p:sp>
      </p:grpSp>
      <p:grpSp>
        <p:nvGrpSpPr>
          <p:cNvPr id="29" name="Group 28"/>
          <p:cNvGrpSpPr/>
          <p:nvPr/>
        </p:nvGrpSpPr>
        <p:grpSpPr>
          <a:xfrm>
            <a:off x="4572000" y="2997122"/>
            <a:ext cx="2667000" cy="400111"/>
            <a:chOff x="4572000" y="2247840"/>
            <a:chExt cx="2667000" cy="300083"/>
          </a:xfrm>
        </p:grpSpPr>
        <p:cxnSp>
          <p:nvCxnSpPr>
            <p:cNvPr id="10" name="Straight Arrow Connector 9"/>
            <p:cNvCxnSpPr/>
            <p:nvPr/>
          </p:nvCxnSpPr>
          <p:spPr>
            <a:xfrm flipH="1">
              <a:off x="4572000" y="2266950"/>
              <a:ext cx="2667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029200" y="2247840"/>
              <a:ext cx="1280343" cy="300083"/>
            </a:xfrm>
            <a:prstGeom prst="rect">
              <a:avLst/>
            </a:prstGeom>
            <a:noFill/>
          </p:spPr>
          <p:txBody>
            <a:bodyPr wrap="none" rtlCol="0">
              <a:spAutoFit/>
            </a:bodyPr>
            <a:lstStyle/>
            <a:p>
              <a:r>
                <a:rPr lang="en-US" sz="2000" dirty="0" smtClean="0"/>
                <a:t>E[ results ]</a:t>
              </a:r>
              <a:endParaRPr lang="en-US" sz="2000" dirty="0"/>
            </a:p>
          </p:txBody>
        </p:sp>
      </p:grpSp>
      <p:cxnSp>
        <p:nvCxnSpPr>
          <p:cNvPr id="34" name="Straight Connector 33"/>
          <p:cNvCxnSpPr/>
          <p:nvPr/>
        </p:nvCxnSpPr>
        <p:spPr>
          <a:xfrm>
            <a:off x="0" y="4292600"/>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609601" y="5359400"/>
            <a:ext cx="2219739" cy="1320800"/>
            <a:chOff x="609600" y="4019550"/>
            <a:chExt cx="2219739" cy="990600"/>
          </a:xfrm>
        </p:grpSpPr>
        <p:grpSp>
          <p:nvGrpSpPr>
            <p:cNvPr id="20" name="Group 19"/>
            <p:cNvGrpSpPr/>
            <p:nvPr/>
          </p:nvGrpSpPr>
          <p:grpSpPr>
            <a:xfrm>
              <a:off x="1752600" y="4019550"/>
              <a:ext cx="1076739" cy="990600"/>
              <a:chOff x="4038600" y="1123950"/>
              <a:chExt cx="1076739" cy="990600"/>
            </a:xfrm>
          </p:grpSpPr>
          <p:pic>
            <p:nvPicPr>
              <p:cNvPr id="21" name="Picture 20"/>
              <p:cNvPicPr>
                <a:picLocks noChangeAspect="1"/>
              </p:cNvPicPr>
              <p:nvPr/>
            </p:nvPicPr>
            <p:blipFill>
              <a:blip r:embed="rId3"/>
              <a:stretch>
                <a:fillRect/>
              </a:stretch>
            </p:blipFill>
            <p:spPr>
              <a:xfrm flipH="1">
                <a:off x="4038600" y="1123950"/>
                <a:ext cx="1076739" cy="990600"/>
              </a:xfrm>
              <a:prstGeom prst="rect">
                <a:avLst/>
              </a:prstGeom>
            </p:spPr>
          </p:pic>
          <p:sp>
            <p:nvSpPr>
              <p:cNvPr id="22" name="TextBox 21"/>
              <p:cNvSpPr txBox="1"/>
              <p:nvPr/>
            </p:nvSpPr>
            <p:spPr>
              <a:xfrm>
                <a:off x="4343400" y="1200150"/>
                <a:ext cx="636638" cy="276999"/>
              </a:xfrm>
              <a:prstGeom prst="rect">
                <a:avLst/>
              </a:prstGeom>
              <a:noFill/>
            </p:spPr>
            <p:txBody>
              <a:bodyPr wrap="none" rtlCol="0">
                <a:spAutoFit/>
              </a:bodyPr>
              <a:lstStyle/>
              <a:p>
                <a:r>
                  <a:rPr lang="en-US" dirty="0" smtClean="0"/>
                  <a:t>Alice</a:t>
                </a:r>
                <a:endParaRPr lang="en-US" dirty="0"/>
              </a:p>
            </p:txBody>
          </p:sp>
        </p:grpSp>
        <p:sp>
          <p:nvSpPr>
            <p:cNvPr id="12" name="TextBox 11"/>
            <p:cNvSpPr txBox="1"/>
            <p:nvPr/>
          </p:nvSpPr>
          <p:spPr>
            <a:xfrm>
              <a:off x="609600" y="4171950"/>
              <a:ext cx="937727" cy="346249"/>
            </a:xfrm>
            <a:prstGeom prst="rect">
              <a:avLst/>
            </a:prstGeom>
            <a:noFill/>
          </p:spPr>
          <p:txBody>
            <a:bodyPr wrap="none" rtlCol="0">
              <a:spAutoFit/>
            </a:bodyPr>
            <a:lstStyle/>
            <a:p>
              <a:r>
                <a:rPr lang="en-US" sz="2400" dirty="0" smtClean="0"/>
                <a:t>N=</a:t>
              </a:r>
              <a:r>
                <a:rPr lang="en-US" sz="2400" dirty="0" err="1" smtClean="0"/>
                <a:t>p∙q</a:t>
              </a:r>
              <a:endParaRPr lang="en-US" sz="2400" dirty="0"/>
            </a:p>
          </p:txBody>
        </p:sp>
      </p:grpSp>
      <p:grpSp>
        <p:nvGrpSpPr>
          <p:cNvPr id="35" name="Group 34"/>
          <p:cNvGrpSpPr/>
          <p:nvPr/>
        </p:nvGrpSpPr>
        <p:grpSpPr>
          <a:xfrm>
            <a:off x="6400800" y="5562600"/>
            <a:ext cx="1831138" cy="1219200"/>
            <a:chOff x="6400800" y="4171950"/>
            <a:chExt cx="1831138" cy="914400"/>
          </a:xfrm>
        </p:grpSpPr>
        <p:grpSp>
          <p:nvGrpSpPr>
            <p:cNvPr id="16" name="Group 15"/>
            <p:cNvGrpSpPr/>
            <p:nvPr/>
          </p:nvGrpSpPr>
          <p:grpSpPr>
            <a:xfrm>
              <a:off x="6400800" y="4171950"/>
              <a:ext cx="1066800" cy="914400"/>
              <a:chOff x="7543800" y="971550"/>
              <a:chExt cx="1295400" cy="1308485"/>
            </a:xfrm>
          </p:grpSpPr>
          <p:pic>
            <p:nvPicPr>
              <p:cNvPr id="17" name="Picture 16"/>
              <p:cNvPicPr>
                <a:picLocks noChangeAspect="1"/>
              </p:cNvPicPr>
              <p:nvPr/>
            </p:nvPicPr>
            <p:blipFill>
              <a:blip r:embed="rId5"/>
              <a:stretch>
                <a:fillRect/>
              </a:stretch>
            </p:blipFill>
            <p:spPr>
              <a:xfrm flipH="1">
                <a:off x="7543800" y="971550"/>
                <a:ext cx="1295400" cy="1308485"/>
              </a:xfrm>
              <a:prstGeom prst="rect">
                <a:avLst/>
              </a:prstGeom>
            </p:spPr>
          </p:pic>
          <p:sp>
            <p:nvSpPr>
              <p:cNvPr id="18" name="TextBox 17"/>
              <p:cNvSpPr txBox="1"/>
              <p:nvPr/>
            </p:nvSpPr>
            <p:spPr>
              <a:xfrm>
                <a:off x="8133569" y="1352550"/>
                <a:ext cx="671781" cy="396379"/>
              </a:xfrm>
              <a:prstGeom prst="rect">
                <a:avLst/>
              </a:prstGeom>
              <a:noFill/>
            </p:spPr>
            <p:txBody>
              <a:bodyPr wrap="none" rtlCol="0">
                <a:spAutoFit/>
              </a:bodyPr>
              <a:lstStyle/>
              <a:p>
                <a:r>
                  <a:rPr lang="en-US" dirty="0" smtClean="0"/>
                  <a:t>Bob</a:t>
                </a:r>
                <a:endParaRPr lang="en-US" dirty="0"/>
              </a:p>
            </p:txBody>
          </p:sp>
        </p:grpSp>
        <p:sp>
          <p:nvSpPr>
            <p:cNvPr id="33" name="TextBox 32"/>
            <p:cNvSpPr txBox="1"/>
            <p:nvPr/>
          </p:nvSpPr>
          <p:spPr>
            <a:xfrm>
              <a:off x="7848600" y="4171950"/>
              <a:ext cx="383338" cy="346249"/>
            </a:xfrm>
            <a:prstGeom prst="rect">
              <a:avLst/>
            </a:prstGeom>
            <a:noFill/>
          </p:spPr>
          <p:txBody>
            <a:bodyPr wrap="none" rtlCol="0">
              <a:spAutoFit/>
            </a:bodyPr>
            <a:lstStyle/>
            <a:p>
              <a:r>
                <a:rPr lang="en-US" sz="2400" dirty="0" smtClean="0"/>
                <a:t>N</a:t>
              </a:r>
              <a:endParaRPr lang="en-US" sz="2400" dirty="0"/>
            </a:p>
          </p:txBody>
        </p:sp>
      </p:grpSp>
    </p:spTree>
    <p:extLst>
      <p:ext uri="{BB962C8B-B14F-4D97-AF65-F5344CB8AC3E}">
        <p14:creationId xmlns:p14="http://schemas.microsoft.com/office/powerpoint/2010/main" val="1147088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ppt_x</p:attrName>
                                        </p:attrNameLst>
                                      </p:cBhvr>
                                      <p:tavLst>
                                        <p:tav tm="0">
                                          <p:val>
                                            <p:strVal val="#ppt_x+#ppt_w*1.125000"/>
                                          </p:val>
                                        </p:tav>
                                        <p:tav tm="100000">
                                          <p:val>
                                            <p:strVal val="#ppt_x"/>
                                          </p:val>
                                        </p:tav>
                                      </p:tavLst>
                                    </p:anim>
                                    <p:animEffect transition="in" filter="wipe(left)">
                                      <p:cBhvr>
                                        <p:cTn id="14" dur="500"/>
                                        <p:tgtEl>
                                          <p:spTgt spid="29"/>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en-US" sz="4000" dirty="0" smtClean="0"/>
              <a:t>Building block:   sym. encryption</a:t>
            </a:r>
          </a:p>
        </p:txBody>
      </p:sp>
      <p:sp>
        <p:nvSpPr>
          <p:cNvPr id="31747" name="Rectangle 3"/>
          <p:cNvSpPr>
            <a:spLocks noGrp="1" noChangeArrowheads="1"/>
          </p:cNvSpPr>
          <p:nvPr>
            <p:ph type="body" idx="1"/>
          </p:nvPr>
        </p:nvSpPr>
        <p:spPr>
          <a:xfrm>
            <a:off x="457200" y="1397000"/>
            <a:ext cx="8178800" cy="5257800"/>
          </a:xfrm>
        </p:spPr>
        <p:txBody>
          <a:bodyPr>
            <a:normAutofit/>
          </a:bodyPr>
          <a:lstStyle/>
          <a:p>
            <a:pPr marL="0" indent="0" eaLnBrk="1" hangingPunct="1">
              <a:defRPr/>
            </a:pPr>
            <a:endParaRPr lang="en-US" sz="2000" dirty="0" smtClean="0"/>
          </a:p>
          <a:p>
            <a:pPr marL="0" indent="0" eaLnBrk="1" hangingPunct="1">
              <a:defRPr/>
            </a:pPr>
            <a:endParaRPr lang="en-US" sz="2000" dirty="0" smtClean="0"/>
          </a:p>
          <a:p>
            <a:pPr marL="0" indent="0" eaLnBrk="1" hangingPunct="1">
              <a:defRPr/>
            </a:pPr>
            <a:endParaRPr lang="en-US" sz="2000" dirty="0" smtClean="0"/>
          </a:p>
          <a:p>
            <a:pPr marL="0" indent="0" eaLnBrk="1" hangingPunct="1">
              <a:defRPr/>
            </a:pPr>
            <a:endParaRPr lang="en-US" sz="2000" dirty="0" smtClean="0"/>
          </a:p>
          <a:p>
            <a:pPr marL="0" indent="0" eaLnBrk="1" hangingPunct="1">
              <a:defRPr/>
            </a:pPr>
            <a:endParaRPr lang="en-US" sz="2000" dirty="0" smtClean="0"/>
          </a:p>
          <a:p>
            <a:pPr marL="0" indent="0" eaLnBrk="1" hangingPunct="1">
              <a:defRPr/>
            </a:pPr>
            <a:endParaRPr lang="en-US" sz="2000" dirty="0" smtClean="0"/>
          </a:p>
          <a:p>
            <a:pPr marL="0" indent="0" eaLnBrk="1" hangingPunct="1">
              <a:buNone/>
              <a:defRPr/>
            </a:pPr>
            <a:r>
              <a:rPr lang="en-US" sz="2600" dirty="0" smtClean="0"/>
              <a:t>E, D:  cipher       </a:t>
            </a:r>
            <a:r>
              <a:rPr lang="en-US" sz="2600" dirty="0" smtClean="0">
                <a:solidFill>
                  <a:schemeClr val="tx2"/>
                </a:solidFill>
              </a:rPr>
              <a:t>k:  secret key (e.g. 128 bits)</a:t>
            </a:r>
          </a:p>
          <a:p>
            <a:pPr marL="0" indent="0" eaLnBrk="1" hangingPunct="1">
              <a:buNone/>
              <a:defRPr/>
            </a:pPr>
            <a:r>
              <a:rPr lang="en-US" sz="2600" dirty="0" smtClean="0"/>
              <a:t>m, c:  plaintext,  </a:t>
            </a:r>
            <a:r>
              <a:rPr lang="en-US" sz="2600" dirty="0" err="1" smtClean="0"/>
              <a:t>ciphertext</a:t>
            </a:r>
            <a:endParaRPr lang="en-US" sz="1900" b="0" dirty="0" smtClean="0">
              <a:solidFill>
                <a:schemeClr val="tx2"/>
              </a:solidFill>
            </a:endParaRPr>
          </a:p>
          <a:p>
            <a:pPr marL="0" indent="0" eaLnBrk="1" hangingPunct="1">
              <a:spcBef>
                <a:spcPts val="3000"/>
              </a:spcBef>
              <a:buNone/>
              <a:defRPr/>
            </a:pPr>
            <a:r>
              <a:rPr lang="en-US" sz="2600" dirty="0" smtClean="0"/>
              <a:t>Encryption algorithm is </a:t>
            </a:r>
            <a:r>
              <a:rPr lang="en-US" sz="2600" b="0" dirty="0" smtClean="0">
                <a:solidFill>
                  <a:schemeClr val="accent2"/>
                </a:solidFill>
                <a:effectLst>
                  <a:outerShdw blurRad="38100" dist="38100" dir="2700000" algn="tl">
                    <a:srgbClr val="C0C0C0"/>
                  </a:outerShdw>
                </a:effectLst>
              </a:rPr>
              <a:t>publicly known</a:t>
            </a:r>
          </a:p>
          <a:p>
            <a:pPr lvl="1" eaLnBrk="1" hangingPunct="1">
              <a:spcBef>
                <a:spcPts val="0"/>
              </a:spcBef>
              <a:buFont typeface="Arial" pitchFamily="34" charset="0"/>
              <a:buChar char="•"/>
              <a:defRPr/>
            </a:pPr>
            <a:r>
              <a:rPr lang="en-US" sz="2600" dirty="0" smtClean="0"/>
              <a:t>Never use a proprietary cipher		</a:t>
            </a:r>
            <a:r>
              <a:rPr lang="en-US" sz="3600" dirty="0" smtClean="0"/>
              <a:t>	</a:t>
            </a:r>
          </a:p>
        </p:txBody>
      </p:sp>
      <p:sp>
        <p:nvSpPr>
          <p:cNvPr id="8198" name="Text Box 5"/>
          <p:cNvSpPr txBox="1">
            <a:spLocks noChangeArrowheads="1"/>
          </p:cNvSpPr>
          <p:nvPr/>
        </p:nvSpPr>
        <p:spPr bwMode="auto">
          <a:xfrm>
            <a:off x="1248777" y="1447800"/>
            <a:ext cx="656813" cy="369332"/>
          </a:xfrm>
          <a:prstGeom prst="rect">
            <a:avLst/>
          </a:prstGeom>
          <a:noFill/>
          <a:ln w="9525">
            <a:noFill/>
            <a:miter lim="800000"/>
            <a:headEnd/>
            <a:tailEnd/>
          </a:ln>
        </p:spPr>
        <p:txBody>
          <a:bodyPr wrap="none">
            <a:spAutoFit/>
          </a:bodyPr>
          <a:lstStyle/>
          <a:p>
            <a:pPr algn="ctr">
              <a:spcBef>
                <a:spcPct val="50000"/>
              </a:spcBef>
            </a:pPr>
            <a:r>
              <a:rPr lang="en-US">
                <a:latin typeface="Tahoma" pitchFamily="34" charset="0"/>
              </a:rPr>
              <a:t>Alice</a:t>
            </a:r>
          </a:p>
        </p:txBody>
      </p:sp>
      <p:sp>
        <p:nvSpPr>
          <p:cNvPr id="8199" name="Rectangle 6"/>
          <p:cNvSpPr>
            <a:spLocks noChangeArrowheads="1"/>
          </p:cNvSpPr>
          <p:nvPr/>
        </p:nvSpPr>
        <p:spPr bwMode="auto">
          <a:xfrm>
            <a:off x="1219200" y="1947863"/>
            <a:ext cx="762000" cy="914400"/>
          </a:xfrm>
          <a:prstGeom prst="rect">
            <a:avLst/>
          </a:prstGeom>
          <a:solidFill>
            <a:schemeClr val="accent1"/>
          </a:solidFill>
          <a:ln w="9525">
            <a:solidFill>
              <a:schemeClr val="tx1"/>
            </a:solidFill>
            <a:miter lim="800000"/>
            <a:headEnd/>
            <a:tailEnd/>
          </a:ln>
        </p:spPr>
        <p:txBody>
          <a:bodyPr wrap="none" anchor="ctr"/>
          <a:lstStyle/>
          <a:p>
            <a:pPr algn="ctr">
              <a:spcBef>
                <a:spcPct val="50000"/>
              </a:spcBef>
            </a:pPr>
            <a:r>
              <a:rPr lang="en-US">
                <a:latin typeface="Tahoma" pitchFamily="34" charset="0"/>
              </a:rPr>
              <a:t>E</a:t>
            </a:r>
          </a:p>
        </p:txBody>
      </p:sp>
      <p:sp>
        <p:nvSpPr>
          <p:cNvPr id="8200" name="Line 7"/>
          <p:cNvSpPr>
            <a:spLocks noChangeShapeType="1"/>
          </p:cNvSpPr>
          <p:nvPr/>
        </p:nvSpPr>
        <p:spPr bwMode="auto">
          <a:xfrm>
            <a:off x="304800" y="2405063"/>
            <a:ext cx="914400" cy="0"/>
          </a:xfrm>
          <a:prstGeom prst="line">
            <a:avLst/>
          </a:prstGeom>
          <a:noFill/>
          <a:ln w="9525">
            <a:solidFill>
              <a:schemeClr val="tx1"/>
            </a:solidFill>
            <a:round/>
            <a:headEnd/>
            <a:tailEnd type="triangle" w="med" len="med"/>
          </a:ln>
        </p:spPr>
        <p:txBody>
          <a:bodyPr wrap="none" anchor="ctr"/>
          <a:lstStyle/>
          <a:p>
            <a:endParaRPr lang="en-US"/>
          </a:p>
        </p:txBody>
      </p:sp>
      <p:sp>
        <p:nvSpPr>
          <p:cNvPr id="8201" name="Text Box 8"/>
          <p:cNvSpPr txBox="1">
            <a:spLocks noChangeArrowheads="1"/>
          </p:cNvSpPr>
          <p:nvPr/>
        </p:nvSpPr>
        <p:spPr bwMode="auto">
          <a:xfrm>
            <a:off x="440974" y="1927225"/>
            <a:ext cx="378529" cy="369332"/>
          </a:xfrm>
          <a:prstGeom prst="rect">
            <a:avLst/>
          </a:prstGeom>
          <a:noFill/>
          <a:ln w="9525">
            <a:noFill/>
            <a:miter lim="800000"/>
            <a:headEnd/>
            <a:tailEnd/>
          </a:ln>
        </p:spPr>
        <p:txBody>
          <a:bodyPr wrap="none">
            <a:spAutoFit/>
          </a:bodyPr>
          <a:lstStyle/>
          <a:p>
            <a:pPr algn="ctr">
              <a:spcBef>
                <a:spcPct val="50000"/>
              </a:spcBef>
            </a:pPr>
            <a:r>
              <a:rPr lang="en-US" dirty="0" smtClean="0">
                <a:latin typeface="Tahoma" pitchFamily="34" charset="0"/>
              </a:rPr>
              <a:t>m</a:t>
            </a:r>
            <a:endParaRPr lang="en-US" dirty="0">
              <a:latin typeface="Tahoma" pitchFamily="34" charset="0"/>
            </a:endParaRPr>
          </a:p>
        </p:txBody>
      </p:sp>
      <p:sp>
        <p:nvSpPr>
          <p:cNvPr id="8202" name="Text Box 10"/>
          <p:cNvSpPr txBox="1">
            <a:spLocks noChangeArrowheads="1"/>
          </p:cNvSpPr>
          <p:nvPr/>
        </p:nvSpPr>
        <p:spPr bwMode="auto">
          <a:xfrm>
            <a:off x="2367226" y="1978025"/>
            <a:ext cx="1144063"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E(</a:t>
            </a:r>
            <a:r>
              <a:rPr lang="en-US" dirty="0" err="1">
                <a:latin typeface="Tahoma" pitchFamily="34" charset="0"/>
              </a:rPr>
              <a:t>k,</a:t>
            </a:r>
            <a:r>
              <a:rPr lang="en-US" dirty="0" err="1" smtClean="0">
                <a:latin typeface="Tahoma" pitchFamily="34" charset="0"/>
              </a:rPr>
              <a:t>m</a:t>
            </a:r>
            <a:r>
              <a:rPr lang="en-US" dirty="0" smtClean="0">
                <a:latin typeface="Tahoma" pitchFamily="34" charset="0"/>
              </a:rPr>
              <a:t>)</a:t>
            </a:r>
            <a:r>
              <a:rPr lang="en-US" dirty="0">
                <a:latin typeface="Tahoma" pitchFamily="34" charset="0"/>
              </a:rPr>
              <a:t>=c</a:t>
            </a:r>
          </a:p>
        </p:txBody>
      </p:sp>
      <p:pic>
        <p:nvPicPr>
          <p:cNvPr id="8203" name="Picture 11" descr="j0089304"/>
          <p:cNvPicPr>
            <a:picLocks noChangeAspect="1" noChangeArrowheads="1"/>
          </p:cNvPicPr>
          <p:nvPr/>
        </p:nvPicPr>
        <p:blipFill>
          <a:blip r:embed="rId2"/>
          <a:srcRect/>
          <a:stretch>
            <a:fillRect/>
          </a:stretch>
        </p:blipFill>
        <p:spPr bwMode="auto">
          <a:xfrm>
            <a:off x="4171952" y="1795465"/>
            <a:ext cx="1223963" cy="1089025"/>
          </a:xfrm>
          <a:prstGeom prst="rect">
            <a:avLst/>
          </a:prstGeom>
          <a:noFill/>
          <a:ln w="9525">
            <a:noFill/>
            <a:miter lim="800000"/>
            <a:headEnd/>
            <a:tailEnd/>
          </a:ln>
        </p:spPr>
      </p:pic>
      <p:sp>
        <p:nvSpPr>
          <p:cNvPr id="8204" name="Text Box 12"/>
          <p:cNvSpPr txBox="1">
            <a:spLocks noChangeArrowheads="1"/>
          </p:cNvSpPr>
          <p:nvPr/>
        </p:nvSpPr>
        <p:spPr bwMode="auto">
          <a:xfrm>
            <a:off x="6571415" y="1470025"/>
            <a:ext cx="574759" cy="369332"/>
          </a:xfrm>
          <a:prstGeom prst="rect">
            <a:avLst/>
          </a:prstGeom>
          <a:noFill/>
          <a:ln w="9525">
            <a:noFill/>
            <a:miter lim="800000"/>
            <a:headEnd/>
            <a:tailEnd/>
          </a:ln>
        </p:spPr>
        <p:txBody>
          <a:bodyPr wrap="none">
            <a:spAutoFit/>
          </a:bodyPr>
          <a:lstStyle/>
          <a:p>
            <a:pPr algn="ctr">
              <a:spcBef>
                <a:spcPct val="50000"/>
              </a:spcBef>
            </a:pPr>
            <a:r>
              <a:rPr lang="en-US">
                <a:latin typeface="Tahoma" pitchFamily="34" charset="0"/>
              </a:rPr>
              <a:t>Bob</a:t>
            </a:r>
          </a:p>
        </p:txBody>
      </p:sp>
      <p:sp>
        <p:nvSpPr>
          <p:cNvPr id="8205" name="Rectangle 13"/>
          <p:cNvSpPr>
            <a:spLocks noChangeArrowheads="1"/>
          </p:cNvSpPr>
          <p:nvPr/>
        </p:nvSpPr>
        <p:spPr bwMode="auto">
          <a:xfrm>
            <a:off x="6445250" y="1970088"/>
            <a:ext cx="762000" cy="914400"/>
          </a:xfrm>
          <a:prstGeom prst="rect">
            <a:avLst/>
          </a:prstGeom>
          <a:solidFill>
            <a:schemeClr val="accent1"/>
          </a:solidFill>
          <a:ln w="9525">
            <a:solidFill>
              <a:schemeClr val="tx1"/>
            </a:solidFill>
            <a:miter lim="800000"/>
            <a:headEnd/>
            <a:tailEnd/>
          </a:ln>
        </p:spPr>
        <p:txBody>
          <a:bodyPr wrap="none" anchor="ctr"/>
          <a:lstStyle/>
          <a:p>
            <a:pPr algn="ctr">
              <a:spcBef>
                <a:spcPct val="50000"/>
              </a:spcBef>
            </a:pPr>
            <a:r>
              <a:rPr lang="en-US">
                <a:latin typeface="Tahoma" pitchFamily="34" charset="0"/>
              </a:rPr>
              <a:t>D</a:t>
            </a:r>
          </a:p>
        </p:txBody>
      </p:sp>
      <p:sp>
        <p:nvSpPr>
          <p:cNvPr id="8206" name="Line 14"/>
          <p:cNvSpPr>
            <a:spLocks noChangeShapeType="1"/>
          </p:cNvSpPr>
          <p:nvPr/>
        </p:nvSpPr>
        <p:spPr bwMode="auto">
          <a:xfrm>
            <a:off x="5715000" y="2427288"/>
            <a:ext cx="730250" cy="0"/>
          </a:xfrm>
          <a:prstGeom prst="line">
            <a:avLst/>
          </a:prstGeom>
          <a:noFill/>
          <a:ln w="9525">
            <a:solidFill>
              <a:schemeClr val="tx1"/>
            </a:solidFill>
            <a:round/>
            <a:headEnd/>
            <a:tailEnd type="triangle" w="med" len="med"/>
          </a:ln>
        </p:spPr>
        <p:txBody>
          <a:bodyPr wrap="none" anchor="ctr"/>
          <a:lstStyle/>
          <a:p>
            <a:endParaRPr lang="en-US"/>
          </a:p>
        </p:txBody>
      </p:sp>
      <p:sp>
        <p:nvSpPr>
          <p:cNvPr id="8207" name="Text Box 15"/>
          <p:cNvSpPr txBox="1">
            <a:spLocks noChangeArrowheads="1"/>
          </p:cNvSpPr>
          <p:nvPr/>
        </p:nvSpPr>
        <p:spPr bwMode="auto">
          <a:xfrm>
            <a:off x="5933742" y="1947863"/>
            <a:ext cx="291178" cy="369332"/>
          </a:xfrm>
          <a:prstGeom prst="rect">
            <a:avLst/>
          </a:prstGeom>
          <a:noFill/>
          <a:ln w="9525">
            <a:noFill/>
            <a:miter lim="800000"/>
            <a:headEnd/>
            <a:tailEnd/>
          </a:ln>
        </p:spPr>
        <p:txBody>
          <a:bodyPr wrap="none">
            <a:spAutoFit/>
          </a:bodyPr>
          <a:lstStyle/>
          <a:p>
            <a:pPr algn="ctr">
              <a:spcBef>
                <a:spcPct val="50000"/>
              </a:spcBef>
            </a:pPr>
            <a:r>
              <a:rPr lang="en-US" dirty="0" smtClean="0">
                <a:latin typeface="Tahoma" pitchFamily="34" charset="0"/>
              </a:rPr>
              <a:t>c</a:t>
            </a:r>
            <a:endParaRPr lang="en-US" dirty="0">
              <a:latin typeface="Tahoma" pitchFamily="34" charset="0"/>
            </a:endParaRPr>
          </a:p>
        </p:txBody>
      </p:sp>
      <p:sp>
        <p:nvSpPr>
          <p:cNvPr id="8208" name="Line 16"/>
          <p:cNvSpPr>
            <a:spLocks noChangeShapeType="1"/>
          </p:cNvSpPr>
          <p:nvPr/>
        </p:nvSpPr>
        <p:spPr bwMode="auto">
          <a:xfrm>
            <a:off x="7207250" y="2427288"/>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8209" name="Text Box 17"/>
          <p:cNvSpPr txBox="1">
            <a:spLocks noChangeArrowheads="1"/>
          </p:cNvSpPr>
          <p:nvPr/>
        </p:nvSpPr>
        <p:spPr bwMode="auto">
          <a:xfrm>
            <a:off x="7579750" y="1927225"/>
            <a:ext cx="1171114"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D(</a:t>
            </a:r>
            <a:r>
              <a:rPr lang="en-US" dirty="0" err="1">
                <a:latin typeface="Tahoma" pitchFamily="34" charset="0"/>
              </a:rPr>
              <a:t>k,</a:t>
            </a:r>
            <a:r>
              <a:rPr lang="en-US" dirty="0" err="1" smtClean="0">
                <a:latin typeface="Tahoma" pitchFamily="34" charset="0"/>
              </a:rPr>
              <a:t>c</a:t>
            </a:r>
            <a:r>
              <a:rPr lang="en-US" dirty="0" smtClean="0">
                <a:latin typeface="Tahoma" pitchFamily="34" charset="0"/>
              </a:rPr>
              <a:t>)</a:t>
            </a:r>
            <a:r>
              <a:rPr lang="en-US" dirty="0">
                <a:latin typeface="Tahoma" pitchFamily="34" charset="0"/>
              </a:rPr>
              <a:t>=m</a:t>
            </a:r>
          </a:p>
        </p:txBody>
      </p:sp>
      <p:cxnSp>
        <p:nvCxnSpPr>
          <p:cNvPr id="8210" name="Straight Arrow Connector 20"/>
          <p:cNvCxnSpPr>
            <a:cxnSpLocks noChangeShapeType="1"/>
            <a:endCxn id="8199" idx="2"/>
          </p:cNvCxnSpPr>
          <p:nvPr/>
        </p:nvCxnSpPr>
        <p:spPr bwMode="auto">
          <a:xfrm rot="5400000" flipH="1" flipV="1">
            <a:off x="1430339" y="3030539"/>
            <a:ext cx="339725" cy="3175"/>
          </a:xfrm>
          <a:prstGeom prst="straightConnector1">
            <a:avLst/>
          </a:prstGeom>
          <a:noFill/>
          <a:ln w="9525" algn="ctr">
            <a:solidFill>
              <a:schemeClr val="tx1"/>
            </a:solidFill>
            <a:round/>
            <a:headEnd/>
            <a:tailEnd type="arrow" w="med" len="med"/>
          </a:ln>
        </p:spPr>
      </p:cxnSp>
      <p:cxnSp>
        <p:nvCxnSpPr>
          <p:cNvPr id="8211" name="Straight Arrow Connector 21"/>
          <p:cNvCxnSpPr>
            <a:cxnSpLocks noChangeShapeType="1"/>
          </p:cNvCxnSpPr>
          <p:nvPr/>
        </p:nvCxnSpPr>
        <p:spPr bwMode="auto">
          <a:xfrm rot="5400000" flipH="1" flipV="1">
            <a:off x="6689725" y="3063875"/>
            <a:ext cx="338139" cy="1588"/>
          </a:xfrm>
          <a:prstGeom prst="straightConnector1">
            <a:avLst/>
          </a:prstGeom>
          <a:noFill/>
          <a:ln w="9525" algn="ctr">
            <a:solidFill>
              <a:schemeClr val="tx1"/>
            </a:solidFill>
            <a:round/>
            <a:headEnd/>
            <a:tailEnd type="arrow" w="med" len="med"/>
          </a:ln>
        </p:spPr>
      </p:cxnSp>
      <p:sp>
        <p:nvSpPr>
          <p:cNvPr id="23" name="TextBox 22"/>
          <p:cNvSpPr txBox="1"/>
          <p:nvPr/>
        </p:nvSpPr>
        <p:spPr>
          <a:xfrm>
            <a:off x="1414464" y="3124201"/>
            <a:ext cx="289600" cy="369332"/>
          </a:xfrm>
          <a:prstGeom prst="rect">
            <a:avLst/>
          </a:prstGeom>
          <a:noFill/>
        </p:spPr>
        <p:txBody>
          <a:bodyPr wrap="none">
            <a:spAutoFit/>
          </a:bodyPr>
          <a:lstStyle/>
          <a:p>
            <a:pPr>
              <a:defRPr/>
            </a:pPr>
            <a:r>
              <a:rPr lang="en-US" dirty="0">
                <a:latin typeface="+mn-lt"/>
              </a:rPr>
              <a:t>k</a:t>
            </a:r>
          </a:p>
        </p:txBody>
      </p:sp>
      <p:sp>
        <p:nvSpPr>
          <p:cNvPr id="24" name="TextBox 23"/>
          <p:cNvSpPr txBox="1"/>
          <p:nvPr/>
        </p:nvSpPr>
        <p:spPr>
          <a:xfrm>
            <a:off x="6672263" y="3119437"/>
            <a:ext cx="289600" cy="369332"/>
          </a:xfrm>
          <a:prstGeom prst="rect">
            <a:avLst/>
          </a:prstGeom>
          <a:noFill/>
        </p:spPr>
        <p:txBody>
          <a:bodyPr wrap="none">
            <a:spAutoFit/>
          </a:bodyPr>
          <a:lstStyle/>
          <a:p>
            <a:pPr>
              <a:defRPr/>
            </a:pPr>
            <a:r>
              <a:rPr lang="en-US" dirty="0">
                <a:latin typeface="+mn-lt"/>
              </a:rPr>
              <a:t>k</a:t>
            </a:r>
          </a:p>
        </p:txBody>
      </p:sp>
      <p:cxnSp>
        <p:nvCxnSpPr>
          <p:cNvPr id="8214" name="Straight Arrow Connector 27"/>
          <p:cNvCxnSpPr>
            <a:cxnSpLocks noChangeShapeType="1"/>
          </p:cNvCxnSpPr>
          <p:nvPr/>
        </p:nvCxnSpPr>
        <p:spPr bwMode="auto">
          <a:xfrm>
            <a:off x="1981200" y="2438401"/>
            <a:ext cx="2057400" cy="1588"/>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14012910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2260</Words>
  <Application>Microsoft Macintosh PowerPoint</Application>
  <PresentationFormat>On-screen Show (4:3)</PresentationFormat>
  <Paragraphs>869</Paragraphs>
  <Slides>43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Microsoft Graph Chart</vt:lpstr>
      <vt:lpstr>Cryptography</vt:lpstr>
      <vt:lpstr>Crypto</vt:lpstr>
      <vt:lpstr>Crypto core</vt:lpstr>
      <vt:lpstr>But crypto can do much more</vt:lpstr>
      <vt:lpstr>But crypto can do much more</vt:lpstr>
      <vt:lpstr>Protocols</vt:lpstr>
      <vt:lpstr>Protocols</vt:lpstr>
      <vt:lpstr>Crypto magic</vt:lpstr>
      <vt:lpstr>Building block:   sym. encryption</vt:lpstr>
      <vt:lpstr>Crypto</vt:lpstr>
      <vt:lpstr>History</vt:lpstr>
      <vt:lpstr>Simple Substitution</vt:lpstr>
      <vt:lpstr>Ceasar’s Cipher Decryption</vt:lpstr>
      <vt:lpstr>Not-so-Simple Substitution</vt:lpstr>
      <vt:lpstr>Cryptanalysis I: Try Them All</vt:lpstr>
      <vt:lpstr>Least-Simple Simple Substitution</vt:lpstr>
      <vt:lpstr>Cryptanalysis II: Be Clever</vt:lpstr>
      <vt:lpstr>Cryptanalysis II</vt:lpstr>
      <vt:lpstr>Cryptanalysis II</vt:lpstr>
      <vt:lpstr>2.  Vigener cipher    (16’th century,  Rome)</vt:lpstr>
      <vt:lpstr>Double Transposition</vt:lpstr>
      <vt:lpstr>One-Time Pad: Encryption</vt:lpstr>
      <vt:lpstr>One-Time Pad: Decryption</vt:lpstr>
      <vt:lpstr>One-Time Pad</vt:lpstr>
      <vt:lpstr>One-Time Pad</vt:lpstr>
      <vt:lpstr>One-Time Pad Summary</vt:lpstr>
      <vt:lpstr>Real-World One-Time Pad</vt:lpstr>
      <vt:lpstr>VENONA Decrypt (1944)</vt:lpstr>
      <vt:lpstr>Attacks on OTP and stream ciphers</vt:lpstr>
      <vt:lpstr>Review</vt:lpstr>
      <vt:lpstr>Attack 1:    two time pad is insecure !!</vt:lpstr>
      <vt:lpstr>Real world examples</vt:lpstr>
      <vt:lpstr>Avoid related keys</vt:lpstr>
      <vt:lpstr>A better construction</vt:lpstr>
      <vt:lpstr>Two time pad:   summary</vt:lpstr>
      <vt:lpstr>Attack 2:   no integrity   (OTP is malleable)</vt:lpstr>
      <vt:lpstr>Attack 2:   no integrity   (OTP is malleable)</vt:lpstr>
      <vt:lpstr>Codebook Cipher</vt:lpstr>
      <vt:lpstr>Early 20th Century</vt:lpstr>
      <vt:lpstr>Post-WWII History</vt:lpstr>
      <vt:lpstr>Claude Shannon</vt:lpstr>
      <vt:lpstr>Taxonomy of Cryptography</vt:lpstr>
      <vt:lpstr>Taxonomy of Cryptanalysis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dc:title>
  <dc:creator>Minho Shin</dc:creator>
  <cp:lastModifiedBy>Minho Shin</cp:lastModifiedBy>
  <cp:revision>1</cp:revision>
  <dcterms:created xsi:type="dcterms:W3CDTF">2015-03-05T16:11:12Z</dcterms:created>
  <dcterms:modified xsi:type="dcterms:W3CDTF">2015-03-05T16:11:40Z</dcterms:modified>
</cp:coreProperties>
</file>