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62" y="8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1"/>
            <a:ext cx="12192000" cy="1116876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9682"/>
            <a:ext cx="4396635" cy="2198318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567547"/>
            <a:ext cx="9144000" cy="1550534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Bitcoin</a:t>
            </a:r>
            <a:r>
              <a:rPr lang="en-US" altLang="ko-KR" dirty="0" smtClean="0">
                <a:solidFill>
                  <a:schemeClr val="bg1"/>
                </a:solidFill>
              </a:rPr>
              <a:t/>
            </a:r>
            <a:br>
              <a:rPr lang="en-US" altLang="ko-KR" dirty="0" smtClean="0">
                <a:solidFill>
                  <a:schemeClr val="bg1"/>
                </a:solidFill>
              </a:rPr>
            </a:br>
            <a:r>
              <a:rPr lang="en-US" altLang="ko-KR" sz="3600" dirty="0" smtClean="0">
                <a:solidFill>
                  <a:schemeClr val="bg1"/>
                </a:solidFill>
              </a:rPr>
              <a:t>A Peer-to-Peer Electronic Cash System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428307"/>
            <a:ext cx="9144000" cy="1312817"/>
          </a:xfrm>
        </p:spPr>
        <p:txBody>
          <a:bodyPr>
            <a:normAutofit/>
          </a:bodyPr>
          <a:lstStyle/>
          <a:p>
            <a:r>
              <a:rPr lang="en-US" altLang="ko-KR" sz="3600" b="1" dirty="0" smtClean="0"/>
              <a:t>5. Network</a:t>
            </a:r>
            <a:endParaRPr lang="ko-KR" altLang="en-US" sz="3600" b="1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6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r>
              <a:rPr lang="en-US" altLang="ko-KR" u="sng" dirty="0" smtClean="0"/>
              <a:t>New transaction broadcasts do not necessarily need to reach all nodes</a:t>
            </a:r>
            <a:r>
              <a:rPr lang="en-US" altLang="ko-KR" dirty="0" smtClean="0"/>
              <a:t>. As long as they reach many nodes, they will get into a block before long.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Block broadcasts are also </a:t>
            </a:r>
            <a:r>
              <a:rPr lang="en-US" altLang="ko-KR" dirty="0" smtClean="0">
                <a:solidFill>
                  <a:srgbClr val="FF0000"/>
                </a:solidFill>
              </a:rPr>
              <a:t>tolerant of dropped messages</a:t>
            </a:r>
            <a:r>
              <a:rPr lang="en-US" altLang="ko-KR" dirty="0" smtClean="0"/>
              <a:t>. If a node does not receive a block, it will request it when </a:t>
            </a:r>
            <a:r>
              <a:rPr lang="en-US" altLang="ko-KR" u="sng" dirty="0" smtClean="0"/>
              <a:t>it receives the next block and realizes it missed one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2233750" y="-13064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1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2"/>
            <a:ext cx="12192000" cy="6877591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41931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638694"/>
            <a:ext cx="9144000" cy="1302344"/>
          </a:xfrm>
        </p:spPr>
        <p:txBody>
          <a:bodyPr>
            <a:noAutofit/>
          </a:bodyPr>
          <a:lstStyle/>
          <a:p>
            <a:r>
              <a:rPr lang="en-US" altLang="ko-KR" sz="8800" b="1" dirty="0" smtClean="0">
                <a:solidFill>
                  <a:schemeClr val="bg1"/>
                </a:solidFill>
              </a:rPr>
              <a:t>THANK YOU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51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/>
              <a:t>The steps to run the network are as follows:</a:t>
            </a:r>
          </a:p>
          <a:p>
            <a:pPr lvl="1"/>
            <a:endParaRPr lang="en-US" altLang="ko-KR" dirty="0" smtClean="0"/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New </a:t>
            </a:r>
            <a:r>
              <a:rPr lang="en-US" altLang="ko-KR" dirty="0"/>
              <a:t>transactions are broadcast to all nodes</a:t>
            </a:r>
            <a:r>
              <a:rPr lang="en-US" altLang="ko-KR" dirty="0" smtClean="0"/>
              <a:t>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Each </a:t>
            </a:r>
            <a:r>
              <a:rPr lang="en-US" altLang="ko-KR" dirty="0"/>
              <a:t>node collects new transactions into a </a:t>
            </a:r>
            <a:r>
              <a:rPr lang="en-US" altLang="ko-KR" dirty="0" smtClean="0"/>
              <a:t>block.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Each node works on finding a difficult proof-of-work for its block.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When </a:t>
            </a:r>
            <a:r>
              <a:rPr lang="en-US" altLang="ko-KR" dirty="0"/>
              <a:t>a node finds a proof-of-work, it broadcasts the block to all </a:t>
            </a:r>
            <a:r>
              <a:rPr lang="en-US" altLang="ko-KR" dirty="0" smtClean="0"/>
              <a:t>nodes.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Nodes </a:t>
            </a:r>
            <a:r>
              <a:rPr lang="en-US" altLang="ko-KR" dirty="0"/>
              <a:t>accept the block only if all transactions in it are valid and not already </a:t>
            </a:r>
            <a:r>
              <a:rPr lang="en-US" altLang="ko-KR" dirty="0" smtClean="0"/>
              <a:t>spent.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Nodes </a:t>
            </a:r>
            <a:r>
              <a:rPr lang="en-US" altLang="ko-KR" dirty="0"/>
              <a:t>express their acceptance of the block by working on creating the next block in </a:t>
            </a:r>
            <a:r>
              <a:rPr lang="en-US" altLang="ko-KR" dirty="0" smtClean="0"/>
              <a:t>the chain</a:t>
            </a:r>
            <a:r>
              <a:rPr lang="en-US" altLang="ko-KR" dirty="0"/>
              <a:t>, using the hash of the accepted block as the previous hash.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81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사각형 설명선 161"/>
          <p:cNvSpPr/>
          <p:nvPr/>
        </p:nvSpPr>
        <p:spPr>
          <a:xfrm>
            <a:off x="9831447" y="3675715"/>
            <a:ext cx="2297503" cy="454340"/>
          </a:xfrm>
          <a:prstGeom prst="wedgeRectCallout">
            <a:avLst>
              <a:gd name="adj1" fmla="val -32442"/>
              <a:gd name="adj2" fmla="val 242795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ko-KR" dirty="0" smtClean="0"/>
              <a:t>New </a:t>
            </a:r>
            <a:r>
              <a:rPr lang="en-US" altLang="ko-KR" dirty="0"/>
              <a:t>transactions are broadcast to all nodes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/>
          <p:cNvCxnSpPr>
            <a:stCxn id="6" idx="4"/>
            <a:endCxn id="40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stCxn id="6" idx="7"/>
            <a:endCxn id="42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40" idx="6"/>
            <a:endCxn id="41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>
            <a:stCxn id="41" idx="0"/>
            <a:endCxn id="43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>
            <a:stCxn id="46" idx="6"/>
            <a:endCxn id="50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타원 39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타원 40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타원 46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타원 47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타원 48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9" name="직선 연결선 68"/>
          <p:cNvCxnSpPr>
            <a:stCxn id="41" idx="6"/>
            <a:endCxn id="44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>
            <a:stCxn id="43" idx="6"/>
            <a:endCxn id="44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>
            <a:stCxn id="45" idx="6"/>
            <a:endCxn id="46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>
            <a:stCxn id="47" idx="6"/>
            <a:endCxn id="48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>
            <a:stCxn id="47" idx="4"/>
            <a:endCxn id="44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>
            <a:stCxn id="42" idx="6"/>
            <a:endCxn id="47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>
            <a:stCxn id="46" idx="1"/>
            <a:endCxn id="49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50" idx="0"/>
            <a:endCxn id="48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44" idx="7"/>
            <a:endCxn id="48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/>
          <p:cNvCxnSpPr>
            <a:stCxn id="45" idx="0"/>
            <a:endCxn id="41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타원 136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8" name="직선 연결선 137"/>
          <p:cNvCxnSpPr>
            <a:stCxn id="50" idx="5"/>
            <a:endCxn id="137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아래쪽 화살표 141"/>
          <p:cNvSpPr/>
          <p:nvPr/>
        </p:nvSpPr>
        <p:spPr>
          <a:xfrm>
            <a:off x="1767300" y="3227470"/>
            <a:ext cx="139810" cy="1328561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아래쪽 화살표 142"/>
          <p:cNvSpPr/>
          <p:nvPr/>
        </p:nvSpPr>
        <p:spPr>
          <a:xfrm rot="14348657">
            <a:off x="2644063" y="1563763"/>
            <a:ext cx="139810" cy="1615177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아래쪽 화살표 143"/>
          <p:cNvSpPr/>
          <p:nvPr/>
        </p:nvSpPr>
        <p:spPr>
          <a:xfrm rot="15047868">
            <a:off x="2983621" y="3466541"/>
            <a:ext cx="139810" cy="202285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직사각형 144"/>
          <p:cNvSpPr/>
          <p:nvPr/>
        </p:nvSpPr>
        <p:spPr>
          <a:xfrm>
            <a:off x="1624910" y="368135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사각형 설명선 145"/>
          <p:cNvSpPr/>
          <p:nvPr/>
        </p:nvSpPr>
        <p:spPr>
          <a:xfrm>
            <a:off x="350251" y="1658015"/>
            <a:ext cx="2291607" cy="539739"/>
          </a:xfrm>
          <a:prstGeom prst="wedgeRectCallout">
            <a:avLst>
              <a:gd name="adj1" fmla="val 37365"/>
              <a:gd name="adj2" fmla="val 100534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직사각형 146"/>
          <p:cNvSpPr/>
          <p:nvPr/>
        </p:nvSpPr>
        <p:spPr>
          <a:xfrm>
            <a:off x="2352441" y="242897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직사각형 147"/>
          <p:cNvSpPr/>
          <p:nvPr/>
        </p:nvSpPr>
        <p:spPr>
          <a:xfrm>
            <a:off x="2722032" y="4468939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직사각형 148"/>
          <p:cNvSpPr/>
          <p:nvPr/>
        </p:nvSpPr>
        <p:spPr>
          <a:xfrm>
            <a:off x="432176" y="1781226"/>
            <a:ext cx="2147551" cy="2841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New Transaction A</a:t>
            </a:r>
            <a:endParaRPr lang="ko-KR" altLang="en-US" dirty="0"/>
          </a:p>
        </p:txBody>
      </p:sp>
      <p:sp>
        <p:nvSpPr>
          <p:cNvPr id="151" name="아래쪽 화살표 150"/>
          <p:cNvSpPr/>
          <p:nvPr/>
        </p:nvSpPr>
        <p:spPr>
          <a:xfrm rot="9461280">
            <a:off x="9942883" y="4591653"/>
            <a:ext cx="139810" cy="774170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" name="아래쪽 화살표 152"/>
          <p:cNvSpPr/>
          <p:nvPr/>
        </p:nvSpPr>
        <p:spPr>
          <a:xfrm rot="3664357">
            <a:off x="8362220" y="3978913"/>
            <a:ext cx="139810" cy="242620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" name="아래쪽 화살표 156"/>
          <p:cNvSpPr/>
          <p:nvPr/>
        </p:nvSpPr>
        <p:spPr>
          <a:xfrm rot="11220140">
            <a:off x="9700771" y="2740560"/>
            <a:ext cx="139810" cy="1427370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직사각형 157"/>
          <p:cNvSpPr/>
          <p:nvPr/>
        </p:nvSpPr>
        <p:spPr>
          <a:xfrm>
            <a:off x="9799827" y="4992209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직사각형 158"/>
          <p:cNvSpPr/>
          <p:nvPr/>
        </p:nvSpPr>
        <p:spPr>
          <a:xfrm>
            <a:off x="9533127" y="3533723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직사각형 159"/>
          <p:cNvSpPr/>
          <p:nvPr/>
        </p:nvSpPr>
        <p:spPr>
          <a:xfrm>
            <a:off x="8398305" y="5025952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직사각형 160"/>
          <p:cNvSpPr/>
          <p:nvPr/>
        </p:nvSpPr>
        <p:spPr>
          <a:xfrm>
            <a:off x="9923056" y="3747584"/>
            <a:ext cx="2106726" cy="2958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New Transaction B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563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altLang="ko-KR" dirty="0" smtClean="0"/>
              <a:t>2.	Each </a:t>
            </a:r>
            <a:r>
              <a:rPr lang="en-US" altLang="ko-KR" dirty="0"/>
              <a:t>node collects new transactions into a </a:t>
            </a:r>
            <a:r>
              <a:rPr lang="en-US" altLang="ko-KR" dirty="0" smtClean="0"/>
              <a:t>block.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>
            <a:stCxn id="12" idx="4"/>
            <a:endCxn id="21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>
            <a:stCxn id="12" idx="7"/>
            <a:endCxn id="23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21" idx="6"/>
            <a:endCxn id="22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22" idx="0"/>
            <a:endCxn id="24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27" idx="6"/>
            <a:endCxn id="31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타원 20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2" name="직선 연결선 31"/>
          <p:cNvCxnSpPr>
            <a:stCxn id="22" idx="6"/>
            <a:endCxn id="25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stCxn id="24" idx="6"/>
            <a:endCxn id="25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>
            <a:stCxn id="26" idx="6"/>
            <a:endCxn id="27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stCxn id="28" idx="6"/>
            <a:endCxn id="29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>
            <a:stCxn id="28" idx="4"/>
            <a:endCxn id="25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stCxn id="23" idx="6"/>
            <a:endCxn id="28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>
            <a:stCxn id="27" idx="1"/>
            <a:endCxn id="30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31" idx="0"/>
            <a:endCxn id="29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25" idx="7"/>
            <a:endCxn id="29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>
            <a:stCxn id="26" idx="0"/>
            <a:endCxn id="22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타원 41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" name="직선 연결선 42"/>
          <p:cNvCxnSpPr>
            <a:stCxn id="31" idx="5"/>
            <a:endCxn id="42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세로로 말린 두루마리 모양 6"/>
          <p:cNvSpPr/>
          <p:nvPr/>
        </p:nvSpPr>
        <p:spPr>
          <a:xfrm rot="10800000">
            <a:off x="1171143" y="303233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/>
          <p:cNvSpPr/>
          <p:nvPr/>
        </p:nvSpPr>
        <p:spPr>
          <a:xfrm>
            <a:off x="1283390" y="3335054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/>
          <p:cNvSpPr/>
          <p:nvPr/>
        </p:nvSpPr>
        <p:spPr>
          <a:xfrm>
            <a:off x="1282170" y="317225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/>
          <p:cNvSpPr/>
          <p:nvPr/>
        </p:nvSpPr>
        <p:spPr>
          <a:xfrm>
            <a:off x="1283390" y="325400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세로로 말린 두루마리 모양 53"/>
          <p:cNvSpPr/>
          <p:nvPr/>
        </p:nvSpPr>
        <p:spPr>
          <a:xfrm rot="10800000">
            <a:off x="2987704" y="202928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/>
          <p:cNvSpPr/>
          <p:nvPr/>
        </p:nvSpPr>
        <p:spPr>
          <a:xfrm>
            <a:off x="3099951" y="2332004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/>
          <p:cNvSpPr/>
          <p:nvPr/>
        </p:nvSpPr>
        <p:spPr>
          <a:xfrm>
            <a:off x="3098731" y="216920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/>
          <p:cNvSpPr/>
          <p:nvPr/>
        </p:nvSpPr>
        <p:spPr>
          <a:xfrm>
            <a:off x="3099951" y="225095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세로로 말린 두루마리 모양 57"/>
          <p:cNvSpPr/>
          <p:nvPr/>
        </p:nvSpPr>
        <p:spPr>
          <a:xfrm rot="10800000">
            <a:off x="1111200" y="4886710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1223447" y="5189431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/>
          <p:cNvSpPr/>
          <p:nvPr/>
        </p:nvSpPr>
        <p:spPr>
          <a:xfrm>
            <a:off x="1222227" y="502663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/>
          <p:cNvSpPr/>
          <p:nvPr/>
        </p:nvSpPr>
        <p:spPr>
          <a:xfrm>
            <a:off x="1223447" y="510838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세로로 말린 두루마리 모양 69"/>
          <p:cNvSpPr/>
          <p:nvPr/>
        </p:nvSpPr>
        <p:spPr>
          <a:xfrm rot="10800000">
            <a:off x="6862768" y="3834209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6975015" y="4136930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/>
          <p:cNvSpPr/>
          <p:nvPr/>
        </p:nvSpPr>
        <p:spPr>
          <a:xfrm>
            <a:off x="6973795" y="397412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6975015" y="405588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세로로 말린 두루마리 모양 89"/>
          <p:cNvSpPr/>
          <p:nvPr/>
        </p:nvSpPr>
        <p:spPr>
          <a:xfrm rot="10800000">
            <a:off x="9614668" y="558734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직사각형 90"/>
          <p:cNvSpPr/>
          <p:nvPr/>
        </p:nvSpPr>
        <p:spPr>
          <a:xfrm>
            <a:off x="9726915" y="5890069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직사각형 91"/>
          <p:cNvSpPr/>
          <p:nvPr/>
        </p:nvSpPr>
        <p:spPr>
          <a:xfrm>
            <a:off x="9725695" y="57272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직사각형 92"/>
          <p:cNvSpPr/>
          <p:nvPr/>
        </p:nvSpPr>
        <p:spPr>
          <a:xfrm>
            <a:off x="9726915" y="580902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세로로 말린 두루마리 모양 97"/>
          <p:cNvSpPr/>
          <p:nvPr/>
        </p:nvSpPr>
        <p:spPr>
          <a:xfrm rot="10800000">
            <a:off x="8997771" y="448214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직사각형 98"/>
          <p:cNvSpPr/>
          <p:nvPr/>
        </p:nvSpPr>
        <p:spPr>
          <a:xfrm>
            <a:off x="9110018" y="4784862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직사각형 99"/>
          <p:cNvSpPr/>
          <p:nvPr/>
        </p:nvSpPr>
        <p:spPr>
          <a:xfrm>
            <a:off x="9108798" y="462206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9110018" y="470381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세로로 말린 두루마리 모양 101"/>
          <p:cNvSpPr/>
          <p:nvPr/>
        </p:nvSpPr>
        <p:spPr>
          <a:xfrm rot="10800000">
            <a:off x="9215604" y="252930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327851" y="2832022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직사각형 103"/>
          <p:cNvSpPr/>
          <p:nvPr/>
        </p:nvSpPr>
        <p:spPr>
          <a:xfrm>
            <a:off x="9326631" y="266922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직사각형 104"/>
          <p:cNvSpPr/>
          <p:nvPr/>
        </p:nvSpPr>
        <p:spPr>
          <a:xfrm>
            <a:off x="9327851" y="275097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직사각형 105"/>
          <p:cNvSpPr/>
          <p:nvPr/>
        </p:nvSpPr>
        <p:spPr>
          <a:xfrm>
            <a:off x="6973795" y="4214201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세로로 말린 두루마리 모양 106"/>
          <p:cNvSpPr/>
          <p:nvPr/>
        </p:nvSpPr>
        <p:spPr>
          <a:xfrm rot="10800000">
            <a:off x="5493782" y="4694536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직사각형 107"/>
          <p:cNvSpPr/>
          <p:nvPr/>
        </p:nvSpPr>
        <p:spPr>
          <a:xfrm>
            <a:off x="5606029" y="499725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직사각형 108"/>
          <p:cNvSpPr/>
          <p:nvPr/>
        </p:nvSpPr>
        <p:spPr>
          <a:xfrm>
            <a:off x="5604809" y="483445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직사각형 109"/>
          <p:cNvSpPr/>
          <p:nvPr/>
        </p:nvSpPr>
        <p:spPr>
          <a:xfrm>
            <a:off x="5606029" y="491620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직사각형 110"/>
          <p:cNvSpPr/>
          <p:nvPr/>
        </p:nvSpPr>
        <p:spPr>
          <a:xfrm>
            <a:off x="5604809" y="507452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세로로 말린 두루마리 모양 111"/>
          <p:cNvSpPr/>
          <p:nvPr/>
        </p:nvSpPr>
        <p:spPr>
          <a:xfrm rot="10800000">
            <a:off x="6919709" y="1942129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직사각형 112"/>
          <p:cNvSpPr/>
          <p:nvPr/>
        </p:nvSpPr>
        <p:spPr>
          <a:xfrm>
            <a:off x="7031956" y="2244850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직사각형 113"/>
          <p:cNvSpPr/>
          <p:nvPr/>
        </p:nvSpPr>
        <p:spPr>
          <a:xfrm>
            <a:off x="7030736" y="208204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직사각형 114"/>
          <p:cNvSpPr/>
          <p:nvPr/>
        </p:nvSpPr>
        <p:spPr>
          <a:xfrm>
            <a:off x="7031956" y="216380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직사각형 115"/>
          <p:cNvSpPr/>
          <p:nvPr/>
        </p:nvSpPr>
        <p:spPr>
          <a:xfrm>
            <a:off x="7030736" y="2322121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세로로 말린 두루마리 모양 120"/>
          <p:cNvSpPr/>
          <p:nvPr/>
        </p:nvSpPr>
        <p:spPr>
          <a:xfrm rot="10800000">
            <a:off x="6423431" y="5801436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직사각형 121"/>
          <p:cNvSpPr/>
          <p:nvPr/>
        </p:nvSpPr>
        <p:spPr>
          <a:xfrm>
            <a:off x="6535678" y="610415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직사각형 122"/>
          <p:cNvSpPr/>
          <p:nvPr/>
        </p:nvSpPr>
        <p:spPr>
          <a:xfrm>
            <a:off x="6534458" y="594135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직사각형 123"/>
          <p:cNvSpPr/>
          <p:nvPr/>
        </p:nvSpPr>
        <p:spPr>
          <a:xfrm>
            <a:off x="6535678" y="602310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직사각형 124"/>
          <p:cNvSpPr/>
          <p:nvPr/>
        </p:nvSpPr>
        <p:spPr>
          <a:xfrm>
            <a:off x="6534458" y="618142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세로로 말린 두루마리 모양 125"/>
          <p:cNvSpPr/>
          <p:nvPr/>
        </p:nvSpPr>
        <p:spPr>
          <a:xfrm rot="10800000">
            <a:off x="3406998" y="289244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직사각형 126"/>
          <p:cNvSpPr/>
          <p:nvPr/>
        </p:nvSpPr>
        <p:spPr>
          <a:xfrm>
            <a:off x="3519245" y="3195169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직사각형 127"/>
          <p:cNvSpPr/>
          <p:nvPr/>
        </p:nvSpPr>
        <p:spPr>
          <a:xfrm>
            <a:off x="3518025" y="30323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직사각형 128"/>
          <p:cNvSpPr/>
          <p:nvPr/>
        </p:nvSpPr>
        <p:spPr>
          <a:xfrm>
            <a:off x="3519245" y="311412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직사각형 129"/>
          <p:cNvSpPr/>
          <p:nvPr/>
        </p:nvSpPr>
        <p:spPr>
          <a:xfrm>
            <a:off x="3518025" y="3272440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세로로 말린 두루마리 모양 130"/>
          <p:cNvSpPr/>
          <p:nvPr/>
        </p:nvSpPr>
        <p:spPr>
          <a:xfrm rot="10800000">
            <a:off x="3577056" y="4199436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직사각형 131"/>
          <p:cNvSpPr/>
          <p:nvPr/>
        </p:nvSpPr>
        <p:spPr>
          <a:xfrm>
            <a:off x="3689303" y="4502157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직사각형 132"/>
          <p:cNvSpPr/>
          <p:nvPr/>
        </p:nvSpPr>
        <p:spPr>
          <a:xfrm>
            <a:off x="3688083" y="433935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직사각형 133"/>
          <p:cNvSpPr/>
          <p:nvPr/>
        </p:nvSpPr>
        <p:spPr>
          <a:xfrm>
            <a:off x="3689303" y="442110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3688083" y="4579428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세로로 말린 두루마리 모양 135"/>
          <p:cNvSpPr/>
          <p:nvPr/>
        </p:nvSpPr>
        <p:spPr>
          <a:xfrm rot="10800000">
            <a:off x="3233944" y="596765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직사각형 136"/>
          <p:cNvSpPr/>
          <p:nvPr/>
        </p:nvSpPr>
        <p:spPr>
          <a:xfrm>
            <a:off x="3346191" y="627037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직사각형 137"/>
          <p:cNvSpPr/>
          <p:nvPr/>
        </p:nvSpPr>
        <p:spPr>
          <a:xfrm>
            <a:off x="3344971" y="61075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직사각형 138"/>
          <p:cNvSpPr/>
          <p:nvPr/>
        </p:nvSpPr>
        <p:spPr>
          <a:xfrm>
            <a:off x="3346191" y="618933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3344971" y="6347649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94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altLang="ko-KR" dirty="0" smtClean="0"/>
              <a:t>3.	Each </a:t>
            </a:r>
            <a:r>
              <a:rPr lang="en-US" altLang="ko-KR" dirty="0"/>
              <a:t>node works on finding a difficult proof-of-work for its block.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>
            <a:stCxn id="12" idx="4"/>
            <a:endCxn id="21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>
            <a:stCxn id="12" idx="7"/>
            <a:endCxn id="23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21" idx="6"/>
            <a:endCxn id="22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22" idx="0"/>
            <a:endCxn id="24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27" idx="6"/>
            <a:endCxn id="31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타원 20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2" name="직선 연결선 31"/>
          <p:cNvCxnSpPr>
            <a:stCxn id="22" idx="6"/>
            <a:endCxn id="25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stCxn id="24" idx="6"/>
            <a:endCxn id="25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>
            <a:stCxn id="26" idx="6"/>
            <a:endCxn id="27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stCxn id="28" idx="6"/>
            <a:endCxn id="29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>
            <a:stCxn id="28" idx="4"/>
            <a:endCxn id="25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stCxn id="23" idx="6"/>
            <a:endCxn id="28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>
            <a:stCxn id="27" idx="1"/>
            <a:endCxn id="30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31" idx="0"/>
            <a:endCxn id="29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25" idx="7"/>
            <a:endCxn id="29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>
            <a:stCxn id="26" idx="0"/>
            <a:endCxn id="22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타원 41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" name="직선 연결선 42"/>
          <p:cNvCxnSpPr>
            <a:stCxn id="31" idx="5"/>
            <a:endCxn id="42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세로로 말린 두루마리 모양 43"/>
          <p:cNvSpPr/>
          <p:nvPr/>
        </p:nvSpPr>
        <p:spPr>
          <a:xfrm rot="10800000">
            <a:off x="1171143" y="303233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/>
          <p:cNvSpPr/>
          <p:nvPr/>
        </p:nvSpPr>
        <p:spPr>
          <a:xfrm>
            <a:off x="1280888" y="313979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1280589" y="321184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직사각형 82"/>
          <p:cNvSpPr/>
          <p:nvPr/>
        </p:nvSpPr>
        <p:spPr>
          <a:xfrm>
            <a:off x="1281099" y="3288856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직사각형 83"/>
          <p:cNvSpPr/>
          <p:nvPr/>
        </p:nvSpPr>
        <p:spPr>
          <a:xfrm>
            <a:off x="1281623" y="336412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84"/>
          <p:cNvSpPr/>
          <p:nvPr/>
        </p:nvSpPr>
        <p:spPr>
          <a:xfrm>
            <a:off x="1282227" y="34376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85"/>
          <p:cNvSpPr/>
          <p:nvPr/>
        </p:nvSpPr>
        <p:spPr>
          <a:xfrm>
            <a:off x="1281142" y="351068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직사각형 86"/>
          <p:cNvSpPr/>
          <p:nvPr/>
        </p:nvSpPr>
        <p:spPr>
          <a:xfrm>
            <a:off x="1280589" y="358886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세로로 말린 두루마리 모양 87"/>
          <p:cNvSpPr/>
          <p:nvPr/>
        </p:nvSpPr>
        <p:spPr>
          <a:xfrm rot="10800000">
            <a:off x="1170781" y="4865629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/>
          <p:cNvSpPr/>
          <p:nvPr/>
        </p:nvSpPr>
        <p:spPr>
          <a:xfrm>
            <a:off x="1280526" y="49730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직사각형 89"/>
          <p:cNvSpPr/>
          <p:nvPr/>
        </p:nvSpPr>
        <p:spPr>
          <a:xfrm>
            <a:off x="1280227" y="504514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직사각형 90"/>
          <p:cNvSpPr/>
          <p:nvPr/>
        </p:nvSpPr>
        <p:spPr>
          <a:xfrm>
            <a:off x="1280737" y="512215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직사각형 91"/>
          <p:cNvSpPr/>
          <p:nvPr/>
        </p:nvSpPr>
        <p:spPr>
          <a:xfrm>
            <a:off x="1281261" y="5197423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직사각형 92"/>
          <p:cNvSpPr/>
          <p:nvPr/>
        </p:nvSpPr>
        <p:spPr>
          <a:xfrm>
            <a:off x="1281865" y="527098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직사각형 93"/>
          <p:cNvSpPr/>
          <p:nvPr/>
        </p:nvSpPr>
        <p:spPr>
          <a:xfrm>
            <a:off x="1280780" y="534398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직사각형 94"/>
          <p:cNvSpPr/>
          <p:nvPr/>
        </p:nvSpPr>
        <p:spPr>
          <a:xfrm>
            <a:off x="1280227" y="542215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세로로 말린 두루마리 모양 95"/>
          <p:cNvSpPr/>
          <p:nvPr/>
        </p:nvSpPr>
        <p:spPr>
          <a:xfrm rot="10800000">
            <a:off x="3022804" y="1984480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직사각형 96"/>
          <p:cNvSpPr/>
          <p:nvPr/>
        </p:nvSpPr>
        <p:spPr>
          <a:xfrm>
            <a:off x="3132549" y="209194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직사각형 97"/>
          <p:cNvSpPr/>
          <p:nvPr/>
        </p:nvSpPr>
        <p:spPr>
          <a:xfrm>
            <a:off x="3132250" y="216399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직사각형 98"/>
          <p:cNvSpPr/>
          <p:nvPr/>
        </p:nvSpPr>
        <p:spPr>
          <a:xfrm>
            <a:off x="3132760" y="2241003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직사각형 99"/>
          <p:cNvSpPr/>
          <p:nvPr/>
        </p:nvSpPr>
        <p:spPr>
          <a:xfrm>
            <a:off x="3133284" y="231627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3133888" y="23898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>
            <a:off x="3132803" y="24628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3132250" y="254100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세로로 말린 두루마리 모양 103"/>
          <p:cNvSpPr/>
          <p:nvPr/>
        </p:nvSpPr>
        <p:spPr>
          <a:xfrm rot="10800000">
            <a:off x="3419222" y="293767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직사각형 104"/>
          <p:cNvSpPr/>
          <p:nvPr/>
        </p:nvSpPr>
        <p:spPr>
          <a:xfrm>
            <a:off x="3528967" y="304514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직사각형 105"/>
          <p:cNvSpPr/>
          <p:nvPr/>
        </p:nvSpPr>
        <p:spPr>
          <a:xfrm>
            <a:off x="3528668" y="31171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직사각형 106"/>
          <p:cNvSpPr/>
          <p:nvPr/>
        </p:nvSpPr>
        <p:spPr>
          <a:xfrm>
            <a:off x="3529178" y="3194200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직사각형 107"/>
          <p:cNvSpPr/>
          <p:nvPr/>
        </p:nvSpPr>
        <p:spPr>
          <a:xfrm>
            <a:off x="3529702" y="326947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직사각형 108"/>
          <p:cNvSpPr/>
          <p:nvPr/>
        </p:nvSpPr>
        <p:spPr>
          <a:xfrm>
            <a:off x="3530306" y="334302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직사각형 109"/>
          <p:cNvSpPr/>
          <p:nvPr/>
        </p:nvSpPr>
        <p:spPr>
          <a:xfrm>
            <a:off x="3529221" y="34160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직사각형 110"/>
          <p:cNvSpPr/>
          <p:nvPr/>
        </p:nvSpPr>
        <p:spPr>
          <a:xfrm>
            <a:off x="3528668" y="349420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세로로 말린 두루마리 모양 111"/>
          <p:cNvSpPr/>
          <p:nvPr/>
        </p:nvSpPr>
        <p:spPr>
          <a:xfrm rot="10800000">
            <a:off x="6944223" y="195721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직사각형 112"/>
          <p:cNvSpPr/>
          <p:nvPr/>
        </p:nvSpPr>
        <p:spPr>
          <a:xfrm>
            <a:off x="7053968" y="206467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직사각형 113"/>
          <p:cNvSpPr/>
          <p:nvPr/>
        </p:nvSpPr>
        <p:spPr>
          <a:xfrm>
            <a:off x="7053669" y="213672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직사각형 114"/>
          <p:cNvSpPr/>
          <p:nvPr/>
        </p:nvSpPr>
        <p:spPr>
          <a:xfrm>
            <a:off x="7054179" y="221373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직사각형 115"/>
          <p:cNvSpPr/>
          <p:nvPr/>
        </p:nvSpPr>
        <p:spPr>
          <a:xfrm>
            <a:off x="7054703" y="228900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직사각형 116"/>
          <p:cNvSpPr/>
          <p:nvPr/>
        </p:nvSpPr>
        <p:spPr>
          <a:xfrm>
            <a:off x="7055307" y="236256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직사각형 117"/>
          <p:cNvSpPr/>
          <p:nvPr/>
        </p:nvSpPr>
        <p:spPr>
          <a:xfrm>
            <a:off x="7054222" y="24355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직사각형 118"/>
          <p:cNvSpPr/>
          <p:nvPr/>
        </p:nvSpPr>
        <p:spPr>
          <a:xfrm>
            <a:off x="7053669" y="251373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세로로 말린 두루마리 모양 119"/>
          <p:cNvSpPr/>
          <p:nvPr/>
        </p:nvSpPr>
        <p:spPr>
          <a:xfrm rot="10800000">
            <a:off x="9213974" y="248905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9323719" y="259652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직사각형 121"/>
          <p:cNvSpPr/>
          <p:nvPr/>
        </p:nvSpPr>
        <p:spPr>
          <a:xfrm>
            <a:off x="9323420" y="266857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직사각형 122"/>
          <p:cNvSpPr/>
          <p:nvPr/>
        </p:nvSpPr>
        <p:spPr>
          <a:xfrm>
            <a:off x="9323930" y="2745580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직사각형 123"/>
          <p:cNvSpPr/>
          <p:nvPr/>
        </p:nvSpPr>
        <p:spPr>
          <a:xfrm>
            <a:off x="9324454" y="2820851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직사각형 124"/>
          <p:cNvSpPr/>
          <p:nvPr/>
        </p:nvSpPr>
        <p:spPr>
          <a:xfrm>
            <a:off x="9325058" y="289440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직사각형 125"/>
          <p:cNvSpPr/>
          <p:nvPr/>
        </p:nvSpPr>
        <p:spPr>
          <a:xfrm>
            <a:off x="9323973" y="296741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직사각형 126"/>
          <p:cNvSpPr/>
          <p:nvPr/>
        </p:nvSpPr>
        <p:spPr>
          <a:xfrm>
            <a:off x="9323420" y="30455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세로로 말린 두루마리 모양 127"/>
          <p:cNvSpPr/>
          <p:nvPr/>
        </p:nvSpPr>
        <p:spPr>
          <a:xfrm rot="10800000">
            <a:off x="3625928" y="418752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직사각형 128"/>
          <p:cNvSpPr/>
          <p:nvPr/>
        </p:nvSpPr>
        <p:spPr>
          <a:xfrm>
            <a:off x="3735673" y="42949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직사각형 129"/>
          <p:cNvSpPr/>
          <p:nvPr/>
        </p:nvSpPr>
        <p:spPr>
          <a:xfrm>
            <a:off x="3735374" y="436703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직사각형 130"/>
          <p:cNvSpPr/>
          <p:nvPr/>
        </p:nvSpPr>
        <p:spPr>
          <a:xfrm>
            <a:off x="3735884" y="4444044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직사각형 131"/>
          <p:cNvSpPr/>
          <p:nvPr/>
        </p:nvSpPr>
        <p:spPr>
          <a:xfrm>
            <a:off x="3736408" y="4519315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직사각형 132"/>
          <p:cNvSpPr/>
          <p:nvPr/>
        </p:nvSpPr>
        <p:spPr>
          <a:xfrm>
            <a:off x="3737012" y="459287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직사각형 133"/>
          <p:cNvSpPr/>
          <p:nvPr/>
        </p:nvSpPr>
        <p:spPr>
          <a:xfrm>
            <a:off x="3735927" y="466587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3735374" y="474404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세로로 말린 두루마리 모양 135"/>
          <p:cNvSpPr/>
          <p:nvPr/>
        </p:nvSpPr>
        <p:spPr>
          <a:xfrm rot="10800000">
            <a:off x="6904932" y="377443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직사각형 136"/>
          <p:cNvSpPr/>
          <p:nvPr/>
        </p:nvSpPr>
        <p:spPr>
          <a:xfrm>
            <a:off x="7014677" y="388190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직사각형 137"/>
          <p:cNvSpPr/>
          <p:nvPr/>
        </p:nvSpPr>
        <p:spPr>
          <a:xfrm>
            <a:off x="7014378" y="395395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직사각형 138"/>
          <p:cNvSpPr/>
          <p:nvPr/>
        </p:nvSpPr>
        <p:spPr>
          <a:xfrm>
            <a:off x="7014888" y="403096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7015412" y="410623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직사각형 140"/>
          <p:cNvSpPr/>
          <p:nvPr/>
        </p:nvSpPr>
        <p:spPr>
          <a:xfrm>
            <a:off x="7016016" y="41797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직사각형 141"/>
          <p:cNvSpPr/>
          <p:nvPr/>
        </p:nvSpPr>
        <p:spPr>
          <a:xfrm>
            <a:off x="7014931" y="42527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직사각형 142"/>
          <p:cNvSpPr/>
          <p:nvPr/>
        </p:nvSpPr>
        <p:spPr>
          <a:xfrm>
            <a:off x="7014378" y="43309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세로로 말린 두루마리 모양 143"/>
          <p:cNvSpPr/>
          <p:nvPr/>
        </p:nvSpPr>
        <p:spPr>
          <a:xfrm rot="10800000">
            <a:off x="9016881" y="4469932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직사각형 144"/>
          <p:cNvSpPr/>
          <p:nvPr/>
        </p:nvSpPr>
        <p:spPr>
          <a:xfrm>
            <a:off x="9126626" y="457739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직사각형 145"/>
          <p:cNvSpPr/>
          <p:nvPr/>
        </p:nvSpPr>
        <p:spPr>
          <a:xfrm>
            <a:off x="9126327" y="464944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직사각형 146"/>
          <p:cNvSpPr/>
          <p:nvPr/>
        </p:nvSpPr>
        <p:spPr>
          <a:xfrm>
            <a:off x="9126837" y="4726455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직사각형 147"/>
          <p:cNvSpPr/>
          <p:nvPr/>
        </p:nvSpPr>
        <p:spPr>
          <a:xfrm>
            <a:off x="9127361" y="4801726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직사각형 148"/>
          <p:cNvSpPr/>
          <p:nvPr/>
        </p:nvSpPr>
        <p:spPr>
          <a:xfrm>
            <a:off x="9127965" y="487528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직사각형 149"/>
          <p:cNvSpPr/>
          <p:nvPr/>
        </p:nvSpPr>
        <p:spPr>
          <a:xfrm>
            <a:off x="9126880" y="494828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직사각형 150"/>
          <p:cNvSpPr/>
          <p:nvPr/>
        </p:nvSpPr>
        <p:spPr>
          <a:xfrm>
            <a:off x="9126327" y="502645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세로로 말린 두루마리 모양 151"/>
          <p:cNvSpPr/>
          <p:nvPr/>
        </p:nvSpPr>
        <p:spPr>
          <a:xfrm rot="10800000">
            <a:off x="3243672" y="597398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" name="직사각형 152"/>
          <p:cNvSpPr/>
          <p:nvPr/>
        </p:nvSpPr>
        <p:spPr>
          <a:xfrm>
            <a:off x="3373149" y="604532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4" name="직사각형 153"/>
          <p:cNvSpPr/>
          <p:nvPr/>
        </p:nvSpPr>
        <p:spPr>
          <a:xfrm>
            <a:off x="3372850" y="61173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" name="직사각형 154"/>
          <p:cNvSpPr/>
          <p:nvPr/>
        </p:nvSpPr>
        <p:spPr>
          <a:xfrm>
            <a:off x="3373360" y="619438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" name="직사각형 155"/>
          <p:cNvSpPr/>
          <p:nvPr/>
        </p:nvSpPr>
        <p:spPr>
          <a:xfrm>
            <a:off x="3373884" y="626965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" name="직사각형 156"/>
          <p:cNvSpPr/>
          <p:nvPr/>
        </p:nvSpPr>
        <p:spPr>
          <a:xfrm>
            <a:off x="3374488" y="634321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직사각형 157"/>
          <p:cNvSpPr/>
          <p:nvPr/>
        </p:nvSpPr>
        <p:spPr>
          <a:xfrm>
            <a:off x="3373403" y="641621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직사각형 158"/>
          <p:cNvSpPr/>
          <p:nvPr/>
        </p:nvSpPr>
        <p:spPr>
          <a:xfrm>
            <a:off x="3372850" y="64943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세로로 말린 두루마리 모양 159"/>
          <p:cNvSpPr/>
          <p:nvPr/>
        </p:nvSpPr>
        <p:spPr>
          <a:xfrm rot="10800000">
            <a:off x="6456883" y="5823982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직사각형 160"/>
          <p:cNvSpPr/>
          <p:nvPr/>
        </p:nvSpPr>
        <p:spPr>
          <a:xfrm>
            <a:off x="6566628" y="593144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직사각형 161"/>
          <p:cNvSpPr/>
          <p:nvPr/>
        </p:nvSpPr>
        <p:spPr>
          <a:xfrm>
            <a:off x="6566329" y="600349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직사각형 162"/>
          <p:cNvSpPr/>
          <p:nvPr/>
        </p:nvSpPr>
        <p:spPr>
          <a:xfrm>
            <a:off x="6566839" y="6080505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직사각형 163"/>
          <p:cNvSpPr/>
          <p:nvPr/>
        </p:nvSpPr>
        <p:spPr>
          <a:xfrm>
            <a:off x="6567363" y="6155776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직사각형 164"/>
          <p:cNvSpPr/>
          <p:nvPr/>
        </p:nvSpPr>
        <p:spPr>
          <a:xfrm>
            <a:off x="6567967" y="622933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직사각형 165"/>
          <p:cNvSpPr/>
          <p:nvPr/>
        </p:nvSpPr>
        <p:spPr>
          <a:xfrm>
            <a:off x="6566882" y="630233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직사각형 166"/>
          <p:cNvSpPr/>
          <p:nvPr/>
        </p:nvSpPr>
        <p:spPr>
          <a:xfrm>
            <a:off x="6566329" y="638050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8" name="세로로 말린 두루마리 모양 167"/>
          <p:cNvSpPr/>
          <p:nvPr/>
        </p:nvSpPr>
        <p:spPr>
          <a:xfrm rot="10800000">
            <a:off x="9682429" y="554688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9" name="직사각형 168"/>
          <p:cNvSpPr/>
          <p:nvPr/>
        </p:nvSpPr>
        <p:spPr>
          <a:xfrm>
            <a:off x="9792174" y="565434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직사각형 169"/>
          <p:cNvSpPr/>
          <p:nvPr/>
        </p:nvSpPr>
        <p:spPr>
          <a:xfrm>
            <a:off x="9791875" y="572639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직사각형 170"/>
          <p:cNvSpPr/>
          <p:nvPr/>
        </p:nvSpPr>
        <p:spPr>
          <a:xfrm>
            <a:off x="9792385" y="580340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직사각형 171"/>
          <p:cNvSpPr/>
          <p:nvPr/>
        </p:nvSpPr>
        <p:spPr>
          <a:xfrm>
            <a:off x="9792909" y="5878677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3" name="직사각형 172"/>
          <p:cNvSpPr/>
          <p:nvPr/>
        </p:nvSpPr>
        <p:spPr>
          <a:xfrm>
            <a:off x="9793513" y="59522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4" name="직사각형 173"/>
          <p:cNvSpPr/>
          <p:nvPr/>
        </p:nvSpPr>
        <p:spPr>
          <a:xfrm>
            <a:off x="9792428" y="602523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5" name="직사각형 174"/>
          <p:cNvSpPr/>
          <p:nvPr/>
        </p:nvSpPr>
        <p:spPr>
          <a:xfrm>
            <a:off x="9791875" y="610341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세로로 말린 두루마리 모양 175"/>
          <p:cNvSpPr/>
          <p:nvPr/>
        </p:nvSpPr>
        <p:spPr>
          <a:xfrm rot="10800000">
            <a:off x="5467176" y="462311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7" name="직사각형 176"/>
          <p:cNvSpPr/>
          <p:nvPr/>
        </p:nvSpPr>
        <p:spPr>
          <a:xfrm>
            <a:off x="5576921" y="47305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직사각형 177"/>
          <p:cNvSpPr/>
          <p:nvPr/>
        </p:nvSpPr>
        <p:spPr>
          <a:xfrm>
            <a:off x="5576622" y="480262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직사각형 178"/>
          <p:cNvSpPr/>
          <p:nvPr/>
        </p:nvSpPr>
        <p:spPr>
          <a:xfrm>
            <a:off x="5577132" y="487963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0" name="직사각형 179"/>
          <p:cNvSpPr/>
          <p:nvPr/>
        </p:nvSpPr>
        <p:spPr>
          <a:xfrm>
            <a:off x="5577656" y="495490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1" name="직사각형 180"/>
          <p:cNvSpPr/>
          <p:nvPr/>
        </p:nvSpPr>
        <p:spPr>
          <a:xfrm>
            <a:off x="5578260" y="50284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직사각형 181"/>
          <p:cNvSpPr/>
          <p:nvPr/>
        </p:nvSpPr>
        <p:spPr>
          <a:xfrm>
            <a:off x="5577175" y="51014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3" name="직사각형 182"/>
          <p:cNvSpPr/>
          <p:nvPr/>
        </p:nvSpPr>
        <p:spPr>
          <a:xfrm>
            <a:off x="5576622" y="517964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5" name="자유형 194"/>
          <p:cNvSpPr/>
          <p:nvPr/>
        </p:nvSpPr>
        <p:spPr>
          <a:xfrm rot="18900000" flipV="1">
            <a:off x="3355774" y="284121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6" name="자유형 195"/>
          <p:cNvSpPr/>
          <p:nvPr/>
        </p:nvSpPr>
        <p:spPr>
          <a:xfrm rot="18900000" flipV="1">
            <a:off x="2965250" y="185163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자유형 196"/>
          <p:cNvSpPr/>
          <p:nvPr/>
        </p:nvSpPr>
        <p:spPr>
          <a:xfrm rot="18900000" flipV="1">
            <a:off x="1098152" y="289676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8" name="자유형 197"/>
          <p:cNvSpPr/>
          <p:nvPr/>
        </p:nvSpPr>
        <p:spPr>
          <a:xfrm rot="18900000" flipV="1">
            <a:off x="6890460" y="1841453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자유형 198"/>
          <p:cNvSpPr/>
          <p:nvPr/>
        </p:nvSpPr>
        <p:spPr>
          <a:xfrm rot="18900000" flipV="1">
            <a:off x="9147630" y="2354984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0" name="자유형 199"/>
          <p:cNvSpPr/>
          <p:nvPr/>
        </p:nvSpPr>
        <p:spPr>
          <a:xfrm rot="18900000" flipV="1">
            <a:off x="6839352" y="3650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1" name="자유형 200"/>
          <p:cNvSpPr/>
          <p:nvPr/>
        </p:nvSpPr>
        <p:spPr>
          <a:xfrm rot="18900000" flipV="1">
            <a:off x="8956971" y="4354129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" name="자유형 201"/>
          <p:cNvSpPr/>
          <p:nvPr/>
        </p:nvSpPr>
        <p:spPr>
          <a:xfrm rot="18900000" flipV="1">
            <a:off x="3564319" y="4060098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3" name="자유형 202"/>
          <p:cNvSpPr/>
          <p:nvPr/>
        </p:nvSpPr>
        <p:spPr>
          <a:xfrm rot="18900000" flipV="1">
            <a:off x="5402823" y="4496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자유형 203"/>
          <p:cNvSpPr/>
          <p:nvPr/>
        </p:nvSpPr>
        <p:spPr>
          <a:xfrm rot="18900000" flipV="1">
            <a:off x="1106782" y="472670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5" name="자유형 204"/>
          <p:cNvSpPr/>
          <p:nvPr/>
        </p:nvSpPr>
        <p:spPr>
          <a:xfrm rot="18900000" flipV="1">
            <a:off x="3184914" y="583201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6" name="자유형 205"/>
          <p:cNvSpPr/>
          <p:nvPr/>
        </p:nvSpPr>
        <p:spPr>
          <a:xfrm rot="18900000" flipV="1">
            <a:off x="6385196" y="5679290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7" name="자유형 206"/>
          <p:cNvSpPr/>
          <p:nvPr/>
        </p:nvSpPr>
        <p:spPr>
          <a:xfrm rot="18900000" flipV="1">
            <a:off x="9610742" y="541183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20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10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10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10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10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10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" dur="10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10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10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10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6" dur="10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8" dur="10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0" dur="10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altLang="ko-KR" dirty="0" smtClean="0"/>
              <a:t>4.	When </a:t>
            </a:r>
            <a:r>
              <a:rPr lang="en-US" altLang="ko-KR" dirty="0"/>
              <a:t>a node finds a proof-of-work, it broadcasts the block to all nodes.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>
            <a:stCxn id="12" idx="4"/>
            <a:endCxn id="21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>
            <a:stCxn id="12" idx="7"/>
            <a:endCxn id="23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21" idx="6"/>
            <a:endCxn id="22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22" idx="0"/>
            <a:endCxn id="24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27" idx="6"/>
            <a:endCxn id="31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타원 20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2" name="직선 연결선 31"/>
          <p:cNvCxnSpPr>
            <a:stCxn id="22" idx="6"/>
            <a:endCxn id="25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stCxn id="24" idx="6"/>
            <a:endCxn id="25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>
            <a:stCxn id="26" idx="6"/>
            <a:endCxn id="27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stCxn id="28" idx="6"/>
            <a:endCxn id="29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>
            <a:stCxn id="28" idx="4"/>
            <a:endCxn id="25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stCxn id="23" idx="6"/>
            <a:endCxn id="28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>
            <a:stCxn id="27" idx="1"/>
            <a:endCxn id="30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31" idx="0"/>
            <a:endCxn id="29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25" idx="7"/>
            <a:endCxn id="29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>
            <a:stCxn id="26" idx="0"/>
            <a:endCxn id="22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타원 41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" name="직선 연결선 42"/>
          <p:cNvCxnSpPr>
            <a:stCxn id="31" idx="5"/>
            <a:endCxn id="42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세로로 말린 두루마리 모양 43"/>
          <p:cNvSpPr/>
          <p:nvPr/>
        </p:nvSpPr>
        <p:spPr>
          <a:xfrm rot="10800000">
            <a:off x="1171143" y="303233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/>
          <p:cNvSpPr/>
          <p:nvPr/>
        </p:nvSpPr>
        <p:spPr>
          <a:xfrm>
            <a:off x="1280888" y="313979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/>
          <p:cNvSpPr/>
          <p:nvPr/>
        </p:nvSpPr>
        <p:spPr>
          <a:xfrm>
            <a:off x="1280589" y="321184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1281099" y="3288856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1281623" y="336412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1282227" y="34376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/>
          <p:cNvSpPr/>
          <p:nvPr/>
        </p:nvSpPr>
        <p:spPr>
          <a:xfrm>
            <a:off x="1281142" y="351068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/>
          <p:cNvSpPr/>
          <p:nvPr/>
        </p:nvSpPr>
        <p:spPr>
          <a:xfrm>
            <a:off x="1280589" y="358886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세로로 말린 두루마리 모양 59"/>
          <p:cNvSpPr/>
          <p:nvPr/>
        </p:nvSpPr>
        <p:spPr>
          <a:xfrm rot="10800000">
            <a:off x="3022804" y="1984480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/>
          <p:cNvSpPr/>
          <p:nvPr/>
        </p:nvSpPr>
        <p:spPr>
          <a:xfrm>
            <a:off x="3132549" y="209194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/>
          <p:cNvSpPr/>
          <p:nvPr/>
        </p:nvSpPr>
        <p:spPr>
          <a:xfrm>
            <a:off x="3132250" y="216399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/>
          <p:cNvSpPr/>
          <p:nvPr/>
        </p:nvSpPr>
        <p:spPr>
          <a:xfrm>
            <a:off x="3132760" y="2241003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/>
          <p:cNvSpPr/>
          <p:nvPr/>
        </p:nvSpPr>
        <p:spPr>
          <a:xfrm>
            <a:off x="3133284" y="231627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3133888" y="23898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직사각형 65"/>
          <p:cNvSpPr/>
          <p:nvPr/>
        </p:nvSpPr>
        <p:spPr>
          <a:xfrm>
            <a:off x="3132803" y="24628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3132250" y="254100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세로로 말린 두루마리 모양 67"/>
          <p:cNvSpPr/>
          <p:nvPr/>
        </p:nvSpPr>
        <p:spPr>
          <a:xfrm rot="10800000">
            <a:off x="3419222" y="293767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3528967" y="304514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3528668" y="31171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529178" y="3194200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/>
          <p:cNvSpPr/>
          <p:nvPr/>
        </p:nvSpPr>
        <p:spPr>
          <a:xfrm>
            <a:off x="3529702" y="326947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3530306" y="334302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73"/>
          <p:cNvSpPr/>
          <p:nvPr/>
        </p:nvSpPr>
        <p:spPr>
          <a:xfrm>
            <a:off x="3529221" y="34160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/>
          <p:cNvSpPr/>
          <p:nvPr/>
        </p:nvSpPr>
        <p:spPr>
          <a:xfrm>
            <a:off x="3528668" y="349420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세로로 말린 두루마리 모양 75"/>
          <p:cNvSpPr/>
          <p:nvPr/>
        </p:nvSpPr>
        <p:spPr>
          <a:xfrm rot="10800000">
            <a:off x="6944223" y="195721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직사각형 76"/>
          <p:cNvSpPr/>
          <p:nvPr/>
        </p:nvSpPr>
        <p:spPr>
          <a:xfrm>
            <a:off x="7053968" y="206467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/>
          <p:cNvSpPr/>
          <p:nvPr/>
        </p:nvSpPr>
        <p:spPr>
          <a:xfrm>
            <a:off x="7053669" y="213672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78"/>
          <p:cNvSpPr/>
          <p:nvPr/>
        </p:nvSpPr>
        <p:spPr>
          <a:xfrm>
            <a:off x="7054179" y="221373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054703" y="228900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직사각형 80"/>
          <p:cNvSpPr/>
          <p:nvPr/>
        </p:nvSpPr>
        <p:spPr>
          <a:xfrm>
            <a:off x="7055307" y="236256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직사각형 81"/>
          <p:cNvSpPr/>
          <p:nvPr/>
        </p:nvSpPr>
        <p:spPr>
          <a:xfrm>
            <a:off x="7054222" y="24355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직사각형 82"/>
          <p:cNvSpPr/>
          <p:nvPr/>
        </p:nvSpPr>
        <p:spPr>
          <a:xfrm>
            <a:off x="7053669" y="251373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세로로 말린 두루마리 모양 83"/>
          <p:cNvSpPr/>
          <p:nvPr/>
        </p:nvSpPr>
        <p:spPr>
          <a:xfrm rot="10800000">
            <a:off x="9213974" y="248905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84"/>
          <p:cNvSpPr/>
          <p:nvPr/>
        </p:nvSpPr>
        <p:spPr>
          <a:xfrm>
            <a:off x="9323719" y="259652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85"/>
          <p:cNvSpPr/>
          <p:nvPr/>
        </p:nvSpPr>
        <p:spPr>
          <a:xfrm>
            <a:off x="9323420" y="266857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직사각형 86"/>
          <p:cNvSpPr/>
          <p:nvPr/>
        </p:nvSpPr>
        <p:spPr>
          <a:xfrm>
            <a:off x="9323930" y="2745580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직사각형 87"/>
          <p:cNvSpPr/>
          <p:nvPr/>
        </p:nvSpPr>
        <p:spPr>
          <a:xfrm>
            <a:off x="9324454" y="2820851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/>
          <p:cNvSpPr/>
          <p:nvPr/>
        </p:nvSpPr>
        <p:spPr>
          <a:xfrm>
            <a:off x="9325058" y="289440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직사각형 89"/>
          <p:cNvSpPr/>
          <p:nvPr/>
        </p:nvSpPr>
        <p:spPr>
          <a:xfrm>
            <a:off x="9323973" y="296741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직사각형 90"/>
          <p:cNvSpPr/>
          <p:nvPr/>
        </p:nvSpPr>
        <p:spPr>
          <a:xfrm>
            <a:off x="9323420" y="30455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세로로 말린 두루마리 모양 91"/>
          <p:cNvSpPr/>
          <p:nvPr/>
        </p:nvSpPr>
        <p:spPr>
          <a:xfrm rot="10800000">
            <a:off x="3625928" y="418752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직사각형 92"/>
          <p:cNvSpPr/>
          <p:nvPr/>
        </p:nvSpPr>
        <p:spPr>
          <a:xfrm>
            <a:off x="3735673" y="429498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직사각형 93"/>
          <p:cNvSpPr/>
          <p:nvPr/>
        </p:nvSpPr>
        <p:spPr>
          <a:xfrm>
            <a:off x="3735374" y="436703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직사각형 94"/>
          <p:cNvSpPr/>
          <p:nvPr/>
        </p:nvSpPr>
        <p:spPr>
          <a:xfrm>
            <a:off x="3735884" y="4444044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직사각형 95"/>
          <p:cNvSpPr/>
          <p:nvPr/>
        </p:nvSpPr>
        <p:spPr>
          <a:xfrm>
            <a:off x="3736408" y="4519315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직사각형 96"/>
          <p:cNvSpPr/>
          <p:nvPr/>
        </p:nvSpPr>
        <p:spPr>
          <a:xfrm>
            <a:off x="3737012" y="459287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직사각형 97"/>
          <p:cNvSpPr/>
          <p:nvPr/>
        </p:nvSpPr>
        <p:spPr>
          <a:xfrm>
            <a:off x="3735927" y="466587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직사각형 98"/>
          <p:cNvSpPr/>
          <p:nvPr/>
        </p:nvSpPr>
        <p:spPr>
          <a:xfrm>
            <a:off x="3735374" y="474404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세로로 말린 두루마리 모양 115"/>
          <p:cNvSpPr/>
          <p:nvPr/>
        </p:nvSpPr>
        <p:spPr>
          <a:xfrm rot="10800000">
            <a:off x="3243672" y="597398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직사각형 116"/>
          <p:cNvSpPr/>
          <p:nvPr/>
        </p:nvSpPr>
        <p:spPr>
          <a:xfrm>
            <a:off x="3373149" y="604532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직사각형 117"/>
          <p:cNvSpPr/>
          <p:nvPr/>
        </p:nvSpPr>
        <p:spPr>
          <a:xfrm>
            <a:off x="3372850" y="61173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직사각형 118"/>
          <p:cNvSpPr/>
          <p:nvPr/>
        </p:nvSpPr>
        <p:spPr>
          <a:xfrm>
            <a:off x="3373360" y="619438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3373884" y="626965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3374488" y="634321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직사각형 121"/>
          <p:cNvSpPr/>
          <p:nvPr/>
        </p:nvSpPr>
        <p:spPr>
          <a:xfrm>
            <a:off x="3373403" y="641621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직사각형 122"/>
          <p:cNvSpPr/>
          <p:nvPr/>
        </p:nvSpPr>
        <p:spPr>
          <a:xfrm>
            <a:off x="3372850" y="64943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세로로 말린 두루마리 모양 123"/>
          <p:cNvSpPr/>
          <p:nvPr/>
        </p:nvSpPr>
        <p:spPr>
          <a:xfrm rot="10800000">
            <a:off x="6456883" y="5823982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직사각형 124"/>
          <p:cNvSpPr/>
          <p:nvPr/>
        </p:nvSpPr>
        <p:spPr>
          <a:xfrm>
            <a:off x="6566628" y="593144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직사각형 125"/>
          <p:cNvSpPr/>
          <p:nvPr/>
        </p:nvSpPr>
        <p:spPr>
          <a:xfrm>
            <a:off x="6566329" y="600349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직사각형 126"/>
          <p:cNvSpPr/>
          <p:nvPr/>
        </p:nvSpPr>
        <p:spPr>
          <a:xfrm>
            <a:off x="6566839" y="6080505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직사각형 127"/>
          <p:cNvSpPr/>
          <p:nvPr/>
        </p:nvSpPr>
        <p:spPr>
          <a:xfrm>
            <a:off x="6567363" y="6155776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직사각형 128"/>
          <p:cNvSpPr/>
          <p:nvPr/>
        </p:nvSpPr>
        <p:spPr>
          <a:xfrm>
            <a:off x="6567967" y="622933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직사각형 129"/>
          <p:cNvSpPr/>
          <p:nvPr/>
        </p:nvSpPr>
        <p:spPr>
          <a:xfrm>
            <a:off x="6566882" y="630233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직사각형 130"/>
          <p:cNvSpPr/>
          <p:nvPr/>
        </p:nvSpPr>
        <p:spPr>
          <a:xfrm>
            <a:off x="6566329" y="638050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세로로 말린 두루마리 모양 131"/>
          <p:cNvSpPr/>
          <p:nvPr/>
        </p:nvSpPr>
        <p:spPr>
          <a:xfrm rot="10800000">
            <a:off x="9682429" y="5546883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직사각형 132"/>
          <p:cNvSpPr/>
          <p:nvPr/>
        </p:nvSpPr>
        <p:spPr>
          <a:xfrm>
            <a:off x="9792174" y="565434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직사각형 133"/>
          <p:cNvSpPr/>
          <p:nvPr/>
        </p:nvSpPr>
        <p:spPr>
          <a:xfrm>
            <a:off x="9791875" y="572639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9792385" y="580340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직사각형 135"/>
          <p:cNvSpPr/>
          <p:nvPr/>
        </p:nvSpPr>
        <p:spPr>
          <a:xfrm>
            <a:off x="9792909" y="5878677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직사각형 136"/>
          <p:cNvSpPr/>
          <p:nvPr/>
        </p:nvSpPr>
        <p:spPr>
          <a:xfrm>
            <a:off x="9793513" y="59522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직사각형 137"/>
          <p:cNvSpPr/>
          <p:nvPr/>
        </p:nvSpPr>
        <p:spPr>
          <a:xfrm>
            <a:off x="9792428" y="602523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직사각형 138"/>
          <p:cNvSpPr/>
          <p:nvPr/>
        </p:nvSpPr>
        <p:spPr>
          <a:xfrm>
            <a:off x="9791875" y="610341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세로로 말린 두루마리 모양 139"/>
          <p:cNvSpPr/>
          <p:nvPr/>
        </p:nvSpPr>
        <p:spPr>
          <a:xfrm rot="10800000">
            <a:off x="5467176" y="462311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직사각형 140"/>
          <p:cNvSpPr/>
          <p:nvPr/>
        </p:nvSpPr>
        <p:spPr>
          <a:xfrm>
            <a:off x="5576921" y="47305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직사각형 141"/>
          <p:cNvSpPr/>
          <p:nvPr/>
        </p:nvSpPr>
        <p:spPr>
          <a:xfrm>
            <a:off x="5576622" y="480262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직사각형 142"/>
          <p:cNvSpPr/>
          <p:nvPr/>
        </p:nvSpPr>
        <p:spPr>
          <a:xfrm>
            <a:off x="5577132" y="487963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직사각형 143"/>
          <p:cNvSpPr/>
          <p:nvPr/>
        </p:nvSpPr>
        <p:spPr>
          <a:xfrm>
            <a:off x="5577656" y="495490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직사각형 144"/>
          <p:cNvSpPr/>
          <p:nvPr/>
        </p:nvSpPr>
        <p:spPr>
          <a:xfrm>
            <a:off x="5578260" y="50284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직사각형 145"/>
          <p:cNvSpPr/>
          <p:nvPr/>
        </p:nvSpPr>
        <p:spPr>
          <a:xfrm>
            <a:off x="5577175" y="51014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직사각형 146"/>
          <p:cNvSpPr/>
          <p:nvPr/>
        </p:nvSpPr>
        <p:spPr>
          <a:xfrm>
            <a:off x="5576622" y="517964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자유형 147"/>
          <p:cNvSpPr/>
          <p:nvPr/>
        </p:nvSpPr>
        <p:spPr>
          <a:xfrm rot="18900000" flipV="1">
            <a:off x="3355774" y="284121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자유형 148"/>
          <p:cNvSpPr/>
          <p:nvPr/>
        </p:nvSpPr>
        <p:spPr>
          <a:xfrm rot="18900000" flipV="1">
            <a:off x="2965250" y="185163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자유형 149"/>
          <p:cNvSpPr/>
          <p:nvPr/>
        </p:nvSpPr>
        <p:spPr>
          <a:xfrm rot="18900000" flipV="1">
            <a:off x="1098152" y="289676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자유형 150"/>
          <p:cNvSpPr/>
          <p:nvPr/>
        </p:nvSpPr>
        <p:spPr>
          <a:xfrm rot="18900000" flipV="1">
            <a:off x="6890460" y="1841453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자유형 151"/>
          <p:cNvSpPr/>
          <p:nvPr/>
        </p:nvSpPr>
        <p:spPr>
          <a:xfrm rot="18900000" flipV="1">
            <a:off x="9147630" y="2354984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" name="자유형 154"/>
          <p:cNvSpPr/>
          <p:nvPr/>
        </p:nvSpPr>
        <p:spPr>
          <a:xfrm rot="18900000" flipV="1">
            <a:off x="3564319" y="4060098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" name="자유형 155"/>
          <p:cNvSpPr/>
          <p:nvPr/>
        </p:nvSpPr>
        <p:spPr>
          <a:xfrm rot="18900000" flipV="1">
            <a:off x="5402823" y="4496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자유형 157"/>
          <p:cNvSpPr/>
          <p:nvPr/>
        </p:nvSpPr>
        <p:spPr>
          <a:xfrm rot="18900000" flipV="1">
            <a:off x="3184914" y="583201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자유형 158"/>
          <p:cNvSpPr/>
          <p:nvPr/>
        </p:nvSpPr>
        <p:spPr>
          <a:xfrm rot="18900000" flipV="1">
            <a:off x="6385196" y="5679290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자유형 159"/>
          <p:cNvSpPr/>
          <p:nvPr/>
        </p:nvSpPr>
        <p:spPr>
          <a:xfrm rot="18900000" flipV="1">
            <a:off x="9610742" y="541183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아래쪽 화살표 316"/>
          <p:cNvSpPr/>
          <p:nvPr/>
        </p:nvSpPr>
        <p:spPr>
          <a:xfrm rot="3678471">
            <a:off x="8362792" y="3989881"/>
            <a:ext cx="139810" cy="242461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7" name="아래쪽 화살표 326"/>
          <p:cNvSpPr/>
          <p:nvPr/>
        </p:nvSpPr>
        <p:spPr>
          <a:xfrm rot="20276199">
            <a:off x="9947034" y="4579772"/>
            <a:ext cx="139810" cy="79753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9" name="아래쪽 화살표 348"/>
          <p:cNvSpPr/>
          <p:nvPr/>
        </p:nvSpPr>
        <p:spPr>
          <a:xfrm rot="11259148">
            <a:off x="9702029" y="2737410"/>
            <a:ext cx="138595" cy="1434363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3" name="아래쪽 화살표 362"/>
          <p:cNvSpPr/>
          <p:nvPr/>
        </p:nvSpPr>
        <p:spPr>
          <a:xfrm rot="10800000">
            <a:off x="1770973" y="3235155"/>
            <a:ext cx="139810" cy="1325115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4" name="아래쪽 화살표 363"/>
          <p:cNvSpPr/>
          <p:nvPr/>
        </p:nvSpPr>
        <p:spPr>
          <a:xfrm rot="15036119">
            <a:off x="2982320" y="3489587"/>
            <a:ext cx="139810" cy="199618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5" name="모서리가 둥근 직사각형 374"/>
          <p:cNvSpPr/>
          <p:nvPr/>
        </p:nvSpPr>
        <p:spPr>
          <a:xfrm>
            <a:off x="8954071" y="4615533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9" name="모서리가 둥근 직사각형 378"/>
          <p:cNvSpPr/>
          <p:nvPr/>
        </p:nvSpPr>
        <p:spPr>
          <a:xfrm>
            <a:off x="9503457" y="3585070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5" name="모서리가 둥근 직사각형 384"/>
          <p:cNvSpPr/>
          <p:nvPr/>
        </p:nvSpPr>
        <p:spPr>
          <a:xfrm>
            <a:off x="9812595" y="4657702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8" name="모서리가 둥근 직사각형 387"/>
          <p:cNvSpPr/>
          <p:nvPr/>
        </p:nvSpPr>
        <p:spPr>
          <a:xfrm>
            <a:off x="2354906" y="4367036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1" name="모서리가 둥근 직사각형 390"/>
          <p:cNvSpPr/>
          <p:nvPr/>
        </p:nvSpPr>
        <p:spPr>
          <a:xfrm>
            <a:off x="1602041" y="3949294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3" name="세로로 말린 두루마리 모양 392"/>
          <p:cNvSpPr/>
          <p:nvPr/>
        </p:nvSpPr>
        <p:spPr>
          <a:xfrm rot="10800000">
            <a:off x="6904932" y="377443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4" name="직사각형 393"/>
          <p:cNvSpPr/>
          <p:nvPr/>
        </p:nvSpPr>
        <p:spPr>
          <a:xfrm>
            <a:off x="7014677" y="388190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5" name="직사각형 394"/>
          <p:cNvSpPr/>
          <p:nvPr/>
        </p:nvSpPr>
        <p:spPr>
          <a:xfrm>
            <a:off x="7014378" y="395395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6" name="직사각형 395"/>
          <p:cNvSpPr/>
          <p:nvPr/>
        </p:nvSpPr>
        <p:spPr>
          <a:xfrm>
            <a:off x="7014888" y="403096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7" name="직사각형 396"/>
          <p:cNvSpPr/>
          <p:nvPr/>
        </p:nvSpPr>
        <p:spPr>
          <a:xfrm>
            <a:off x="7015412" y="410623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8" name="직사각형 397"/>
          <p:cNvSpPr/>
          <p:nvPr/>
        </p:nvSpPr>
        <p:spPr>
          <a:xfrm>
            <a:off x="7016016" y="41797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9" name="직사각형 398"/>
          <p:cNvSpPr/>
          <p:nvPr/>
        </p:nvSpPr>
        <p:spPr>
          <a:xfrm>
            <a:off x="7014931" y="42527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0" name="직사각형 399"/>
          <p:cNvSpPr/>
          <p:nvPr/>
        </p:nvSpPr>
        <p:spPr>
          <a:xfrm>
            <a:off x="7014378" y="43309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1" name="자유형 400"/>
          <p:cNvSpPr/>
          <p:nvPr/>
        </p:nvSpPr>
        <p:spPr>
          <a:xfrm rot="18900000" flipV="1">
            <a:off x="6839352" y="3650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2" name="사각형 설명선 401"/>
          <p:cNvSpPr/>
          <p:nvPr/>
        </p:nvSpPr>
        <p:spPr>
          <a:xfrm>
            <a:off x="10620637" y="2773362"/>
            <a:ext cx="659311" cy="1414159"/>
          </a:xfrm>
          <a:prstGeom prst="wedgeRectCallout">
            <a:avLst>
              <a:gd name="adj1" fmla="val -151987"/>
              <a:gd name="adj2" fmla="val 60605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0" name="자유형 409"/>
          <p:cNvSpPr/>
          <p:nvPr/>
        </p:nvSpPr>
        <p:spPr>
          <a:xfrm>
            <a:off x="10759685" y="2828917"/>
            <a:ext cx="412932" cy="253775"/>
          </a:xfrm>
          <a:custGeom>
            <a:avLst/>
            <a:gdLst>
              <a:gd name="connsiteX0" fmla="*/ 0 w 412932"/>
              <a:gd name="connsiteY0" fmla="*/ 0 h 253775"/>
              <a:gd name="connsiteX1" fmla="*/ 412932 w 412932"/>
              <a:gd name="connsiteY1" fmla="*/ 0 h 253775"/>
              <a:gd name="connsiteX2" fmla="*/ 412932 w 412932"/>
              <a:gd name="connsiteY2" fmla="*/ 184952 h 253775"/>
              <a:gd name="connsiteX3" fmla="*/ 344109 w 412932"/>
              <a:gd name="connsiteY3" fmla="*/ 253775 h 253775"/>
              <a:gd name="connsiteX4" fmla="*/ 68823 w 412932"/>
              <a:gd name="connsiteY4" fmla="*/ 253775 h 253775"/>
              <a:gd name="connsiteX5" fmla="*/ 0 w 412932"/>
              <a:gd name="connsiteY5" fmla="*/ 184952 h 253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2932" h="253775">
                <a:moveTo>
                  <a:pt x="0" y="0"/>
                </a:moveTo>
                <a:lnTo>
                  <a:pt x="412932" y="0"/>
                </a:lnTo>
                <a:lnTo>
                  <a:pt x="412932" y="184952"/>
                </a:lnTo>
                <a:cubicBezTo>
                  <a:pt x="412932" y="222962"/>
                  <a:pt x="382119" y="253775"/>
                  <a:pt x="344109" y="253775"/>
                </a:cubicBezTo>
                <a:lnTo>
                  <a:pt x="68823" y="253775"/>
                </a:lnTo>
                <a:cubicBezTo>
                  <a:pt x="30813" y="253775"/>
                  <a:pt x="0" y="222962"/>
                  <a:pt x="0" y="184952"/>
                </a:cubicBez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1" name="그룹 410"/>
          <p:cNvGrpSpPr/>
          <p:nvPr/>
        </p:nvGrpSpPr>
        <p:grpSpPr>
          <a:xfrm>
            <a:off x="10759685" y="3184075"/>
            <a:ext cx="412932" cy="412932"/>
            <a:chOff x="10759685" y="3278055"/>
            <a:chExt cx="412932" cy="412932"/>
          </a:xfrm>
        </p:grpSpPr>
        <p:sp>
          <p:nvSpPr>
            <p:cNvPr id="403" name="모서리가 둥근 직사각형 402"/>
            <p:cNvSpPr/>
            <p:nvPr/>
          </p:nvSpPr>
          <p:spPr>
            <a:xfrm>
              <a:off x="10759685" y="3278055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5" name="포인트가 5개인 별 404"/>
            <p:cNvSpPr/>
            <p:nvPr/>
          </p:nvSpPr>
          <p:spPr>
            <a:xfrm>
              <a:off x="10793106" y="3310358"/>
              <a:ext cx="346090" cy="346090"/>
            </a:xfrm>
            <a:prstGeom prst="star5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07" name="모서리가 둥근 직사각형 406"/>
          <p:cNvSpPr/>
          <p:nvPr/>
        </p:nvSpPr>
        <p:spPr>
          <a:xfrm>
            <a:off x="10759685" y="3713951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3" name="직선 화살표 연결선 412"/>
          <p:cNvCxnSpPr>
            <a:stCxn id="403" idx="0"/>
          </p:cNvCxnSpPr>
          <p:nvPr/>
        </p:nvCxnSpPr>
        <p:spPr>
          <a:xfrm flipV="1">
            <a:off x="10966151" y="3082692"/>
            <a:ext cx="0" cy="10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사각형 설명선 415"/>
          <p:cNvSpPr/>
          <p:nvPr/>
        </p:nvSpPr>
        <p:spPr>
          <a:xfrm>
            <a:off x="514151" y="4595481"/>
            <a:ext cx="659311" cy="1414159"/>
          </a:xfrm>
          <a:prstGeom prst="wedgeRectCallout">
            <a:avLst>
              <a:gd name="adj1" fmla="val 110224"/>
              <a:gd name="adj2" fmla="val -31334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7" name="자유형 416"/>
          <p:cNvSpPr/>
          <p:nvPr/>
        </p:nvSpPr>
        <p:spPr>
          <a:xfrm>
            <a:off x="653199" y="4651036"/>
            <a:ext cx="412932" cy="253775"/>
          </a:xfrm>
          <a:custGeom>
            <a:avLst/>
            <a:gdLst>
              <a:gd name="connsiteX0" fmla="*/ 0 w 412932"/>
              <a:gd name="connsiteY0" fmla="*/ 0 h 253775"/>
              <a:gd name="connsiteX1" fmla="*/ 412932 w 412932"/>
              <a:gd name="connsiteY1" fmla="*/ 0 h 253775"/>
              <a:gd name="connsiteX2" fmla="*/ 412932 w 412932"/>
              <a:gd name="connsiteY2" fmla="*/ 184952 h 253775"/>
              <a:gd name="connsiteX3" fmla="*/ 344109 w 412932"/>
              <a:gd name="connsiteY3" fmla="*/ 253775 h 253775"/>
              <a:gd name="connsiteX4" fmla="*/ 68823 w 412932"/>
              <a:gd name="connsiteY4" fmla="*/ 253775 h 253775"/>
              <a:gd name="connsiteX5" fmla="*/ 0 w 412932"/>
              <a:gd name="connsiteY5" fmla="*/ 184952 h 253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2932" h="253775">
                <a:moveTo>
                  <a:pt x="0" y="0"/>
                </a:moveTo>
                <a:lnTo>
                  <a:pt x="412932" y="0"/>
                </a:lnTo>
                <a:lnTo>
                  <a:pt x="412932" y="184952"/>
                </a:lnTo>
                <a:cubicBezTo>
                  <a:pt x="412932" y="222962"/>
                  <a:pt x="382119" y="253775"/>
                  <a:pt x="344109" y="253775"/>
                </a:cubicBezTo>
                <a:lnTo>
                  <a:pt x="68823" y="253775"/>
                </a:lnTo>
                <a:cubicBezTo>
                  <a:pt x="30813" y="253775"/>
                  <a:pt x="0" y="222962"/>
                  <a:pt x="0" y="184952"/>
                </a:cubicBez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59" name="그룹 458"/>
          <p:cNvGrpSpPr/>
          <p:nvPr/>
        </p:nvGrpSpPr>
        <p:grpSpPr>
          <a:xfrm>
            <a:off x="653199" y="5006194"/>
            <a:ext cx="412932" cy="412932"/>
            <a:chOff x="653199" y="5006194"/>
            <a:chExt cx="412932" cy="412932"/>
          </a:xfrm>
        </p:grpSpPr>
        <p:sp>
          <p:nvSpPr>
            <p:cNvPr id="419" name="모서리가 둥근 직사각형 418"/>
            <p:cNvSpPr/>
            <p:nvPr/>
          </p:nvSpPr>
          <p:spPr>
            <a:xfrm>
              <a:off x="653199" y="5006194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0" name="포인트가 5개인 별 419"/>
            <p:cNvSpPr/>
            <p:nvPr/>
          </p:nvSpPr>
          <p:spPr>
            <a:xfrm>
              <a:off x="686620" y="5038497"/>
              <a:ext cx="346090" cy="346090"/>
            </a:xfrm>
            <a:prstGeom prst="star5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22" name="모서리가 둥근 직사각형 421"/>
          <p:cNvSpPr/>
          <p:nvPr/>
        </p:nvSpPr>
        <p:spPr>
          <a:xfrm>
            <a:off x="653199" y="5536070"/>
            <a:ext cx="412932" cy="4129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24" name="직선 화살표 연결선 423"/>
          <p:cNvCxnSpPr>
            <a:stCxn id="419" idx="0"/>
          </p:cNvCxnSpPr>
          <p:nvPr/>
        </p:nvCxnSpPr>
        <p:spPr>
          <a:xfrm flipV="1">
            <a:off x="859665" y="4902496"/>
            <a:ext cx="0" cy="103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직선 화살표 연결선 424"/>
          <p:cNvCxnSpPr>
            <a:stCxn id="407" idx="0"/>
            <a:endCxn id="403" idx="2"/>
          </p:cNvCxnSpPr>
          <p:nvPr/>
        </p:nvCxnSpPr>
        <p:spPr>
          <a:xfrm flipV="1">
            <a:off x="10966151" y="3597007"/>
            <a:ext cx="0" cy="116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직선 화살표 연결선 427"/>
          <p:cNvCxnSpPr>
            <a:stCxn id="422" idx="0"/>
            <a:endCxn id="419" idx="2"/>
          </p:cNvCxnSpPr>
          <p:nvPr/>
        </p:nvCxnSpPr>
        <p:spPr>
          <a:xfrm flipV="1">
            <a:off x="859665" y="5419126"/>
            <a:ext cx="0" cy="116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이등변 삼각형 430"/>
          <p:cNvSpPr/>
          <p:nvPr/>
        </p:nvSpPr>
        <p:spPr>
          <a:xfrm>
            <a:off x="2408413" y="4431378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2" name="이등변 삼각형 431"/>
          <p:cNvSpPr/>
          <p:nvPr/>
        </p:nvSpPr>
        <p:spPr>
          <a:xfrm>
            <a:off x="1662038" y="4013277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3" name="이등변 삼각형 432"/>
          <p:cNvSpPr/>
          <p:nvPr/>
        </p:nvSpPr>
        <p:spPr>
          <a:xfrm>
            <a:off x="714689" y="5589894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4" name="이등변 삼각형 433"/>
          <p:cNvSpPr/>
          <p:nvPr/>
        </p:nvSpPr>
        <p:spPr>
          <a:xfrm rot="10800000">
            <a:off x="9860709" y="4744881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5" name="이등변 삼각형 434"/>
          <p:cNvSpPr/>
          <p:nvPr/>
        </p:nvSpPr>
        <p:spPr>
          <a:xfrm rot="10800000">
            <a:off x="9006678" y="4696013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6" name="이등변 삼각형 435"/>
          <p:cNvSpPr/>
          <p:nvPr/>
        </p:nvSpPr>
        <p:spPr>
          <a:xfrm rot="10800000">
            <a:off x="9557084" y="3659434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7" name="이등변 삼각형 436"/>
          <p:cNvSpPr/>
          <p:nvPr/>
        </p:nvSpPr>
        <p:spPr>
          <a:xfrm rot="10800000">
            <a:off x="10813576" y="3792891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8" name="이등변 삼각형 437"/>
          <p:cNvSpPr/>
          <p:nvPr/>
        </p:nvSpPr>
        <p:spPr>
          <a:xfrm>
            <a:off x="1675729" y="4656543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9" name="이등변 삼각형 438"/>
          <p:cNvSpPr/>
          <p:nvPr/>
        </p:nvSpPr>
        <p:spPr>
          <a:xfrm rot="10800000">
            <a:off x="9528781" y="4308071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86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10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1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10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10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10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" dur="1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1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10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10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6" dur="10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9" grpId="0" animBg="1"/>
      <p:bldP spid="150" grpId="0" animBg="1"/>
      <p:bldP spid="151" grpId="0" animBg="1"/>
      <p:bldP spid="152" grpId="0" animBg="1"/>
      <p:bldP spid="155" grpId="0" animBg="1"/>
      <p:bldP spid="156" grpId="0" animBg="1"/>
      <p:bldP spid="158" grpId="0" animBg="1"/>
      <p:bldP spid="159" grpId="0" animBg="1"/>
      <p:bldP spid="160" grpId="0" animBg="1"/>
      <p:bldP spid="4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altLang="ko-KR" dirty="0"/>
              <a:t>5</a:t>
            </a:r>
            <a:r>
              <a:rPr lang="en-US" altLang="ko-KR" dirty="0" smtClean="0"/>
              <a:t>.	</a:t>
            </a:r>
            <a:r>
              <a:rPr lang="en-US" altLang="ko-KR" dirty="0"/>
              <a:t>Nodes accept the block only if all transactions in it are valid and not already spent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164" name="타원 163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65" name="직선 연결선 164"/>
          <p:cNvCxnSpPr>
            <a:stCxn id="164" idx="4"/>
            <a:endCxn id="170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연결선 165"/>
          <p:cNvCxnSpPr>
            <a:stCxn id="164" idx="7"/>
            <a:endCxn id="172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직선 연결선 166"/>
          <p:cNvCxnSpPr>
            <a:stCxn id="170" idx="6"/>
            <a:endCxn id="171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연결선 167"/>
          <p:cNvCxnSpPr>
            <a:stCxn id="171" idx="0"/>
            <a:endCxn id="173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연결선 168"/>
          <p:cNvCxnSpPr>
            <a:stCxn id="176" idx="6"/>
            <a:endCxn id="180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타원 169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타원 170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타원 171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3" name="타원 172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4" name="타원 173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5" name="타원 174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타원 175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7" name="타원 176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타원 177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타원 178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0" name="타원 179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1" name="직선 연결선 180"/>
          <p:cNvCxnSpPr>
            <a:stCxn id="171" idx="6"/>
            <a:endCxn id="174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직선 연결선 181"/>
          <p:cNvCxnSpPr>
            <a:stCxn id="173" idx="6"/>
            <a:endCxn id="174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연결선 182"/>
          <p:cNvCxnSpPr>
            <a:stCxn id="175" idx="6"/>
            <a:endCxn id="176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직선 연결선 183"/>
          <p:cNvCxnSpPr>
            <a:stCxn id="177" idx="6"/>
            <a:endCxn id="178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직선 연결선 184"/>
          <p:cNvCxnSpPr>
            <a:stCxn id="177" idx="4"/>
            <a:endCxn id="174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연결선 185"/>
          <p:cNvCxnSpPr>
            <a:stCxn id="172" idx="6"/>
            <a:endCxn id="177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직선 연결선 186"/>
          <p:cNvCxnSpPr>
            <a:stCxn id="176" idx="1"/>
            <a:endCxn id="179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연결선 187"/>
          <p:cNvCxnSpPr>
            <a:stCxn id="180" idx="0"/>
            <a:endCxn id="178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직선 연결선 188"/>
          <p:cNvCxnSpPr>
            <a:stCxn id="174" idx="7"/>
            <a:endCxn id="178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연결선 189"/>
          <p:cNvCxnSpPr>
            <a:stCxn id="175" idx="0"/>
            <a:endCxn id="171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타원 190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2" name="직선 연결선 191"/>
          <p:cNvCxnSpPr>
            <a:stCxn id="180" idx="5"/>
            <a:endCxn id="191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세로로 말린 두루마리 모양 200"/>
          <p:cNvSpPr/>
          <p:nvPr/>
        </p:nvSpPr>
        <p:spPr>
          <a:xfrm rot="10800000">
            <a:off x="3022804" y="1984480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" name="직사각형 201"/>
          <p:cNvSpPr/>
          <p:nvPr/>
        </p:nvSpPr>
        <p:spPr>
          <a:xfrm>
            <a:off x="3132549" y="209194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3" name="직사각형 202"/>
          <p:cNvSpPr/>
          <p:nvPr/>
        </p:nvSpPr>
        <p:spPr>
          <a:xfrm>
            <a:off x="3132250" y="216399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직사각형 203"/>
          <p:cNvSpPr/>
          <p:nvPr/>
        </p:nvSpPr>
        <p:spPr>
          <a:xfrm>
            <a:off x="3132760" y="2241003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5" name="직사각형 204"/>
          <p:cNvSpPr/>
          <p:nvPr/>
        </p:nvSpPr>
        <p:spPr>
          <a:xfrm>
            <a:off x="3133284" y="231627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6" name="직사각형 205"/>
          <p:cNvSpPr/>
          <p:nvPr/>
        </p:nvSpPr>
        <p:spPr>
          <a:xfrm>
            <a:off x="3133888" y="23898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7" name="직사각형 206"/>
          <p:cNvSpPr/>
          <p:nvPr/>
        </p:nvSpPr>
        <p:spPr>
          <a:xfrm>
            <a:off x="3132803" y="24628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8" name="직사각형 207"/>
          <p:cNvSpPr/>
          <p:nvPr/>
        </p:nvSpPr>
        <p:spPr>
          <a:xfrm>
            <a:off x="3132250" y="254100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세로로 말린 두루마리 모양 208"/>
          <p:cNvSpPr/>
          <p:nvPr/>
        </p:nvSpPr>
        <p:spPr>
          <a:xfrm rot="10800000">
            <a:off x="3419222" y="293767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0" name="직사각형 209"/>
          <p:cNvSpPr/>
          <p:nvPr/>
        </p:nvSpPr>
        <p:spPr>
          <a:xfrm>
            <a:off x="3528967" y="304514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1" name="직사각형 210"/>
          <p:cNvSpPr/>
          <p:nvPr/>
        </p:nvSpPr>
        <p:spPr>
          <a:xfrm>
            <a:off x="3528668" y="31171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2" name="직사각형 211"/>
          <p:cNvSpPr/>
          <p:nvPr/>
        </p:nvSpPr>
        <p:spPr>
          <a:xfrm>
            <a:off x="3529178" y="3194200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3" name="직사각형 212"/>
          <p:cNvSpPr/>
          <p:nvPr/>
        </p:nvSpPr>
        <p:spPr>
          <a:xfrm>
            <a:off x="3529702" y="326947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4" name="직사각형 213"/>
          <p:cNvSpPr/>
          <p:nvPr/>
        </p:nvSpPr>
        <p:spPr>
          <a:xfrm>
            <a:off x="3530306" y="334302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5" name="직사각형 214"/>
          <p:cNvSpPr/>
          <p:nvPr/>
        </p:nvSpPr>
        <p:spPr>
          <a:xfrm>
            <a:off x="3529221" y="34160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6" name="직사각형 215"/>
          <p:cNvSpPr/>
          <p:nvPr/>
        </p:nvSpPr>
        <p:spPr>
          <a:xfrm>
            <a:off x="3528668" y="349420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1" name="세로로 말린 두루마리 모양 240"/>
          <p:cNvSpPr/>
          <p:nvPr/>
        </p:nvSpPr>
        <p:spPr>
          <a:xfrm rot="10800000">
            <a:off x="3243672" y="597398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2" name="직사각형 241"/>
          <p:cNvSpPr/>
          <p:nvPr/>
        </p:nvSpPr>
        <p:spPr>
          <a:xfrm>
            <a:off x="3373149" y="604532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3" name="직사각형 242"/>
          <p:cNvSpPr/>
          <p:nvPr/>
        </p:nvSpPr>
        <p:spPr>
          <a:xfrm>
            <a:off x="3372850" y="61173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4" name="직사각형 243"/>
          <p:cNvSpPr/>
          <p:nvPr/>
        </p:nvSpPr>
        <p:spPr>
          <a:xfrm>
            <a:off x="3373360" y="619438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5" name="직사각형 244"/>
          <p:cNvSpPr/>
          <p:nvPr/>
        </p:nvSpPr>
        <p:spPr>
          <a:xfrm>
            <a:off x="3373884" y="626965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6" name="직사각형 245"/>
          <p:cNvSpPr/>
          <p:nvPr/>
        </p:nvSpPr>
        <p:spPr>
          <a:xfrm>
            <a:off x="3374488" y="634321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7" name="직사각형 246"/>
          <p:cNvSpPr/>
          <p:nvPr/>
        </p:nvSpPr>
        <p:spPr>
          <a:xfrm>
            <a:off x="3373403" y="641621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8" name="직사각형 247"/>
          <p:cNvSpPr/>
          <p:nvPr/>
        </p:nvSpPr>
        <p:spPr>
          <a:xfrm>
            <a:off x="3372850" y="64943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5" name="세로로 말린 두루마리 모양 264"/>
          <p:cNvSpPr/>
          <p:nvPr/>
        </p:nvSpPr>
        <p:spPr>
          <a:xfrm rot="10800000">
            <a:off x="5467176" y="462311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6" name="직사각형 265"/>
          <p:cNvSpPr/>
          <p:nvPr/>
        </p:nvSpPr>
        <p:spPr>
          <a:xfrm>
            <a:off x="5576921" y="47305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7" name="직사각형 266"/>
          <p:cNvSpPr/>
          <p:nvPr/>
        </p:nvSpPr>
        <p:spPr>
          <a:xfrm>
            <a:off x="5576622" y="480262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8" name="직사각형 267"/>
          <p:cNvSpPr/>
          <p:nvPr/>
        </p:nvSpPr>
        <p:spPr>
          <a:xfrm>
            <a:off x="5577132" y="487963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9" name="직사각형 268"/>
          <p:cNvSpPr/>
          <p:nvPr/>
        </p:nvSpPr>
        <p:spPr>
          <a:xfrm>
            <a:off x="5577656" y="495490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0" name="직사각형 269"/>
          <p:cNvSpPr/>
          <p:nvPr/>
        </p:nvSpPr>
        <p:spPr>
          <a:xfrm>
            <a:off x="5578260" y="50284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1" name="직사각형 270"/>
          <p:cNvSpPr/>
          <p:nvPr/>
        </p:nvSpPr>
        <p:spPr>
          <a:xfrm>
            <a:off x="5577175" y="51014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2" name="직사각형 271"/>
          <p:cNvSpPr/>
          <p:nvPr/>
        </p:nvSpPr>
        <p:spPr>
          <a:xfrm>
            <a:off x="5576622" y="517964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3" name="자유형 272"/>
          <p:cNvSpPr/>
          <p:nvPr/>
        </p:nvSpPr>
        <p:spPr>
          <a:xfrm rot="18900000" flipV="1">
            <a:off x="3355774" y="284121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4" name="자유형 273"/>
          <p:cNvSpPr/>
          <p:nvPr/>
        </p:nvSpPr>
        <p:spPr>
          <a:xfrm rot="18900000" flipV="1">
            <a:off x="2965250" y="185163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9" name="자유형 278"/>
          <p:cNvSpPr/>
          <p:nvPr/>
        </p:nvSpPr>
        <p:spPr>
          <a:xfrm rot="18900000" flipV="1">
            <a:off x="5402823" y="4496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0" name="자유형 279"/>
          <p:cNvSpPr/>
          <p:nvPr/>
        </p:nvSpPr>
        <p:spPr>
          <a:xfrm rot="18900000" flipV="1">
            <a:off x="3184914" y="583201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3" name="아래쪽 화살표 282"/>
          <p:cNvSpPr/>
          <p:nvPr/>
        </p:nvSpPr>
        <p:spPr>
          <a:xfrm rot="3678471">
            <a:off x="8362792" y="3989881"/>
            <a:ext cx="139810" cy="242461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4" name="아래쪽 화살표 283"/>
          <p:cNvSpPr/>
          <p:nvPr/>
        </p:nvSpPr>
        <p:spPr>
          <a:xfrm rot="20276199">
            <a:off x="9947034" y="4579772"/>
            <a:ext cx="139810" cy="79753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" name="아래쪽 화살표 285"/>
          <p:cNvSpPr/>
          <p:nvPr/>
        </p:nvSpPr>
        <p:spPr>
          <a:xfrm rot="10800000">
            <a:off x="1770973" y="3235155"/>
            <a:ext cx="139810" cy="1325115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7" name="아래쪽 화살표 286"/>
          <p:cNvSpPr/>
          <p:nvPr/>
        </p:nvSpPr>
        <p:spPr>
          <a:xfrm rot="15036119">
            <a:off x="2982320" y="3489587"/>
            <a:ext cx="139810" cy="199618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3" name="세로로 말린 두루마리 모양 292"/>
          <p:cNvSpPr/>
          <p:nvPr/>
        </p:nvSpPr>
        <p:spPr>
          <a:xfrm rot="10800000">
            <a:off x="6904932" y="377443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4" name="직사각형 293"/>
          <p:cNvSpPr/>
          <p:nvPr/>
        </p:nvSpPr>
        <p:spPr>
          <a:xfrm>
            <a:off x="7014677" y="388190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5" name="직사각형 294"/>
          <p:cNvSpPr/>
          <p:nvPr/>
        </p:nvSpPr>
        <p:spPr>
          <a:xfrm>
            <a:off x="7014378" y="395395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6" name="직사각형 295"/>
          <p:cNvSpPr/>
          <p:nvPr/>
        </p:nvSpPr>
        <p:spPr>
          <a:xfrm>
            <a:off x="7014888" y="403096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7" name="직사각형 296"/>
          <p:cNvSpPr/>
          <p:nvPr/>
        </p:nvSpPr>
        <p:spPr>
          <a:xfrm>
            <a:off x="7015412" y="410623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8" name="직사각형 297"/>
          <p:cNvSpPr/>
          <p:nvPr/>
        </p:nvSpPr>
        <p:spPr>
          <a:xfrm>
            <a:off x="7016016" y="41797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9" name="직사각형 298"/>
          <p:cNvSpPr/>
          <p:nvPr/>
        </p:nvSpPr>
        <p:spPr>
          <a:xfrm>
            <a:off x="7014931" y="42527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0" name="직사각형 299"/>
          <p:cNvSpPr/>
          <p:nvPr/>
        </p:nvSpPr>
        <p:spPr>
          <a:xfrm>
            <a:off x="7014378" y="43309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1" name="자유형 300"/>
          <p:cNvSpPr/>
          <p:nvPr/>
        </p:nvSpPr>
        <p:spPr>
          <a:xfrm rot="18900000" flipV="1">
            <a:off x="6839352" y="3650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7" name="그룹 356"/>
          <p:cNvGrpSpPr/>
          <p:nvPr/>
        </p:nvGrpSpPr>
        <p:grpSpPr>
          <a:xfrm>
            <a:off x="3254690" y="4179100"/>
            <a:ext cx="412932" cy="412932"/>
            <a:chOff x="3254690" y="4179100"/>
            <a:chExt cx="412932" cy="412932"/>
          </a:xfrm>
        </p:grpSpPr>
        <p:sp>
          <p:nvSpPr>
            <p:cNvPr id="291" name="모서리가 둥근 직사각형 290"/>
            <p:cNvSpPr/>
            <p:nvPr/>
          </p:nvSpPr>
          <p:spPr>
            <a:xfrm>
              <a:off x="3254690" y="4179100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8" name="이등변 삼각형 317"/>
            <p:cNvSpPr/>
            <p:nvPr/>
          </p:nvSpPr>
          <p:spPr>
            <a:xfrm>
              <a:off x="3308197" y="4243442"/>
              <a:ext cx="304160" cy="262207"/>
            </a:xfrm>
            <a:prstGeom prst="triangl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8" name="그룹 357"/>
          <p:cNvGrpSpPr/>
          <p:nvPr/>
        </p:nvGrpSpPr>
        <p:grpSpPr>
          <a:xfrm>
            <a:off x="1645220" y="3512854"/>
            <a:ext cx="412932" cy="412932"/>
            <a:chOff x="1645220" y="3512854"/>
            <a:chExt cx="412932" cy="412932"/>
          </a:xfrm>
        </p:grpSpPr>
        <p:sp>
          <p:nvSpPr>
            <p:cNvPr id="292" name="모서리가 둥근 직사각형 291"/>
            <p:cNvSpPr/>
            <p:nvPr/>
          </p:nvSpPr>
          <p:spPr>
            <a:xfrm>
              <a:off x="1645220" y="3512854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9" name="이등변 삼각형 318"/>
            <p:cNvSpPr/>
            <p:nvPr/>
          </p:nvSpPr>
          <p:spPr>
            <a:xfrm>
              <a:off x="1705217" y="3576837"/>
              <a:ext cx="304160" cy="262207"/>
            </a:xfrm>
            <a:prstGeom prst="triangl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4" name="그룹 353"/>
          <p:cNvGrpSpPr/>
          <p:nvPr/>
        </p:nvGrpSpPr>
        <p:grpSpPr>
          <a:xfrm>
            <a:off x="9812595" y="4657702"/>
            <a:ext cx="412932" cy="412932"/>
            <a:chOff x="9812595" y="4657702"/>
            <a:chExt cx="412932" cy="412932"/>
          </a:xfrm>
        </p:grpSpPr>
        <p:sp>
          <p:nvSpPr>
            <p:cNvPr id="290" name="모서리가 둥근 직사각형 289"/>
            <p:cNvSpPr/>
            <p:nvPr/>
          </p:nvSpPr>
          <p:spPr>
            <a:xfrm>
              <a:off x="9812595" y="4657702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1" name="이등변 삼각형 320"/>
            <p:cNvSpPr/>
            <p:nvPr/>
          </p:nvSpPr>
          <p:spPr>
            <a:xfrm rot="10800000">
              <a:off x="9860709" y="4744881"/>
              <a:ext cx="304160" cy="262207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6" name="그룹 355"/>
          <p:cNvGrpSpPr/>
          <p:nvPr/>
        </p:nvGrpSpPr>
        <p:grpSpPr>
          <a:xfrm>
            <a:off x="7563515" y="5315881"/>
            <a:ext cx="412932" cy="412932"/>
            <a:chOff x="7694145" y="5256505"/>
            <a:chExt cx="412932" cy="412932"/>
          </a:xfrm>
        </p:grpSpPr>
        <p:sp>
          <p:nvSpPr>
            <p:cNvPr id="288" name="모서리가 둥근 직사각형 287"/>
            <p:cNvSpPr/>
            <p:nvPr/>
          </p:nvSpPr>
          <p:spPr>
            <a:xfrm>
              <a:off x="7694145" y="5256505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2" name="이등변 삼각형 321"/>
            <p:cNvSpPr/>
            <p:nvPr/>
          </p:nvSpPr>
          <p:spPr>
            <a:xfrm rot="10800000">
              <a:off x="7746752" y="5336985"/>
              <a:ext cx="304160" cy="262207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25" name="이등변 삼각형 324"/>
          <p:cNvSpPr/>
          <p:nvPr/>
        </p:nvSpPr>
        <p:spPr>
          <a:xfrm>
            <a:off x="1675729" y="4656543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6" name="이등변 삼각형 325"/>
          <p:cNvSpPr/>
          <p:nvPr/>
        </p:nvSpPr>
        <p:spPr>
          <a:xfrm rot="10800000">
            <a:off x="9528781" y="4308071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7" name="이등변 삼각형 326"/>
          <p:cNvSpPr/>
          <p:nvPr/>
        </p:nvSpPr>
        <p:spPr>
          <a:xfrm rot="10800000">
            <a:off x="9709164" y="2384580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8" name="이등변 삼각형 327"/>
          <p:cNvSpPr/>
          <p:nvPr/>
        </p:nvSpPr>
        <p:spPr>
          <a:xfrm rot="10800000">
            <a:off x="6939022" y="5691645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9" name="아래쪽 화살표 328"/>
          <p:cNvSpPr/>
          <p:nvPr/>
        </p:nvSpPr>
        <p:spPr>
          <a:xfrm rot="11259148">
            <a:off x="9702029" y="2737410"/>
            <a:ext cx="138595" cy="1434363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5" name="그룹 354"/>
          <p:cNvGrpSpPr/>
          <p:nvPr/>
        </p:nvGrpSpPr>
        <p:grpSpPr>
          <a:xfrm>
            <a:off x="9553517" y="2981748"/>
            <a:ext cx="412932" cy="412932"/>
            <a:chOff x="9553517" y="2981748"/>
            <a:chExt cx="412932" cy="412932"/>
          </a:xfrm>
        </p:grpSpPr>
        <p:sp>
          <p:nvSpPr>
            <p:cNvPr id="289" name="모서리가 둥근 직사각형 288"/>
            <p:cNvSpPr/>
            <p:nvPr/>
          </p:nvSpPr>
          <p:spPr>
            <a:xfrm>
              <a:off x="9553517" y="2981748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3" name="이등변 삼각형 322"/>
            <p:cNvSpPr/>
            <p:nvPr/>
          </p:nvSpPr>
          <p:spPr>
            <a:xfrm rot="10800000">
              <a:off x="9607144" y="3056112"/>
              <a:ext cx="304160" cy="262207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0" name="세로로 말린 두루마리 모양 329"/>
          <p:cNvSpPr/>
          <p:nvPr/>
        </p:nvSpPr>
        <p:spPr>
          <a:xfrm rot="10800000">
            <a:off x="6944223" y="195721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1" name="직사각형 330"/>
          <p:cNvSpPr/>
          <p:nvPr/>
        </p:nvSpPr>
        <p:spPr>
          <a:xfrm>
            <a:off x="7053968" y="206467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2" name="직사각형 331"/>
          <p:cNvSpPr/>
          <p:nvPr/>
        </p:nvSpPr>
        <p:spPr>
          <a:xfrm>
            <a:off x="7053669" y="213672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3" name="직사각형 332"/>
          <p:cNvSpPr/>
          <p:nvPr/>
        </p:nvSpPr>
        <p:spPr>
          <a:xfrm>
            <a:off x="7054179" y="221373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4" name="직사각형 333"/>
          <p:cNvSpPr/>
          <p:nvPr/>
        </p:nvSpPr>
        <p:spPr>
          <a:xfrm>
            <a:off x="7054703" y="228900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5" name="직사각형 334"/>
          <p:cNvSpPr/>
          <p:nvPr/>
        </p:nvSpPr>
        <p:spPr>
          <a:xfrm>
            <a:off x="7055307" y="236256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6" name="직사각형 335"/>
          <p:cNvSpPr/>
          <p:nvPr/>
        </p:nvSpPr>
        <p:spPr>
          <a:xfrm>
            <a:off x="7054222" y="24355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7" name="직사각형 336"/>
          <p:cNvSpPr/>
          <p:nvPr/>
        </p:nvSpPr>
        <p:spPr>
          <a:xfrm>
            <a:off x="7053669" y="251373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8" name="자유형 337"/>
          <p:cNvSpPr/>
          <p:nvPr/>
        </p:nvSpPr>
        <p:spPr>
          <a:xfrm rot="18900000" flipV="1">
            <a:off x="6890460" y="1841453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9" name="이등변 삼각형 338"/>
          <p:cNvSpPr/>
          <p:nvPr/>
        </p:nvSpPr>
        <p:spPr>
          <a:xfrm>
            <a:off x="1687789" y="2820231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0" name="이등변 삼각형 339"/>
          <p:cNvSpPr/>
          <p:nvPr/>
        </p:nvSpPr>
        <p:spPr>
          <a:xfrm>
            <a:off x="4121607" y="4010111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9748342" y="2944406"/>
            <a:ext cx="467716" cy="309048"/>
            <a:chOff x="10368650" y="1553029"/>
            <a:chExt cx="1234111" cy="815450"/>
          </a:xfrm>
        </p:grpSpPr>
        <p:sp>
          <p:nvSpPr>
            <p:cNvPr id="9" name="원통 8"/>
            <p:cNvSpPr/>
            <p:nvPr/>
          </p:nvSpPr>
          <p:spPr>
            <a:xfrm rot="18340184">
              <a:off x="11228795" y="1994513"/>
              <a:ext cx="102306" cy="645626"/>
            </a:xfrm>
            <a:prstGeom prst="can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10368650" y="1553029"/>
              <a:ext cx="749086" cy="749086"/>
            </a:xfrm>
            <a:prstGeom prst="ellipse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10408528" y="1593802"/>
              <a:ext cx="669329" cy="669329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1" name="그룹 340"/>
          <p:cNvGrpSpPr/>
          <p:nvPr/>
        </p:nvGrpSpPr>
        <p:grpSpPr>
          <a:xfrm>
            <a:off x="7757108" y="5239017"/>
            <a:ext cx="467716" cy="309048"/>
            <a:chOff x="10368650" y="1553029"/>
            <a:chExt cx="1234111" cy="815450"/>
          </a:xfrm>
        </p:grpSpPr>
        <p:sp>
          <p:nvSpPr>
            <p:cNvPr id="342" name="원통 341"/>
            <p:cNvSpPr/>
            <p:nvPr/>
          </p:nvSpPr>
          <p:spPr>
            <a:xfrm rot="18340184">
              <a:off x="11228795" y="1994513"/>
              <a:ext cx="102306" cy="645626"/>
            </a:xfrm>
            <a:prstGeom prst="can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3" name="타원 342"/>
            <p:cNvSpPr/>
            <p:nvPr/>
          </p:nvSpPr>
          <p:spPr>
            <a:xfrm>
              <a:off x="10368650" y="1553029"/>
              <a:ext cx="749086" cy="749086"/>
            </a:xfrm>
            <a:prstGeom prst="ellipse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4" name="타원 343"/>
            <p:cNvSpPr/>
            <p:nvPr/>
          </p:nvSpPr>
          <p:spPr>
            <a:xfrm>
              <a:off x="10408528" y="1593802"/>
              <a:ext cx="669329" cy="669329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5" name="그룹 344"/>
          <p:cNvGrpSpPr/>
          <p:nvPr/>
        </p:nvGrpSpPr>
        <p:grpSpPr>
          <a:xfrm>
            <a:off x="1823148" y="3438890"/>
            <a:ext cx="467716" cy="309048"/>
            <a:chOff x="10368650" y="1553029"/>
            <a:chExt cx="1234111" cy="815450"/>
          </a:xfrm>
        </p:grpSpPr>
        <p:sp>
          <p:nvSpPr>
            <p:cNvPr id="346" name="원통 345"/>
            <p:cNvSpPr/>
            <p:nvPr/>
          </p:nvSpPr>
          <p:spPr>
            <a:xfrm rot="18340184">
              <a:off x="11228795" y="1994513"/>
              <a:ext cx="102306" cy="645626"/>
            </a:xfrm>
            <a:prstGeom prst="can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7" name="타원 346"/>
            <p:cNvSpPr/>
            <p:nvPr/>
          </p:nvSpPr>
          <p:spPr>
            <a:xfrm>
              <a:off x="10368650" y="1553029"/>
              <a:ext cx="749086" cy="749086"/>
            </a:xfrm>
            <a:prstGeom prst="ellipse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8" name="타원 347"/>
            <p:cNvSpPr/>
            <p:nvPr/>
          </p:nvSpPr>
          <p:spPr>
            <a:xfrm>
              <a:off x="10408528" y="1593802"/>
              <a:ext cx="669329" cy="669329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9" name="그룹 348"/>
          <p:cNvGrpSpPr/>
          <p:nvPr/>
        </p:nvGrpSpPr>
        <p:grpSpPr>
          <a:xfrm>
            <a:off x="3440249" y="4081017"/>
            <a:ext cx="467716" cy="309048"/>
            <a:chOff x="10368650" y="1553029"/>
            <a:chExt cx="1234111" cy="815450"/>
          </a:xfrm>
        </p:grpSpPr>
        <p:sp>
          <p:nvSpPr>
            <p:cNvPr id="350" name="원통 349"/>
            <p:cNvSpPr/>
            <p:nvPr/>
          </p:nvSpPr>
          <p:spPr>
            <a:xfrm rot="18340184">
              <a:off x="11228795" y="1994513"/>
              <a:ext cx="102306" cy="645626"/>
            </a:xfrm>
            <a:prstGeom prst="can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1" name="타원 350"/>
            <p:cNvSpPr/>
            <p:nvPr/>
          </p:nvSpPr>
          <p:spPr>
            <a:xfrm>
              <a:off x="10368650" y="1553029"/>
              <a:ext cx="749086" cy="749086"/>
            </a:xfrm>
            <a:prstGeom prst="ellipse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2" name="타원 351"/>
            <p:cNvSpPr/>
            <p:nvPr/>
          </p:nvSpPr>
          <p:spPr>
            <a:xfrm>
              <a:off x="10408528" y="1593802"/>
              <a:ext cx="669329" cy="669329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53" name="이등변 삼각형 352"/>
          <p:cNvSpPr/>
          <p:nvPr/>
        </p:nvSpPr>
        <p:spPr>
          <a:xfrm rot="10800000">
            <a:off x="10191069" y="5398503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9" name="그룹 358"/>
          <p:cNvGrpSpPr/>
          <p:nvPr/>
        </p:nvGrpSpPr>
        <p:grpSpPr>
          <a:xfrm>
            <a:off x="10032981" y="4603065"/>
            <a:ext cx="467716" cy="309048"/>
            <a:chOff x="10368650" y="1553029"/>
            <a:chExt cx="1234111" cy="815450"/>
          </a:xfrm>
        </p:grpSpPr>
        <p:sp>
          <p:nvSpPr>
            <p:cNvPr id="360" name="원통 359"/>
            <p:cNvSpPr/>
            <p:nvPr/>
          </p:nvSpPr>
          <p:spPr>
            <a:xfrm rot="18340184">
              <a:off x="11228795" y="1994513"/>
              <a:ext cx="102306" cy="645626"/>
            </a:xfrm>
            <a:prstGeom prst="can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1" name="타원 360"/>
            <p:cNvSpPr/>
            <p:nvPr/>
          </p:nvSpPr>
          <p:spPr>
            <a:xfrm>
              <a:off x="10368650" y="1553029"/>
              <a:ext cx="749086" cy="749086"/>
            </a:xfrm>
            <a:prstGeom prst="ellipse">
              <a:avLst/>
            </a:prstGeom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2" name="타원 361"/>
            <p:cNvSpPr/>
            <p:nvPr/>
          </p:nvSpPr>
          <p:spPr>
            <a:xfrm>
              <a:off x="10408528" y="1593802"/>
              <a:ext cx="669329" cy="669329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408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10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10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10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10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10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59259E-6 C 0.00638 -2.59259E-6 0.01185 0.00834 0.01185 0.01922 C 0.01185 0.02986 0.00638 0.03866 -2.08333E-7 0.03866 C -0.00651 0.03866 -0.01172 0.02986 -0.01172 0.01922 C -0.01172 0.00834 -0.00651 -2.59259E-6 -2.08333E-7 -2.59259E-6 Z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C 0.00638 -2.59259E-6 0.01185 0.00834 0.01185 0.01922 C 0.01185 0.02986 0.00638 0.03866 -2.5E-6 0.03866 C -0.00651 0.03866 -0.01172 0.02986 -0.01172 0.01922 C -0.01172 0.00834 -0.00651 -2.59259E-6 -2.5E-6 -2.59259E-6 Z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2.59259E-6 C 0.00638 -2.59259E-6 0.01185 0.00834 0.01185 0.01922 C 0.01185 0.02986 0.00638 0.03866 1.04167E-6 0.03866 C -0.00651 0.03866 -0.01172 0.02986 -0.01172 0.01922 C -0.01172 0.00834 -0.00651 -2.59259E-6 1.04167E-6 -2.59259E-6 Z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22045E-16 C 0.00638 2.22045E-16 0.01185 0.00833 0.01185 0.01921 C 0.01185 0.02986 0.00638 0.03866 2.29167E-6 0.03866 C -0.00651 0.03866 -0.01172 0.02986 -0.01172 0.01921 C -0.01172 0.00833 -0.00651 2.22045E-16 2.29167E-6 2.22045E-16 Z " pathEditMode="relative" rAng="0" ptsTypes="AAAAA">
                                      <p:cBhvr>
                                        <p:cTn id="24" dur="2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1.85185E-6 C 0.00638 -1.85185E-6 0.01185 0.00834 0.01185 0.01921 C 0.01185 0.02986 0.00638 0.03866 -4.16667E-7 0.03866 C -0.00651 0.03866 -0.01172 0.02986 -0.01172 0.01921 C -0.01172 0.00834 -0.00651 -1.85185E-6 -4.16667E-7 -1.85185E-6 Z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9" grpId="0" animBg="1"/>
      <p:bldP spid="280" grpId="0" animBg="1"/>
      <p:bldP spid="301" grpId="0" animBg="1"/>
      <p:bldP spid="327" grpId="0" animBg="1"/>
      <p:bldP spid="328" grpId="0" animBg="1"/>
      <p:bldP spid="338" grpId="0" animBg="1"/>
      <p:bldP spid="339" grpId="0" animBg="1"/>
      <p:bldP spid="340" grpId="0" animBg="1"/>
      <p:bldP spid="3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1012857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altLang="ko-KR" dirty="0"/>
              <a:t>6</a:t>
            </a:r>
            <a:r>
              <a:rPr lang="en-US" altLang="ko-KR" dirty="0" smtClean="0"/>
              <a:t>.	</a:t>
            </a:r>
            <a:r>
              <a:rPr lang="en-US" altLang="ko-KR" dirty="0"/>
              <a:t>Nodes express their acceptance of the block by working on creating the next block in the chain, using the hash of the accepted block as the previous hash.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582830" y="27118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>
            <a:stCxn id="13" idx="4"/>
            <a:endCxn id="22" idx="0"/>
          </p:cNvCxnSpPr>
          <p:nvPr/>
        </p:nvCxnSpPr>
        <p:spPr>
          <a:xfrm>
            <a:off x="1839869" y="3225910"/>
            <a:ext cx="0" cy="13316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13" idx="7"/>
            <a:endCxn id="24" idx="2"/>
          </p:cNvCxnSpPr>
          <p:nvPr/>
        </p:nvCxnSpPr>
        <p:spPr>
          <a:xfrm flipV="1">
            <a:off x="2021623" y="1960613"/>
            <a:ext cx="1387915" cy="8265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22" idx="6"/>
            <a:endCxn id="23" idx="2"/>
          </p:cNvCxnSpPr>
          <p:nvPr/>
        </p:nvCxnSpPr>
        <p:spPr>
          <a:xfrm flipV="1">
            <a:off x="2096908" y="4149623"/>
            <a:ext cx="1913277" cy="66500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23" idx="0"/>
            <a:endCxn id="25" idx="4"/>
          </p:cNvCxnSpPr>
          <p:nvPr/>
        </p:nvCxnSpPr>
        <p:spPr>
          <a:xfrm flipH="1" flipV="1">
            <a:off x="4105443" y="3120228"/>
            <a:ext cx="161781" cy="772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>
            <a:stCxn id="28" idx="6"/>
            <a:endCxn id="32" idx="3"/>
          </p:cNvCxnSpPr>
          <p:nvPr/>
        </p:nvCxnSpPr>
        <p:spPr>
          <a:xfrm flipV="1">
            <a:off x="7354176" y="4609924"/>
            <a:ext cx="2146499" cy="11748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타원 21"/>
          <p:cNvSpPr/>
          <p:nvPr/>
        </p:nvSpPr>
        <p:spPr>
          <a:xfrm>
            <a:off x="1582830" y="4557593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4010185" y="389258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3409538" y="1703574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3848404" y="2606150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7287334" y="3498678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3666577" y="567546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6840098" y="552774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7354176" y="1658015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9607144" y="221765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5901889" y="4372632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9425390" y="4171131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3" name="직선 연결선 32"/>
          <p:cNvCxnSpPr>
            <a:stCxn id="23" idx="6"/>
            <a:endCxn id="26" idx="2"/>
          </p:cNvCxnSpPr>
          <p:nvPr/>
        </p:nvCxnSpPr>
        <p:spPr>
          <a:xfrm flipV="1">
            <a:off x="4524263" y="3755717"/>
            <a:ext cx="2763071" cy="3939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>
            <a:stCxn id="25" idx="6"/>
            <a:endCxn id="26" idx="1"/>
          </p:cNvCxnSpPr>
          <p:nvPr/>
        </p:nvCxnSpPr>
        <p:spPr>
          <a:xfrm>
            <a:off x="4362482" y="2863189"/>
            <a:ext cx="3000137" cy="71077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stCxn id="27" idx="6"/>
            <a:endCxn id="28" idx="2"/>
          </p:cNvCxnSpPr>
          <p:nvPr/>
        </p:nvCxnSpPr>
        <p:spPr>
          <a:xfrm flipV="1">
            <a:off x="4180655" y="5784780"/>
            <a:ext cx="2659443" cy="14772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>
            <a:stCxn id="29" idx="6"/>
            <a:endCxn id="30" idx="1"/>
          </p:cNvCxnSpPr>
          <p:nvPr/>
        </p:nvCxnSpPr>
        <p:spPr>
          <a:xfrm>
            <a:off x="7868254" y="1915054"/>
            <a:ext cx="1814175" cy="37788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stCxn id="29" idx="4"/>
            <a:endCxn id="26" idx="0"/>
          </p:cNvCxnSpPr>
          <p:nvPr/>
        </p:nvCxnSpPr>
        <p:spPr>
          <a:xfrm flipH="1">
            <a:off x="7544373" y="2172093"/>
            <a:ext cx="66842" cy="1326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>
            <a:stCxn id="24" idx="6"/>
            <a:endCxn id="29" idx="2"/>
          </p:cNvCxnSpPr>
          <p:nvPr/>
        </p:nvCxnSpPr>
        <p:spPr>
          <a:xfrm flipV="1">
            <a:off x="3923616" y="1915054"/>
            <a:ext cx="3430560" cy="4555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28" idx="1"/>
            <a:endCxn id="31" idx="5"/>
          </p:cNvCxnSpPr>
          <p:nvPr/>
        </p:nvCxnSpPr>
        <p:spPr>
          <a:xfrm flipH="1" flipV="1">
            <a:off x="6340682" y="4811425"/>
            <a:ext cx="574701" cy="7916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stCxn id="32" idx="0"/>
            <a:endCxn id="30" idx="4"/>
          </p:cNvCxnSpPr>
          <p:nvPr/>
        </p:nvCxnSpPr>
        <p:spPr>
          <a:xfrm flipV="1">
            <a:off x="9682429" y="2731730"/>
            <a:ext cx="181754" cy="143940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>
            <a:stCxn id="26" idx="7"/>
            <a:endCxn id="30" idx="3"/>
          </p:cNvCxnSpPr>
          <p:nvPr/>
        </p:nvCxnSpPr>
        <p:spPr>
          <a:xfrm flipV="1">
            <a:off x="7726127" y="2656445"/>
            <a:ext cx="1956302" cy="91751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>
            <a:stCxn id="27" idx="0"/>
            <a:endCxn id="23" idx="4"/>
          </p:cNvCxnSpPr>
          <p:nvPr/>
        </p:nvCxnSpPr>
        <p:spPr>
          <a:xfrm flipV="1">
            <a:off x="3923616" y="4406662"/>
            <a:ext cx="343608" cy="126880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타원 42"/>
          <p:cNvSpPr/>
          <p:nvPr/>
        </p:nvSpPr>
        <p:spPr>
          <a:xfrm>
            <a:off x="10086110" y="5272269"/>
            <a:ext cx="514078" cy="51407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" name="직선 연결선 43"/>
          <p:cNvCxnSpPr>
            <a:stCxn id="32" idx="5"/>
            <a:endCxn id="43" idx="1"/>
          </p:cNvCxnSpPr>
          <p:nvPr/>
        </p:nvCxnSpPr>
        <p:spPr>
          <a:xfrm>
            <a:off x="9864183" y="4609924"/>
            <a:ext cx="297212" cy="7376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세로로 말린 두루마리 모양 44"/>
          <p:cNvSpPr/>
          <p:nvPr/>
        </p:nvSpPr>
        <p:spPr>
          <a:xfrm rot="10800000">
            <a:off x="3022804" y="1984480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/>
          <p:cNvSpPr/>
          <p:nvPr/>
        </p:nvSpPr>
        <p:spPr>
          <a:xfrm>
            <a:off x="3132549" y="209194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3132250" y="216399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3132760" y="2241003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3133284" y="231627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/>
          <p:cNvSpPr/>
          <p:nvPr/>
        </p:nvSpPr>
        <p:spPr>
          <a:xfrm>
            <a:off x="3133888" y="23898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/>
          <p:cNvSpPr/>
          <p:nvPr/>
        </p:nvSpPr>
        <p:spPr>
          <a:xfrm>
            <a:off x="3132803" y="246283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/>
          <p:cNvSpPr/>
          <p:nvPr/>
        </p:nvSpPr>
        <p:spPr>
          <a:xfrm>
            <a:off x="3132250" y="254100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세로로 말린 두루마리 모양 52"/>
          <p:cNvSpPr/>
          <p:nvPr/>
        </p:nvSpPr>
        <p:spPr>
          <a:xfrm rot="10800000">
            <a:off x="3419222" y="2937677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/>
          <p:cNvSpPr/>
          <p:nvPr/>
        </p:nvSpPr>
        <p:spPr>
          <a:xfrm>
            <a:off x="3528967" y="3045140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/>
          <p:cNvSpPr/>
          <p:nvPr/>
        </p:nvSpPr>
        <p:spPr>
          <a:xfrm>
            <a:off x="3528668" y="31171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/>
          <p:cNvSpPr/>
          <p:nvPr/>
        </p:nvSpPr>
        <p:spPr>
          <a:xfrm>
            <a:off x="3529178" y="3194200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/>
          <p:cNvSpPr/>
          <p:nvPr/>
        </p:nvSpPr>
        <p:spPr>
          <a:xfrm>
            <a:off x="3529702" y="326947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/>
          <p:cNvSpPr/>
          <p:nvPr/>
        </p:nvSpPr>
        <p:spPr>
          <a:xfrm>
            <a:off x="3530306" y="334302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3529221" y="341603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/>
          <p:cNvSpPr/>
          <p:nvPr/>
        </p:nvSpPr>
        <p:spPr>
          <a:xfrm>
            <a:off x="3528668" y="349420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세로로 말린 두루마리 모양 60"/>
          <p:cNvSpPr/>
          <p:nvPr/>
        </p:nvSpPr>
        <p:spPr>
          <a:xfrm rot="10800000">
            <a:off x="3243672" y="597398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/>
          <p:cNvSpPr/>
          <p:nvPr/>
        </p:nvSpPr>
        <p:spPr>
          <a:xfrm>
            <a:off x="3373149" y="604532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/>
          <p:cNvSpPr/>
          <p:nvPr/>
        </p:nvSpPr>
        <p:spPr>
          <a:xfrm>
            <a:off x="3372850" y="61173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/>
          <p:cNvSpPr/>
          <p:nvPr/>
        </p:nvSpPr>
        <p:spPr>
          <a:xfrm>
            <a:off x="3373360" y="619438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3373884" y="6269656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직사각형 65"/>
          <p:cNvSpPr/>
          <p:nvPr/>
        </p:nvSpPr>
        <p:spPr>
          <a:xfrm>
            <a:off x="3374488" y="634321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3373403" y="641621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3372850" y="64943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세로로 말린 두루마리 모양 68"/>
          <p:cNvSpPr/>
          <p:nvPr/>
        </p:nvSpPr>
        <p:spPr>
          <a:xfrm rot="10800000">
            <a:off x="5467176" y="4623114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5576921" y="4730577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5576622" y="480262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/>
          <p:cNvSpPr/>
          <p:nvPr/>
        </p:nvSpPr>
        <p:spPr>
          <a:xfrm>
            <a:off x="5577132" y="4879637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5577656" y="4954908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73"/>
          <p:cNvSpPr/>
          <p:nvPr/>
        </p:nvSpPr>
        <p:spPr>
          <a:xfrm>
            <a:off x="5578260" y="50284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/>
          <p:cNvSpPr/>
          <p:nvPr/>
        </p:nvSpPr>
        <p:spPr>
          <a:xfrm>
            <a:off x="5577175" y="510146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직사각형 75"/>
          <p:cNvSpPr/>
          <p:nvPr/>
        </p:nvSpPr>
        <p:spPr>
          <a:xfrm>
            <a:off x="5576622" y="517964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자유형 76"/>
          <p:cNvSpPr/>
          <p:nvPr/>
        </p:nvSpPr>
        <p:spPr>
          <a:xfrm rot="18900000" flipV="1">
            <a:off x="3355774" y="2841212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자유형 77"/>
          <p:cNvSpPr/>
          <p:nvPr/>
        </p:nvSpPr>
        <p:spPr>
          <a:xfrm rot="18900000" flipV="1">
            <a:off x="2965250" y="185163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자유형 78"/>
          <p:cNvSpPr/>
          <p:nvPr/>
        </p:nvSpPr>
        <p:spPr>
          <a:xfrm rot="18900000" flipV="1">
            <a:off x="5402823" y="4496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자유형 79"/>
          <p:cNvSpPr/>
          <p:nvPr/>
        </p:nvSpPr>
        <p:spPr>
          <a:xfrm rot="18900000" flipV="1">
            <a:off x="3184914" y="5832011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아래쪽 화살표 80"/>
          <p:cNvSpPr/>
          <p:nvPr/>
        </p:nvSpPr>
        <p:spPr>
          <a:xfrm rot="3678471">
            <a:off x="8362792" y="3989881"/>
            <a:ext cx="139810" cy="242461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아래쪽 화살표 81"/>
          <p:cNvSpPr/>
          <p:nvPr/>
        </p:nvSpPr>
        <p:spPr>
          <a:xfrm rot="20276199">
            <a:off x="9947034" y="4579772"/>
            <a:ext cx="139810" cy="797539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아래쪽 화살표 82"/>
          <p:cNvSpPr/>
          <p:nvPr/>
        </p:nvSpPr>
        <p:spPr>
          <a:xfrm rot="10800000">
            <a:off x="1770973" y="3235155"/>
            <a:ext cx="139810" cy="1325115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아래쪽 화살표 83"/>
          <p:cNvSpPr/>
          <p:nvPr/>
        </p:nvSpPr>
        <p:spPr>
          <a:xfrm rot="15036119">
            <a:off x="2982320" y="3489587"/>
            <a:ext cx="139810" cy="199618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세로로 말린 두루마리 모양 84"/>
          <p:cNvSpPr/>
          <p:nvPr/>
        </p:nvSpPr>
        <p:spPr>
          <a:xfrm rot="10800000">
            <a:off x="6904932" y="3774438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85"/>
          <p:cNvSpPr/>
          <p:nvPr/>
        </p:nvSpPr>
        <p:spPr>
          <a:xfrm>
            <a:off x="7014677" y="3881901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직사각형 86"/>
          <p:cNvSpPr/>
          <p:nvPr/>
        </p:nvSpPr>
        <p:spPr>
          <a:xfrm>
            <a:off x="7014378" y="3953953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직사각형 87"/>
          <p:cNvSpPr/>
          <p:nvPr/>
        </p:nvSpPr>
        <p:spPr>
          <a:xfrm>
            <a:off x="7014888" y="4030961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/>
          <p:cNvSpPr/>
          <p:nvPr/>
        </p:nvSpPr>
        <p:spPr>
          <a:xfrm>
            <a:off x="7015412" y="4106232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직사각형 89"/>
          <p:cNvSpPr/>
          <p:nvPr/>
        </p:nvSpPr>
        <p:spPr>
          <a:xfrm>
            <a:off x="7016016" y="4179789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직사각형 90"/>
          <p:cNvSpPr/>
          <p:nvPr/>
        </p:nvSpPr>
        <p:spPr>
          <a:xfrm>
            <a:off x="7014931" y="425279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직사각형 91"/>
          <p:cNvSpPr/>
          <p:nvPr/>
        </p:nvSpPr>
        <p:spPr>
          <a:xfrm>
            <a:off x="7014378" y="43309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/>
          <p:nvPr/>
        </p:nvSpPr>
        <p:spPr>
          <a:xfrm rot="18900000" flipV="1">
            <a:off x="6839352" y="3650485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0" name="그룹 99"/>
          <p:cNvGrpSpPr/>
          <p:nvPr/>
        </p:nvGrpSpPr>
        <p:grpSpPr>
          <a:xfrm>
            <a:off x="267430" y="1770256"/>
            <a:ext cx="659311" cy="1414159"/>
            <a:chOff x="267430" y="1770256"/>
            <a:chExt cx="659311" cy="1414159"/>
          </a:xfrm>
        </p:grpSpPr>
        <p:sp>
          <p:nvSpPr>
            <p:cNvPr id="101" name="사각형 설명선 100"/>
            <p:cNvSpPr/>
            <p:nvPr/>
          </p:nvSpPr>
          <p:spPr>
            <a:xfrm>
              <a:off x="267430" y="1770256"/>
              <a:ext cx="659311" cy="1414159"/>
            </a:xfrm>
            <a:prstGeom prst="wedgeRectCallout">
              <a:avLst>
                <a:gd name="adj1" fmla="val 149231"/>
                <a:gd name="adj2" fmla="val 29959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자유형 101"/>
            <p:cNvSpPr/>
            <p:nvPr/>
          </p:nvSpPr>
          <p:spPr>
            <a:xfrm>
              <a:off x="406478" y="1825811"/>
              <a:ext cx="412932" cy="253775"/>
            </a:xfrm>
            <a:custGeom>
              <a:avLst/>
              <a:gdLst>
                <a:gd name="connsiteX0" fmla="*/ 0 w 412932"/>
                <a:gd name="connsiteY0" fmla="*/ 0 h 253775"/>
                <a:gd name="connsiteX1" fmla="*/ 412932 w 412932"/>
                <a:gd name="connsiteY1" fmla="*/ 0 h 253775"/>
                <a:gd name="connsiteX2" fmla="*/ 412932 w 412932"/>
                <a:gd name="connsiteY2" fmla="*/ 184952 h 253775"/>
                <a:gd name="connsiteX3" fmla="*/ 344109 w 412932"/>
                <a:gd name="connsiteY3" fmla="*/ 253775 h 253775"/>
                <a:gd name="connsiteX4" fmla="*/ 68823 w 412932"/>
                <a:gd name="connsiteY4" fmla="*/ 253775 h 253775"/>
                <a:gd name="connsiteX5" fmla="*/ 0 w 412932"/>
                <a:gd name="connsiteY5" fmla="*/ 184952 h 253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932" h="253775">
                  <a:moveTo>
                    <a:pt x="0" y="0"/>
                  </a:moveTo>
                  <a:lnTo>
                    <a:pt x="412932" y="0"/>
                  </a:lnTo>
                  <a:lnTo>
                    <a:pt x="412932" y="184952"/>
                  </a:lnTo>
                  <a:cubicBezTo>
                    <a:pt x="412932" y="222962"/>
                    <a:pt x="382119" y="253775"/>
                    <a:pt x="344109" y="253775"/>
                  </a:cubicBezTo>
                  <a:lnTo>
                    <a:pt x="68823" y="253775"/>
                  </a:lnTo>
                  <a:cubicBezTo>
                    <a:pt x="30813" y="253775"/>
                    <a:pt x="0" y="222962"/>
                    <a:pt x="0" y="18495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tint val="44500"/>
                    <a:satMod val="160000"/>
                  </a:schemeClr>
                </a:gs>
                <a:gs pos="100000">
                  <a:schemeClr val="tx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3" name="그룹 102"/>
            <p:cNvGrpSpPr/>
            <p:nvPr/>
          </p:nvGrpSpPr>
          <p:grpSpPr>
            <a:xfrm>
              <a:off x="406478" y="2180969"/>
              <a:ext cx="412932" cy="412932"/>
              <a:chOff x="10759685" y="3278055"/>
              <a:chExt cx="412932" cy="412932"/>
            </a:xfrm>
          </p:grpSpPr>
          <p:sp>
            <p:nvSpPr>
              <p:cNvPr id="108" name="모서리가 둥근 직사각형 107"/>
              <p:cNvSpPr/>
              <p:nvPr/>
            </p:nvSpPr>
            <p:spPr>
              <a:xfrm>
                <a:off x="10759685" y="3278055"/>
                <a:ext cx="412932" cy="412932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" name="포인트가 5개인 별 108"/>
              <p:cNvSpPr/>
              <p:nvPr/>
            </p:nvSpPr>
            <p:spPr>
              <a:xfrm>
                <a:off x="10793106" y="3310358"/>
                <a:ext cx="346090" cy="346090"/>
              </a:xfrm>
              <a:prstGeom prst="star5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4" name="모서리가 둥근 직사각형 103"/>
            <p:cNvSpPr/>
            <p:nvPr/>
          </p:nvSpPr>
          <p:spPr>
            <a:xfrm>
              <a:off x="406478" y="2710845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05" name="직선 화살표 연결선 104"/>
            <p:cNvCxnSpPr>
              <a:stCxn id="108" idx="0"/>
            </p:cNvCxnSpPr>
            <p:nvPr/>
          </p:nvCxnSpPr>
          <p:spPr>
            <a:xfrm flipV="1">
              <a:off x="612944" y="2079586"/>
              <a:ext cx="0" cy="1013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직선 화살표 연결선 105"/>
            <p:cNvCxnSpPr>
              <a:stCxn id="104" idx="0"/>
              <a:endCxn id="108" idx="2"/>
            </p:cNvCxnSpPr>
            <p:nvPr/>
          </p:nvCxnSpPr>
          <p:spPr>
            <a:xfrm flipV="1">
              <a:off x="612944" y="2593901"/>
              <a:ext cx="0" cy="1169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이등변 삼각형 106"/>
            <p:cNvSpPr/>
            <p:nvPr/>
          </p:nvSpPr>
          <p:spPr>
            <a:xfrm>
              <a:off x="467968" y="2764669"/>
              <a:ext cx="304160" cy="262207"/>
            </a:xfrm>
            <a:prstGeom prst="triangl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6" name="그룹 115"/>
          <p:cNvGrpSpPr/>
          <p:nvPr/>
        </p:nvGrpSpPr>
        <p:grpSpPr>
          <a:xfrm>
            <a:off x="10660150" y="1654913"/>
            <a:ext cx="659311" cy="1414159"/>
            <a:chOff x="10660150" y="1654913"/>
            <a:chExt cx="659311" cy="1414159"/>
          </a:xfrm>
        </p:grpSpPr>
        <p:sp>
          <p:nvSpPr>
            <p:cNvPr id="117" name="사각형 설명선 116"/>
            <p:cNvSpPr/>
            <p:nvPr/>
          </p:nvSpPr>
          <p:spPr>
            <a:xfrm>
              <a:off x="10660150" y="1654913"/>
              <a:ext cx="659311" cy="1414159"/>
            </a:xfrm>
            <a:prstGeom prst="wedgeRectCallout">
              <a:avLst>
                <a:gd name="adj1" fmla="val -130317"/>
                <a:gd name="adj2" fmla="val 1211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자유형 117"/>
            <p:cNvSpPr/>
            <p:nvPr/>
          </p:nvSpPr>
          <p:spPr>
            <a:xfrm>
              <a:off x="10799198" y="1710468"/>
              <a:ext cx="412932" cy="253775"/>
            </a:xfrm>
            <a:custGeom>
              <a:avLst/>
              <a:gdLst>
                <a:gd name="connsiteX0" fmla="*/ 0 w 412932"/>
                <a:gd name="connsiteY0" fmla="*/ 0 h 253775"/>
                <a:gd name="connsiteX1" fmla="*/ 412932 w 412932"/>
                <a:gd name="connsiteY1" fmla="*/ 0 h 253775"/>
                <a:gd name="connsiteX2" fmla="*/ 412932 w 412932"/>
                <a:gd name="connsiteY2" fmla="*/ 184952 h 253775"/>
                <a:gd name="connsiteX3" fmla="*/ 344109 w 412932"/>
                <a:gd name="connsiteY3" fmla="*/ 253775 h 253775"/>
                <a:gd name="connsiteX4" fmla="*/ 68823 w 412932"/>
                <a:gd name="connsiteY4" fmla="*/ 253775 h 253775"/>
                <a:gd name="connsiteX5" fmla="*/ 0 w 412932"/>
                <a:gd name="connsiteY5" fmla="*/ 184952 h 253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932" h="253775">
                  <a:moveTo>
                    <a:pt x="0" y="0"/>
                  </a:moveTo>
                  <a:lnTo>
                    <a:pt x="412932" y="0"/>
                  </a:lnTo>
                  <a:lnTo>
                    <a:pt x="412932" y="184952"/>
                  </a:lnTo>
                  <a:cubicBezTo>
                    <a:pt x="412932" y="222962"/>
                    <a:pt x="382119" y="253775"/>
                    <a:pt x="344109" y="253775"/>
                  </a:cubicBezTo>
                  <a:lnTo>
                    <a:pt x="68823" y="253775"/>
                  </a:lnTo>
                  <a:cubicBezTo>
                    <a:pt x="30813" y="253775"/>
                    <a:pt x="0" y="222962"/>
                    <a:pt x="0" y="18495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tint val="44500"/>
                    <a:satMod val="160000"/>
                  </a:schemeClr>
                </a:gs>
                <a:gs pos="100000">
                  <a:schemeClr val="tx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19" name="그룹 118"/>
            <p:cNvGrpSpPr/>
            <p:nvPr/>
          </p:nvGrpSpPr>
          <p:grpSpPr>
            <a:xfrm>
              <a:off x="10799198" y="2065626"/>
              <a:ext cx="412932" cy="412932"/>
              <a:chOff x="10759685" y="3278055"/>
              <a:chExt cx="412932" cy="412932"/>
            </a:xfrm>
          </p:grpSpPr>
          <p:sp>
            <p:nvSpPr>
              <p:cNvPr id="124" name="모서리가 둥근 직사각형 123"/>
              <p:cNvSpPr/>
              <p:nvPr/>
            </p:nvSpPr>
            <p:spPr>
              <a:xfrm>
                <a:off x="10759685" y="3278055"/>
                <a:ext cx="412932" cy="412932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5" name="포인트가 5개인 별 124"/>
              <p:cNvSpPr/>
              <p:nvPr/>
            </p:nvSpPr>
            <p:spPr>
              <a:xfrm>
                <a:off x="10793106" y="3310358"/>
                <a:ext cx="346090" cy="346090"/>
              </a:xfrm>
              <a:prstGeom prst="star5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0" name="모서리가 둥근 직사각형 119"/>
            <p:cNvSpPr/>
            <p:nvPr/>
          </p:nvSpPr>
          <p:spPr>
            <a:xfrm>
              <a:off x="10799198" y="2595502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21" name="직선 화살표 연결선 120"/>
            <p:cNvCxnSpPr>
              <a:stCxn id="124" idx="0"/>
            </p:cNvCxnSpPr>
            <p:nvPr/>
          </p:nvCxnSpPr>
          <p:spPr>
            <a:xfrm flipV="1">
              <a:off x="11005664" y="1957211"/>
              <a:ext cx="0" cy="1084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화살표 연결선 121"/>
            <p:cNvCxnSpPr>
              <a:stCxn id="120" idx="0"/>
              <a:endCxn id="124" idx="2"/>
            </p:cNvCxnSpPr>
            <p:nvPr/>
          </p:nvCxnSpPr>
          <p:spPr>
            <a:xfrm flipV="1">
              <a:off x="11005664" y="2478558"/>
              <a:ext cx="0" cy="1169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이등변 삼각형 122"/>
            <p:cNvSpPr/>
            <p:nvPr/>
          </p:nvSpPr>
          <p:spPr>
            <a:xfrm rot="10800000">
              <a:off x="10853089" y="2674442"/>
              <a:ext cx="304160" cy="262207"/>
            </a:xfrm>
            <a:prstGeom prst="triangl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6" name="이등변 삼각형 125"/>
          <p:cNvSpPr/>
          <p:nvPr/>
        </p:nvSpPr>
        <p:spPr>
          <a:xfrm>
            <a:off x="1675729" y="4656543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이등변 삼각형 126"/>
          <p:cNvSpPr/>
          <p:nvPr/>
        </p:nvSpPr>
        <p:spPr>
          <a:xfrm rot="10800000">
            <a:off x="9528781" y="4308071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이등변 삼각형 127"/>
          <p:cNvSpPr/>
          <p:nvPr/>
        </p:nvSpPr>
        <p:spPr>
          <a:xfrm rot="10800000">
            <a:off x="9709164" y="2384580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이등변 삼각형 128"/>
          <p:cNvSpPr/>
          <p:nvPr/>
        </p:nvSpPr>
        <p:spPr>
          <a:xfrm rot="10800000">
            <a:off x="6939022" y="5691645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아래쪽 화살표 129"/>
          <p:cNvSpPr/>
          <p:nvPr/>
        </p:nvSpPr>
        <p:spPr>
          <a:xfrm rot="11259148">
            <a:off x="9702029" y="2737410"/>
            <a:ext cx="138595" cy="1434363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세로로 말린 두루마리 모양 133"/>
          <p:cNvSpPr/>
          <p:nvPr/>
        </p:nvSpPr>
        <p:spPr>
          <a:xfrm rot="10800000">
            <a:off x="6944223" y="1957211"/>
            <a:ext cx="686221" cy="723384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7053968" y="2064674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직사각형 135"/>
          <p:cNvSpPr/>
          <p:nvPr/>
        </p:nvSpPr>
        <p:spPr>
          <a:xfrm>
            <a:off x="7053669" y="2136726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직사각형 136"/>
          <p:cNvSpPr/>
          <p:nvPr/>
        </p:nvSpPr>
        <p:spPr>
          <a:xfrm>
            <a:off x="7054179" y="2213734"/>
            <a:ext cx="424590" cy="457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직사각형 137"/>
          <p:cNvSpPr/>
          <p:nvPr/>
        </p:nvSpPr>
        <p:spPr>
          <a:xfrm>
            <a:off x="7054703" y="2289005"/>
            <a:ext cx="42459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직사각형 138"/>
          <p:cNvSpPr/>
          <p:nvPr/>
        </p:nvSpPr>
        <p:spPr>
          <a:xfrm>
            <a:off x="7055307" y="2362562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7054222" y="2435565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직사각형 140"/>
          <p:cNvSpPr/>
          <p:nvPr/>
        </p:nvSpPr>
        <p:spPr>
          <a:xfrm>
            <a:off x="7053669" y="2513738"/>
            <a:ext cx="42459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자유형 141"/>
          <p:cNvSpPr/>
          <p:nvPr/>
        </p:nvSpPr>
        <p:spPr>
          <a:xfrm rot="18900000" flipV="1">
            <a:off x="6890460" y="1841453"/>
            <a:ext cx="326417" cy="324740"/>
          </a:xfrm>
          <a:custGeom>
            <a:avLst/>
            <a:gdLst>
              <a:gd name="connsiteX0" fmla="*/ 338608 w 502267"/>
              <a:gd name="connsiteY0" fmla="*/ 335831 h 499688"/>
              <a:gd name="connsiteX1" fmla="*/ 165506 w 502267"/>
              <a:gd name="connsiteY1" fmla="*/ 335831 h 499688"/>
              <a:gd name="connsiteX2" fmla="*/ 165506 w 502267"/>
              <a:gd name="connsiteY2" fmla="*/ 162728 h 499688"/>
              <a:gd name="connsiteX3" fmla="*/ 338608 w 502267"/>
              <a:gd name="connsiteY3" fmla="*/ 162728 h 499688"/>
              <a:gd name="connsiteX4" fmla="*/ 338608 w 502267"/>
              <a:gd name="connsiteY4" fmla="*/ 335831 h 499688"/>
              <a:gd name="connsiteX5" fmla="*/ 410120 w 502267"/>
              <a:gd name="connsiteY5" fmla="*/ 446065 h 499688"/>
              <a:gd name="connsiteX6" fmla="*/ 444072 w 502267"/>
              <a:gd name="connsiteY6" fmla="*/ 412114 h 499688"/>
              <a:gd name="connsiteX7" fmla="*/ 413610 w 502267"/>
              <a:gd name="connsiteY7" fmla="*/ 359339 h 499688"/>
              <a:gd name="connsiteX8" fmla="*/ 436825 w 502267"/>
              <a:gd name="connsiteY8" fmla="*/ 324379 h 499688"/>
              <a:gd name="connsiteX9" fmla="*/ 446863 w 502267"/>
              <a:gd name="connsiteY9" fmla="*/ 288947 h 499688"/>
              <a:gd name="connsiteX10" fmla="*/ 502266 w 502267"/>
              <a:gd name="connsiteY10" fmla="*/ 274095 h 499688"/>
              <a:gd name="connsiteX11" fmla="*/ 502267 w 502267"/>
              <a:gd name="connsiteY11" fmla="*/ 226080 h 499688"/>
              <a:gd name="connsiteX12" fmla="*/ 446690 w 502267"/>
              <a:gd name="connsiteY12" fmla="*/ 211183 h 499688"/>
              <a:gd name="connsiteX13" fmla="*/ 444518 w 502267"/>
              <a:gd name="connsiteY13" fmla="*/ 197322 h 499688"/>
              <a:gd name="connsiteX14" fmla="*/ 428619 w 502267"/>
              <a:gd name="connsiteY14" fmla="*/ 156763 h 499688"/>
              <a:gd name="connsiteX15" fmla="*/ 415411 w 502267"/>
              <a:gd name="connsiteY15" fmla="*/ 138849 h 499688"/>
              <a:gd name="connsiteX16" fmla="*/ 445753 w 502267"/>
              <a:gd name="connsiteY16" fmla="*/ 86282 h 499688"/>
              <a:gd name="connsiteX17" fmla="*/ 411801 w 502267"/>
              <a:gd name="connsiteY17" fmla="*/ 52330 h 499688"/>
              <a:gd name="connsiteX18" fmla="*/ 360156 w 502267"/>
              <a:gd name="connsiteY18" fmla="*/ 82139 h 499688"/>
              <a:gd name="connsiteX19" fmla="*/ 327157 w 502267"/>
              <a:gd name="connsiteY19" fmla="*/ 64775 h 499688"/>
              <a:gd name="connsiteX20" fmla="*/ 296868 w 502267"/>
              <a:gd name="connsiteY20" fmla="*/ 56193 h 499688"/>
              <a:gd name="connsiteX21" fmla="*/ 281805 w 502267"/>
              <a:gd name="connsiteY21" fmla="*/ 0 h 499688"/>
              <a:gd name="connsiteX22" fmla="*/ 233790 w 502267"/>
              <a:gd name="connsiteY22" fmla="*/ 0 h 499688"/>
              <a:gd name="connsiteX23" fmla="*/ 219294 w 502267"/>
              <a:gd name="connsiteY23" fmla="*/ 54073 h 499688"/>
              <a:gd name="connsiteX24" fmla="*/ 200101 w 502267"/>
              <a:gd name="connsiteY24" fmla="*/ 57082 h 499688"/>
              <a:gd name="connsiteX25" fmla="*/ 159541 w 502267"/>
              <a:gd name="connsiteY25" fmla="*/ 72980 h 499688"/>
              <a:gd name="connsiteX26" fmla="*/ 140147 w 502267"/>
              <a:gd name="connsiteY26" fmla="*/ 87280 h 499688"/>
              <a:gd name="connsiteX27" fmla="*/ 90690 w 502267"/>
              <a:gd name="connsiteY27" fmla="*/ 58734 h 499688"/>
              <a:gd name="connsiteX28" fmla="*/ 56738 w 502267"/>
              <a:gd name="connsiteY28" fmla="*/ 92685 h 499688"/>
              <a:gd name="connsiteX29" fmla="*/ 84901 w 502267"/>
              <a:gd name="connsiteY29" fmla="*/ 141476 h 499688"/>
              <a:gd name="connsiteX30" fmla="*/ 67553 w 502267"/>
              <a:gd name="connsiteY30" fmla="*/ 174442 h 499688"/>
              <a:gd name="connsiteX31" fmla="*/ 57970 w 502267"/>
              <a:gd name="connsiteY31" fmla="*/ 208268 h 499688"/>
              <a:gd name="connsiteX32" fmla="*/ 0 w 502267"/>
              <a:gd name="connsiteY32" fmla="*/ 223808 h 499688"/>
              <a:gd name="connsiteX33" fmla="*/ 0 w 502267"/>
              <a:gd name="connsiteY33" fmla="*/ 271823 h 499688"/>
              <a:gd name="connsiteX34" fmla="*/ 57630 w 502267"/>
              <a:gd name="connsiteY34" fmla="*/ 287271 h 499688"/>
              <a:gd name="connsiteX35" fmla="*/ 59860 w 502267"/>
              <a:gd name="connsiteY35" fmla="*/ 301499 h 499688"/>
              <a:gd name="connsiteX36" fmla="*/ 75759 w 502267"/>
              <a:gd name="connsiteY36" fmla="*/ 342058 h 499688"/>
              <a:gd name="connsiteX37" fmla="*/ 85902 w 502267"/>
              <a:gd name="connsiteY37" fmla="*/ 355815 h 499688"/>
              <a:gd name="connsiteX38" fmla="*/ 55301 w 502267"/>
              <a:gd name="connsiteY38" fmla="*/ 408831 h 499688"/>
              <a:gd name="connsiteX39" fmla="*/ 89253 w 502267"/>
              <a:gd name="connsiteY39" fmla="*/ 442782 h 499688"/>
              <a:gd name="connsiteX40" fmla="*/ 139840 w 502267"/>
              <a:gd name="connsiteY40" fmla="*/ 413583 h 499688"/>
              <a:gd name="connsiteX41" fmla="*/ 142569 w 502267"/>
              <a:gd name="connsiteY41" fmla="*/ 415812 h 499688"/>
              <a:gd name="connsiteX42" fmla="*/ 177221 w 502267"/>
              <a:gd name="connsiteY42" fmla="*/ 434047 h 499688"/>
              <a:gd name="connsiteX43" fmla="*/ 217306 w 502267"/>
              <a:gd name="connsiteY43" fmla="*/ 441846 h 499688"/>
              <a:gd name="connsiteX44" fmla="*/ 232811 w 502267"/>
              <a:gd name="connsiteY44" fmla="*/ 499688 h 499688"/>
              <a:gd name="connsiteX45" fmla="*/ 280826 w 502267"/>
              <a:gd name="connsiteY45" fmla="*/ 499688 h 499688"/>
              <a:gd name="connsiteX46" fmla="*/ 296831 w 502267"/>
              <a:gd name="connsiteY46" fmla="*/ 439983 h 499688"/>
              <a:gd name="connsiteX47" fmla="*/ 296649 w 502267"/>
              <a:gd name="connsiteY47" fmla="*/ 439983 h 499688"/>
              <a:gd name="connsiteX48" fmla="*/ 327157 w 502267"/>
              <a:gd name="connsiteY48" fmla="*/ 434047 h 499688"/>
              <a:gd name="connsiteX49" fmla="*/ 358548 w 502267"/>
              <a:gd name="connsiteY49" fmla="*/ 413202 h 499688"/>
              <a:gd name="connsiteX50" fmla="*/ 356585 w 502267"/>
              <a:gd name="connsiteY50" fmla="*/ 415165 h 49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02267" h="499688">
                <a:moveTo>
                  <a:pt x="338608" y="335831"/>
                </a:moveTo>
                <a:cubicBezTo>
                  <a:pt x="290807" y="383632"/>
                  <a:pt x="213307" y="383632"/>
                  <a:pt x="165506" y="335831"/>
                </a:cubicBezTo>
                <a:cubicBezTo>
                  <a:pt x="117704" y="288030"/>
                  <a:pt x="117704" y="210530"/>
                  <a:pt x="165506" y="162728"/>
                </a:cubicBezTo>
                <a:cubicBezTo>
                  <a:pt x="213307" y="114927"/>
                  <a:pt x="290807" y="114927"/>
                  <a:pt x="338608" y="162728"/>
                </a:cubicBezTo>
                <a:cubicBezTo>
                  <a:pt x="386409" y="210530"/>
                  <a:pt x="386409" y="288030"/>
                  <a:pt x="338608" y="335831"/>
                </a:cubicBezTo>
                <a:close/>
                <a:moveTo>
                  <a:pt x="410120" y="446065"/>
                </a:moveTo>
                <a:lnTo>
                  <a:pt x="444072" y="412114"/>
                </a:lnTo>
                <a:lnTo>
                  <a:pt x="413610" y="359339"/>
                </a:lnTo>
                <a:lnTo>
                  <a:pt x="436825" y="324379"/>
                </a:lnTo>
                <a:lnTo>
                  <a:pt x="446863" y="288947"/>
                </a:lnTo>
                <a:lnTo>
                  <a:pt x="502266" y="274095"/>
                </a:lnTo>
                <a:lnTo>
                  <a:pt x="502267" y="226080"/>
                </a:lnTo>
                <a:lnTo>
                  <a:pt x="446690" y="211183"/>
                </a:lnTo>
                <a:lnTo>
                  <a:pt x="444518" y="197322"/>
                </a:lnTo>
                <a:cubicBezTo>
                  <a:pt x="440757" y="183384"/>
                  <a:pt x="435457" y="169774"/>
                  <a:pt x="428619" y="156763"/>
                </a:cubicBezTo>
                <a:lnTo>
                  <a:pt x="415411" y="138849"/>
                </a:lnTo>
                <a:lnTo>
                  <a:pt x="445753" y="86282"/>
                </a:lnTo>
                <a:lnTo>
                  <a:pt x="411801" y="52330"/>
                </a:lnTo>
                <a:lnTo>
                  <a:pt x="360156" y="82139"/>
                </a:lnTo>
                <a:lnTo>
                  <a:pt x="327157" y="64775"/>
                </a:lnTo>
                <a:lnTo>
                  <a:pt x="296868" y="56193"/>
                </a:lnTo>
                <a:lnTo>
                  <a:pt x="281805" y="0"/>
                </a:lnTo>
                <a:lnTo>
                  <a:pt x="233790" y="0"/>
                </a:lnTo>
                <a:lnTo>
                  <a:pt x="219294" y="54073"/>
                </a:lnTo>
                <a:lnTo>
                  <a:pt x="200101" y="57082"/>
                </a:lnTo>
                <a:cubicBezTo>
                  <a:pt x="186163" y="60842"/>
                  <a:pt x="172553" y="66142"/>
                  <a:pt x="159541" y="72980"/>
                </a:cubicBezTo>
                <a:lnTo>
                  <a:pt x="140147" y="87280"/>
                </a:lnTo>
                <a:lnTo>
                  <a:pt x="90690" y="58734"/>
                </a:lnTo>
                <a:lnTo>
                  <a:pt x="56738" y="92685"/>
                </a:lnTo>
                <a:lnTo>
                  <a:pt x="84901" y="141476"/>
                </a:lnTo>
                <a:lnTo>
                  <a:pt x="67553" y="174442"/>
                </a:lnTo>
                <a:lnTo>
                  <a:pt x="57970" y="208268"/>
                </a:lnTo>
                <a:lnTo>
                  <a:pt x="0" y="223808"/>
                </a:lnTo>
                <a:lnTo>
                  <a:pt x="0" y="271823"/>
                </a:lnTo>
                <a:lnTo>
                  <a:pt x="57630" y="287271"/>
                </a:lnTo>
                <a:lnTo>
                  <a:pt x="59860" y="301499"/>
                </a:lnTo>
                <a:cubicBezTo>
                  <a:pt x="63621" y="315437"/>
                  <a:pt x="68921" y="329047"/>
                  <a:pt x="75759" y="342058"/>
                </a:cubicBezTo>
                <a:lnTo>
                  <a:pt x="85902" y="355815"/>
                </a:lnTo>
                <a:lnTo>
                  <a:pt x="55301" y="408831"/>
                </a:lnTo>
                <a:lnTo>
                  <a:pt x="89253" y="442782"/>
                </a:lnTo>
                <a:lnTo>
                  <a:pt x="139840" y="413583"/>
                </a:lnTo>
                <a:lnTo>
                  <a:pt x="142569" y="415812"/>
                </a:lnTo>
                <a:cubicBezTo>
                  <a:pt x="153616" y="423106"/>
                  <a:pt x="165230" y="429184"/>
                  <a:pt x="177221" y="434047"/>
                </a:cubicBezTo>
                <a:lnTo>
                  <a:pt x="217306" y="441846"/>
                </a:lnTo>
                <a:lnTo>
                  <a:pt x="232811" y="499688"/>
                </a:lnTo>
                <a:lnTo>
                  <a:pt x="280826" y="499688"/>
                </a:lnTo>
                <a:lnTo>
                  <a:pt x="296831" y="439983"/>
                </a:lnTo>
                <a:lnTo>
                  <a:pt x="296649" y="439983"/>
                </a:lnTo>
                <a:lnTo>
                  <a:pt x="327157" y="434047"/>
                </a:lnTo>
                <a:lnTo>
                  <a:pt x="358548" y="413202"/>
                </a:lnTo>
                <a:lnTo>
                  <a:pt x="356585" y="415165"/>
                </a:lnTo>
                <a:close/>
              </a:path>
            </a:pathLst>
          </a:cu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이등변 삼각형 142"/>
          <p:cNvSpPr/>
          <p:nvPr/>
        </p:nvSpPr>
        <p:spPr>
          <a:xfrm>
            <a:off x="1687789" y="2820231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이등변 삼각형 143"/>
          <p:cNvSpPr/>
          <p:nvPr/>
        </p:nvSpPr>
        <p:spPr>
          <a:xfrm>
            <a:off x="4121607" y="4010111"/>
            <a:ext cx="304160" cy="262207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이등변 삼각형 160"/>
          <p:cNvSpPr/>
          <p:nvPr/>
        </p:nvSpPr>
        <p:spPr>
          <a:xfrm rot="10800000">
            <a:off x="10191069" y="5398503"/>
            <a:ext cx="304160" cy="262207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86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1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1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1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1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10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80" grpId="0" animBg="1"/>
      <p:bldP spid="93" grpId="0" animBg="1"/>
      <p:bldP spid="1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직선 연결선 45"/>
          <p:cNvCxnSpPr>
            <a:stCxn id="26" idx="0"/>
            <a:endCxn id="26" idx="2"/>
          </p:cNvCxnSpPr>
          <p:nvPr/>
        </p:nvCxnSpPr>
        <p:spPr>
          <a:xfrm>
            <a:off x="5674801" y="1775899"/>
            <a:ext cx="1408988" cy="151063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>
            <a:stCxn id="27" idx="0"/>
            <a:endCxn id="27" idx="2"/>
          </p:cNvCxnSpPr>
          <p:nvPr/>
        </p:nvCxnSpPr>
        <p:spPr>
          <a:xfrm flipV="1">
            <a:off x="5761885" y="4003754"/>
            <a:ext cx="1365990" cy="192374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5549" y="1030921"/>
            <a:ext cx="4765064" cy="569055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Nodes always consider the </a:t>
            </a:r>
            <a:r>
              <a:rPr lang="en-US" altLang="ko-KR" dirty="0">
                <a:solidFill>
                  <a:srgbClr val="FF0000"/>
                </a:solidFill>
              </a:rPr>
              <a:t>longest chain to be the correct one</a:t>
            </a:r>
            <a:r>
              <a:rPr lang="en-US" altLang="ko-KR" dirty="0"/>
              <a:t> and will keep working </a:t>
            </a:r>
            <a:r>
              <a:rPr lang="en-US" altLang="ko-KR" dirty="0" smtClean="0"/>
              <a:t>on extending it.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dirty="0"/>
              <a:t>If two nodes broadcast different versions of the next block simultaneously, </a:t>
            </a:r>
            <a:r>
              <a:rPr lang="en-US" altLang="ko-KR" dirty="0" smtClean="0"/>
              <a:t>some nodes </a:t>
            </a:r>
            <a:r>
              <a:rPr lang="en-US" altLang="ko-KR" dirty="0"/>
              <a:t>may receive one or the other first</a:t>
            </a:r>
            <a:r>
              <a:rPr lang="en-US" altLang="ko-KR" dirty="0" smtClean="0"/>
              <a:t>. </a:t>
            </a:r>
            <a:r>
              <a:rPr lang="en-US" altLang="ko-KR" dirty="0"/>
              <a:t>In that case, they work on the first one they </a:t>
            </a:r>
            <a:r>
              <a:rPr lang="en-US" altLang="ko-KR" dirty="0" smtClean="0"/>
              <a:t>received, but </a:t>
            </a:r>
            <a:r>
              <a:rPr lang="en-US" altLang="ko-KR" dirty="0"/>
              <a:t>save the other branch in case it becomes longer. The tie will be broken </a:t>
            </a:r>
            <a:r>
              <a:rPr lang="en-US" altLang="ko-KR" u="sng" dirty="0"/>
              <a:t>when the next </a:t>
            </a:r>
            <a:r>
              <a:rPr lang="en-US" altLang="ko-KR" u="sng" dirty="0" smtClean="0"/>
              <a:t>proof-of-work </a:t>
            </a:r>
            <a:r>
              <a:rPr lang="en-US" altLang="ko-KR" u="sng" dirty="0"/>
              <a:t>is found and one branch becomes longer</a:t>
            </a:r>
            <a:r>
              <a:rPr lang="en-US" altLang="ko-KR" u="sng" dirty="0" smtClean="0"/>
              <a:t>;</a:t>
            </a:r>
            <a:r>
              <a:rPr lang="en-US" altLang="ko-KR" dirty="0" smtClean="0"/>
              <a:t> </a:t>
            </a:r>
            <a:r>
              <a:rPr lang="en-US" altLang="ko-KR" dirty="0"/>
              <a:t>the nodes that were working on the </a:t>
            </a:r>
            <a:r>
              <a:rPr lang="en-US" altLang="ko-KR" dirty="0" smtClean="0"/>
              <a:t>other branch </a:t>
            </a:r>
            <a:r>
              <a:rPr lang="en-US" altLang="ko-KR" dirty="0"/>
              <a:t>will then </a:t>
            </a:r>
            <a:r>
              <a:rPr lang="en-US" altLang="ko-KR" dirty="0">
                <a:solidFill>
                  <a:srgbClr val="FF0000"/>
                </a:solidFill>
              </a:rPr>
              <a:t>switch to the longer </a:t>
            </a:r>
            <a:r>
              <a:rPr lang="en-US" altLang="ko-KR" dirty="0" smtClean="0">
                <a:solidFill>
                  <a:srgbClr val="FF0000"/>
                </a:solidFill>
              </a:rPr>
              <a:t>one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4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6955700" y="3045843"/>
            <a:ext cx="1110141" cy="11101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사각형 설명선 16"/>
          <p:cNvSpPr/>
          <p:nvPr/>
        </p:nvSpPr>
        <p:spPr>
          <a:xfrm>
            <a:off x="8767355" y="1324517"/>
            <a:ext cx="2756264" cy="4602978"/>
          </a:xfrm>
          <a:prstGeom prst="wedgeRectCallout">
            <a:avLst>
              <a:gd name="adj1" fmla="val -75391"/>
              <a:gd name="adj2" fmla="val 440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자유형 17"/>
          <p:cNvSpPr/>
          <p:nvPr/>
        </p:nvSpPr>
        <p:spPr>
          <a:xfrm>
            <a:off x="8931394" y="1517205"/>
            <a:ext cx="958867" cy="589290"/>
          </a:xfrm>
          <a:custGeom>
            <a:avLst/>
            <a:gdLst>
              <a:gd name="connsiteX0" fmla="*/ 0 w 412932"/>
              <a:gd name="connsiteY0" fmla="*/ 0 h 253775"/>
              <a:gd name="connsiteX1" fmla="*/ 412932 w 412932"/>
              <a:gd name="connsiteY1" fmla="*/ 0 h 253775"/>
              <a:gd name="connsiteX2" fmla="*/ 412932 w 412932"/>
              <a:gd name="connsiteY2" fmla="*/ 184952 h 253775"/>
              <a:gd name="connsiteX3" fmla="*/ 344109 w 412932"/>
              <a:gd name="connsiteY3" fmla="*/ 253775 h 253775"/>
              <a:gd name="connsiteX4" fmla="*/ 68823 w 412932"/>
              <a:gd name="connsiteY4" fmla="*/ 253775 h 253775"/>
              <a:gd name="connsiteX5" fmla="*/ 0 w 412932"/>
              <a:gd name="connsiteY5" fmla="*/ 184952 h 253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2932" h="253775">
                <a:moveTo>
                  <a:pt x="0" y="0"/>
                </a:moveTo>
                <a:lnTo>
                  <a:pt x="412932" y="0"/>
                </a:lnTo>
                <a:lnTo>
                  <a:pt x="412932" y="184952"/>
                </a:lnTo>
                <a:cubicBezTo>
                  <a:pt x="412932" y="222962"/>
                  <a:pt x="382119" y="253775"/>
                  <a:pt x="344109" y="253775"/>
                </a:cubicBezTo>
                <a:lnTo>
                  <a:pt x="68823" y="253775"/>
                </a:lnTo>
                <a:cubicBezTo>
                  <a:pt x="30813" y="253775"/>
                  <a:pt x="0" y="222962"/>
                  <a:pt x="0" y="184952"/>
                </a:cubicBez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그룹 18"/>
          <p:cNvGrpSpPr/>
          <p:nvPr/>
        </p:nvGrpSpPr>
        <p:grpSpPr>
          <a:xfrm>
            <a:off x="8931394" y="2341915"/>
            <a:ext cx="958867" cy="958867"/>
            <a:chOff x="10759685" y="3278055"/>
            <a:chExt cx="412932" cy="412932"/>
          </a:xfrm>
        </p:grpSpPr>
        <p:sp>
          <p:nvSpPr>
            <p:cNvPr id="24" name="모서리가 둥근 직사각형 23"/>
            <p:cNvSpPr/>
            <p:nvPr/>
          </p:nvSpPr>
          <p:spPr>
            <a:xfrm>
              <a:off x="10759685" y="3278055"/>
              <a:ext cx="412932" cy="4129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포인트가 5개인 별 24"/>
            <p:cNvSpPr/>
            <p:nvPr/>
          </p:nvSpPr>
          <p:spPr>
            <a:xfrm>
              <a:off x="10793106" y="3310358"/>
              <a:ext cx="346090" cy="346090"/>
            </a:xfrm>
            <a:prstGeom prst="star5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" name="모서리가 둥근 직사각형 19"/>
          <p:cNvSpPr/>
          <p:nvPr/>
        </p:nvSpPr>
        <p:spPr>
          <a:xfrm>
            <a:off x="8931394" y="3572338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화살표 연결선 20"/>
          <p:cNvCxnSpPr>
            <a:stCxn id="24" idx="0"/>
          </p:cNvCxnSpPr>
          <p:nvPr/>
        </p:nvCxnSpPr>
        <p:spPr>
          <a:xfrm flipH="1" flipV="1">
            <a:off x="9410827" y="2106495"/>
            <a:ext cx="1" cy="235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>
            <a:stCxn id="20" idx="0"/>
            <a:endCxn id="24" idx="2"/>
          </p:cNvCxnSpPr>
          <p:nvPr/>
        </p:nvCxnSpPr>
        <p:spPr>
          <a:xfrm flipV="1">
            <a:off x="9410828" y="3300782"/>
            <a:ext cx="0" cy="271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이등변 삼각형 22"/>
          <p:cNvSpPr/>
          <p:nvPr/>
        </p:nvSpPr>
        <p:spPr>
          <a:xfrm rot="10800000">
            <a:off x="9056533" y="3755644"/>
            <a:ext cx="706288" cy="608869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아래쪽 화살표 25"/>
          <p:cNvSpPr/>
          <p:nvPr/>
        </p:nvSpPr>
        <p:spPr>
          <a:xfrm rot="19019637">
            <a:off x="6309390" y="1498348"/>
            <a:ext cx="139810" cy="2065736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아래쪽 화살표 26"/>
          <p:cNvSpPr/>
          <p:nvPr/>
        </p:nvSpPr>
        <p:spPr>
          <a:xfrm rot="12922645">
            <a:off x="6374975" y="3785931"/>
            <a:ext cx="139810" cy="2359387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27"/>
          <p:cNvSpPr/>
          <p:nvPr/>
        </p:nvSpPr>
        <p:spPr>
          <a:xfrm>
            <a:off x="5862853" y="2014946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이등변 삼각형 28"/>
          <p:cNvSpPr/>
          <p:nvPr/>
        </p:nvSpPr>
        <p:spPr>
          <a:xfrm rot="10800000">
            <a:off x="5987992" y="2198252"/>
            <a:ext cx="706288" cy="608869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5610496" y="4764952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이등변 삼각형 30"/>
          <p:cNvSpPr/>
          <p:nvPr/>
        </p:nvSpPr>
        <p:spPr>
          <a:xfrm>
            <a:off x="5735635" y="4948258"/>
            <a:ext cx="706288" cy="608869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479" y="3572339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이등변 삼각형 34"/>
          <p:cNvSpPr/>
          <p:nvPr/>
        </p:nvSpPr>
        <p:spPr>
          <a:xfrm>
            <a:off x="10401618" y="3755645"/>
            <a:ext cx="706288" cy="608869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6" name="직선 화살표 연결선 35"/>
          <p:cNvCxnSpPr>
            <a:stCxn id="34" idx="0"/>
          </p:cNvCxnSpPr>
          <p:nvPr/>
        </p:nvCxnSpPr>
        <p:spPr>
          <a:xfrm flipH="1" flipV="1">
            <a:off x="9858375" y="3240513"/>
            <a:ext cx="897538" cy="331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/>
          <p:nvPr/>
        </p:nvCxnSpPr>
        <p:spPr>
          <a:xfrm flipV="1">
            <a:off x="10755913" y="4531205"/>
            <a:ext cx="0" cy="271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이등변 삼각형 52"/>
          <p:cNvSpPr/>
          <p:nvPr/>
        </p:nvSpPr>
        <p:spPr>
          <a:xfrm rot="10800000">
            <a:off x="7150546" y="3354413"/>
            <a:ext cx="706288" cy="608869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모서리가 둥근 직사각형 53"/>
          <p:cNvSpPr/>
          <p:nvPr/>
        </p:nvSpPr>
        <p:spPr>
          <a:xfrm>
            <a:off x="10273588" y="4817546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순서도: 판단 50"/>
          <p:cNvSpPr/>
          <p:nvPr/>
        </p:nvSpPr>
        <p:spPr>
          <a:xfrm rot="16200000">
            <a:off x="10396867" y="5027668"/>
            <a:ext cx="715869" cy="4796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아래쪽 화살표 58"/>
          <p:cNvSpPr/>
          <p:nvPr/>
        </p:nvSpPr>
        <p:spPr>
          <a:xfrm rot="12922645">
            <a:off x="6374974" y="3785930"/>
            <a:ext cx="139810" cy="2359387"/>
          </a:xfrm>
          <a:prstGeom prst="downArrow">
            <a:avLst>
              <a:gd name="adj1" fmla="val 22748"/>
              <a:gd name="adj2" fmla="val 13151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모서리가 둥근 직사각형 56"/>
          <p:cNvSpPr/>
          <p:nvPr/>
        </p:nvSpPr>
        <p:spPr>
          <a:xfrm>
            <a:off x="5613417" y="4764952"/>
            <a:ext cx="958867" cy="95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순서도: 판단 57"/>
          <p:cNvSpPr/>
          <p:nvPr/>
        </p:nvSpPr>
        <p:spPr>
          <a:xfrm rot="16200000">
            <a:off x="5736696" y="4975074"/>
            <a:ext cx="715869" cy="4796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순서도: 판단 60"/>
          <p:cNvSpPr/>
          <p:nvPr/>
        </p:nvSpPr>
        <p:spPr>
          <a:xfrm rot="16200000">
            <a:off x="7145715" y="3338698"/>
            <a:ext cx="715869" cy="4796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3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53" grpId="0" animBg="1"/>
      <p:bldP spid="53" grpId="1" animBg="1"/>
      <p:bldP spid="54" grpId="0" animBg="1"/>
      <p:bldP spid="51" grpId="0" animBg="1"/>
      <p:bldP spid="59" grpId="0" animBg="1"/>
      <p:bldP spid="59" grpId="1" animBg="1"/>
      <p:bldP spid="57" grpId="0" animBg="1"/>
      <p:bldP spid="57" grpId="1" animBg="1"/>
      <p:bldP spid="58" grpId="0" animBg="1"/>
      <p:bldP spid="58" grpId="1" animBg="1"/>
      <p:bldP spid="61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331</Words>
  <Application>Microsoft Office PowerPoint</Application>
  <PresentationFormat>와이드스크린</PresentationFormat>
  <Paragraphs>63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Bitcoin A Peer-to-Peer Electronic Cash System</vt:lpstr>
      <vt:lpstr>Network</vt:lpstr>
      <vt:lpstr>Network</vt:lpstr>
      <vt:lpstr>Network</vt:lpstr>
      <vt:lpstr>Network</vt:lpstr>
      <vt:lpstr>Network</vt:lpstr>
      <vt:lpstr>Network</vt:lpstr>
      <vt:lpstr>Network</vt:lpstr>
      <vt:lpstr>Network</vt:lpstr>
      <vt:lpstr>Network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Dae-Cheol Kang</cp:lastModifiedBy>
  <cp:revision>49</cp:revision>
  <dcterms:created xsi:type="dcterms:W3CDTF">2018-03-13T17:16:07Z</dcterms:created>
  <dcterms:modified xsi:type="dcterms:W3CDTF">2018-03-21T04:32:19Z</dcterms:modified>
</cp:coreProperties>
</file>