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6" r:id="rId14"/>
    <p:sldId id="269" r:id="rId15"/>
    <p:sldId id="273" r:id="rId16"/>
    <p:sldId id="270" r:id="rId17"/>
    <p:sldId id="271" r:id="rId18"/>
    <p:sldId id="272" r:id="rId19"/>
    <p:sldId id="274" r:id="rId20"/>
    <p:sldId id="275" r:id="rId21"/>
    <p:sldId id="279" r:id="rId22"/>
    <p:sldId id="280" r:id="rId23"/>
    <p:sldId id="278" r:id="rId24"/>
    <p:sldId id="281" r:id="rId25"/>
    <p:sldId id="282" r:id="rId26"/>
    <p:sldId id="283" r:id="rId27"/>
    <p:sldId id="284" r:id="rId28"/>
    <p:sldId id="285" r:id="rId29"/>
    <p:sldId id="287" r:id="rId30"/>
    <p:sldId id="288" r:id="rId31"/>
    <p:sldId id="289" r:id="rId32"/>
    <p:sldId id="290" r:id="rId33"/>
    <p:sldId id="291" r:id="rId34"/>
    <p:sldId id="293" r:id="rId35"/>
    <p:sldId id="294" r:id="rId36"/>
    <p:sldId id="295" r:id="rId37"/>
    <p:sldId id="296" r:id="rId38"/>
    <p:sldId id="311" r:id="rId39"/>
    <p:sldId id="312" r:id="rId40"/>
    <p:sldId id="298" r:id="rId41"/>
    <p:sldId id="313" r:id="rId42"/>
    <p:sldId id="314" r:id="rId43"/>
    <p:sldId id="299" r:id="rId44"/>
    <p:sldId id="302" r:id="rId45"/>
    <p:sldId id="303" r:id="rId46"/>
    <p:sldId id="315" r:id="rId4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175" autoAdjust="0"/>
  </p:normalViewPr>
  <p:slideViewPr>
    <p:cSldViewPr snapToGrid="0" snapToObjects="1">
      <p:cViewPr varScale="1">
        <p:scale>
          <a:sx n="97" d="100"/>
          <a:sy n="97" d="100"/>
        </p:scale>
        <p:origin x="-100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notesMaster" Target="notesMasters/notesMaster1.xml"/><Relationship Id="rId4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CA0018-D017-1743-9BA1-2E25C7C5238F}" type="datetimeFigureOut">
              <a:rPr lang="en-US" smtClean="0"/>
              <a:t>6/2/15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AE8261-D863-9448-BC49-7614577A2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484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NZ">
                <a:latin typeface="Calibri" charset="0"/>
              </a:rPr>
              <a:t>Don’t dwell on this slide – it is just an indication on the various approaches which will be covered in further detail in other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0000104-4312-CA4A-8756-04F4F55D9AF4}" type="slidenum">
              <a:rPr lang="en-US">
                <a:latin typeface="Calibri" charset="0"/>
              </a:rPr>
              <a:pPr eaLnBrk="1" hangingPunct="1"/>
              <a:t>2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274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30171" indent="-280835" defTabSz="914274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23340" indent="-224668" defTabSz="914274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572677" indent="-224668" defTabSz="914274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22013" indent="-224668" defTabSz="914274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CAC34B61-FED6-F34F-B963-DA77A5E1F7E1}" type="slidenum">
              <a:rPr lang="en-US" altLang="ko-KR" sz="1300">
                <a:latin typeface="Helvetica" charset="0"/>
              </a:rPr>
              <a:pPr/>
              <a:t>15</a:t>
            </a:fld>
            <a:endParaRPr lang="en-US" altLang="ko-KR" sz="1300">
              <a:latin typeface="Helvetica" charset="0"/>
            </a:endParaRPr>
          </a:p>
        </p:txBody>
      </p:sp>
      <p:sp>
        <p:nvSpPr>
          <p:cNvPr id="440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ko-KR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NZ">
                <a:latin typeface="Calibri" charset="0"/>
              </a:rPr>
              <a:t>In a fixed partitioning scheme limits the number of active processes and may use space inefficiently if there is a poor match between available partition sizes and process sizes.</a:t>
            </a:r>
          </a:p>
          <a:p>
            <a:endParaRPr lang="en-NZ">
              <a:latin typeface="Calibri" charset="0"/>
            </a:endParaRPr>
          </a:p>
          <a:p>
            <a:r>
              <a:rPr lang="en-NZ">
                <a:latin typeface="Calibri" charset="0"/>
              </a:rPr>
              <a:t>A dynamic partitioning scheme is more complex to maintain and includes the overhead of compaction.</a:t>
            </a:r>
          </a:p>
          <a:p>
            <a:endParaRPr lang="en-NZ">
              <a:latin typeface="Calibri" charset="0"/>
            </a:endParaRPr>
          </a:p>
          <a:p>
            <a:r>
              <a:rPr lang="en-NZ">
                <a:latin typeface="Calibri" charset="0"/>
              </a:rPr>
              <a:t>An interesting compromise is the buddy system.</a:t>
            </a:r>
            <a:endParaRPr lang="en-US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F7ADE37-6B81-E146-B4D3-77A2B1FA164D}" type="slidenum">
              <a:rPr lang="en-US">
                <a:latin typeface="Calibri" charset="0"/>
              </a:rPr>
              <a:pPr eaLnBrk="1" hangingPunct="1"/>
              <a:t>16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NZ">
                <a:latin typeface="Calibri" charset="0"/>
              </a:rPr>
              <a:t>Figure 7.6 gives an example using a 1-Mbyte initial block.</a:t>
            </a:r>
          </a:p>
          <a:p>
            <a:endParaRPr lang="en-NZ">
              <a:latin typeface="Calibri" charset="0"/>
            </a:endParaRPr>
          </a:p>
          <a:p>
            <a:r>
              <a:rPr lang="en-NZ">
                <a:latin typeface="Calibri" charset="0"/>
              </a:rPr>
              <a:t>The first request,A, is for 100 Kbytes, for which a 128K block is needed.</a:t>
            </a:r>
          </a:p>
          <a:p>
            <a:endParaRPr lang="en-NZ">
              <a:latin typeface="Calibri" charset="0"/>
            </a:endParaRPr>
          </a:p>
          <a:p>
            <a:pPr>
              <a:buFontTx/>
              <a:buChar char="•"/>
            </a:pPr>
            <a:r>
              <a:rPr lang="en-NZ">
                <a:latin typeface="Calibri" charset="0"/>
              </a:rPr>
              <a:t>The initial block is divided into two 512K buddies.</a:t>
            </a:r>
          </a:p>
          <a:p>
            <a:pPr>
              <a:buFontTx/>
              <a:buChar char="•"/>
            </a:pPr>
            <a:r>
              <a:rPr lang="en-NZ">
                <a:latin typeface="Calibri" charset="0"/>
              </a:rPr>
              <a:t>The first of these is divided into two 256K buddies, </a:t>
            </a:r>
          </a:p>
          <a:p>
            <a:pPr>
              <a:buFontTx/>
              <a:buChar char="•"/>
            </a:pPr>
            <a:r>
              <a:rPr lang="en-NZ">
                <a:latin typeface="Calibri" charset="0"/>
              </a:rPr>
              <a:t>and the first of these is divided into two 128K buddies,</a:t>
            </a:r>
          </a:p>
          <a:p>
            <a:pPr>
              <a:buFontTx/>
              <a:buChar char="•"/>
            </a:pPr>
            <a:r>
              <a:rPr lang="en-NZ">
                <a:latin typeface="Calibri" charset="0"/>
              </a:rPr>
              <a:t> one of which is allocated to A.</a:t>
            </a:r>
          </a:p>
          <a:p>
            <a:pPr>
              <a:buFontTx/>
              <a:buChar char="•"/>
            </a:pPr>
            <a:r>
              <a:rPr lang="en-NZ">
                <a:latin typeface="Calibri" charset="0"/>
              </a:rPr>
              <a:t>The next request,B, requires a 256K block. Such a block is already available and is allocated. </a:t>
            </a:r>
          </a:p>
          <a:p>
            <a:pPr>
              <a:buFontTx/>
              <a:buChar char="•"/>
            </a:pPr>
            <a:r>
              <a:rPr lang="en-NZ">
                <a:latin typeface="Calibri" charset="0"/>
              </a:rPr>
              <a:t>The process continues with splitting and coalescing occurring as needed.</a:t>
            </a:r>
          </a:p>
          <a:p>
            <a:pPr>
              <a:buFontTx/>
              <a:buChar char="•"/>
            </a:pPr>
            <a:r>
              <a:rPr lang="en-NZ">
                <a:latin typeface="Calibri" charset="0"/>
              </a:rPr>
              <a:t>Note that when E is released,two 128K buddies are coalesced into a 256K block, which is immediately coalesced with its buddy</a:t>
            </a:r>
            <a:endParaRPr lang="en-US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FF9C28C-D886-434F-A768-6EDCB26A3942}" type="slidenum">
              <a:rPr lang="en-US">
                <a:latin typeface="Calibri" charset="0"/>
              </a:rPr>
              <a:pPr eaLnBrk="1" hangingPunct="1"/>
              <a:t>17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NZ">
                <a:latin typeface="Calibri" charset="0"/>
              </a:rPr>
              <a:t>Figure 7.7 shows a binary tree representation of the buddy allocation immediately after the Release B request.</a:t>
            </a:r>
          </a:p>
          <a:p>
            <a:endParaRPr lang="en-NZ">
              <a:latin typeface="Calibri" charset="0"/>
            </a:endParaRPr>
          </a:p>
          <a:p>
            <a:r>
              <a:rPr lang="en-NZ">
                <a:latin typeface="Calibri" charset="0"/>
              </a:rPr>
              <a:t>The leaf nodes represent the current partitioning the memory. </a:t>
            </a:r>
          </a:p>
          <a:p>
            <a:endParaRPr lang="en-NZ">
              <a:latin typeface="Calibri" charset="0"/>
            </a:endParaRPr>
          </a:p>
          <a:p>
            <a:r>
              <a:rPr lang="en-NZ">
                <a:latin typeface="Calibri" charset="0"/>
              </a:rPr>
              <a:t>If two buddies are leaf nodes, </a:t>
            </a:r>
            <a:r>
              <a:rPr lang="en-NZ" b="1">
                <a:latin typeface="Calibri" charset="0"/>
              </a:rPr>
              <a:t>then at least one must be allocated;</a:t>
            </a:r>
          </a:p>
          <a:p>
            <a:pPr lvl="1"/>
            <a:r>
              <a:rPr lang="en-NZ">
                <a:latin typeface="Calibri" charset="0"/>
              </a:rPr>
              <a:t>otherwise they would be coalesced into a larger block.</a:t>
            </a:r>
          </a:p>
          <a:p>
            <a:endParaRPr lang="en-NZ">
              <a:latin typeface="Calibri" charset="0"/>
            </a:endParaRPr>
          </a:p>
          <a:p>
            <a:pPr>
              <a:buFontTx/>
              <a:buChar char="•"/>
            </a:pPr>
            <a:r>
              <a:rPr lang="en-NZ">
                <a:latin typeface="Calibri" charset="0"/>
              </a:rPr>
              <a:t>The buddy system is a reasonable compromise to overcome the disadvantages of both the fixed and variable partitioning schemes, </a:t>
            </a:r>
          </a:p>
          <a:p>
            <a:pPr>
              <a:buFontTx/>
              <a:buChar char="•"/>
            </a:pPr>
            <a:r>
              <a:rPr lang="en-NZ">
                <a:latin typeface="Calibri" charset="0"/>
              </a:rPr>
              <a:t> But in contemporary operating systems, virtual memory based on paging and segmentation is superior. </a:t>
            </a:r>
          </a:p>
          <a:p>
            <a:pPr>
              <a:buFontTx/>
              <a:buChar char="•"/>
            </a:pPr>
            <a:r>
              <a:rPr lang="en-NZ">
                <a:latin typeface="Calibri" charset="0"/>
              </a:rPr>
              <a:t>However, the buddy system has found application in parallel systems as an efficient means of allocation and release for parallel programs. A modified form of the buddy system is used for UNIX kernel memory allocation (described in Chapter 8).</a:t>
            </a:r>
            <a:endParaRPr lang="en-US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F979381-4B95-2340-9ED4-9FCB5BA90B23}" type="slidenum">
              <a:rPr lang="en-US">
                <a:latin typeface="Calibri" charset="0"/>
              </a:rPr>
              <a:pPr eaLnBrk="1" hangingPunct="1"/>
              <a:t>18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DCAE6D6-D090-DA45-ACE6-C1C007E4F5AD}" type="slidenum">
              <a:rPr lang="en-US">
                <a:latin typeface="Calibri" charset="0"/>
              </a:rPr>
              <a:pPr eaLnBrk="1" hangingPunct="1"/>
              <a:t>20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DCAE6D6-D090-DA45-ACE6-C1C007E4F5AD}" type="slidenum">
              <a:rPr lang="en-US">
                <a:latin typeface="Calibri" charset="0"/>
              </a:rPr>
              <a:pPr eaLnBrk="1" hangingPunct="1"/>
              <a:t>21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DCAE6D6-D090-DA45-ACE6-C1C007E4F5AD}" type="slidenum">
              <a:rPr lang="en-US">
                <a:latin typeface="Calibri" charset="0"/>
              </a:rPr>
              <a:pPr eaLnBrk="1" hangingPunct="1"/>
              <a:t>22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DCAE6D6-D090-DA45-ACE6-C1C007E4F5AD}" type="slidenum">
              <a:rPr lang="en-US">
                <a:latin typeface="Calibri" charset="0"/>
              </a:rPr>
              <a:pPr eaLnBrk="1" hangingPunct="1"/>
              <a:t>23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NZ">
                <a:latin typeface="Calibri" charset="0"/>
              </a:rPr>
              <a:t>In this example, 16-bit addresses are used, and the page size is 1K =1024 bytes.</a:t>
            </a:r>
          </a:p>
          <a:p>
            <a:endParaRPr lang="en-NZ">
              <a:latin typeface="Calibri" charset="0"/>
            </a:endParaRPr>
          </a:p>
          <a:p>
            <a:r>
              <a:rPr lang="en-NZ">
                <a:latin typeface="Calibri" charset="0"/>
              </a:rPr>
              <a:t>The relative address 1502, in binary form, is 0000010111011110.</a:t>
            </a:r>
          </a:p>
          <a:p>
            <a:endParaRPr lang="en-NZ">
              <a:latin typeface="Calibri" charset="0"/>
            </a:endParaRPr>
          </a:p>
          <a:p>
            <a:r>
              <a:rPr lang="en-NZ">
                <a:latin typeface="Calibri" charset="0"/>
              </a:rPr>
              <a:t>With a page size of 1K, an offset field of 10 bits is needed, leaving 6 bits for the page number.</a:t>
            </a:r>
          </a:p>
          <a:p>
            <a:endParaRPr lang="en-NZ">
              <a:latin typeface="Calibri" charset="0"/>
            </a:endParaRPr>
          </a:p>
          <a:p>
            <a:r>
              <a:rPr lang="en-NZ">
                <a:latin typeface="Calibri" charset="0"/>
              </a:rPr>
              <a:t>Thus a program can consist of a maximum of 2</a:t>
            </a:r>
            <a:r>
              <a:rPr lang="en-NZ" baseline="30000">
                <a:latin typeface="Calibri" charset="0"/>
              </a:rPr>
              <a:t>6 </a:t>
            </a:r>
            <a:r>
              <a:rPr lang="en-NZ">
                <a:latin typeface="Calibri" charset="0"/>
              </a:rPr>
              <a:t>=64 pages of 1K bytes each. </a:t>
            </a:r>
          </a:p>
          <a:p>
            <a:endParaRPr lang="en-NZ">
              <a:latin typeface="Calibri" charset="0"/>
            </a:endParaRPr>
          </a:p>
          <a:p>
            <a:r>
              <a:rPr lang="en-NZ">
                <a:latin typeface="Calibri" charset="0"/>
              </a:rPr>
              <a:t>As Figure 7.11b shows, relative address 1502 corresponds to </a:t>
            </a:r>
          </a:p>
          <a:p>
            <a:pPr lvl="1">
              <a:buFontTx/>
              <a:buChar char="•"/>
            </a:pPr>
            <a:r>
              <a:rPr lang="en-NZ">
                <a:latin typeface="Calibri" charset="0"/>
              </a:rPr>
              <a:t>an offset of 478 (0111011110) on page 1 (000001), </a:t>
            </a:r>
          </a:p>
          <a:p>
            <a:pPr lvl="1">
              <a:buFontTx/>
              <a:buChar char="•"/>
            </a:pPr>
            <a:r>
              <a:rPr lang="en-NZ">
                <a:latin typeface="Calibri" charset="0"/>
              </a:rPr>
              <a:t>which yields the same 16-bit number, 0000010111011110.</a:t>
            </a:r>
          </a:p>
          <a:p>
            <a:endParaRPr lang="en-NZ">
              <a:latin typeface="Calibri" charset="0"/>
            </a:endParaRPr>
          </a:p>
          <a:p>
            <a:r>
              <a:rPr lang="en-NZ">
                <a:latin typeface="Calibri" charset="0"/>
              </a:rPr>
              <a:t>Consider an address of n + m bits, where the leftmost n bits are the segment number and the rightmost m bits</a:t>
            </a:r>
          </a:p>
          <a:p>
            <a:r>
              <a:rPr lang="en-NZ">
                <a:latin typeface="Calibri" charset="0"/>
              </a:rPr>
              <a:t>are the offset. </a:t>
            </a:r>
          </a:p>
          <a:p>
            <a:endParaRPr lang="en-NZ">
              <a:latin typeface="Calibri" charset="0"/>
            </a:endParaRPr>
          </a:p>
          <a:p>
            <a:r>
              <a:rPr lang="en-NZ">
                <a:latin typeface="Calibri" charset="0"/>
              </a:rPr>
              <a:t>In the example on the slide </a:t>
            </a:r>
          </a:p>
          <a:p>
            <a:pPr lvl="1">
              <a:buFontTx/>
              <a:buChar char="•"/>
            </a:pPr>
            <a:r>
              <a:rPr lang="en-NZ">
                <a:latin typeface="Calibri" charset="0"/>
              </a:rPr>
              <a:t>n = 4 and </a:t>
            </a:r>
          </a:p>
          <a:p>
            <a:pPr lvl="1">
              <a:buFontTx/>
              <a:buChar char="•"/>
            </a:pPr>
            <a:r>
              <a:rPr lang="en-NZ">
                <a:latin typeface="Calibri" charset="0"/>
              </a:rPr>
              <a:t>m =12.</a:t>
            </a:r>
          </a:p>
          <a:p>
            <a:endParaRPr lang="en-NZ">
              <a:latin typeface="Calibri" charset="0"/>
            </a:endParaRPr>
          </a:p>
          <a:p>
            <a:r>
              <a:rPr lang="en-NZ">
                <a:latin typeface="Calibri" charset="0"/>
              </a:rPr>
              <a:t>Thus the maximum segment size is 2</a:t>
            </a:r>
            <a:r>
              <a:rPr lang="en-NZ" baseline="30000">
                <a:latin typeface="Calibri" charset="0"/>
              </a:rPr>
              <a:t>12</a:t>
            </a:r>
            <a:r>
              <a:rPr lang="en-NZ">
                <a:latin typeface="Calibri" charset="0"/>
              </a:rPr>
              <a:t> = 4096.</a:t>
            </a:r>
          </a:p>
          <a:p>
            <a:endParaRPr lang="en-NZ">
              <a:latin typeface="Calibri" charset="0"/>
            </a:endParaRPr>
          </a:p>
          <a:p>
            <a:endParaRPr lang="en-US">
              <a:latin typeface="Calibri" charset="0"/>
            </a:endParaRPr>
          </a:p>
          <a:p>
            <a:r>
              <a:rPr lang="en-NZ">
                <a:latin typeface="Calibri" charset="0"/>
              </a:rPr>
              <a:t>The following steps are needed for address translation:</a:t>
            </a:r>
          </a:p>
          <a:p>
            <a:pPr lvl="1"/>
            <a:r>
              <a:rPr lang="en-NZ">
                <a:latin typeface="Calibri" charset="0"/>
              </a:rPr>
              <a:t>• Extract the segment number as the leftmost n bits of the logical address.</a:t>
            </a:r>
          </a:p>
          <a:p>
            <a:pPr lvl="1"/>
            <a:r>
              <a:rPr lang="en-NZ">
                <a:latin typeface="Calibri" charset="0"/>
              </a:rPr>
              <a:t>• Use the segment number as an index into the process segment table to find the starting physical address of the segment.</a:t>
            </a:r>
          </a:p>
          <a:p>
            <a:endParaRPr lang="en-NZ">
              <a:latin typeface="Calibri" charset="0"/>
            </a:endParaRPr>
          </a:p>
          <a:p>
            <a:r>
              <a:rPr lang="en-NZ">
                <a:latin typeface="Calibri" charset="0"/>
              </a:rPr>
              <a:t>Compare the offset, expressed in the rightmost m bits, to the length of the segment. If the offset is greater than or equal to the length, the address is invalid.</a:t>
            </a:r>
          </a:p>
          <a:p>
            <a:endParaRPr lang="en-NZ">
              <a:latin typeface="Calibri" charset="0"/>
            </a:endParaRPr>
          </a:p>
          <a:p>
            <a:r>
              <a:rPr lang="en-NZ">
                <a:latin typeface="Calibri" charset="0"/>
              </a:rPr>
              <a:t>The desired physical address is the sum of the starting physical address of the segment plus the offset.</a:t>
            </a:r>
          </a:p>
          <a:p>
            <a:endParaRPr lang="en-NZ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E4E1DD1-0BB8-3D44-B323-1B33AF4FE986}" type="slidenum">
              <a:rPr lang="en-US">
                <a:latin typeface="Calibri" charset="0"/>
              </a:rPr>
              <a:pPr eaLnBrk="1" hangingPunct="1"/>
              <a:t>25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NZ">
                <a:latin typeface="Calibri" charset="0"/>
              </a:rPr>
              <a:t>In our example, we have the logical address 0000010111011110, </a:t>
            </a:r>
          </a:p>
          <a:p>
            <a:pPr lvl="1"/>
            <a:r>
              <a:rPr lang="en-NZ">
                <a:latin typeface="Calibri" charset="0"/>
              </a:rPr>
              <a:t>which is page number 1, offset 478. </a:t>
            </a:r>
          </a:p>
          <a:p>
            <a:endParaRPr lang="en-NZ">
              <a:latin typeface="Calibri" charset="0"/>
            </a:endParaRPr>
          </a:p>
          <a:p>
            <a:r>
              <a:rPr lang="en-NZ">
                <a:latin typeface="Calibri" charset="0"/>
              </a:rPr>
              <a:t>Suppose that this page is residing in main memory frame 6 = binary 000110. </a:t>
            </a:r>
          </a:p>
          <a:p>
            <a:endParaRPr lang="en-NZ">
              <a:latin typeface="Calibri" charset="0"/>
            </a:endParaRPr>
          </a:p>
          <a:p>
            <a:r>
              <a:rPr lang="en-NZ">
                <a:latin typeface="Calibri" charset="0"/>
              </a:rPr>
              <a:t>Then the physical address is frame number 6, offset 478 = 0001100111011110 </a:t>
            </a:r>
            <a:endParaRPr lang="en-US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514C905-8A9F-9A49-A2A9-3F63A3C1EED1}" type="slidenum">
              <a:rPr lang="en-US">
                <a:latin typeface="Calibri" charset="0"/>
              </a:rPr>
              <a:pPr eaLnBrk="1" hangingPunct="1"/>
              <a:t>26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9E19A79-D2CE-D545-A603-4EFA93EE20B5}" type="slidenum">
              <a:rPr lang="en-US">
                <a:latin typeface="Calibri" charset="0"/>
              </a:rPr>
              <a:pPr eaLnBrk="1" hangingPunct="1"/>
              <a:t>3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274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30171" indent="-280835" defTabSz="914274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23340" indent="-224668" defTabSz="914274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572677" indent="-224668" defTabSz="914274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22013" indent="-224668" defTabSz="914274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AAC7BAC5-B276-DB4E-9A61-752F1EFEE5A6}" type="slidenum">
              <a:rPr lang="en-US" altLang="ko-KR" sz="1300">
                <a:latin typeface="Helvetica" charset="0"/>
              </a:rPr>
              <a:pPr/>
              <a:t>27</a:t>
            </a:fld>
            <a:endParaRPr lang="en-US" altLang="ko-KR" sz="1300">
              <a:latin typeface="Helvetica" charset="0"/>
            </a:endParaRPr>
          </a:p>
        </p:txBody>
      </p:sp>
      <p:sp>
        <p:nvSpPr>
          <p:cNvPr id="491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ko-KR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274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30171" indent="-280835" defTabSz="914274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23340" indent="-224668" defTabSz="914274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572677" indent="-224668" defTabSz="914274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22013" indent="-224668" defTabSz="914274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8ABB0C8C-35A8-5E42-8FB1-35479BE21656}" type="slidenum">
              <a:rPr lang="en-US" altLang="ko-KR" sz="1300">
                <a:latin typeface="Helvetica" charset="0"/>
              </a:rPr>
              <a:pPr/>
              <a:t>28</a:t>
            </a:fld>
            <a:endParaRPr lang="en-US" altLang="ko-KR" sz="1300">
              <a:latin typeface="Helvetica" charset="0"/>
            </a:endParaRPr>
          </a:p>
        </p:txBody>
      </p:sp>
      <p:sp>
        <p:nvSpPr>
          <p:cNvPr id="512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ko-KR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274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30171" indent="-280835" defTabSz="914274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23340" indent="-224668" defTabSz="914274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572677" indent="-224668" defTabSz="914274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22013" indent="-224668" defTabSz="914274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BE9361D7-6DD0-624C-8D7C-B001CE175692}" type="slidenum">
              <a:rPr lang="en-US" altLang="ko-KR" sz="1300">
                <a:latin typeface="Helvetica" charset="0"/>
              </a:rPr>
              <a:pPr/>
              <a:t>29</a:t>
            </a:fld>
            <a:endParaRPr lang="en-US" altLang="ko-KR" sz="1300">
              <a:latin typeface="Helvetica" charset="0"/>
            </a:endParaRPr>
          </a:p>
        </p:txBody>
      </p:sp>
      <p:sp>
        <p:nvSpPr>
          <p:cNvPr id="552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ko-KR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274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30171" indent="-280835" defTabSz="914274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23340" indent="-224668" defTabSz="914274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572677" indent="-224668" defTabSz="914274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22013" indent="-224668" defTabSz="914274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BE9361D7-6DD0-624C-8D7C-B001CE175692}" type="slidenum">
              <a:rPr lang="en-US" altLang="ko-KR" sz="1300">
                <a:latin typeface="Helvetica" charset="0"/>
              </a:rPr>
              <a:pPr/>
              <a:t>30</a:t>
            </a:fld>
            <a:endParaRPr lang="en-US" altLang="ko-KR" sz="1300">
              <a:latin typeface="Helvetica" charset="0"/>
            </a:endParaRPr>
          </a:p>
        </p:txBody>
      </p:sp>
      <p:sp>
        <p:nvSpPr>
          <p:cNvPr id="552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ko-KR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576B474-4E01-6846-96E9-221E41C5A77F}" type="slidenum">
              <a:rPr lang="en-US">
                <a:latin typeface="Calibri" charset="0"/>
              </a:rPr>
              <a:pPr eaLnBrk="1" hangingPunct="1"/>
              <a:t>32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274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30171" indent="-280835" defTabSz="914274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23340" indent="-224668" defTabSz="914274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572677" indent="-224668" defTabSz="914274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22013" indent="-224668" defTabSz="914274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8B8B2295-2735-FD4D-9D90-10A6A2AF3217}" type="slidenum">
              <a:rPr lang="en-US" altLang="ko-KR" sz="1300">
                <a:latin typeface="Helvetica" charset="0"/>
              </a:rPr>
              <a:pPr/>
              <a:t>33</a:t>
            </a:fld>
            <a:endParaRPr lang="en-US" altLang="ko-KR" sz="1300">
              <a:latin typeface="Helvetica" charset="0"/>
            </a:endParaRPr>
          </a:p>
        </p:txBody>
      </p:sp>
      <p:sp>
        <p:nvSpPr>
          <p:cNvPr id="583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ko-KR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274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30171" indent="-280835" defTabSz="914274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23340" indent="-224668" defTabSz="914274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572677" indent="-224668" defTabSz="914274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22013" indent="-224668" defTabSz="914274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8B8B2295-2735-FD4D-9D90-10A6A2AF3217}" type="slidenum">
              <a:rPr lang="en-US" altLang="ko-KR" sz="1300">
                <a:latin typeface="Helvetica" charset="0"/>
              </a:rPr>
              <a:pPr/>
              <a:t>34</a:t>
            </a:fld>
            <a:endParaRPr lang="en-US" altLang="ko-KR" sz="1300">
              <a:latin typeface="Helvetica" charset="0"/>
            </a:endParaRPr>
          </a:p>
        </p:txBody>
      </p:sp>
      <p:sp>
        <p:nvSpPr>
          <p:cNvPr id="583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ko-KR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274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30171" indent="-280835" defTabSz="914274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23340" indent="-224668" defTabSz="914274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572677" indent="-224668" defTabSz="914274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22013" indent="-224668" defTabSz="914274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8B8B2295-2735-FD4D-9D90-10A6A2AF3217}" type="slidenum">
              <a:rPr lang="en-US" altLang="ko-KR" sz="1300">
                <a:latin typeface="Helvetica" charset="0"/>
              </a:rPr>
              <a:pPr/>
              <a:t>35</a:t>
            </a:fld>
            <a:endParaRPr lang="en-US" altLang="ko-KR" sz="1300">
              <a:latin typeface="Helvetica" charset="0"/>
            </a:endParaRPr>
          </a:p>
        </p:txBody>
      </p:sp>
      <p:sp>
        <p:nvSpPr>
          <p:cNvPr id="583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ko-KR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274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30171" indent="-280835" defTabSz="914274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23340" indent="-224668" defTabSz="914274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572677" indent="-224668" defTabSz="914274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22013" indent="-224668" defTabSz="914274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8B8B2295-2735-FD4D-9D90-10A6A2AF3217}" type="slidenum">
              <a:rPr lang="en-US" altLang="ko-KR" sz="1300">
                <a:latin typeface="Helvetica" charset="0"/>
              </a:rPr>
              <a:pPr/>
              <a:t>36</a:t>
            </a:fld>
            <a:endParaRPr lang="en-US" altLang="ko-KR" sz="1300">
              <a:latin typeface="Helvetica" charset="0"/>
            </a:endParaRPr>
          </a:p>
        </p:txBody>
      </p:sp>
      <p:sp>
        <p:nvSpPr>
          <p:cNvPr id="583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ko-KR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274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30171" indent="-280835" defTabSz="914274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23340" indent="-224668" defTabSz="914274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572677" indent="-224668" defTabSz="914274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22013" indent="-224668" defTabSz="914274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5625204A-13A0-C14C-89ED-C6755B0C3ED2}" type="slidenum">
              <a:rPr lang="en-US" altLang="ko-KR" sz="1300">
                <a:latin typeface="Helvetica" charset="0"/>
              </a:rPr>
              <a:pPr/>
              <a:t>37</a:t>
            </a:fld>
            <a:endParaRPr lang="en-US" altLang="ko-KR" sz="1300">
              <a:latin typeface="Helvetica" charset="0"/>
            </a:endParaRPr>
          </a:p>
        </p:txBody>
      </p:sp>
      <p:sp>
        <p:nvSpPr>
          <p:cNvPr id="604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ko-KR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9E19A79-D2CE-D545-A603-4EFA93EE20B5}" type="slidenum">
              <a:rPr lang="en-US">
                <a:latin typeface="Calibri" charset="0"/>
              </a:rPr>
              <a:pPr eaLnBrk="1" hangingPunct="1"/>
              <a:t>4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274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30171" indent="-280835" defTabSz="914274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23340" indent="-224668" defTabSz="914274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572677" indent="-224668" defTabSz="914274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22013" indent="-224668" defTabSz="914274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5625204A-13A0-C14C-89ED-C6755B0C3ED2}" type="slidenum">
              <a:rPr lang="en-US" altLang="ko-KR" sz="1300">
                <a:latin typeface="Helvetica" charset="0"/>
              </a:rPr>
              <a:pPr/>
              <a:t>38</a:t>
            </a:fld>
            <a:endParaRPr lang="en-US" altLang="ko-KR" sz="1300">
              <a:latin typeface="Helvetica" charset="0"/>
            </a:endParaRPr>
          </a:p>
        </p:txBody>
      </p:sp>
      <p:sp>
        <p:nvSpPr>
          <p:cNvPr id="604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ko-KR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274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30171" indent="-280835" defTabSz="914274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23340" indent="-224668" defTabSz="914274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572677" indent="-224668" defTabSz="914274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22013" indent="-224668" defTabSz="914274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5625204A-13A0-C14C-89ED-C6755B0C3ED2}" type="slidenum">
              <a:rPr lang="en-US" altLang="ko-KR" sz="1300">
                <a:latin typeface="Helvetica" charset="0"/>
              </a:rPr>
              <a:pPr/>
              <a:t>39</a:t>
            </a:fld>
            <a:endParaRPr lang="en-US" altLang="ko-KR" sz="1300">
              <a:latin typeface="Helvetica" charset="0"/>
            </a:endParaRPr>
          </a:p>
        </p:txBody>
      </p:sp>
      <p:sp>
        <p:nvSpPr>
          <p:cNvPr id="604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ko-KR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274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30171" indent="-280835" defTabSz="914274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23340" indent="-224668" defTabSz="914274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572677" indent="-224668" defTabSz="914274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22013" indent="-224668" defTabSz="914274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A4C8C87E-5FC2-CF42-ACDA-AAA46C2D773E}" type="slidenum">
              <a:rPr lang="en-US" altLang="ko-KR" sz="1300">
                <a:latin typeface="Helvetica" charset="0"/>
              </a:rPr>
              <a:pPr/>
              <a:t>40</a:t>
            </a:fld>
            <a:endParaRPr lang="en-US" altLang="ko-KR" sz="1300">
              <a:latin typeface="Helvetica" charset="0"/>
            </a:endParaRPr>
          </a:p>
        </p:txBody>
      </p:sp>
      <p:sp>
        <p:nvSpPr>
          <p:cNvPr id="645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ko-KR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274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30171" indent="-280835" defTabSz="914274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23340" indent="-224668" defTabSz="914274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572677" indent="-224668" defTabSz="914274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22013" indent="-224668" defTabSz="914274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A4C8C87E-5FC2-CF42-ACDA-AAA46C2D773E}" type="slidenum">
              <a:rPr lang="en-US" altLang="ko-KR" sz="1300">
                <a:latin typeface="Helvetica" charset="0"/>
              </a:rPr>
              <a:pPr/>
              <a:t>41</a:t>
            </a:fld>
            <a:endParaRPr lang="en-US" altLang="ko-KR" sz="1300">
              <a:latin typeface="Helvetica" charset="0"/>
            </a:endParaRPr>
          </a:p>
        </p:txBody>
      </p:sp>
      <p:sp>
        <p:nvSpPr>
          <p:cNvPr id="645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ko-KR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274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30171" indent="-280835" defTabSz="914274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23340" indent="-224668" defTabSz="914274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572677" indent="-224668" defTabSz="914274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22013" indent="-224668" defTabSz="914274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A4C8C87E-5FC2-CF42-ACDA-AAA46C2D773E}" type="slidenum">
              <a:rPr lang="en-US" altLang="ko-KR" sz="1300">
                <a:latin typeface="Helvetica" charset="0"/>
              </a:rPr>
              <a:pPr/>
              <a:t>42</a:t>
            </a:fld>
            <a:endParaRPr lang="en-US" altLang="ko-KR" sz="1300">
              <a:latin typeface="Helvetica" charset="0"/>
            </a:endParaRPr>
          </a:p>
        </p:txBody>
      </p:sp>
      <p:sp>
        <p:nvSpPr>
          <p:cNvPr id="645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ko-KR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274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30171" indent="-280835" defTabSz="914274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23340" indent="-224668" defTabSz="914274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572677" indent="-224668" defTabSz="914274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22013" indent="-224668" defTabSz="914274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DB04B263-F4A3-8347-964D-29D3945F1BB6}" type="slidenum">
              <a:rPr lang="en-US" altLang="ko-KR" sz="1300">
                <a:latin typeface="Helvetica" charset="0"/>
              </a:rPr>
              <a:pPr/>
              <a:t>43</a:t>
            </a:fld>
            <a:endParaRPr lang="en-US" altLang="ko-KR" sz="1300">
              <a:latin typeface="Helvetica" charset="0"/>
            </a:endParaRPr>
          </a:p>
        </p:txBody>
      </p:sp>
      <p:sp>
        <p:nvSpPr>
          <p:cNvPr id="665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ko-KR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274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30171" indent="-280835" defTabSz="914274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23340" indent="-224668" defTabSz="914274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572677" indent="-224668" defTabSz="914274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22013" indent="-224668" defTabSz="914274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F8200A44-E7E0-A944-A411-5A4BB564065B}" type="slidenum">
              <a:rPr lang="en-US" altLang="ko-KR" sz="1300">
                <a:latin typeface="Helvetica" charset="0"/>
              </a:rPr>
              <a:pPr/>
              <a:t>44</a:t>
            </a:fld>
            <a:endParaRPr lang="en-US" altLang="ko-KR" sz="1300">
              <a:latin typeface="Helvetica" charset="0"/>
            </a:endParaRPr>
          </a:p>
        </p:txBody>
      </p:sp>
      <p:sp>
        <p:nvSpPr>
          <p:cNvPr id="727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ko-KR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274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30171" indent="-280835" defTabSz="914274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23340" indent="-224668" defTabSz="914274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572677" indent="-224668" defTabSz="914274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22013" indent="-224668" defTabSz="914274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2F762C7A-F9DE-5641-9854-5D9A6EFDD6E9}" type="slidenum">
              <a:rPr lang="en-US" altLang="ko-KR" sz="1300">
                <a:latin typeface="Helvetica" charset="0"/>
              </a:rPr>
              <a:pPr/>
              <a:t>45</a:t>
            </a:fld>
            <a:endParaRPr lang="en-US" altLang="ko-KR" sz="1300">
              <a:latin typeface="Helvetica" charset="0"/>
            </a:endParaRPr>
          </a:p>
        </p:txBody>
      </p:sp>
      <p:sp>
        <p:nvSpPr>
          <p:cNvPr id="747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ko-KR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274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30171" indent="-280835" defTabSz="914274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23340" indent="-224668" defTabSz="914274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572677" indent="-224668" defTabSz="914274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22013" indent="-224668" defTabSz="914274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2F762C7A-F9DE-5641-9854-5D9A6EFDD6E9}" type="slidenum">
              <a:rPr lang="en-US" altLang="ko-KR" sz="1300">
                <a:latin typeface="Helvetica" charset="0"/>
              </a:rPr>
              <a:pPr/>
              <a:t>46</a:t>
            </a:fld>
            <a:endParaRPr lang="en-US" altLang="ko-KR" sz="1300">
              <a:latin typeface="Helvetica" charset="0"/>
            </a:endParaRPr>
          </a:p>
        </p:txBody>
      </p:sp>
      <p:sp>
        <p:nvSpPr>
          <p:cNvPr id="747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ko-KR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9E19A79-D2CE-D545-A603-4EFA93EE20B5}" type="slidenum">
              <a:rPr lang="en-US">
                <a:latin typeface="Calibri" charset="0"/>
              </a:rPr>
              <a:pPr eaLnBrk="1" hangingPunct="1"/>
              <a:t>5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9E19A79-D2CE-D545-A603-4EFA93EE20B5}" type="slidenum">
              <a:rPr lang="en-US">
                <a:latin typeface="Calibri" charset="0"/>
              </a:rPr>
              <a:pPr eaLnBrk="1" hangingPunct="1"/>
              <a:t>6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3A72EEC-6B14-0E47-89CB-F162729FBEA2}" type="slidenum">
              <a:rPr lang="en-US">
                <a:latin typeface="Calibri" charset="0"/>
              </a:rPr>
              <a:pPr eaLnBrk="1" hangingPunct="1"/>
              <a:t>7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NZ">
                <a:latin typeface="Calibri" charset="0"/>
              </a:rPr>
              <a:t>Finish by mentioning tat fixed partitioning is almost unknown today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33266D2-1B8C-6E4C-99DA-E26804E6D314}" type="slidenum">
              <a:rPr lang="en-US">
                <a:latin typeface="Calibri" charset="0"/>
              </a:rPr>
              <a:pPr eaLnBrk="1" hangingPunct="1"/>
              <a:t>8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274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30171" indent="-280835" defTabSz="914274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23340" indent="-224668" defTabSz="914274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572677" indent="-224668" defTabSz="914274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22013" indent="-224668" defTabSz="914274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E7133A45-A946-A343-AFF3-AB9F648DE455}" type="slidenum">
              <a:rPr lang="en-US" altLang="ko-KR" sz="1300">
                <a:latin typeface="Helvetica" charset="0"/>
              </a:rPr>
              <a:pPr/>
              <a:t>11</a:t>
            </a:fld>
            <a:endParaRPr lang="en-US" altLang="ko-KR" sz="1300">
              <a:latin typeface="Helvetica" charset="0"/>
            </a:endParaRPr>
          </a:p>
        </p:txBody>
      </p:sp>
      <p:sp>
        <p:nvSpPr>
          <p:cNvPr id="419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ko-KR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/>
            <a:r>
              <a:rPr lang="en-NZ">
                <a:latin typeface="Calibri" charset="0"/>
              </a:rPr>
              <a:t>Animated slide</a:t>
            </a:r>
          </a:p>
          <a:p>
            <a:pPr marL="228600" indent="-228600"/>
            <a:r>
              <a:rPr lang="en-NZ">
                <a:latin typeface="Calibri" charset="0"/>
              </a:rPr>
              <a:t>Imagine a system with 64M RAM</a:t>
            </a:r>
          </a:p>
          <a:p>
            <a:pPr marL="228600" indent="-228600">
              <a:buFont typeface="Calibri" charset="0"/>
              <a:buAutoNum type="arabicPeriod"/>
            </a:pPr>
            <a:r>
              <a:rPr lang="en-NZ">
                <a:latin typeface="Calibri" charset="0"/>
              </a:rPr>
              <a:t>Initially, main memory is empty, except for the operating system </a:t>
            </a:r>
          </a:p>
          <a:p>
            <a:pPr marL="228600" indent="-228600">
              <a:buFont typeface="Calibri" charset="0"/>
              <a:buAutoNum type="arabicPeriod"/>
            </a:pPr>
            <a:r>
              <a:rPr lang="en-NZ">
                <a:latin typeface="Calibri" charset="0"/>
              </a:rPr>
              <a:t>Three processes are loaded in – leaving a ‘hole’ too small for any further process</a:t>
            </a:r>
          </a:p>
          <a:p>
            <a:pPr marL="228600" indent="-228600">
              <a:buFont typeface="Calibri" charset="0"/>
              <a:buAutoNum type="arabicPeriod"/>
            </a:pPr>
            <a:r>
              <a:rPr lang="en-NZ">
                <a:latin typeface="Calibri" charset="0"/>
              </a:rPr>
              <a:t>At some point, none of the processes in memory is ready. The operating system swaps out process 2, </a:t>
            </a:r>
          </a:p>
          <a:p>
            <a:pPr marL="228600" indent="-228600">
              <a:buFont typeface="Calibri" charset="0"/>
              <a:buAutoNum type="arabicPeriod"/>
            </a:pPr>
            <a:r>
              <a:rPr lang="en-NZ">
                <a:latin typeface="Calibri" charset="0"/>
              </a:rPr>
              <a:t>Which leaves sufficient room to load a new process, process 4 – but that creates another hole</a:t>
            </a:r>
          </a:p>
          <a:p>
            <a:pPr marL="228600" indent="-228600">
              <a:buFont typeface="Calibri" charset="0"/>
              <a:buAutoNum type="arabicPeriod"/>
            </a:pPr>
            <a:r>
              <a:rPr lang="en-NZ">
                <a:latin typeface="Calibri" charset="0"/>
              </a:rPr>
              <a:t>Later, a point is reached at which none of the processes in main memory is ready, but process 2, in the Ready-Suspend state, is available. Because there is insufficient room in memory for process 2, the operating system swaps process 1 out and swaps process 2 back in leaving yet another hole</a:t>
            </a:r>
          </a:p>
          <a:p>
            <a:pPr marL="228600" indent="-228600">
              <a:buFont typeface="Calibri" charset="0"/>
              <a:buAutoNum type="arabicPeriod"/>
            </a:pPr>
            <a:r>
              <a:rPr lang="en-NZ">
                <a:latin typeface="Calibri" charset="0"/>
              </a:rPr>
              <a:t>Explain External Fragmentation and compaction – mention that compaction implies the capability of dynamic relocation</a:t>
            </a:r>
          </a:p>
          <a:p>
            <a:pPr marL="228600" indent="-228600">
              <a:buFont typeface="Calibri" charset="0"/>
              <a:buAutoNum type="arabicPeriod"/>
            </a:pPr>
            <a:endParaRPr lang="en-NZ">
              <a:latin typeface="Calibri" charset="0"/>
            </a:endParaRPr>
          </a:p>
          <a:p>
            <a:pPr marL="228600" indent="-228600">
              <a:buFont typeface="Calibri" charset="0"/>
              <a:buAutoNum type="arabicPeriod"/>
            </a:pPr>
            <a:endParaRPr lang="en-NZ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22E2158-9710-7043-A368-A967FC487771}" type="slidenum">
              <a:rPr lang="en-US">
                <a:latin typeface="Calibri" charset="0"/>
              </a:rPr>
              <a:pPr eaLnBrk="1" hangingPunct="1"/>
              <a:t>14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E8D42-1948-654C-A9E3-9B57DA36FAE1}" type="datetimeFigureOut">
              <a:rPr lang="en-US" smtClean="0"/>
              <a:t>6/2/15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2D4D1-AEEB-B343-BB13-174FFFEB0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937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E8D42-1948-654C-A9E3-9B57DA36FAE1}" type="datetimeFigureOut">
              <a:rPr lang="en-US" smtClean="0"/>
              <a:t>6/2/15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2D4D1-AEEB-B343-BB13-174FFFEB0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986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E8D42-1948-654C-A9E3-9B57DA36FAE1}" type="datetimeFigureOut">
              <a:rPr lang="en-US" smtClean="0"/>
              <a:t>6/2/15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2D4D1-AEEB-B343-BB13-174FFFEB0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45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E8D42-1948-654C-A9E3-9B57DA36FAE1}" type="datetimeFigureOut">
              <a:rPr lang="en-US" smtClean="0"/>
              <a:t>6/2/15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2D4D1-AEEB-B343-BB13-174FFFEB0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503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E8D42-1948-654C-A9E3-9B57DA36FAE1}" type="datetimeFigureOut">
              <a:rPr lang="en-US" smtClean="0"/>
              <a:t>6/2/15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2D4D1-AEEB-B343-BB13-174FFFEB0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029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E8D42-1948-654C-A9E3-9B57DA36FAE1}" type="datetimeFigureOut">
              <a:rPr lang="en-US" smtClean="0"/>
              <a:t>6/2/15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2D4D1-AEEB-B343-BB13-174FFFEB0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536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E8D42-1948-654C-A9E3-9B57DA36FAE1}" type="datetimeFigureOut">
              <a:rPr lang="en-US" smtClean="0"/>
              <a:t>6/2/15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2D4D1-AEEB-B343-BB13-174FFFEB0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09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E8D42-1948-654C-A9E3-9B57DA36FAE1}" type="datetimeFigureOut">
              <a:rPr lang="en-US" smtClean="0"/>
              <a:t>6/2/15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2D4D1-AEEB-B343-BB13-174FFFEB0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770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E8D42-1948-654C-A9E3-9B57DA36FAE1}" type="datetimeFigureOut">
              <a:rPr lang="en-US" smtClean="0"/>
              <a:t>6/2/15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2D4D1-AEEB-B343-BB13-174FFFEB0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530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E8D42-1948-654C-A9E3-9B57DA36FAE1}" type="datetimeFigureOut">
              <a:rPr lang="en-US" smtClean="0"/>
              <a:t>6/2/15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2D4D1-AEEB-B343-BB13-174FFFEB0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431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E8D42-1948-654C-A9E3-9B57DA36FAE1}" type="datetimeFigureOut">
              <a:rPr lang="en-US" smtClean="0"/>
              <a:t>6/2/15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2D4D1-AEEB-B343-BB13-174FFFEB0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731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AE8D42-1948-654C-A9E3-9B57DA36FAE1}" type="datetimeFigureOut">
              <a:rPr lang="en-US" smtClean="0"/>
              <a:t>6/2/15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2D4D1-AEEB-B343-BB13-174FFFEB0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218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8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1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1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1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2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Memory Management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8168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96959" y="430167"/>
            <a:ext cx="1714500" cy="284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0615" tIns="65308" rIns="130615" bIns="65308" anchor="ctr"/>
          <a:lstStyle/>
          <a:p>
            <a:endParaRPr lang="ko-KR"/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396959" y="914354"/>
            <a:ext cx="1714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30615" tIns="65308" rIns="130615" bIns="65308" anchor="ctr"/>
          <a:lstStyle/>
          <a:p>
            <a:endParaRPr lang="en-US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396959" y="1462042"/>
            <a:ext cx="1714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30615" tIns="65308" rIns="130615" bIns="65308" anchor="ctr"/>
          <a:lstStyle/>
          <a:p>
            <a:endParaRPr lang="en-US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396959" y="2705054"/>
            <a:ext cx="1714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30615" tIns="65308" rIns="130615" bIns="65308" anchor="ctr"/>
          <a:lstStyle/>
          <a:p>
            <a:endParaRPr lang="en-US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868447" y="412704"/>
            <a:ext cx="6350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15" tIns="65308" rIns="130615" bIns="6530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ko-KR" sz="2000">
                <a:latin typeface="Helvetica" charset="0"/>
              </a:rPr>
              <a:t>OS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396959" y="1006429"/>
            <a:ext cx="16002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15" tIns="65308" rIns="130615" bIns="6530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ko-KR" sz="2000" dirty="0">
                <a:latin typeface="Helvetica" charset="0"/>
              </a:rPr>
              <a:t>process </a:t>
            </a:r>
            <a:r>
              <a:rPr lang="en-US" altLang="ko-KR" sz="2000" dirty="0" smtClean="0">
                <a:latin typeface="Helvetica" charset="0"/>
              </a:rPr>
              <a:t>1</a:t>
            </a:r>
            <a:endParaRPr lang="en-US" altLang="ko-KR" sz="2000" dirty="0">
              <a:latin typeface="Helvetica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396959" y="1916067"/>
            <a:ext cx="1600200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15" tIns="65308" rIns="130615" bIns="6530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ko-KR" sz="2000" dirty="0">
                <a:latin typeface="Helvetica" charset="0"/>
              </a:rPr>
              <a:t>process </a:t>
            </a:r>
            <a:r>
              <a:rPr lang="en-US" altLang="ko-KR" sz="2000" dirty="0" smtClean="0">
                <a:latin typeface="Helvetica" charset="0"/>
              </a:rPr>
              <a:t>2</a:t>
            </a:r>
            <a:endParaRPr lang="en-US" altLang="ko-KR" sz="2000" dirty="0">
              <a:latin typeface="Helvetica" charset="0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396959" y="2711404"/>
            <a:ext cx="16002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15" tIns="65308" rIns="130615" bIns="6530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ko-KR" sz="2000" dirty="0">
                <a:latin typeface="Helvetica" charset="0"/>
              </a:rPr>
              <a:t>process </a:t>
            </a:r>
            <a:r>
              <a:rPr lang="en-US" altLang="ko-KR" sz="2000" dirty="0" smtClean="0">
                <a:latin typeface="Helvetica" charset="0"/>
              </a:rPr>
              <a:t>3</a:t>
            </a:r>
            <a:endParaRPr lang="en-US" altLang="ko-KR" sz="2000" dirty="0">
              <a:latin typeface="Helvetica" charset="0"/>
            </a:endParaRP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2668671" y="447630"/>
            <a:ext cx="1714500" cy="284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0615" tIns="65308" rIns="130615" bIns="65308" anchor="ctr"/>
          <a:lstStyle/>
          <a:p>
            <a:endParaRPr lang="ko-KR"/>
          </a:p>
        </p:txBody>
      </p:sp>
      <p:sp>
        <p:nvSpPr>
          <p:cNvPr id="13" name="Line 15"/>
          <p:cNvSpPr>
            <a:spLocks noChangeShapeType="1"/>
          </p:cNvSpPr>
          <p:nvPr/>
        </p:nvSpPr>
        <p:spPr bwMode="auto">
          <a:xfrm>
            <a:off x="2668671" y="931817"/>
            <a:ext cx="1714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30615" tIns="65308" rIns="130615" bIns="65308" anchor="ctr"/>
          <a:lstStyle/>
          <a:p>
            <a:endParaRPr lang="en-US"/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2668671" y="1479505"/>
            <a:ext cx="1714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30615" tIns="65308" rIns="130615" bIns="65308" anchor="ctr"/>
          <a:lstStyle/>
          <a:p>
            <a:endParaRPr lang="en-US"/>
          </a:p>
        </p:txBody>
      </p:sp>
      <p:sp>
        <p:nvSpPr>
          <p:cNvPr id="15" name="Line 17"/>
          <p:cNvSpPr>
            <a:spLocks noChangeShapeType="1"/>
          </p:cNvSpPr>
          <p:nvPr/>
        </p:nvSpPr>
        <p:spPr bwMode="auto">
          <a:xfrm>
            <a:off x="2668671" y="2722517"/>
            <a:ext cx="1714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30615" tIns="65308" rIns="130615" bIns="65308" anchor="ctr"/>
          <a:lstStyle/>
          <a:p>
            <a:endParaRPr lang="en-US"/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3140159" y="430167"/>
            <a:ext cx="6350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15" tIns="65308" rIns="130615" bIns="6530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ko-KR" sz="2000">
                <a:latin typeface="Helvetica" charset="0"/>
              </a:rPr>
              <a:t>OS</a:t>
            </a: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2668671" y="1023892"/>
            <a:ext cx="16002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15" tIns="65308" rIns="130615" bIns="6530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ko-KR" sz="2000" dirty="0">
                <a:latin typeface="Helvetica" charset="0"/>
              </a:rPr>
              <a:t>process </a:t>
            </a:r>
            <a:r>
              <a:rPr lang="en-US" altLang="ko-KR" sz="2000" dirty="0" smtClean="0">
                <a:latin typeface="Helvetica" charset="0"/>
              </a:rPr>
              <a:t>1</a:t>
            </a:r>
            <a:endParaRPr lang="en-US" altLang="ko-KR" sz="2000" dirty="0">
              <a:latin typeface="Helvetica" charset="0"/>
            </a:endParaRPr>
          </a:p>
        </p:txBody>
      </p:sp>
      <p:sp>
        <p:nvSpPr>
          <p:cNvPr id="18" name="Text Box 21"/>
          <p:cNvSpPr txBox="1">
            <a:spLocks noChangeArrowheads="1"/>
          </p:cNvSpPr>
          <p:nvPr/>
        </p:nvSpPr>
        <p:spPr bwMode="auto">
          <a:xfrm>
            <a:off x="2668671" y="2728867"/>
            <a:ext cx="16002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15" tIns="65308" rIns="130615" bIns="6530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ko-KR" sz="2000" dirty="0">
                <a:latin typeface="Helvetica" charset="0"/>
              </a:rPr>
              <a:t>process </a:t>
            </a:r>
            <a:r>
              <a:rPr lang="en-US" altLang="ko-KR" sz="2000" dirty="0" smtClean="0">
                <a:latin typeface="Helvetica" charset="0"/>
              </a:rPr>
              <a:t>3</a:t>
            </a:r>
            <a:endParaRPr lang="en-US" altLang="ko-KR" sz="2000" dirty="0">
              <a:latin typeface="Helvetica" charset="0"/>
            </a:endParaRPr>
          </a:p>
        </p:txBody>
      </p:sp>
      <p:sp>
        <p:nvSpPr>
          <p:cNvPr id="19" name="Rectangle 23"/>
          <p:cNvSpPr>
            <a:spLocks noChangeArrowheads="1"/>
          </p:cNvSpPr>
          <p:nvPr/>
        </p:nvSpPr>
        <p:spPr bwMode="auto">
          <a:xfrm>
            <a:off x="4907464" y="446042"/>
            <a:ext cx="1714500" cy="284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0615" tIns="65308" rIns="130615" bIns="65308" anchor="ctr"/>
          <a:lstStyle/>
          <a:p>
            <a:endParaRPr lang="ko-KR"/>
          </a:p>
        </p:txBody>
      </p:sp>
      <p:sp>
        <p:nvSpPr>
          <p:cNvPr id="20" name="Line 24"/>
          <p:cNvSpPr>
            <a:spLocks noChangeShapeType="1"/>
          </p:cNvSpPr>
          <p:nvPr/>
        </p:nvSpPr>
        <p:spPr bwMode="auto">
          <a:xfrm>
            <a:off x="4907464" y="930229"/>
            <a:ext cx="1714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30615" tIns="65308" rIns="130615" bIns="65308" anchor="ctr"/>
          <a:lstStyle/>
          <a:p>
            <a:endParaRPr lang="en-US"/>
          </a:p>
        </p:txBody>
      </p:sp>
      <p:sp>
        <p:nvSpPr>
          <p:cNvPr id="21" name="Line 25"/>
          <p:cNvSpPr>
            <a:spLocks noChangeShapeType="1"/>
          </p:cNvSpPr>
          <p:nvPr/>
        </p:nvSpPr>
        <p:spPr bwMode="auto">
          <a:xfrm>
            <a:off x="4907464" y="1477917"/>
            <a:ext cx="1714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30615" tIns="65308" rIns="130615" bIns="65308" anchor="ctr"/>
          <a:lstStyle/>
          <a:p>
            <a:endParaRPr lang="en-US"/>
          </a:p>
        </p:txBody>
      </p:sp>
      <p:sp>
        <p:nvSpPr>
          <p:cNvPr id="22" name="Line 26"/>
          <p:cNvSpPr>
            <a:spLocks noChangeShapeType="1"/>
          </p:cNvSpPr>
          <p:nvPr/>
        </p:nvSpPr>
        <p:spPr bwMode="auto">
          <a:xfrm>
            <a:off x="4907464" y="2720929"/>
            <a:ext cx="1714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30615" tIns="65308" rIns="130615" bIns="65308" anchor="ctr"/>
          <a:lstStyle/>
          <a:p>
            <a:endParaRPr lang="en-US"/>
          </a:p>
        </p:txBody>
      </p:sp>
      <p:sp>
        <p:nvSpPr>
          <p:cNvPr id="23" name="Text Box 27"/>
          <p:cNvSpPr txBox="1">
            <a:spLocks noChangeArrowheads="1"/>
          </p:cNvSpPr>
          <p:nvPr/>
        </p:nvSpPr>
        <p:spPr bwMode="auto">
          <a:xfrm>
            <a:off x="5378952" y="428579"/>
            <a:ext cx="6350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15" tIns="65308" rIns="130615" bIns="6530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ko-KR" sz="2000">
                <a:latin typeface="Helvetica" charset="0"/>
              </a:rPr>
              <a:t>OS</a:t>
            </a:r>
          </a:p>
        </p:txBody>
      </p:sp>
      <p:sp>
        <p:nvSpPr>
          <p:cNvPr id="24" name="Text Box 28"/>
          <p:cNvSpPr txBox="1">
            <a:spLocks noChangeArrowheads="1"/>
          </p:cNvSpPr>
          <p:nvPr/>
        </p:nvSpPr>
        <p:spPr bwMode="auto">
          <a:xfrm>
            <a:off x="4907464" y="1022304"/>
            <a:ext cx="16002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15" tIns="65308" rIns="130615" bIns="6530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ko-KR" sz="2000" dirty="0">
                <a:latin typeface="Helvetica" charset="0"/>
              </a:rPr>
              <a:t>process </a:t>
            </a:r>
            <a:r>
              <a:rPr lang="en-US" altLang="ko-KR" sz="2000" dirty="0" smtClean="0">
                <a:latin typeface="Helvetica" charset="0"/>
              </a:rPr>
              <a:t>1</a:t>
            </a:r>
            <a:endParaRPr lang="en-US" altLang="ko-KR" sz="2000" dirty="0">
              <a:latin typeface="Helvetica" charset="0"/>
            </a:endParaRPr>
          </a:p>
        </p:txBody>
      </p:sp>
      <p:sp>
        <p:nvSpPr>
          <p:cNvPr id="25" name="Text Box 30"/>
          <p:cNvSpPr txBox="1">
            <a:spLocks noChangeArrowheads="1"/>
          </p:cNvSpPr>
          <p:nvPr/>
        </p:nvSpPr>
        <p:spPr bwMode="auto">
          <a:xfrm>
            <a:off x="4907464" y="2727279"/>
            <a:ext cx="16002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15" tIns="65308" rIns="130615" bIns="6530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ko-KR" sz="2000" dirty="0">
                <a:latin typeface="Helvetica" charset="0"/>
              </a:rPr>
              <a:t>process </a:t>
            </a:r>
            <a:r>
              <a:rPr lang="en-US" altLang="ko-KR" sz="2000" dirty="0" smtClean="0">
                <a:latin typeface="Helvetica" charset="0"/>
              </a:rPr>
              <a:t>3</a:t>
            </a:r>
            <a:endParaRPr lang="en-US" altLang="ko-KR" sz="2000" dirty="0">
              <a:latin typeface="Helvetica" charset="0"/>
            </a:endParaRPr>
          </a:p>
        </p:txBody>
      </p:sp>
      <p:sp>
        <p:nvSpPr>
          <p:cNvPr id="26" name="Rectangle 32"/>
          <p:cNvSpPr>
            <a:spLocks noChangeArrowheads="1"/>
          </p:cNvSpPr>
          <p:nvPr/>
        </p:nvSpPr>
        <p:spPr bwMode="auto">
          <a:xfrm>
            <a:off x="7184698" y="465093"/>
            <a:ext cx="1714500" cy="284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0615" tIns="65308" rIns="130615" bIns="65308" anchor="ctr"/>
          <a:lstStyle/>
          <a:p>
            <a:endParaRPr lang="ko-KR"/>
          </a:p>
        </p:txBody>
      </p:sp>
      <p:sp>
        <p:nvSpPr>
          <p:cNvPr id="27" name="Line 33"/>
          <p:cNvSpPr>
            <a:spLocks noChangeShapeType="1"/>
          </p:cNvSpPr>
          <p:nvPr/>
        </p:nvSpPr>
        <p:spPr bwMode="auto">
          <a:xfrm>
            <a:off x="7184698" y="949280"/>
            <a:ext cx="1714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30615" tIns="65308" rIns="130615" bIns="65308" anchor="ctr"/>
          <a:lstStyle/>
          <a:p>
            <a:endParaRPr lang="en-US"/>
          </a:p>
        </p:txBody>
      </p:sp>
      <p:sp>
        <p:nvSpPr>
          <p:cNvPr id="28" name="Line 34"/>
          <p:cNvSpPr>
            <a:spLocks noChangeShapeType="1"/>
          </p:cNvSpPr>
          <p:nvPr/>
        </p:nvSpPr>
        <p:spPr bwMode="auto">
          <a:xfrm>
            <a:off x="7184698" y="1496968"/>
            <a:ext cx="1714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30615" tIns="65308" rIns="130615" bIns="65308" anchor="ctr"/>
          <a:lstStyle/>
          <a:p>
            <a:endParaRPr lang="en-US"/>
          </a:p>
        </p:txBody>
      </p:sp>
      <p:sp>
        <p:nvSpPr>
          <p:cNvPr id="29" name="Line 35"/>
          <p:cNvSpPr>
            <a:spLocks noChangeShapeType="1"/>
          </p:cNvSpPr>
          <p:nvPr/>
        </p:nvSpPr>
        <p:spPr bwMode="auto">
          <a:xfrm>
            <a:off x="7184698" y="2739980"/>
            <a:ext cx="1714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30615" tIns="65308" rIns="130615" bIns="65308" anchor="ctr"/>
          <a:lstStyle/>
          <a:p>
            <a:endParaRPr lang="en-US"/>
          </a:p>
        </p:txBody>
      </p:sp>
      <p:sp>
        <p:nvSpPr>
          <p:cNvPr id="30" name="Text Box 36"/>
          <p:cNvSpPr txBox="1">
            <a:spLocks noChangeArrowheads="1"/>
          </p:cNvSpPr>
          <p:nvPr/>
        </p:nvSpPr>
        <p:spPr bwMode="auto">
          <a:xfrm>
            <a:off x="7656186" y="447630"/>
            <a:ext cx="6350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15" tIns="65308" rIns="130615" bIns="6530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ko-KR" sz="2000">
                <a:latin typeface="Helvetica" charset="0"/>
              </a:rPr>
              <a:t>OS</a:t>
            </a:r>
          </a:p>
        </p:txBody>
      </p:sp>
      <p:sp>
        <p:nvSpPr>
          <p:cNvPr id="31" name="Text Box 37"/>
          <p:cNvSpPr txBox="1">
            <a:spLocks noChangeArrowheads="1"/>
          </p:cNvSpPr>
          <p:nvPr/>
        </p:nvSpPr>
        <p:spPr bwMode="auto">
          <a:xfrm>
            <a:off x="7184698" y="1041355"/>
            <a:ext cx="16002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15" tIns="65308" rIns="130615" bIns="6530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ko-KR" sz="2000" dirty="0">
                <a:latin typeface="Helvetica" charset="0"/>
              </a:rPr>
              <a:t>process </a:t>
            </a:r>
            <a:r>
              <a:rPr lang="en-US" altLang="ko-KR" sz="2000" dirty="0" smtClean="0">
                <a:latin typeface="Helvetica" charset="0"/>
              </a:rPr>
              <a:t>1</a:t>
            </a:r>
            <a:endParaRPr lang="en-US" altLang="ko-KR" sz="2000" dirty="0">
              <a:latin typeface="Helvetica" charset="0"/>
            </a:endParaRPr>
          </a:p>
        </p:txBody>
      </p:sp>
      <p:sp>
        <p:nvSpPr>
          <p:cNvPr id="32" name="Text Box 38"/>
          <p:cNvSpPr txBox="1">
            <a:spLocks noChangeArrowheads="1"/>
          </p:cNvSpPr>
          <p:nvPr/>
        </p:nvSpPr>
        <p:spPr bwMode="auto">
          <a:xfrm>
            <a:off x="7184698" y="1463630"/>
            <a:ext cx="16002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15" tIns="65308" rIns="130615" bIns="6530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ko-KR" sz="2000" dirty="0">
                <a:latin typeface="Helvetica" charset="0"/>
              </a:rPr>
              <a:t>process </a:t>
            </a:r>
            <a:r>
              <a:rPr lang="en-US" altLang="ko-KR" sz="2000" dirty="0" smtClean="0">
                <a:latin typeface="Helvetica" charset="0"/>
              </a:rPr>
              <a:t>4</a:t>
            </a:r>
            <a:endParaRPr lang="en-US" altLang="ko-KR" sz="2000" dirty="0">
              <a:latin typeface="Helvetica" charset="0"/>
            </a:endParaRPr>
          </a:p>
        </p:txBody>
      </p:sp>
      <p:sp>
        <p:nvSpPr>
          <p:cNvPr id="33" name="Text Box 39"/>
          <p:cNvSpPr txBox="1">
            <a:spLocks noChangeArrowheads="1"/>
          </p:cNvSpPr>
          <p:nvPr/>
        </p:nvSpPr>
        <p:spPr bwMode="auto">
          <a:xfrm>
            <a:off x="7184698" y="2746330"/>
            <a:ext cx="16002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15" tIns="65308" rIns="130615" bIns="6530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ko-KR" sz="2000" dirty="0">
                <a:latin typeface="Helvetica" charset="0"/>
              </a:rPr>
              <a:t>process </a:t>
            </a:r>
            <a:r>
              <a:rPr lang="en-US" altLang="ko-KR" sz="2000" dirty="0" smtClean="0">
                <a:latin typeface="Helvetica" charset="0"/>
              </a:rPr>
              <a:t>3</a:t>
            </a:r>
            <a:endParaRPr lang="en-US" altLang="ko-KR" sz="2000" dirty="0">
              <a:latin typeface="Helvetica" charset="0"/>
            </a:endParaRPr>
          </a:p>
        </p:txBody>
      </p:sp>
      <p:sp>
        <p:nvSpPr>
          <p:cNvPr id="34" name="Rectangle 41"/>
          <p:cNvSpPr>
            <a:spLocks noChangeArrowheads="1"/>
          </p:cNvSpPr>
          <p:nvPr/>
        </p:nvSpPr>
        <p:spPr bwMode="auto">
          <a:xfrm>
            <a:off x="2668671" y="1463630"/>
            <a:ext cx="1714500" cy="13208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0615" tIns="65308" rIns="130615" bIns="65308" anchor="ctr"/>
          <a:lstStyle/>
          <a:p>
            <a:endParaRPr lang="ko-KR"/>
          </a:p>
        </p:txBody>
      </p:sp>
      <p:sp>
        <p:nvSpPr>
          <p:cNvPr id="35" name="Rectangle 42"/>
          <p:cNvSpPr>
            <a:spLocks noChangeArrowheads="1"/>
          </p:cNvSpPr>
          <p:nvPr/>
        </p:nvSpPr>
        <p:spPr bwMode="auto">
          <a:xfrm>
            <a:off x="4907464" y="1970042"/>
            <a:ext cx="1714500" cy="8128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0615" tIns="65308" rIns="130615" bIns="65308" anchor="ctr"/>
          <a:lstStyle/>
          <a:p>
            <a:endParaRPr lang="ko-KR"/>
          </a:p>
        </p:txBody>
      </p:sp>
      <p:sp>
        <p:nvSpPr>
          <p:cNvPr id="36" name="Text Box 43"/>
          <p:cNvSpPr txBox="1">
            <a:spLocks noChangeArrowheads="1"/>
          </p:cNvSpPr>
          <p:nvPr/>
        </p:nvSpPr>
        <p:spPr bwMode="auto">
          <a:xfrm>
            <a:off x="4907464" y="1444579"/>
            <a:ext cx="16002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15" tIns="65308" rIns="130615" bIns="6530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ko-KR" sz="2000" dirty="0">
                <a:latin typeface="Helvetica" charset="0"/>
              </a:rPr>
              <a:t>process </a:t>
            </a:r>
            <a:r>
              <a:rPr lang="en-US" altLang="ko-KR" sz="2000" dirty="0" smtClean="0">
                <a:latin typeface="Helvetica" charset="0"/>
              </a:rPr>
              <a:t>4</a:t>
            </a:r>
            <a:endParaRPr lang="en-US" altLang="ko-KR" sz="2000" dirty="0">
              <a:latin typeface="Helvetica" charset="0"/>
            </a:endParaRPr>
          </a:p>
        </p:txBody>
      </p:sp>
      <p:sp>
        <p:nvSpPr>
          <p:cNvPr id="37" name="Rectangle 44"/>
          <p:cNvSpPr>
            <a:spLocks noChangeArrowheads="1"/>
          </p:cNvSpPr>
          <p:nvPr/>
        </p:nvSpPr>
        <p:spPr bwMode="auto">
          <a:xfrm>
            <a:off x="7184698" y="2395493"/>
            <a:ext cx="1714500" cy="406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0615" tIns="65308" rIns="130615" bIns="65308" anchor="ctr"/>
          <a:lstStyle/>
          <a:p>
            <a:endParaRPr lang="ko-KR"/>
          </a:p>
        </p:txBody>
      </p:sp>
      <p:sp>
        <p:nvSpPr>
          <p:cNvPr id="38" name="Line 45"/>
          <p:cNvSpPr>
            <a:spLocks noChangeShapeType="1"/>
          </p:cNvSpPr>
          <p:nvPr/>
        </p:nvSpPr>
        <p:spPr bwMode="auto">
          <a:xfrm>
            <a:off x="7184698" y="1928768"/>
            <a:ext cx="1714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30615" tIns="65308" rIns="130615" bIns="65308" anchor="ctr"/>
          <a:lstStyle/>
          <a:p>
            <a:endParaRPr lang="en-US"/>
          </a:p>
        </p:txBody>
      </p:sp>
      <p:sp>
        <p:nvSpPr>
          <p:cNvPr id="39" name="Text Box 46"/>
          <p:cNvSpPr txBox="1">
            <a:spLocks noChangeArrowheads="1"/>
          </p:cNvSpPr>
          <p:nvPr/>
        </p:nvSpPr>
        <p:spPr bwMode="auto">
          <a:xfrm>
            <a:off x="7184698" y="1971630"/>
            <a:ext cx="16002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15" tIns="65308" rIns="130615" bIns="6530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ko-KR" sz="2000" dirty="0">
                <a:latin typeface="Helvetica" charset="0"/>
              </a:rPr>
              <a:t>process 5</a:t>
            </a:r>
          </a:p>
        </p:txBody>
      </p:sp>
      <p:sp>
        <p:nvSpPr>
          <p:cNvPr id="40" name="AutoShape 47"/>
          <p:cNvSpPr>
            <a:spLocks noChangeArrowheads="1"/>
          </p:cNvSpPr>
          <p:nvPr/>
        </p:nvSpPr>
        <p:spPr bwMode="auto">
          <a:xfrm>
            <a:off x="2225759" y="1954167"/>
            <a:ext cx="372645" cy="304800"/>
          </a:xfrm>
          <a:prstGeom prst="rightArrow">
            <a:avLst>
              <a:gd name="adj1" fmla="val 50000"/>
              <a:gd name="adj2" fmla="val 5833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0615" tIns="65308" rIns="130615" bIns="65308" anchor="ctr"/>
          <a:lstStyle/>
          <a:p>
            <a:endParaRPr lang="ko-KR"/>
          </a:p>
        </p:txBody>
      </p:sp>
      <p:sp>
        <p:nvSpPr>
          <p:cNvPr id="42" name="AutoShape 47"/>
          <p:cNvSpPr>
            <a:spLocks noChangeArrowheads="1"/>
          </p:cNvSpPr>
          <p:nvPr/>
        </p:nvSpPr>
        <p:spPr bwMode="auto">
          <a:xfrm>
            <a:off x="4488387" y="1891110"/>
            <a:ext cx="372645" cy="304800"/>
          </a:xfrm>
          <a:prstGeom prst="rightArrow">
            <a:avLst>
              <a:gd name="adj1" fmla="val 50000"/>
              <a:gd name="adj2" fmla="val 5833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0615" tIns="65308" rIns="130615" bIns="65308" anchor="ctr"/>
          <a:lstStyle/>
          <a:p>
            <a:endParaRPr lang="ko-KR"/>
          </a:p>
        </p:txBody>
      </p:sp>
      <p:sp>
        <p:nvSpPr>
          <p:cNvPr id="43" name="AutoShape 47"/>
          <p:cNvSpPr>
            <a:spLocks noChangeArrowheads="1"/>
          </p:cNvSpPr>
          <p:nvPr/>
        </p:nvSpPr>
        <p:spPr bwMode="auto">
          <a:xfrm>
            <a:off x="6748800" y="1899480"/>
            <a:ext cx="372645" cy="304800"/>
          </a:xfrm>
          <a:prstGeom prst="rightArrow">
            <a:avLst>
              <a:gd name="adj1" fmla="val 50000"/>
              <a:gd name="adj2" fmla="val 5833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0615" tIns="65308" rIns="130615" bIns="65308" anchor="ctr"/>
          <a:lstStyle/>
          <a:p>
            <a:endParaRPr lang="ko-KR"/>
          </a:p>
        </p:txBody>
      </p:sp>
      <p:sp>
        <p:nvSpPr>
          <p:cNvPr id="80" name="AutoShape 47"/>
          <p:cNvSpPr>
            <a:spLocks noChangeArrowheads="1"/>
          </p:cNvSpPr>
          <p:nvPr/>
        </p:nvSpPr>
        <p:spPr bwMode="auto">
          <a:xfrm>
            <a:off x="2263859" y="5026674"/>
            <a:ext cx="372645" cy="304800"/>
          </a:xfrm>
          <a:prstGeom prst="rightArrow">
            <a:avLst>
              <a:gd name="adj1" fmla="val 50000"/>
              <a:gd name="adj2" fmla="val 5833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0615" tIns="65308" rIns="130615" bIns="65308" anchor="ctr"/>
          <a:lstStyle/>
          <a:p>
            <a:endParaRPr lang="ko-KR"/>
          </a:p>
        </p:txBody>
      </p:sp>
      <p:sp>
        <p:nvSpPr>
          <p:cNvPr id="81" name="AutoShape 47"/>
          <p:cNvSpPr>
            <a:spLocks noChangeArrowheads="1"/>
          </p:cNvSpPr>
          <p:nvPr/>
        </p:nvSpPr>
        <p:spPr bwMode="auto">
          <a:xfrm>
            <a:off x="4526487" y="4963617"/>
            <a:ext cx="372645" cy="304800"/>
          </a:xfrm>
          <a:prstGeom prst="rightArrow">
            <a:avLst>
              <a:gd name="adj1" fmla="val 50000"/>
              <a:gd name="adj2" fmla="val 5833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0615" tIns="65308" rIns="130615" bIns="65308" anchor="ctr"/>
          <a:lstStyle/>
          <a:p>
            <a:endParaRPr lang="ko-KR"/>
          </a:p>
        </p:txBody>
      </p:sp>
      <p:sp>
        <p:nvSpPr>
          <p:cNvPr id="82" name="AutoShape 47"/>
          <p:cNvSpPr>
            <a:spLocks noChangeArrowheads="1"/>
          </p:cNvSpPr>
          <p:nvPr/>
        </p:nvSpPr>
        <p:spPr bwMode="auto">
          <a:xfrm>
            <a:off x="6786900" y="4971987"/>
            <a:ext cx="372645" cy="304800"/>
          </a:xfrm>
          <a:prstGeom prst="rightArrow">
            <a:avLst>
              <a:gd name="adj1" fmla="val 50000"/>
              <a:gd name="adj2" fmla="val 5833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0615" tIns="65308" rIns="130615" bIns="65308" anchor="ctr"/>
          <a:lstStyle/>
          <a:p>
            <a:endParaRPr lang="ko-KR"/>
          </a:p>
        </p:txBody>
      </p:sp>
      <p:sp>
        <p:nvSpPr>
          <p:cNvPr id="83" name="Rectangle 32"/>
          <p:cNvSpPr>
            <a:spLocks noChangeArrowheads="1"/>
          </p:cNvSpPr>
          <p:nvPr/>
        </p:nvSpPr>
        <p:spPr bwMode="auto">
          <a:xfrm>
            <a:off x="549359" y="3623883"/>
            <a:ext cx="1714500" cy="284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0615" tIns="65308" rIns="130615" bIns="65308" anchor="ctr"/>
          <a:lstStyle/>
          <a:p>
            <a:endParaRPr lang="ko-KR"/>
          </a:p>
        </p:txBody>
      </p:sp>
      <p:sp>
        <p:nvSpPr>
          <p:cNvPr id="84" name="Line 33"/>
          <p:cNvSpPr>
            <a:spLocks noChangeShapeType="1"/>
          </p:cNvSpPr>
          <p:nvPr/>
        </p:nvSpPr>
        <p:spPr bwMode="auto">
          <a:xfrm>
            <a:off x="549359" y="4108070"/>
            <a:ext cx="1714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30615" tIns="65308" rIns="130615" bIns="65308" anchor="ctr"/>
          <a:lstStyle/>
          <a:p>
            <a:endParaRPr lang="en-US"/>
          </a:p>
        </p:txBody>
      </p:sp>
      <p:sp>
        <p:nvSpPr>
          <p:cNvPr id="86" name="Line 35"/>
          <p:cNvSpPr>
            <a:spLocks noChangeShapeType="1"/>
          </p:cNvSpPr>
          <p:nvPr/>
        </p:nvSpPr>
        <p:spPr bwMode="auto">
          <a:xfrm>
            <a:off x="549359" y="5898770"/>
            <a:ext cx="1714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30615" tIns="65308" rIns="130615" bIns="65308" anchor="ctr"/>
          <a:lstStyle/>
          <a:p>
            <a:endParaRPr lang="en-US"/>
          </a:p>
        </p:txBody>
      </p:sp>
      <p:sp>
        <p:nvSpPr>
          <p:cNvPr id="87" name="Text Box 36"/>
          <p:cNvSpPr txBox="1">
            <a:spLocks noChangeArrowheads="1"/>
          </p:cNvSpPr>
          <p:nvPr/>
        </p:nvSpPr>
        <p:spPr bwMode="auto">
          <a:xfrm>
            <a:off x="1020847" y="3606420"/>
            <a:ext cx="6350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15" tIns="65308" rIns="130615" bIns="6530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ko-KR" sz="2000">
                <a:latin typeface="Helvetica" charset="0"/>
              </a:rPr>
              <a:t>OS</a:t>
            </a:r>
          </a:p>
        </p:txBody>
      </p:sp>
      <p:sp>
        <p:nvSpPr>
          <p:cNvPr id="88" name="Text Box 37"/>
          <p:cNvSpPr txBox="1">
            <a:spLocks noChangeArrowheads="1"/>
          </p:cNvSpPr>
          <p:nvPr/>
        </p:nvSpPr>
        <p:spPr bwMode="auto">
          <a:xfrm>
            <a:off x="549359" y="4200145"/>
            <a:ext cx="16002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15" tIns="65308" rIns="130615" bIns="6530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ko-KR" sz="2000" dirty="0">
                <a:latin typeface="Helvetica" charset="0"/>
              </a:rPr>
              <a:t>process </a:t>
            </a:r>
            <a:r>
              <a:rPr lang="en-US" altLang="ko-KR" sz="2000" dirty="0" smtClean="0">
                <a:latin typeface="Helvetica" charset="0"/>
              </a:rPr>
              <a:t>1</a:t>
            </a:r>
            <a:endParaRPr lang="en-US" altLang="ko-KR" sz="2000" dirty="0">
              <a:latin typeface="Helvetica" charset="0"/>
            </a:endParaRPr>
          </a:p>
        </p:txBody>
      </p:sp>
      <p:sp>
        <p:nvSpPr>
          <p:cNvPr id="90" name="Text Box 39"/>
          <p:cNvSpPr txBox="1">
            <a:spLocks noChangeArrowheads="1"/>
          </p:cNvSpPr>
          <p:nvPr/>
        </p:nvSpPr>
        <p:spPr bwMode="auto">
          <a:xfrm>
            <a:off x="549359" y="5905120"/>
            <a:ext cx="16002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15" tIns="65308" rIns="130615" bIns="6530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ko-KR" sz="2000" dirty="0">
                <a:latin typeface="Helvetica" charset="0"/>
              </a:rPr>
              <a:t>process </a:t>
            </a:r>
            <a:r>
              <a:rPr lang="en-US" altLang="ko-KR" sz="2000" dirty="0" smtClean="0">
                <a:latin typeface="Helvetica" charset="0"/>
              </a:rPr>
              <a:t>3</a:t>
            </a:r>
            <a:endParaRPr lang="en-US" altLang="ko-KR" sz="2000" dirty="0">
              <a:latin typeface="Helvetica" charset="0"/>
            </a:endParaRPr>
          </a:p>
        </p:txBody>
      </p:sp>
      <p:sp>
        <p:nvSpPr>
          <p:cNvPr id="91" name="Rectangle 44"/>
          <p:cNvSpPr>
            <a:spLocks noChangeArrowheads="1"/>
          </p:cNvSpPr>
          <p:nvPr/>
        </p:nvSpPr>
        <p:spPr bwMode="auto">
          <a:xfrm>
            <a:off x="549359" y="5554283"/>
            <a:ext cx="1714500" cy="406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0615" tIns="65308" rIns="130615" bIns="65308" anchor="ctr"/>
          <a:lstStyle/>
          <a:p>
            <a:endParaRPr lang="ko-KR"/>
          </a:p>
        </p:txBody>
      </p:sp>
      <p:sp>
        <p:nvSpPr>
          <p:cNvPr id="92" name="Line 45"/>
          <p:cNvSpPr>
            <a:spLocks noChangeShapeType="1"/>
          </p:cNvSpPr>
          <p:nvPr/>
        </p:nvSpPr>
        <p:spPr bwMode="auto">
          <a:xfrm>
            <a:off x="549359" y="5087558"/>
            <a:ext cx="1714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30615" tIns="65308" rIns="130615" bIns="65308" anchor="ctr"/>
          <a:lstStyle/>
          <a:p>
            <a:endParaRPr lang="en-US"/>
          </a:p>
        </p:txBody>
      </p:sp>
      <p:sp>
        <p:nvSpPr>
          <p:cNvPr id="93" name="Text Box 46"/>
          <p:cNvSpPr txBox="1">
            <a:spLocks noChangeArrowheads="1"/>
          </p:cNvSpPr>
          <p:nvPr/>
        </p:nvSpPr>
        <p:spPr bwMode="auto">
          <a:xfrm>
            <a:off x="549359" y="5130420"/>
            <a:ext cx="16002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15" tIns="65308" rIns="130615" bIns="6530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ko-KR" sz="2000" dirty="0">
                <a:latin typeface="Helvetica" charset="0"/>
              </a:rPr>
              <a:t>process 5</a:t>
            </a:r>
          </a:p>
        </p:txBody>
      </p:sp>
      <p:sp>
        <p:nvSpPr>
          <p:cNvPr id="94" name="AutoShape 47"/>
          <p:cNvSpPr>
            <a:spLocks noChangeArrowheads="1"/>
          </p:cNvSpPr>
          <p:nvPr/>
        </p:nvSpPr>
        <p:spPr bwMode="auto">
          <a:xfrm>
            <a:off x="43347" y="4956824"/>
            <a:ext cx="372645" cy="304800"/>
          </a:xfrm>
          <a:prstGeom prst="rightArrow">
            <a:avLst>
              <a:gd name="adj1" fmla="val 50000"/>
              <a:gd name="adj2" fmla="val 5833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0615" tIns="65308" rIns="130615" bIns="65308" anchor="ctr"/>
          <a:lstStyle/>
          <a:p>
            <a:endParaRPr lang="ko-KR"/>
          </a:p>
        </p:txBody>
      </p:sp>
      <p:sp>
        <p:nvSpPr>
          <p:cNvPr id="95" name="Rectangle 44"/>
          <p:cNvSpPr>
            <a:spLocks noChangeArrowheads="1"/>
          </p:cNvSpPr>
          <p:nvPr/>
        </p:nvSpPr>
        <p:spPr bwMode="auto">
          <a:xfrm>
            <a:off x="549359" y="4668852"/>
            <a:ext cx="1714500" cy="406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0615" tIns="65308" rIns="130615" bIns="65308" anchor="ctr"/>
          <a:lstStyle/>
          <a:p>
            <a:endParaRPr lang="ko-KR"/>
          </a:p>
        </p:txBody>
      </p:sp>
      <p:sp>
        <p:nvSpPr>
          <p:cNvPr id="96" name="Rectangle 32"/>
          <p:cNvSpPr>
            <a:spLocks noChangeArrowheads="1"/>
          </p:cNvSpPr>
          <p:nvPr/>
        </p:nvSpPr>
        <p:spPr bwMode="auto">
          <a:xfrm>
            <a:off x="2668671" y="3636189"/>
            <a:ext cx="1714500" cy="284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0615" tIns="65308" rIns="130615" bIns="65308" anchor="ctr"/>
          <a:lstStyle/>
          <a:p>
            <a:endParaRPr lang="ko-KR"/>
          </a:p>
        </p:txBody>
      </p:sp>
      <p:sp>
        <p:nvSpPr>
          <p:cNvPr id="97" name="Line 33"/>
          <p:cNvSpPr>
            <a:spLocks noChangeShapeType="1"/>
          </p:cNvSpPr>
          <p:nvPr/>
        </p:nvSpPr>
        <p:spPr bwMode="auto">
          <a:xfrm>
            <a:off x="2668671" y="4120376"/>
            <a:ext cx="1714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30615" tIns="65308" rIns="130615" bIns="65308" anchor="ctr"/>
          <a:lstStyle/>
          <a:p>
            <a:endParaRPr lang="en-US"/>
          </a:p>
        </p:txBody>
      </p:sp>
      <p:sp>
        <p:nvSpPr>
          <p:cNvPr id="99" name="Line 35"/>
          <p:cNvSpPr>
            <a:spLocks noChangeShapeType="1"/>
          </p:cNvSpPr>
          <p:nvPr/>
        </p:nvSpPr>
        <p:spPr bwMode="auto">
          <a:xfrm>
            <a:off x="2668671" y="5911076"/>
            <a:ext cx="1714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30615" tIns="65308" rIns="130615" bIns="65308" anchor="ctr"/>
          <a:lstStyle/>
          <a:p>
            <a:endParaRPr lang="en-US"/>
          </a:p>
        </p:txBody>
      </p:sp>
      <p:sp>
        <p:nvSpPr>
          <p:cNvPr id="100" name="Text Box 36"/>
          <p:cNvSpPr txBox="1">
            <a:spLocks noChangeArrowheads="1"/>
          </p:cNvSpPr>
          <p:nvPr/>
        </p:nvSpPr>
        <p:spPr bwMode="auto">
          <a:xfrm>
            <a:off x="3140159" y="3618726"/>
            <a:ext cx="6350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15" tIns="65308" rIns="130615" bIns="6530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ko-KR" sz="2000">
                <a:latin typeface="Helvetica" charset="0"/>
              </a:rPr>
              <a:t>OS</a:t>
            </a:r>
          </a:p>
        </p:txBody>
      </p:sp>
      <p:sp>
        <p:nvSpPr>
          <p:cNvPr id="102" name="Text Box 39"/>
          <p:cNvSpPr txBox="1">
            <a:spLocks noChangeArrowheads="1"/>
          </p:cNvSpPr>
          <p:nvPr/>
        </p:nvSpPr>
        <p:spPr bwMode="auto">
          <a:xfrm>
            <a:off x="2668671" y="5917426"/>
            <a:ext cx="16002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15" tIns="65308" rIns="130615" bIns="6530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ko-KR" sz="2000" dirty="0">
                <a:latin typeface="Helvetica" charset="0"/>
              </a:rPr>
              <a:t>process </a:t>
            </a:r>
            <a:r>
              <a:rPr lang="en-US" altLang="ko-KR" sz="2000" dirty="0" smtClean="0">
                <a:latin typeface="Helvetica" charset="0"/>
              </a:rPr>
              <a:t>3</a:t>
            </a:r>
            <a:endParaRPr lang="en-US" altLang="ko-KR" sz="2000" dirty="0">
              <a:latin typeface="Helvetica" charset="0"/>
            </a:endParaRPr>
          </a:p>
        </p:txBody>
      </p:sp>
      <p:sp>
        <p:nvSpPr>
          <p:cNvPr id="103" name="Rectangle 44"/>
          <p:cNvSpPr>
            <a:spLocks noChangeArrowheads="1"/>
          </p:cNvSpPr>
          <p:nvPr/>
        </p:nvSpPr>
        <p:spPr bwMode="auto">
          <a:xfrm>
            <a:off x="2668671" y="5566589"/>
            <a:ext cx="1714500" cy="406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0615" tIns="65308" rIns="130615" bIns="65308" anchor="ctr"/>
          <a:lstStyle/>
          <a:p>
            <a:endParaRPr lang="ko-KR"/>
          </a:p>
        </p:txBody>
      </p:sp>
      <p:sp>
        <p:nvSpPr>
          <p:cNvPr id="104" name="Line 45"/>
          <p:cNvSpPr>
            <a:spLocks noChangeShapeType="1"/>
          </p:cNvSpPr>
          <p:nvPr/>
        </p:nvSpPr>
        <p:spPr bwMode="auto">
          <a:xfrm>
            <a:off x="2668671" y="5099864"/>
            <a:ext cx="1714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30615" tIns="65308" rIns="130615" bIns="65308" anchor="ctr"/>
          <a:lstStyle/>
          <a:p>
            <a:endParaRPr lang="en-US"/>
          </a:p>
        </p:txBody>
      </p:sp>
      <p:sp>
        <p:nvSpPr>
          <p:cNvPr id="105" name="Text Box 46"/>
          <p:cNvSpPr txBox="1">
            <a:spLocks noChangeArrowheads="1"/>
          </p:cNvSpPr>
          <p:nvPr/>
        </p:nvSpPr>
        <p:spPr bwMode="auto">
          <a:xfrm>
            <a:off x="2668671" y="5142726"/>
            <a:ext cx="16002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15" tIns="65308" rIns="130615" bIns="6530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ko-KR" sz="2000" dirty="0">
                <a:latin typeface="Helvetica" charset="0"/>
              </a:rPr>
              <a:t>process </a:t>
            </a:r>
            <a:r>
              <a:rPr lang="en-US" altLang="ko-KR" sz="2000" dirty="0" smtClean="0">
                <a:latin typeface="Helvetica" charset="0"/>
              </a:rPr>
              <a:t>5</a:t>
            </a:r>
            <a:endParaRPr lang="en-US" altLang="ko-KR" sz="2000" dirty="0">
              <a:latin typeface="Helvetica" charset="0"/>
            </a:endParaRPr>
          </a:p>
        </p:txBody>
      </p:sp>
      <p:sp>
        <p:nvSpPr>
          <p:cNvPr id="106" name="Rectangle 44"/>
          <p:cNvSpPr>
            <a:spLocks noChangeArrowheads="1"/>
          </p:cNvSpPr>
          <p:nvPr/>
        </p:nvSpPr>
        <p:spPr bwMode="auto">
          <a:xfrm>
            <a:off x="2668671" y="4120376"/>
            <a:ext cx="1714500" cy="967182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0615" tIns="65308" rIns="130615" bIns="65308" anchor="ctr"/>
          <a:lstStyle/>
          <a:p>
            <a:endParaRPr lang="ko-KR"/>
          </a:p>
        </p:txBody>
      </p:sp>
      <p:sp>
        <p:nvSpPr>
          <p:cNvPr id="107" name="Rectangle 32"/>
          <p:cNvSpPr>
            <a:spLocks noChangeArrowheads="1"/>
          </p:cNvSpPr>
          <p:nvPr/>
        </p:nvSpPr>
        <p:spPr bwMode="auto">
          <a:xfrm>
            <a:off x="4907464" y="3629675"/>
            <a:ext cx="1714500" cy="284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0615" tIns="65308" rIns="130615" bIns="65308" anchor="ctr"/>
          <a:lstStyle/>
          <a:p>
            <a:endParaRPr lang="ko-KR"/>
          </a:p>
        </p:txBody>
      </p:sp>
      <p:sp>
        <p:nvSpPr>
          <p:cNvPr id="108" name="Line 33"/>
          <p:cNvSpPr>
            <a:spLocks noChangeShapeType="1"/>
          </p:cNvSpPr>
          <p:nvPr/>
        </p:nvSpPr>
        <p:spPr bwMode="auto">
          <a:xfrm>
            <a:off x="4907464" y="4113862"/>
            <a:ext cx="1714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30615" tIns="65308" rIns="130615" bIns="65308" anchor="ctr"/>
          <a:lstStyle/>
          <a:p>
            <a:endParaRPr lang="en-US"/>
          </a:p>
        </p:txBody>
      </p:sp>
      <p:sp>
        <p:nvSpPr>
          <p:cNvPr id="109" name="Line 35"/>
          <p:cNvSpPr>
            <a:spLocks noChangeShapeType="1"/>
          </p:cNvSpPr>
          <p:nvPr/>
        </p:nvSpPr>
        <p:spPr bwMode="auto">
          <a:xfrm>
            <a:off x="4907464" y="5904562"/>
            <a:ext cx="1714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30615" tIns="65308" rIns="130615" bIns="65308" anchor="ctr"/>
          <a:lstStyle/>
          <a:p>
            <a:endParaRPr lang="en-US"/>
          </a:p>
        </p:txBody>
      </p:sp>
      <p:sp>
        <p:nvSpPr>
          <p:cNvPr id="110" name="Text Box 36"/>
          <p:cNvSpPr txBox="1">
            <a:spLocks noChangeArrowheads="1"/>
          </p:cNvSpPr>
          <p:nvPr/>
        </p:nvSpPr>
        <p:spPr bwMode="auto">
          <a:xfrm>
            <a:off x="5378952" y="3612212"/>
            <a:ext cx="6350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15" tIns="65308" rIns="130615" bIns="6530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ko-KR" sz="2000">
                <a:latin typeface="Helvetica" charset="0"/>
              </a:rPr>
              <a:t>OS</a:t>
            </a:r>
          </a:p>
        </p:txBody>
      </p:sp>
      <p:sp>
        <p:nvSpPr>
          <p:cNvPr id="111" name="Text Box 37"/>
          <p:cNvSpPr txBox="1">
            <a:spLocks noChangeArrowheads="1"/>
          </p:cNvSpPr>
          <p:nvPr/>
        </p:nvSpPr>
        <p:spPr bwMode="auto">
          <a:xfrm>
            <a:off x="4907464" y="4205937"/>
            <a:ext cx="16002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15" tIns="65308" rIns="130615" bIns="6530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ko-KR" sz="2000" dirty="0">
                <a:latin typeface="Helvetica" charset="0"/>
              </a:rPr>
              <a:t>process </a:t>
            </a:r>
            <a:r>
              <a:rPr lang="en-US" altLang="ko-KR" sz="2000" dirty="0" smtClean="0">
                <a:latin typeface="Helvetica" charset="0"/>
              </a:rPr>
              <a:t>6</a:t>
            </a:r>
            <a:endParaRPr lang="en-US" altLang="ko-KR" sz="2000" dirty="0">
              <a:latin typeface="Helvetica" charset="0"/>
            </a:endParaRPr>
          </a:p>
        </p:txBody>
      </p:sp>
      <p:sp>
        <p:nvSpPr>
          <p:cNvPr id="112" name="Text Box 39"/>
          <p:cNvSpPr txBox="1">
            <a:spLocks noChangeArrowheads="1"/>
          </p:cNvSpPr>
          <p:nvPr/>
        </p:nvSpPr>
        <p:spPr bwMode="auto">
          <a:xfrm>
            <a:off x="4907464" y="5910912"/>
            <a:ext cx="16002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15" tIns="65308" rIns="130615" bIns="6530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ko-KR" sz="2000" dirty="0">
                <a:latin typeface="Helvetica" charset="0"/>
              </a:rPr>
              <a:t>process </a:t>
            </a:r>
            <a:r>
              <a:rPr lang="en-US" altLang="ko-KR" sz="2000" dirty="0" smtClean="0">
                <a:latin typeface="Helvetica" charset="0"/>
              </a:rPr>
              <a:t>3</a:t>
            </a:r>
            <a:endParaRPr lang="en-US" altLang="ko-KR" sz="2000" dirty="0">
              <a:latin typeface="Helvetica" charset="0"/>
            </a:endParaRPr>
          </a:p>
        </p:txBody>
      </p:sp>
      <p:sp>
        <p:nvSpPr>
          <p:cNvPr id="113" name="Rectangle 44"/>
          <p:cNvSpPr>
            <a:spLocks noChangeArrowheads="1"/>
          </p:cNvSpPr>
          <p:nvPr/>
        </p:nvSpPr>
        <p:spPr bwMode="auto">
          <a:xfrm>
            <a:off x="4907464" y="5560075"/>
            <a:ext cx="1714500" cy="406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0615" tIns="65308" rIns="130615" bIns="65308" anchor="ctr"/>
          <a:lstStyle/>
          <a:p>
            <a:endParaRPr lang="ko-KR"/>
          </a:p>
        </p:txBody>
      </p:sp>
      <p:sp>
        <p:nvSpPr>
          <p:cNvPr id="114" name="Line 45"/>
          <p:cNvSpPr>
            <a:spLocks noChangeShapeType="1"/>
          </p:cNvSpPr>
          <p:nvPr/>
        </p:nvSpPr>
        <p:spPr bwMode="auto">
          <a:xfrm>
            <a:off x="4907464" y="5093350"/>
            <a:ext cx="1714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30615" tIns="65308" rIns="130615" bIns="65308" anchor="ctr"/>
          <a:lstStyle/>
          <a:p>
            <a:endParaRPr lang="en-US"/>
          </a:p>
        </p:txBody>
      </p:sp>
      <p:sp>
        <p:nvSpPr>
          <p:cNvPr id="115" name="Text Box 46"/>
          <p:cNvSpPr txBox="1">
            <a:spLocks noChangeArrowheads="1"/>
          </p:cNvSpPr>
          <p:nvPr/>
        </p:nvSpPr>
        <p:spPr bwMode="auto">
          <a:xfrm>
            <a:off x="4907464" y="5136212"/>
            <a:ext cx="16002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15" tIns="65308" rIns="130615" bIns="6530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ko-KR" sz="2000" dirty="0">
                <a:latin typeface="Helvetica" charset="0"/>
              </a:rPr>
              <a:t>process </a:t>
            </a:r>
            <a:r>
              <a:rPr lang="en-US" altLang="ko-KR" sz="2000" dirty="0" smtClean="0">
                <a:latin typeface="Helvetica" charset="0"/>
              </a:rPr>
              <a:t>5</a:t>
            </a:r>
            <a:endParaRPr lang="en-US" altLang="ko-KR" sz="2000" dirty="0">
              <a:latin typeface="Helvetica" charset="0"/>
            </a:endParaRPr>
          </a:p>
        </p:txBody>
      </p:sp>
      <p:sp>
        <p:nvSpPr>
          <p:cNvPr id="116" name="Rectangle 44"/>
          <p:cNvSpPr>
            <a:spLocks noChangeArrowheads="1"/>
          </p:cNvSpPr>
          <p:nvPr/>
        </p:nvSpPr>
        <p:spPr bwMode="auto">
          <a:xfrm>
            <a:off x="4907464" y="4956824"/>
            <a:ext cx="1714500" cy="12422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0615" tIns="65308" rIns="130615" bIns="65308" anchor="ctr"/>
          <a:lstStyle/>
          <a:p>
            <a:endParaRPr lang="ko-KR"/>
          </a:p>
        </p:txBody>
      </p:sp>
      <p:sp>
        <p:nvSpPr>
          <p:cNvPr id="117" name="Rectangle 32"/>
          <p:cNvSpPr>
            <a:spLocks noChangeArrowheads="1"/>
          </p:cNvSpPr>
          <p:nvPr/>
        </p:nvSpPr>
        <p:spPr bwMode="auto">
          <a:xfrm>
            <a:off x="7184698" y="3636189"/>
            <a:ext cx="1714500" cy="284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0615" tIns="65308" rIns="130615" bIns="65308" anchor="ctr"/>
          <a:lstStyle/>
          <a:p>
            <a:endParaRPr lang="ko-KR"/>
          </a:p>
        </p:txBody>
      </p:sp>
      <p:sp>
        <p:nvSpPr>
          <p:cNvPr id="118" name="Line 33"/>
          <p:cNvSpPr>
            <a:spLocks noChangeShapeType="1"/>
          </p:cNvSpPr>
          <p:nvPr/>
        </p:nvSpPr>
        <p:spPr bwMode="auto">
          <a:xfrm>
            <a:off x="7184698" y="4120376"/>
            <a:ext cx="1714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30615" tIns="65308" rIns="130615" bIns="65308" anchor="ctr"/>
          <a:lstStyle/>
          <a:p>
            <a:endParaRPr lang="en-US"/>
          </a:p>
        </p:txBody>
      </p:sp>
      <p:sp>
        <p:nvSpPr>
          <p:cNvPr id="119" name="Line 35"/>
          <p:cNvSpPr>
            <a:spLocks noChangeShapeType="1"/>
          </p:cNvSpPr>
          <p:nvPr/>
        </p:nvSpPr>
        <p:spPr bwMode="auto">
          <a:xfrm>
            <a:off x="7184698" y="5911076"/>
            <a:ext cx="1714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30615" tIns="65308" rIns="130615" bIns="65308" anchor="ctr"/>
          <a:lstStyle/>
          <a:p>
            <a:endParaRPr lang="en-US"/>
          </a:p>
        </p:txBody>
      </p:sp>
      <p:sp>
        <p:nvSpPr>
          <p:cNvPr id="120" name="Text Box 36"/>
          <p:cNvSpPr txBox="1">
            <a:spLocks noChangeArrowheads="1"/>
          </p:cNvSpPr>
          <p:nvPr/>
        </p:nvSpPr>
        <p:spPr bwMode="auto">
          <a:xfrm>
            <a:off x="7656186" y="3618726"/>
            <a:ext cx="6350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15" tIns="65308" rIns="130615" bIns="6530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ko-KR" sz="2000">
                <a:latin typeface="Helvetica" charset="0"/>
              </a:rPr>
              <a:t>OS</a:t>
            </a:r>
          </a:p>
        </p:txBody>
      </p:sp>
      <p:sp>
        <p:nvSpPr>
          <p:cNvPr id="121" name="Text Box 37"/>
          <p:cNvSpPr txBox="1">
            <a:spLocks noChangeArrowheads="1"/>
          </p:cNvSpPr>
          <p:nvPr/>
        </p:nvSpPr>
        <p:spPr bwMode="auto">
          <a:xfrm>
            <a:off x="7184698" y="4212451"/>
            <a:ext cx="16002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15" tIns="65308" rIns="130615" bIns="6530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ko-KR" sz="2000" dirty="0">
                <a:latin typeface="Helvetica" charset="0"/>
              </a:rPr>
              <a:t>process </a:t>
            </a:r>
            <a:r>
              <a:rPr lang="en-US" altLang="ko-KR" sz="2000" dirty="0" smtClean="0">
                <a:latin typeface="Helvetica" charset="0"/>
              </a:rPr>
              <a:t>6</a:t>
            </a:r>
            <a:endParaRPr lang="en-US" altLang="ko-KR" sz="2000" dirty="0">
              <a:latin typeface="Helvetica" charset="0"/>
            </a:endParaRPr>
          </a:p>
        </p:txBody>
      </p:sp>
      <p:sp>
        <p:nvSpPr>
          <p:cNvPr id="122" name="Text Box 39"/>
          <p:cNvSpPr txBox="1">
            <a:spLocks noChangeArrowheads="1"/>
          </p:cNvSpPr>
          <p:nvPr/>
        </p:nvSpPr>
        <p:spPr bwMode="auto">
          <a:xfrm>
            <a:off x="7184698" y="5917426"/>
            <a:ext cx="16002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15" tIns="65308" rIns="130615" bIns="6530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ko-KR" sz="2000" dirty="0">
                <a:latin typeface="Helvetica" charset="0"/>
              </a:rPr>
              <a:t>process </a:t>
            </a:r>
            <a:r>
              <a:rPr lang="en-US" altLang="ko-KR" sz="2000" dirty="0" smtClean="0">
                <a:latin typeface="Helvetica" charset="0"/>
              </a:rPr>
              <a:t>3</a:t>
            </a:r>
            <a:endParaRPr lang="en-US" altLang="ko-KR" sz="2000" dirty="0">
              <a:latin typeface="Helvetica" charset="0"/>
            </a:endParaRPr>
          </a:p>
        </p:txBody>
      </p:sp>
      <p:sp>
        <p:nvSpPr>
          <p:cNvPr id="123" name="Rectangle 44"/>
          <p:cNvSpPr>
            <a:spLocks noChangeArrowheads="1"/>
          </p:cNvSpPr>
          <p:nvPr/>
        </p:nvSpPr>
        <p:spPr bwMode="auto">
          <a:xfrm>
            <a:off x="7184698" y="5898769"/>
            <a:ext cx="1714500" cy="74219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0615" tIns="65308" rIns="130615" bIns="65308" anchor="ctr"/>
          <a:lstStyle/>
          <a:p>
            <a:endParaRPr lang="ko-KR"/>
          </a:p>
        </p:txBody>
      </p:sp>
      <p:sp>
        <p:nvSpPr>
          <p:cNvPr id="124" name="Line 45"/>
          <p:cNvSpPr>
            <a:spLocks noChangeShapeType="1"/>
          </p:cNvSpPr>
          <p:nvPr/>
        </p:nvSpPr>
        <p:spPr bwMode="auto">
          <a:xfrm>
            <a:off x="7184698" y="5099864"/>
            <a:ext cx="1714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30615" tIns="65308" rIns="130615" bIns="65308" anchor="ctr"/>
          <a:lstStyle/>
          <a:p>
            <a:endParaRPr lang="en-US"/>
          </a:p>
        </p:txBody>
      </p:sp>
      <p:sp>
        <p:nvSpPr>
          <p:cNvPr id="125" name="Text Box 46"/>
          <p:cNvSpPr txBox="1">
            <a:spLocks noChangeArrowheads="1"/>
          </p:cNvSpPr>
          <p:nvPr/>
        </p:nvSpPr>
        <p:spPr bwMode="auto">
          <a:xfrm>
            <a:off x="7197791" y="5192977"/>
            <a:ext cx="1600200" cy="732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15" tIns="65308" rIns="130615" bIns="6530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altLang="ko-KR" sz="2000" dirty="0">
                <a:latin typeface="Helvetica" charset="0"/>
              </a:rPr>
              <a:t>process </a:t>
            </a:r>
            <a:r>
              <a:rPr lang="en-US" altLang="ko-KR" sz="2000" dirty="0" smtClean="0">
                <a:latin typeface="Helvetica" charset="0"/>
              </a:rPr>
              <a:t>5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altLang="ko-KR" sz="2000" dirty="0" smtClean="0">
                <a:latin typeface="Helvetica" charset="0"/>
              </a:rPr>
              <a:t>process 7</a:t>
            </a:r>
            <a:endParaRPr lang="en-US" altLang="ko-KR" sz="2000" dirty="0">
              <a:latin typeface="Helvetica" charset="0"/>
            </a:endParaRPr>
          </a:p>
        </p:txBody>
      </p:sp>
      <p:sp>
        <p:nvSpPr>
          <p:cNvPr id="126" name="Rectangle 44"/>
          <p:cNvSpPr>
            <a:spLocks noChangeArrowheads="1"/>
          </p:cNvSpPr>
          <p:nvPr/>
        </p:nvSpPr>
        <p:spPr bwMode="auto">
          <a:xfrm>
            <a:off x="7184698" y="4963338"/>
            <a:ext cx="1714500" cy="12422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0615" tIns="65308" rIns="130615" bIns="65308" anchor="ctr"/>
          <a:lstStyle/>
          <a:p>
            <a:endParaRPr lang="ko-KR"/>
          </a:p>
        </p:txBody>
      </p:sp>
      <p:sp>
        <p:nvSpPr>
          <p:cNvPr id="127" name="Line 25"/>
          <p:cNvSpPr>
            <a:spLocks noChangeShapeType="1"/>
          </p:cNvSpPr>
          <p:nvPr/>
        </p:nvSpPr>
        <p:spPr bwMode="auto">
          <a:xfrm>
            <a:off x="7184698" y="5554283"/>
            <a:ext cx="1714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30615" tIns="65308" rIns="130615" bIns="65308" anchor="ctr"/>
          <a:lstStyle/>
          <a:p>
            <a:endParaRPr lang="en-US"/>
          </a:p>
        </p:txBody>
      </p:sp>
      <p:sp>
        <p:nvSpPr>
          <p:cNvPr id="128" name="Rectangle 127"/>
          <p:cNvSpPr/>
          <p:nvPr/>
        </p:nvSpPr>
        <p:spPr>
          <a:xfrm>
            <a:off x="2668671" y="1472355"/>
            <a:ext cx="1714500" cy="1300163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/>
          <p:cNvSpPr/>
          <p:nvPr/>
        </p:nvSpPr>
        <p:spPr>
          <a:xfrm>
            <a:off x="4899132" y="1462043"/>
            <a:ext cx="1714500" cy="509588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29"/>
          <p:cNvSpPr/>
          <p:nvPr/>
        </p:nvSpPr>
        <p:spPr>
          <a:xfrm>
            <a:off x="7175796" y="1933106"/>
            <a:ext cx="1714500" cy="462387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/>
          <p:cNvSpPr/>
          <p:nvPr/>
        </p:nvSpPr>
        <p:spPr>
          <a:xfrm>
            <a:off x="549359" y="4674567"/>
            <a:ext cx="1714500" cy="406478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/>
          <p:cNvSpPr/>
          <p:nvPr/>
        </p:nvSpPr>
        <p:spPr>
          <a:xfrm>
            <a:off x="2668671" y="4120376"/>
            <a:ext cx="1714500" cy="954876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/>
          <p:cNvSpPr/>
          <p:nvPr/>
        </p:nvSpPr>
        <p:spPr>
          <a:xfrm>
            <a:off x="4907464" y="4126168"/>
            <a:ext cx="1714500" cy="845819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/>
          <p:cNvSpPr/>
          <p:nvPr/>
        </p:nvSpPr>
        <p:spPr>
          <a:xfrm>
            <a:off x="7175796" y="5535222"/>
            <a:ext cx="1714500" cy="363547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768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7416"/>
            <a:ext cx="7772400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ko-KR" dirty="0" smtClean="0">
                <a:latin typeface="Arial" charset="0"/>
                <a:ea typeface="ＭＳ Ｐゴシック" charset="0"/>
                <a:cs typeface="ＭＳ Ｐゴシック" charset="0"/>
              </a:rPr>
              <a:t>Allocation Strategy</a:t>
            </a:r>
            <a:endParaRPr lang="en-US" altLang="ko-KR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3967" y="2056210"/>
            <a:ext cx="7611533" cy="210740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ko-KR" sz="2000" b="1" dirty="0">
                <a:solidFill>
                  <a:srgbClr val="3366FF"/>
                </a:solidFill>
                <a:latin typeface="Helvetica" charset="0"/>
                <a:ea typeface="ＭＳ Ｐゴシック" charset="0"/>
                <a:cs typeface="ＭＳ Ｐゴシック" charset="0"/>
              </a:rPr>
              <a:t>First-fit</a:t>
            </a:r>
            <a:r>
              <a:rPr lang="en-US" altLang="ko-KR" sz="2000" dirty="0">
                <a:latin typeface="Helvetica" charset="0"/>
                <a:ea typeface="ＭＳ Ｐゴシック" charset="0"/>
                <a:cs typeface="ＭＳ Ｐゴシック" charset="0"/>
              </a:rPr>
              <a:t>:  Allocate the </a:t>
            </a:r>
            <a:r>
              <a:rPr lang="en-US" altLang="ko-KR" sz="2000" i="1" dirty="0">
                <a:latin typeface="Helvetica" charset="0"/>
                <a:ea typeface="ＭＳ Ｐゴシック" charset="0"/>
                <a:cs typeface="ＭＳ Ｐゴシック" charset="0"/>
              </a:rPr>
              <a:t>first</a:t>
            </a:r>
            <a:r>
              <a:rPr lang="en-US" altLang="ko-KR" sz="2000" dirty="0">
                <a:latin typeface="Helvetica" charset="0"/>
                <a:ea typeface="ＭＳ Ｐゴシック" charset="0"/>
                <a:cs typeface="ＭＳ Ｐゴシック" charset="0"/>
              </a:rPr>
              <a:t> hole that is big enough</a:t>
            </a:r>
          </a:p>
          <a:p>
            <a:pPr>
              <a:lnSpc>
                <a:spcPct val="90000"/>
              </a:lnSpc>
            </a:pPr>
            <a:endParaRPr lang="en-US" altLang="ko-KR" sz="2000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altLang="ko-KR" sz="2000" b="1" dirty="0">
                <a:solidFill>
                  <a:srgbClr val="3366FF"/>
                </a:solidFill>
                <a:latin typeface="Helvetica" charset="0"/>
                <a:ea typeface="ＭＳ Ｐゴシック" charset="0"/>
                <a:cs typeface="ＭＳ Ｐゴシック" charset="0"/>
              </a:rPr>
              <a:t>Best-fit</a:t>
            </a:r>
            <a:r>
              <a:rPr lang="en-US" altLang="ko-KR" sz="2000" dirty="0">
                <a:latin typeface="Helvetica" charset="0"/>
                <a:ea typeface="ＭＳ Ｐゴシック" charset="0"/>
                <a:cs typeface="ＭＳ Ｐゴシック" charset="0"/>
              </a:rPr>
              <a:t>:  Allocate the </a:t>
            </a:r>
            <a:r>
              <a:rPr lang="en-US" altLang="ko-KR" sz="2000" i="1" dirty="0">
                <a:latin typeface="Helvetica" charset="0"/>
                <a:ea typeface="ＭＳ Ｐゴシック" charset="0"/>
                <a:cs typeface="ＭＳ Ｐゴシック" charset="0"/>
              </a:rPr>
              <a:t>smallest</a:t>
            </a:r>
            <a:r>
              <a:rPr lang="en-US" altLang="ko-KR" sz="2000" dirty="0">
                <a:latin typeface="Helvetica" charset="0"/>
                <a:ea typeface="ＭＳ Ｐゴシック" charset="0"/>
                <a:cs typeface="ＭＳ Ｐゴシック" charset="0"/>
              </a:rPr>
              <a:t> hole that is big enough; must search entire list, unless ordered by size  </a:t>
            </a:r>
          </a:p>
          <a:p>
            <a:pPr lvl="1">
              <a:lnSpc>
                <a:spcPct val="90000"/>
              </a:lnSpc>
            </a:pPr>
            <a:r>
              <a:rPr lang="en-US" altLang="ko-KR" sz="1600" dirty="0">
                <a:latin typeface="Helvetica" charset="0"/>
                <a:ea typeface="ＭＳ Ｐゴシック" charset="0"/>
              </a:rPr>
              <a:t>Produces the smallest leftover hole</a:t>
            </a:r>
          </a:p>
          <a:p>
            <a:pPr lvl="1">
              <a:lnSpc>
                <a:spcPct val="90000"/>
              </a:lnSpc>
            </a:pPr>
            <a:endParaRPr lang="en-US" altLang="ko-KR" sz="1600" dirty="0">
              <a:latin typeface="Helvetica" charset="0"/>
              <a:ea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altLang="ko-KR" sz="2000" b="1" dirty="0">
                <a:solidFill>
                  <a:srgbClr val="3366FF"/>
                </a:solidFill>
                <a:latin typeface="Helvetica" charset="0"/>
                <a:ea typeface="ＭＳ Ｐゴシック" charset="0"/>
                <a:cs typeface="ＭＳ Ｐゴシック" charset="0"/>
              </a:rPr>
              <a:t>Worst-fit</a:t>
            </a:r>
            <a:r>
              <a:rPr lang="en-US" altLang="ko-KR" sz="2000" dirty="0">
                <a:latin typeface="Helvetica" charset="0"/>
                <a:ea typeface="ＭＳ Ｐゴシック" charset="0"/>
                <a:cs typeface="ＭＳ Ｐゴシック" charset="0"/>
              </a:rPr>
              <a:t>:  Allocate the </a:t>
            </a:r>
            <a:r>
              <a:rPr lang="en-US" altLang="ko-KR" sz="2000" i="1" dirty="0">
                <a:latin typeface="Helvetica" charset="0"/>
                <a:ea typeface="ＭＳ Ｐゴシック" charset="0"/>
                <a:cs typeface="ＭＳ Ｐゴシック" charset="0"/>
              </a:rPr>
              <a:t>largest</a:t>
            </a:r>
            <a:r>
              <a:rPr lang="en-US" altLang="ko-KR" sz="2000" dirty="0">
                <a:latin typeface="Helvetica" charset="0"/>
                <a:ea typeface="ＭＳ Ｐゴシック" charset="0"/>
                <a:cs typeface="ＭＳ Ｐゴシック" charset="0"/>
              </a:rPr>
              <a:t> hole; must also search entire list  </a:t>
            </a:r>
          </a:p>
          <a:p>
            <a:pPr lvl="1">
              <a:lnSpc>
                <a:spcPct val="90000"/>
              </a:lnSpc>
            </a:pPr>
            <a:r>
              <a:rPr lang="en-US" altLang="ko-KR" sz="1600" dirty="0">
                <a:latin typeface="Helvetica" charset="0"/>
                <a:ea typeface="ＭＳ Ｐゴシック" charset="0"/>
              </a:rPr>
              <a:t>Produces the largest leftover hole</a:t>
            </a:r>
          </a:p>
        </p:txBody>
      </p:sp>
      <p:sp>
        <p:nvSpPr>
          <p:cNvPr id="40963" name="Text Box 4"/>
          <p:cNvSpPr txBox="1">
            <a:spLocks noChangeArrowheads="1"/>
          </p:cNvSpPr>
          <p:nvPr/>
        </p:nvSpPr>
        <p:spPr bwMode="auto">
          <a:xfrm>
            <a:off x="762000" y="1375742"/>
            <a:ext cx="6756334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ko-KR" sz="2000" dirty="0">
                <a:latin typeface="Helvetica" charset="0"/>
              </a:rPr>
              <a:t>How to satisfy a request of size </a:t>
            </a:r>
            <a:r>
              <a:rPr lang="en-US" altLang="ko-KR" sz="2000" i="1" dirty="0">
                <a:latin typeface="Helvetica" charset="0"/>
              </a:rPr>
              <a:t>n</a:t>
            </a:r>
            <a:r>
              <a:rPr lang="en-US" altLang="ko-KR" sz="2000" dirty="0">
                <a:latin typeface="Helvetica" charset="0"/>
              </a:rPr>
              <a:t> from a list of free holes?</a:t>
            </a:r>
          </a:p>
        </p:txBody>
      </p:sp>
      <p:sp>
        <p:nvSpPr>
          <p:cNvPr id="40964" name="Text Box 5"/>
          <p:cNvSpPr txBox="1">
            <a:spLocks noChangeArrowheads="1"/>
          </p:cNvSpPr>
          <p:nvPr/>
        </p:nvSpPr>
        <p:spPr bwMode="auto">
          <a:xfrm>
            <a:off x="762000" y="4968751"/>
            <a:ext cx="7600950" cy="707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ko-KR" sz="2000" dirty="0">
                <a:latin typeface="Helvetica" charset="0"/>
              </a:rPr>
              <a:t>First-fit and best-fit better than worst-fit in terms of speed and storage utilization</a:t>
            </a:r>
          </a:p>
        </p:txBody>
      </p:sp>
    </p:spTree>
    <p:extLst>
      <p:ext uri="{BB962C8B-B14F-4D97-AF65-F5344CB8AC3E}">
        <p14:creationId xmlns:p14="http://schemas.microsoft.com/office/powerpoint/2010/main" val="782209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Arial" charset="0"/>
                <a:ea typeface="ＭＳ Ｐゴシック" charset="0"/>
                <a:cs typeface="ＭＳ Ｐゴシック" charset="0"/>
              </a:rPr>
              <a:t>Allocation Strategy</a:t>
            </a:r>
            <a:endParaRPr lang="en-US" dirty="0"/>
          </a:p>
        </p:txBody>
      </p:sp>
      <p:sp>
        <p:nvSpPr>
          <p:cNvPr id="4" name="Rectangle 32"/>
          <p:cNvSpPr>
            <a:spLocks noChangeArrowheads="1"/>
          </p:cNvSpPr>
          <p:nvPr/>
        </p:nvSpPr>
        <p:spPr bwMode="auto">
          <a:xfrm>
            <a:off x="1243759" y="1892798"/>
            <a:ext cx="1714500" cy="430068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0615" tIns="65308" rIns="130615" bIns="65308" anchor="ctr"/>
          <a:lstStyle/>
          <a:p>
            <a:endParaRPr lang="ko-KR"/>
          </a:p>
        </p:txBody>
      </p:sp>
      <p:sp>
        <p:nvSpPr>
          <p:cNvPr id="5" name="Line 33"/>
          <p:cNvSpPr>
            <a:spLocks noChangeShapeType="1"/>
          </p:cNvSpPr>
          <p:nvPr/>
        </p:nvSpPr>
        <p:spPr bwMode="auto">
          <a:xfrm>
            <a:off x="1243759" y="2376986"/>
            <a:ext cx="1714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30615" tIns="65308" rIns="130615" bIns="65308" anchor="ctr"/>
          <a:lstStyle/>
          <a:p>
            <a:endParaRPr lang="en-US"/>
          </a:p>
        </p:txBody>
      </p:sp>
      <p:sp>
        <p:nvSpPr>
          <p:cNvPr id="7" name="Text Box 36"/>
          <p:cNvSpPr txBox="1">
            <a:spLocks noChangeArrowheads="1"/>
          </p:cNvSpPr>
          <p:nvPr/>
        </p:nvSpPr>
        <p:spPr bwMode="auto">
          <a:xfrm>
            <a:off x="1715247" y="1875336"/>
            <a:ext cx="6350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15" tIns="65308" rIns="130615" bIns="6530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ko-KR" sz="2000">
                <a:latin typeface="Helvetica" charset="0"/>
              </a:rPr>
              <a:t>OS</a:t>
            </a:r>
          </a:p>
        </p:txBody>
      </p:sp>
      <p:sp>
        <p:nvSpPr>
          <p:cNvPr id="8" name="Text Box 37"/>
          <p:cNvSpPr txBox="1">
            <a:spLocks noChangeArrowheads="1"/>
          </p:cNvSpPr>
          <p:nvPr/>
        </p:nvSpPr>
        <p:spPr bwMode="auto">
          <a:xfrm>
            <a:off x="1243759" y="2469061"/>
            <a:ext cx="16002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15" tIns="65308" rIns="130615" bIns="6530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ko-KR" sz="2000" dirty="0">
                <a:latin typeface="Helvetica" charset="0"/>
              </a:rPr>
              <a:t>process </a:t>
            </a:r>
            <a:r>
              <a:rPr lang="en-US" altLang="ko-KR" sz="2000" dirty="0" smtClean="0">
                <a:latin typeface="Helvetica" charset="0"/>
              </a:rPr>
              <a:t>6</a:t>
            </a:r>
            <a:endParaRPr lang="en-US" altLang="ko-KR" sz="2000" dirty="0">
              <a:latin typeface="Helvetica" charset="0"/>
            </a:endParaRPr>
          </a:p>
        </p:txBody>
      </p:sp>
      <p:sp>
        <p:nvSpPr>
          <p:cNvPr id="9" name="Text Box 39"/>
          <p:cNvSpPr txBox="1">
            <a:spLocks noChangeArrowheads="1"/>
          </p:cNvSpPr>
          <p:nvPr/>
        </p:nvSpPr>
        <p:spPr bwMode="auto">
          <a:xfrm>
            <a:off x="1243759" y="5648987"/>
            <a:ext cx="16002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15" tIns="65308" rIns="130615" bIns="6530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ko-KR" sz="2000" dirty="0">
                <a:latin typeface="Helvetica" charset="0"/>
              </a:rPr>
              <a:t>process </a:t>
            </a:r>
            <a:r>
              <a:rPr lang="en-US" altLang="ko-KR" sz="2000" dirty="0" smtClean="0">
                <a:latin typeface="Helvetica" charset="0"/>
              </a:rPr>
              <a:t>3</a:t>
            </a:r>
            <a:endParaRPr lang="en-US" altLang="ko-KR" sz="2000" dirty="0">
              <a:latin typeface="Helvetica" charset="0"/>
            </a:endParaRPr>
          </a:p>
        </p:txBody>
      </p:sp>
      <p:sp>
        <p:nvSpPr>
          <p:cNvPr id="10" name="Rectangle 44"/>
          <p:cNvSpPr>
            <a:spLocks noChangeArrowheads="1"/>
          </p:cNvSpPr>
          <p:nvPr/>
        </p:nvSpPr>
        <p:spPr bwMode="auto">
          <a:xfrm>
            <a:off x="1243759" y="3839074"/>
            <a:ext cx="1714500" cy="749298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0615" tIns="65308" rIns="130615" bIns="65308" anchor="ctr"/>
          <a:lstStyle/>
          <a:p>
            <a:endParaRPr lang="ko-KR"/>
          </a:p>
        </p:txBody>
      </p:sp>
      <p:sp>
        <p:nvSpPr>
          <p:cNvPr id="11" name="Line 45"/>
          <p:cNvSpPr>
            <a:spLocks noChangeShapeType="1"/>
          </p:cNvSpPr>
          <p:nvPr/>
        </p:nvSpPr>
        <p:spPr bwMode="auto">
          <a:xfrm>
            <a:off x="1243759" y="3356474"/>
            <a:ext cx="1714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30615" tIns="65308" rIns="130615" bIns="65308" anchor="ctr"/>
          <a:lstStyle/>
          <a:p>
            <a:endParaRPr lang="en-US"/>
          </a:p>
        </p:txBody>
      </p:sp>
      <p:sp>
        <p:nvSpPr>
          <p:cNvPr id="12" name="Text Box 46"/>
          <p:cNvSpPr txBox="1">
            <a:spLocks noChangeArrowheads="1"/>
          </p:cNvSpPr>
          <p:nvPr/>
        </p:nvSpPr>
        <p:spPr bwMode="auto">
          <a:xfrm>
            <a:off x="1243759" y="3399336"/>
            <a:ext cx="16002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15" tIns="65308" rIns="130615" bIns="6530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ko-KR" sz="2000" dirty="0">
                <a:latin typeface="Helvetica" charset="0"/>
              </a:rPr>
              <a:t>process 5</a:t>
            </a:r>
          </a:p>
        </p:txBody>
      </p:sp>
      <p:sp>
        <p:nvSpPr>
          <p:cNvPr id="13" name="Rectangle 44"/>
          <p:cNvSpPr>
            <a:spLocks noChangeArrowheads="1"/>
          </p:cNvSpPr>
          <p:nvPr/>
        </p:nvSpPr>
        <p:spPr bwMode="auto">
          <a:xfrm>
            <a:off x="1243759" y="2937768"/>
            <a:ext cx="1714500" cy="461568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0615" tIns="65308" rIns="130615" bIns="65308" anchor="ctr"/>
          <a:lstStyle/>
          <a:p>
            <a:endParaRPr lang="ko-KR"/>
          </a:p>
        </p:txBody>
      </p:sp>
      <p:sp>
        <p:nvSpPr>
          <p:cNvPr id="15" name="Text Box 39"/>
          <p:cNvSpPr txBox="1">
            <a:spLocks noChangeArrowheads="1"/>
          </p:cNvSpPr>
          <p:nvPr/>
        </p:nvSpPr>
        <p:spPr bwMode="auto">
          <a:xfrm>
            <a:off x="1243759" y="4588372"/>
            <a:ext cx="16002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15" tIns="65308" rIns="130615" bIns="6530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ko-KR" sz="2000" dirty="0" smtClean="0">
                <a:latin typeface="Helvetica" charset="0"/>
              </a:rPr>
              <a:t>process 7</a:t>
            </a:r>
            <a:endParaRPr lang="en-US" altLang="ko-KR" sz="2000" dirty="0">
              <a:latin typeface="Helvetica" charset="0"/>
            </a:endParaRPr>
          </a:p>
        </p:txBody>
      </p:sp>
      <p:sp>
        <p:nvSpPr>
          <p:cNvPr id="16" name="Rectangle 44"/>
          <p:cNvSpPr>
            <a:spLocks noChangeArrowheads="1"/>
          </p:cNvSpPr>
          <p:nvPr/>
        </p:nvSpPr>
        <p:spPr bwMode="auto">
          <a:xfrm>
            <a:off x="1243759" y="5132861"/>
            <a:ext cx="1714500" cy="390891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0615" tIns="65308" rIns="130615" bIns="65308" anchor="ctr"/>
          <a:lstStyle/>
          <a:p>
            <a:endParaRPr lang="ko-KR"/>
          </a:p>
        </p:txBody>
      </p:sp>
      <p:sp>
        <p:nvSpPr>
          <p:cNvPr id="17" name="Rectangle 16"/>
          <p:cNvSpPr/>
          <p:nvPr/>
        </p:nvSpPr>
        <p:spPr>
          <a:xfrm>
            <a:off x="5787117" y="3399336"/>
            <a:ext cx="1714500" cy="29419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P8</a:t>
            </a:r>
            <a:endParaRPr lang="en-US" dirty="0"/>
          </a:p>
        </p:txBody>
      </p:sp>
      <p:cxnSp>
        <p:nvCxnSpPr>
          <p:cNvPr id="19" name="Straight Arrow Connector 18"/>
          <p:cNvCxnSpPr>
            <a:stCxn id="17" idx="1"/>
          </p:cNvCxnSpPr>
          <p:nvPr/>
        </p:nvCxnSpPr>
        <p:spPr>
          <a:xfrm flipH="1" flipV="1">
            <a:off x="2958259" y="3155663"/>
            <a:ext cx="2828858" cy="3907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7" idx="1"/>
          </p:cNvCxnSpPr>
          <p:nvPr/>
        </p:nvCxnSpPr>
        <p:spPr>
          <a:xfrm flipH="1">
            <a:off x="2958259" y="3546435"/>
            <a:ext cx="2828858" cy="696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7" idx="1"/>
          </p:cNvCxnSpPr>
          <p:nvPr/>
        </p:nvCxnSpPr>
        <p:spPr>
          <a:xfrm flipH="1">
            <a:off x="2958259" y="3546435"/>
            <a:ext cx="2828858" cy="17959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024539" y="2804047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First-fit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954358" y="3702805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Worst-fit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962735" y="4549187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Best-fit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387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96959" y="430167"/>
            <a:ext cx="1714500" cy="284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0615" tIns="65308" rIns="130615" bIns="65308" anchor="ctr"/>
          <a:lstStyle/>
          <a:p>
            <a:endParaRPr lang="ko-KR"/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396959" y="914354"/>
            <a:ext cx="1714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30615" tIns="65308" rIns="130615" bIns="65308" anchor="ctr"/>
          <a:lstStyle/>
          <a:p>
            <a:endParaRPr lang="en-US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396959" y="1462042"/>
            <a:ext cx="1714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30615" tIns="65308" rIns="130615" bIns="65308" anchor="ctr"/>
          <a:lstStyle/>
          <a:p>
            <a:endParaRPr lang="en-US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396959" y="2705054"/>
            <a:ext cx="1714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30615" tIns="65308" rIns="130615" bIns="65308" anchor="ctr"/>
          <a:lstStyle/>
          <a:p>
            <a:endParaRPr lang="en-US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868447" y="412704"/>
            <a:ext cx="6350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15" tIns="65308" rIns="130615" bIns="6530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ko-KR" sz="2000">
                <a:latin typeface="Helvetica" charset="0"/>
              </a:rPr>
              <a:t>OS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396959" y="1006429"/>
            <a:ext cx="16002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15" tIns="65308" rIns="130615" bIns="6530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ko-KR" sz="2000" dirty="0">
                <a:latin typeface="Helvetica" charset="0"/>
              </a:rPr>
              <a:t>process </a:t>
            </a:r>
            <a:r>
              <a:rPr lang="en-US" altLang="ko-KR" sz="2000" dirty="0" smtClean="0">
                <a:latin typeface="Helvetica" charset="0"/>
              </a:rPr>
              <a:t>1</a:t>
            </a:r>
            <a:endParaRPr lang="en-US" altLang="ko-KR" sz="2000" dirty="0">
              <a:latin typeface="Helvetica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396959" y="1916067"/>
            <a:ext cx="1600200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15" tIns="65308" rIns="130615" bIns="6530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ko-KR" sz="2000" dirty="0">
                <a:latin typeface="Helvetica" charset="0"/>
              </a:rPr>
              <a:t>process </a:t>
            </a:r>
            <a:r>
              <a:rPr lang="en-US" altLang="ko-KR" sz="2000" dirty="0" smtClean="0">
                <a:latin typeface="Helvetica" charset="0"/>
              </a:rPr>
              <a:t>2</a:t>
            </a:r>
            <a:endParaRPr lang="en-US" altLang="ko-KR" sz="2000" dirty="0">
              <a:latin typeface="Helvetica" charset="0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396959" y="2711404"/>
            <a:ext cx="16002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15" tIns="65308" rIns="130615" bIns="6530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ko-KR" sz="2000" dirty="0">
                <a:latin typeface="Helvetica" charset="0"/>
              </a:rPr>
              <a:t>process </a:t>
            </a:r>
            <a:r>
              <a:rPr lang="en-US" altLang="ko-KR" sz="2000" dirty="0" smtClean="0">
                <a:latin typeface="Helvetica" charset="0"/>
              </a:rPr>
              <a:t>3</a:t>
            </a:r>
            <a:endParaRPr lang="en-US" altLang="ko-KR" sz="2000" dirty="0">
              <a:latin typeface="Helvetica" charset="0"/>
            </a:endParaRP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2668671" y="447630"/>
            <a:ext cx="1714500" cy="284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0615" tIns="65308" rIns="130615" bIns="65308" anchor="ctr"/>
          <a:lstStyle/>
          <a:p>
            <a:endParaRPr lang="ko-KR"/>
          </a:p>
        </p:txBody>
      </p:sp>
      <p:sp>
        <p:nvSpPr>
          <p:cNvPr id="13" name="Line 15"/>
          <p:cNvSpPr>
            <a:spLocks noChangeShapeType="1"/>
          </p:cNvSpPr>
          <p:nvPr/>
        </p:nvSpPr>
        <p:spPr bwMode="auto">
          <a:xfrm>
            <a:off x="2668671" y="931817"/>
            <a:ext cx="1714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30615" tIns="65308" rIns="130615" bIns="65308" anchor="ctr"/>
          <a:lstStyle/>
          <a:p>
            <a:endParaRPr lang="en-US"/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2668671" y="1479505"/>
            <a:ext cx="1714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30615" tIns="65308" rIns="130615" bIns="65308" anchor="ctr"/>
          <a:lstStyle/>
          <a:p>
            <a:endParaRPr lang="en-US"/>
          </a:p>
        </p:txBody>
      </p:sp>
      <p:sp>
        <p:nvSpPr>
          <p:cNvPr id="15" name="Line 17"/>
          <p:cNvSpPr>
            <a:spLocks noChangeShapeType="1"/>
          </p:cNvSpPr>
          <p:nvPr/>
        </p:nvSpPr>
        <p:spPr bwMode="auto">
          <a:xfrm>
            <a:off x="2668671" y="2722517"/>
            <a:ext cx="1714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30615" tIns="65308" rIns="130615" bIns="65308" anchor="ctr"/>
          <a:lstStyle/>
          <a:p>
            <a:endParaRPr lang="en-US"/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3140159" y="430167"/>
            <a:ext cx="6350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15" tIns="65308" rIns="130615" bIns="6530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ko-KR" sz="2000">
                <a:latin typeface="Helvetica" charset="0"/>
              </a:rPr>
              <a:t>OS</a:t>
            </a: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2668671" y="1023892"/>
            <a:ext cx="16002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15" tIns="65308" rIns="130615" bIns="6530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ko-KR" sz="2000" dirty="0">
                <a:latin typeface="Helvetica" charset="0"/>
              </a:rPr>
              <a:t>process </a:t>
            </a:r>
            <a:r>
              <a:rPr lang="en-US" altLang="ko-KR" sz="2000" dirty="0" smtClean="0">
                <a:latin typeface="Helvetica" charset="0"/>
              </a:rPr>
              <a:t>1</a:t>
            </a:r>
            <a:endParaRPr lang="en-US" altLang="ko-KR" sz="2000" dirty="0">
              <a:latin typeface="Helvetica" charset="0"/>
            </a:endParaRPr>
          </a:p>
        </p:txBody>
      </p:sp>
      <p:sp>
        <p:nvSpPr>
          <p:cNvPr id="18" name="Text Box 21"/>
          <p:cNvSpPr txBox="1">
            <a:spLocks noChangeArrowheads="1"/>
          </p:cNvSpPr>
          <p:nvPr/>
        </p:nvSpPr>
        <p:spPr bwMode="auto">
          <a:xfrm>
            <a:off x="2668671" y="2728867"/>
            <a:ext cx="16002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15" tIns="65308" rIns="130615" bIns="6530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ko-KR" sz="2000" dirty="0">
                <a:latin typeface="Helvetica" charset="0"/>
              </a:rPr>
              <a:t>process </a:t>
            </a:r>
            <a:r>
              <a:rPr lang="en-US" altLang="ko-KR" sz="2000" dirty="0" smtClean="0">
                <a:latin typeface="Helvetica" charset="0"/>
              </a:rPr>
              <a:t>3</a:t>
            </a:r>
            <a:endParaRPr lang="en-US" altLang="ko-KR" sz="2000" dirty="0">
              <a:latin typeface="Helvetica" charset="0"/>
            </a:endParaRPr>
          </a:p>
        </p:txBody>
      </p:sp>
      <p:sp>
        <p:nvSpPr>
          <p:cNvPr id="19" name="Rectangle 23"/>
          <p:cNvSpPr>
            <a:spLocks noChangeArrowheads="1"/>
          </p:cNvSpPr>
          <p:nvPr/>
        </p:nvSpPr>
        <p:spPr bwMode="auto">
          <a:xfrm>
            <a:off x="4907464" y="446042"/>
            <a:ext cx="1714500" cy="284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0615" tIns="65308" rIns="130615" bIns="65308" anchor="ctr"/>
          <a:lstStyle/>
          <a:p>
            <a:endParaRPr lang="ko-KR"/>
          </a:p>
        </p:txBody>
      </p:sp>
      <p:sp>
        <p:nvSpPr>
          <p:cNvPr id="20" name="Line 24"/>
          <p:cNvSpPr>
            <a:spLocks noChangeShapeType="1"/>
          </p:cNvSpPr>
          <p:nvPr/>
        </p:nvSpPr>
        <p:spPr bwMode="auto">
          <a:xfrm>
            <a:off x="4907464" y="930229"/>
            <a:ext cx="1714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30615" tIns="65308" rIns="130615" bIns="65308" anchor="ctr"/>
          <a:lstStyle/>
          <a:p>
            <a:endParaRPr lang="en-US"/>
          </a:p>
        </p:txBody>
      </p:sp>
      <p:sp>
        <p:nvSpPr>
          <p:cNvPr id="21" name="Line 25"/>
          <p:cNvSpPr>
            <a:spLocks noChangeShapeType="1"/>
          </p:cNvSpPr>
          <p:nvPr/>
        </p:nvSpPr>
        <p:spPr bwMode="auto">
          <a:xfrm>
            <a:off x="4907464" y="1477917"/>
            <a:ext cx="1714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30615" tIns="65308" rIns="130615" bIns="65308" anchor="ctr"/>
          <a:lstStyle/>
          <a:p>
            <a:endParaRPr lang="en-US"/>
          </a:p>
        </p:txBody>
      </p:sp>
      <p:sp>
        <p:nvSpPr>
          <p:cNvPr id="22" name="Line 26"/>
          <p:cNvSpPr>
            <a:spLocks noChangeShapeType="1"/>
          </p:cNvSpPr>
          <p:nvPr/>
        </p:nvSpPr>
        <p:spPr bwMode="auto">
          <a:xfrm>
            <a:off x="4907464" y="2720929"/>
            <a:ext cx="1714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30615" tIns="65308" rIns="130615" bIns="65308" anchor="ctr"/>
          <a:lstStyle/>
          <a:p>
            <a:endParaRPr lang="en-US"/>
          </a:p>
        </p:txBody>
      </p:sp>
      <p:sp>
        <p:nvSpPr>
          <p:cNvPr id="23" name="Text Box 27"/>
          <p:cNvSpPr txBox="1">
            <a:spLocks noChangeArrowheads="1"/>
          </p:cNvSpPr>
          <p:nvPr/>
        </p:nvSpPr>
        <p:spPr bwMode="auto">
          <a:xfrm>
            <a:off x="5378952" y="428579"/>
            <a:ext cx="6350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15" tIns="65308" rIns="130615" bIns="6530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ko-KR" sz="2000">
                <a:latin typeface="Helvetica" charset="0"/>
              </a:rPr>
              <a:t>OS</a:t>
            </a:r>
          </a:p>
        </p:txBody>
      </p:sp>
      <p:sp>
        <p:nvSpPr>
          <p:cNvPr id="24" name="Text Box 28"/>
          <p:cNvSpPr txBox="1">
            <a:spLocks noChangeArrowheads="1"/>
          </p:cNvSpPr>
          <p:nvPr/>
        </p:nvSpPr>
        <p:spPr bwMode="auto">
          <a:xfrm>
            <a:off x="4907464" y="1022304"/>
            <a:ext cx="16002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15" tIns="65308" rIns="130615" bIns="6530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ko-KR" sz="2000" dirty="0">
                <a:latin typeface="Helvetica" charset="0"/>
              </a:rPr>
              <a:t>process </a:t>
            </a:r>
            <a:r>
              <a:rPr lang="en-US" altLang="ko-KR" sz="2000" dirty="0" smtClean="0">
                <a:latin typeface="Helvetica" charset="0"/>
              </a:rPr>
              <a:t>1</a:t>
            </a:r>
            <a:endParaRPr lang="en-US" altLang="ko-KR" sz="2000" dirty="0">
              <a:latin typeface="Helvetica" charset="0"/>
            </a:endParaRPr>
          </a:p>
        </p:txBody>
      </p:sp>
      <p:sp>
        <p:nvSpPr>
          <p:cNvPr id="25" name="Text Box 30"/>
          <p:cNvSpPr txBox="1">
            <a:spLocks noChangeArrowheads="1"/>
          </p:cNvSpPr>
          <p:nvPr/>
        </p:nvSpPr>
        <p:spPr bwMode="auto">
          <a:xfrm>
            <a:off x="4907464" y="2727279"/>
            <a:ext cx="16002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15" tIns="65308" rIns="130615" bIns="6530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ko-KR" sz="2000" dirty="0">
                <a:latin typeface="Helvetica" charset="0"/>
              </a:rPr>
              <a:t>process </a:t>
            </a:r>
            <a:r>
              <a:rPr lang="en-US" altLang="ko-KR" sz="2000" dirty="0" smtClean="0">
                <a:latin typeface="Helvetica" charset="0"/>
              </a:rPr>
              <a:t>3</a:t>
            </a:r>
            <a:endParaRPr lang="en-US" altLang="ko-KR" sz="2000" dirty="0">
              <a:latin typeface="Helvetica" charset="0"/>
            </a:endParaRPr>
          </a:p>
        </p:txBody>
      </p:sp>
      <p:sp>
        <p:nvSpPr>
          <p:cNvPr id="26" name="Rectangle 32"/>
          <p:cNvSpPr>
            <a:spLocks noChangeArrowheads="1"/>
          </p:cNvSpPr>
          <p:nvPr/>
        </p:nvSpPr>
        <p:spPr bwMode="auto">
          <a:xfrm>
            <a:off x="7184698" y="465093"/>
            <a:ext cx="1714500" cy="284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0615" tIns="65308" rIns="130615" bIns="65308" anchor="ctr"/>
          <a:lstStyle/>
          <a:p>
            <a:endParaRPr lang="ko-KR"/>
          </a:p>
        </p:txBody>
      </p:sp>
      <p:sp>
        <p:nvSpPr>
          <p:cNvPr id="27" name="Line 33"/>
          <p:cNvSpPr>
            <a:spLocks noChangeShapeType="1"/>
          </p:cNvSpPr>
          <p:nvPr/>
        </p:nvSpPr>
        <p:spPr bwMode="auto">
          <a:xfrm>
            <a:off x="7184698" y="949280"/>
            <a:ext cx="1714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30615" tIns="65308" rIns="130615" bIns="65308" anchor="ctr"/>
          <a:lstStyle/>
          <a:p>
            <a:endParaRPr lang="en-US"/>
          </a:p>
        </p:txBody>
      </p:sp>
      <p:sp>
        <p:nvSpPr>
          <p:cNvPr id="28" name="Line 34"/>
          <p:cNvSpPr>
            <a:spLocks noChangeShapeType="1"/>
          </p:cNvSpPr>
          <p:nvPr/>
        </p:nvSpPr>
        <p:spPr bwMode="auto">
          <a:xfrm>
            <a:off x="7184698" y="1496968"/>
            <a:ext cx="1714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30615" tIns="65308" rIns="130615" bIns="65308" anchor="ctr"/>
          <a:lstStyle/>
          <a:p>
            <a:endParaRPr lang="en-US"/>
          </a:p>
        </p:txBody>
      </p:sp>
      <p:sp>
        <p:nvSpPr>
          <p:cNvPr id="29" name="Line 35"/>
          <p:cNvSpPr>
            <a:spLocks noChangeShapeType="1"/>
          </p:cNvSpPr>
          <p:nvPr/>
        </p:nvSpPr>
        <p:spPr bwMode="auto">
          <a:xfrm>
            <a:off x="7184698" y="2739980"/>
            <a:ext cx="1714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30615" tIns="65308" rIns="130615" bIns="65308" anchor="ctr"/>
          <a:lstStyle/>
          <a:p>
            <a:endParaRPr lang="en-US"/>
          </a:p>
        </p:txBody>
      </p:sp>
      <p:sp>
        <p:nvSpPr>
          <p:cNvPr id="30" name="Text Box 36"/>
          <p:cNvSpPr txBox="1">
            <a:spLocks noChangeArrowheads="1"/>
          </p:cNvSpPr>
          <p:nvPr/>
        </p:nvSpPr>
        <p:spPr bwMode="auto">
          <a:xfrm>
            <a:off x="7656186" y="447630"/>
            <a:ext cx="6350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15" tIns="65308" rIns="130615" bIns="6530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ko-KR" sz="2000">
                <a:latin typeface="Helvetica" charset="0"/>
              </a:rPr>
              <a:t>OS</a:t>
            </a:r>
          </a:p>
        </p:txBody>
      </p:sp>
      <p:sp>
        <p:nvSpPr>
          <p:cNvPr id="31" name="Text Box 37"/>
          <p:cNvSpPr txBox="1">
            <a:spLocks noChangeArrowheads="1"/>
          </p:cNvSpPr>
          <p:nvPr/>
        </p:nvSpPr>
        <p:spPr bwMode="auto">
          <a:xfrm>
            <a:off x="7184698" y="1041355"/>
            <a:ext cx="16002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15" tIns="65308" rIns="130615" bIns="6530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ko-KR" sz="2000" dirty="0">
                <a:latin typeface="Helvetica" charset="0"/>
              </a:rPr>
              <a:t>process </a:t>
            </a:r>
            <a:r>
              <a:rPr lang="en-US" altLang="ko-KR" sz="2000" dirty="0" smtClean="0">
                <a:latin typeface="Helvetica" charset="0"/>
              </a:rPr>
              <a:t>1</a:t>
            </a:r>
            <a:endParaRPr lang="en-US" altLang="ko-KR" sz="2000" dirty="0">
              <a:latin typeface="Helvetica" charset="0"/>
            </a:endParaRPr>
          </a:p>
        </p:txBody>
      </p:sp>
      <p:sp>
        <p:nvSpPr>
          <p:cNvPr id="32" name="Text Box 38"/>
          <p:cNvSpPr txBox="1">
            <a:spLocks noChangeArrowheads="1"/>
          </p:cNvSpPr>
          <p:nvPr/>
        </p:nvSpPr>
        <p:spPr bwMode="auto">
          <a:xfrm>
            <a:off x="7184698" y="1463630"/>
            <a:ext cx="16002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15" tIns="65308" rIns="130615" bIns="6530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ko-KR" sz="2000" dirty="0">
                <a:latin typeface="Helvetica" charset="0"/>
              </a:rPr>
              <a:t>process </a:t>
            </a:r>
            <a:r>
              <a:rPr lang="en-US" altLang="ko-KR" sz="2000" dirty="0" smtClean="0">
                <a:latin typeface="Helvetica" charset="0"/>
              </a:rPr>
              <a:t>4</a:t>
            </a:r>
            <a:endParaRPr lang="en-US" altLang="ko-KR" sz="2000" dirty="0">
              <a:latin typeface="Helvetica" charset="0"/>
            </a:endParaRPr>
          </a:p>
        </p:txBody>
      </p:sp>
      <p:sp>
        <p:nvSpPr>
          <p:cNvPr id="33" name="Text Box 39"/>
          <p:cNvSpPr txBox="1">
            <a:spLocks noChangeArrowheads="1"/>
          </p:cNvSpPr>
          <p:nvPr/>
        </p:nvSpPr>
        <p:spPr bwMode="auto">
          <a:xfrm>
            <a:off x="7184698" y="2746330"/>
            <a:ext cx="16002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15" tIns="65308" rIns="130615" bIns="6530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ko-KR" sz="2000" dirty="0">
                <a:latin typeface="Helvetica" charset="0"/>
              </a:rPr>
              <a:t>process </a:t>
            </a:r>
            <a:r>
              <a:rPr lang="en-US" altLang="ko-KR" sz="2000" dirty="0" smtClean="0">
                <a:latin typeface="Helvetica" charset="0"/>
              </a:rPr>
              <a:t>3</a:t>
            </a:r>
            <a:endParaRPr lang="en-US" altLang="ko-KR" sz="2000" dirty="0">
              <a:latin typeface="Helvetica" charset="0"/>
            </a:endParaRPr>
          </a:p>
        </p:txBody>
      </p:sp>
      <p:sp>
        <p:nvSpPr>
          <p:cNvPr id="34" name="Rectangle 41"/>
          <p:cNvSpPr>
            <a:spLocks noChangeArrowheads="1"/>
          </p:cNvSpPr>
          <p:nvPr/>
        </p:nvSpPr>
        <p:spPr bwMode="auto">
          <a:xfrm>
            <a:off x="2668671" y="1463630"/>
            <a:ext cx="1714500" cy="13208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0615" tIns="65308" rIns="130615" bIns="65308" anchor="ctr"/>
          <a:lstStyle/>
          <a:p>
            <a:endParaRPr lang="ko-KR" dirty="0"/>
          </a:p>
        </p:txBody>
      </p:sp>
      <p:sp>
        <p:nvSpPr>
          <p:cNvPr id="35" name="Rectangle 42"/>
          <p:cNvSpPr>
            <a:spLocks noChangeArrowheads="1"/>
          </p:cNvSpPr>
          <p:nvPr/>
        </p:nvSpPr>
        <p:spPr bwMode="auto">
          <a:xfrm>
            <a:off x="4907464" y="1970042"/>
            <a:ext cx="1714500" cy="8128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0615" tIns="65308" rIns="130615" bIns="65308" anchor="ctr"/>
          <a:lstStyle/>
          <a:p>
            <a:endParaRPr lang="ko-KR"/>
          </a:p>
        </p:txBody>
      </p:sp>
      <p:sp>
        <p:nvSpPr>
          <p:cNvPr id="36" name="Text Box 43"/>
          <p:cNvSpPr txBox="1">
            <a:spLocks noChangeArrowheads="1"/>
          </p:cNvSpPr>
          <p:nvPr/>
        </p:nvSpPr>
        <p:spPr bwMode="auto">
          <a:xfrm>
            <a:off x="4907464" y="1444579"/>
            <a:ext cx="16002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15" tIns="65308" rIns="130615" bIns="6530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ko-KR" sz="2000" dirty="0">
                <a:latin typeface="Helvetica" charset="0"/>
              </a:rPr>
              <a:t>process </a:t>
            </a:r>
            <a:r>
              <a:rPr lang="en-US" altLang="ko-KR" sz="2000" dirty="0" smtClean="0">
                <a:latin typeface="Helvetica" charset="0"/>
              </a:rPr>
              <a:t>4</a:t>
            </a:r>
            <a:endParaRPr lang="en-US" altLang="ko-KR" sz="2000" dirty="0">
              <a:latin typeface="Helvetica" charset="0"/>
            </a:endParaRPr>
          </a:p>
        </p:txBody>
      </p:sp>
      <p:sp>
        <p:nvSpPr>
          <p:cNvPr id="37" name="Rectangle 44"/>
          <p:cNvSpPr>
            <a:spLocks noChangeArrowheads="1"/>
          </p:cNvSpPr>
          <p:nvPr/>
        </p:nvSpPr>
        <p:spPr bwMode="auto">
          <a:xfrm>
            <a:off x="7184698" y="2395493"/>
            <a:ext cx="1714500" cy="406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0615" tIns="65308" rIns="130615" bIns="65308" anchor="ctr"/>
          <a:lstStyle/>
          <a:p>
            <a:endParaRPr lang="ko-KR"/>
          </a:p>
        </p:txBody>
      </p:sp>
      <p:sp>
        <p:nvSpPr>
          <p:cNvPr id="38" name="Line 45"/>
          <p:cNvSpPr>
            <a:spLocks noChangeShapeType="1"/>
          </p:cNvSpPr>
          <p:nvPr/>
        </p:nvSpPr>
        <p:spPr bwMode="auto">
          <a:xfrm>
            <a:off x="7184698" y="1928768"/>
            <a:ext cx="1714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30615" tIns="65308" rIns="130615" bIns="65308" anchor="ctr"/>
          <a:lstStyle/>
          <a:p>
            <a:endParaRPr lang="en-US"/>
          </a:p>
        </p:txBody>
      </p:sp>
      <p:sp>
        <p:nvSpPr>
          <p:cNvPr id="39" name="Text Box 46"/>
          <p:cNvSpPr txBox="1">
            <a:spLocks noChangeArrowheads="1"/>
          </p:cNvSpPr>
          <p:nvPr/>
        </p:nvSpPr>
        <p:spPr bwMode="auto">
          <a:xfrm>
            <a:off x="7184698" y="1971630"/>
            <a:ext cx="16002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15" tIns="65308" rIns="130615" bIns="6530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ko-KR" sz="2000" dirty="0">
                <a:latin typeface="Helvetica" charset="0"/>
              </a:rPr>
              <a:t>process 5</a:t>
            </a:r>
          </a:p>
        </p:txBody>
      </p:sp>
      <p:sp>
        <p:nvSpPr>
          <p:cNvPr id="40" name="AutoShape 47"/>
          <p:cNvSpPr>
            <a:spLocks noChangeArrowheads="1"/>
          </p:cNvSpPr>
          <p:nvPr/>
        </p:nvSpPr>
        <p:spPr bwMode="auto">
          <a:xfrm>
            <a:off x="2225759" y="1954167"/>
            <a:ext cx="372645" cy="304800"/>
          </a:xfrm>
          <a:prstGeom prst="rightArrow">
            <a:avLst>
              <a:gd name="adj1" fmla="val 50000"/>
              <a:gd name="adj2" fmla="val 5833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0615" tIns="65308" rIns="130615" bIns="65308" anchor="ctr"/>
          <a:lstStyle/>
          <a:p>
            <a:endParaRPr lang="ko-KR"/>
          </a:p>
        </p:txBody>
      </p:sp>
      <p:sp>
        <p:nvSpPr>
          <p:cNvPr id="42" name="AutoShape 47"/>
          <p:cNvSpPr>
            <a:spLocks noChangeArrowheads="1"/>
          </p:cNvSpPr>
          <p:nvPr/>
        </p:nvSpPr>
        <p:spPr bwMode="auto">
          <a:xfrm>
            <a:off x="4488387" y="1891110"/>
            <a:ext cx="372645" cy="304800"/>
          </a:xfrm>
          <a:prstGeom prst="rightArrow">
            <a:avLst>
              <a:gd name="adj1" fmla="val 50000"/>
              <a:gd name="adj2" fmla="val 5833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0615" tIns="65308" rIns="130615" bIns="65308" anchor="ctr"/>
          <a:lstStyle/>
          <a:p>
            <a:endParaRPr lang="ko-KR"/>
          </a:p>
        </p:txBody>
      </p:sp>
      <p:sp>
        <p:nvSpPr>
          <p:cNvPr id="43" name="AutoShape 47"/>
          <p:cNvSpPr>
            <a:spLocks noChangeArrowheads="1"/>
          </p:cNvSpPr>
          <p:nvPr/>
        </p:nvSpPr>
        <p:spPr bwMode="auto">
          <a:xfrm>
            <a:off x="6748800" y="1899480"/>
            <a:ext cx="372645" cy="304800"/>
          </a:xfrm>
          <a:prstGeom prst="rightArrow">
            <a:avLst>
              <a:gd name="adj1" fmla="val 50000"/>
              <a:gd name="adj2" fmla="val 5833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0615" tIns="65308" rIns="130615" bIns="65308" anchor="ctr"/>
          <a:lstStyle/>
          <a:p>
            <a:endParaRPr lang="ko-KR"/>
          </a:p>
        </p:txBody>
      </p:sp>
      <p:sp>
        <p:nvSpPr>
          <p:cNvPr id="80" name="AutoShape 47"/>
          <p:cNvSpPr>
            <a:spLocks noChangeArrowheads="1"/>
          </p:cNvSpPr>
          <p:nvPr/>
        </p:nvSpPr>
        <p:spPr bwMode="auto">
          <a:xfrm>
            <a:off x="2263859" y="5026674"/>
            <a:ext cx="372645" cy="304800"/>
          </a:xfrm>
          <a:prstGeom prst="rightArrow">
            <a:avLst>
              <a:gd name="adj1" fmla="val 50000"/>
              <a:gd name="adj2" fmla="val 5833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0615" tIns="65308" rIns="130615" bIns="65308" anchor="ctr"/>
          <a:lstStyle/>
          <a:p>
            <a:endParaRPr lang="ko-KR"/>
          </a:p>
        </p:txBody>
      </p:sp>
      <p:sp>
        <p:nvSpPr>
          <p:cNvPr id="81" name="AutoShape 47"/>
          <p:cNvSpPr>
            <a:spLocks noChangeArrowheads="1"/>
          </p:cNvSpPr>
          <p:nvPr/>
        </p:nvSpPr>
        <p:spPr bwMode="auto">
          <a:xfrm>
            <a:off x="4526487" y="4963617"/>
            <a:ext cx="372645" cy="304800"/>
          </a:xfrm>
          <a:prstGeom prst="rightArrow">
            <a:avLst>
              <a:gd name="adj1" fmla="val 50000"/>
              <a:gd name="adj2" fmla="val 5833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0615" tIns="65308" rIns="130615" bIns="65308" anchor="ctr"/>
          <a:lstStyle/>
          <a:p>
            <a:endParaRPr lang="ko-KR"/>
          </a:p>
        </p:txBody>
      </p:sp>
      <p:sp>
        <p:nvSpPr>
          <p:cNvPr id="82" name="AutoShape 47"/>
          <p:cNvSpPr>
            <a:spLocks noChangeArrowheads="1"/>
          </p:cNvSpPr>
          <p:nvPr/>
        </p:nvSpPr>
        <p:spPr bwMode="auto">
          <a:xfrm>
            <a:off x="6786900" y="4971987"/>
            <a:ext cx="372645" cy="304800"/>
          </a:xfrm>
          <a:prstGeom prst="rightArrow">
            <a:avLst>
              <a:gd name="adj1" fmla="val 50000"/>
              <a:gd name="adj2" fmla="val 5833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0615" tIns="65308" rIns="130615" bIns="65308" anchor="ctr"/>
          <a:lstStyle/>
          <a:p>
            <a:endParaRPr lang="ko-KR"/>
          </a:p>
        </p:txBody>
      </p:sp>
      <p:sp>
        <p:nvSpPr>
          <p:cNvPr id="83" name="Rectangle 32"/>
          <p:cNvSpPr>
            <a:spLocks noChangeArrowheads="1"/>
          </p:cNvSpPr>
          <p:nvPr/>
        </p:nvSpPr>
        <p:spPr bwMode="auto">
          <a:xfrm>
            <a:off x="549359" y="3623883"/>
            <a:ext cx="1714500" cy="284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0615" tIns="65308" rIns="130615" bIns="65308" anchor="ctr"/>
          <a:lstStyle/>
          <a:p>
            <a:endParaRPr lang="ko-KR"/>
          </a:p>
        </p:txBody>
      </p:sp>
      <p:sp>
        <p:nvSpPr>
          <p:cNvPr id="84" name="Line 33"/>
          <p:cNvSpPr>
            <a:spLocks noChangeShapeType="1"/>
          </p:cNvSpPr>
          <p:nvPr/>
        </p:nvSpPr>
        <p:spPr bwMode="auto">
          <a:xfrm>
            <a:off x="549359" y="4108070"/>
            <a:ext cx="1714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30615" tIns="65308" rIns="130615" bIns="65308" anchor="ctr"/>
          <a:lstStyle/>
          <a:p>
            <a:endParaRPr lang="en-US"/>
          </a:p>
        </p:txBody>
      </p:sp>
      <p:sp>
        <p:nvSpPr>
          <p:cNvPr id="86" name="Line 35"/>
          <p:cNvSpPr>
            <a:spLocks noChangeShapeType="1"/>
          </p:cNvSpPr>
          <p:nvPr/>
        </p:nvSpPr>
        <p:spPr bwMode="auto">
          <a:xfrm>
            <a:off x="549359" y="5898770"/>
            <a:ext cx="1714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30615" tIns="65308" rIns="130615" bIns="65308" anchor="ctr"/>
          <a:lstStyle/>
          <a:p>
            <a:endParaRPr lang="en-US"/>
          </a:p>
        </p:txBody>
      </p:sp>
      <p:sp>
        <p:nvSpPr>
          <p:cNvPr id="87" name="Text Box 36"/>
          <p:cNvSpPr txBox="1">
            <a:spLocks noChangeArrowheads="1"/>
          </p:cNvSpPr>
          <p:nvPr/>
        </p:nvSpPr>
        <p:spPr bwMode="auto">
          <a:xfrm>
            <a:off x="1020847" y="3606420"/>
            <a:ext cx="6350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15" tIns="65308" rIns="130615" bIns="6530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ko-KR" sz="2000">
                <a:latin typeface="Helvetica" charset="0"/>
              </a:rPr>
              <a:t>OS</a:t>
            </a:r>
          </a:p>
        </p:txBody>
      </p:sp>
      <p:sp>
        <p:nvSpPr>
          <p:cNvPr id="88" name="Text Box 37"/>
          <p:cNvSpPr txBox="1">
            <a:spLocks noChangeArrowheads="1"/>
          </p:cNvSpPr>
          <p:nvPr/>
        </p:nvSpPr>
        <p:spPr bwMode="auto">
          <a:xfrm>
            <a:off x="549359" y="4200145"/>
            <a:ext cx="16002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15" tIns="65308" rIns="130615" bIns="6530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ko-KR" sz="2000" dirty="0">
                <a:latin typeface="Helvetica" charset="0"/>
              </a:rPr>
              <a:t>process </a:t>
            </a:r>
            <a:r>
              <a:rPr lang="en-US" altLang="ko-KR" sz="2000" dirty="0" smtClean="0">
                <a:latin typeface="Helvetica" charset="0"/>
              </a:rPr>
              <a:t>1</a:t>
            </a:r>
            <a:endParaRPr lang="en-US" altLang="ko-KR" sz="2000" dirty="0">
              <a:latin typeface="Helvetica" charset="0"/>
            </a:endParaRPr>
          </a:p>
        </p:txBody>
      </p:sp>
      <p:sp>
        <p:nvSpPr>
          <p:cNvPr id="90" name="Text Box 39"/>
          <p:cNvSpPr txBox="1">
            <a:spLocks noChangeArrowheads="1"/>
          </p:cNvSpPr>
          <p:nvPr/>
        </p:nvSpPr>
        <p:spPr bwMode="auto">
          <a:xfrm>
            <a:off x="549359" y="5905120"/>
            <a:ext cx="16002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15" tIns="65308" rIns="130615" bIns="6530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ko-KR" sz="2000" dirty="0">
                <a:latin typeface="Helvetica" charset="0"/>
              </a:rPr>
              <a:t>process </a:t>
            </a:r>
            <a:r>
              <a:rPr lang="en-US" altLang="ko-KR" sz="2000" dirty="0" smtClean="0">
                <a:latin typeface="Helvetica" charset="0"/>
              </a:rPr>
              <a:t>3</a:t>
            </a:r>
            <a:endParaRPr lang="en-US" altLang="ko-KR" sz="2000" dirty="0">
              <a:latin typeface="Helvetica" charset="0"/>
            </a:endParaRPr>
          </a:p>
        </p:txBody>
      </p:sp>
      <p:sp>
        <p:nvSpPr>
          <p:cNvPr id="91" name="Rectangle 44"/>
          <p:cNvSpPr>
            <a:spLocks noChangeArrowheads="1"/>
          </p:cNvSpPr>
          <p:nvPr/>
        </p:nvSpPr>
        <p:spPr bwMode="auto">
          <a:xfrm>
            <a:off x="549359" y="5554283"/>
            <a:ext cx="1714500" cy="406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0615" tIns="65308" rIns="130615" bIns="65308" anchor="ctr"/>
          <a:lstStyle/>
          <a:p>
            <a:endParaRPr lang="ko-KR"/>
          </a:p>
        </p:txBody>
      </p:sp>
      <p:sp>
        <p:nvSpPr>
          <p:cNvPr id="92" name="Line 45"/>
          <p:cNvSpPr>
            <a:spLocks noChangeShapeType="1"/>
          </p:cNvSpPr>
          <p:nvPr/>
        </p:nvSpPr>
        <p:spPr bwMode="auto">
          <a:xfrm>
            <a:off x="549359" y="5087558"/>
            <a:ext cx="1714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30615" tIns="65308" rIns="130615" bIns="65308" anchor="ctr"/>
          <a:lstStyle/>
          <a:p>
            <a:endParaRPr lang="en-US"/>
          </a:p>
        </p:txBody>
      </p:sp>
      <p:sp>
        <p:nvSpPr>
          <p:cNvPr id="93" name="Text Box 46"/>
          <p:cNvSpPr txBox="1">
            <a:spLocks noChangeArrowheads="1"/>
          </p:cNvSpPr>
          <p:nvPr/>
        </p:nvSpPr>
        <p:spPr bwMode="auto">
          <a:xfrm>
            <a:off x="549359" y="5130420"/>
            <a:ext cx="16002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15" tIns="65308" rIns="130615" bIns="6530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ko-KR" sz="2000" dirty="0">
                <a:latin typeface="Helvetica" charset="0"/>
              </a:rPr>
              <a:t>process 5</a:t>
            </a:r>
          </a:p>
        </p:txBody>
      </p:sp>
      <p:sp>
        <p:nvSpPr>
          <p:cNvPr id="94" name="AutoShape 47"/>
          <p:cNvSpPr>
            <a:spLocks noChangeArrowheads="1"/>
          </p:cNvSpPr>
          <p:nvPr/>
        </p:nvSpPr>
        <p:spPr bwMode="auto">
          <a:xfrm>
            <a:off x="43347" y="4956824"/>
            <a:ext cx="372645" cy="304800"/>
          </a:xfrm>
          <a:prstGeom prst="rightArrow">
            <a:avLst>
              <a:gd name="adj1" fmla="val 50000"/>
              <a:gd name="adj2" fmla="val 5833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0615" tIns="65308" rIns="130615" bIns="65308" anchor="ctr"/>
          <a:lstStyle/>
          <a:p>
            <a:endParaRPr lang="ko-KR"/>
          </a:p>
        </p:txBody>
      </p:sp>
      <p:sp>
        <p:nvSpPr>
          <p:cNvPr id="95" name="Rectangle 44"/>
          <p:cNvSpPr>
            <a:spLocks noChangeArrowheads="1"/>
          </p:cNvSpPr>
          <p:nvPr/>
        </p:nvSpPr>
        <p:spPr bwMode="auto">
          <a:xfrm>
            <a:off x="549359" y="4668852"/>
            <a:ext cx="1714500" cy="406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0615" tIns="65308" rIns="130615" bIns="65308" anchor="ctr"/>
          <a:lstStyle/>
          <a:p>
            <a:endParaRPr lang="ko-KR"/>
          </a:p>
        </p:txBody>
      </p:sp>
      <p:sp>
        <p:nvSpPr>
          <p:cNvPr id="96" name="Rectangle 32"/>
          <p:cNvSpPr>
            <a:spLocks noChangeArrowheads="1"/>
          </p:cNvSpPr>
          <p:nvPr/>
        </p:nvSpPr>
        <p:spPr bwMode="auto">
          <a:xfrm>
            <a:off x="2668671" y="3636189"/>
            <a:ext cx="1714500" cy="284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0615" tIns="65308" rIns="130615" bIns="65308" anchor="ctr"/>
          <a:lstStyle/>
          <a:p>
            <a:endParaRPr lang="ko-KR"/>
          </a:p>
        </p:txBody>
      </p:sp>
      <p:sp>
        <p:nvSpPr>
          <p:cNvPr id="97" name="Line 33"/>
          <p:cNvSpPr>
            <a:spLocks noChangeShapeType="1"/>
          </p:cNvSpPr>
          <p:nvPr/>
        </p:nvSpPr>
        <p:spPr bwMode="auto">
          <a:xfrm>
            <a:off x="2668671" y="4120376"/>
            <a:ext cx="1714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30615" tIns="65308" rIns="130615" bIns="65308" anchor="ctr"/>
          <a:lstStyle/>
          <a:p>
            <a:endParaRPr lang="en-US"/>
          </a:p>
        </p:txBody>
      </p:sp>
      <p:sp>
        <p:nvSpPr>
          <p:cNvPr id="99" name="Line 35"/>
          <p:cNvSpPr>
            <a:spLocks noChangeShapeType="1"/>
          </p:cNvSpPr>
          <p:nvPr/>
        </p:nvSpPr>
        <p:spPr bwMode="auto">
          <a:xfrm>
            <a:off x="2668671" y="5911076"/>
            <a:ext cx="1714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30615" tIns="65308" rIns="130615" bIns="65308" anchor="ctr"/>
          <a:lstStyle/>
          <a:p>
            <a:endParaRPr lang="en-US"/>
          </a:p>
        </p:txBody>
      </p:sp>
      <p:sp>
        <p:nvSpPr>
          <p:cNvPr id="100" name="Text Box 36"/>
          <p:cNvSpPr txBox="1">
            <a:spLocks noChangeArrowheads="1"/>
          </p:cNvSpPr>
          <p:nvPr/>
        </p:nvSpPr>
        <p:spPr bwMode="auto">
          <a:xfrm>
            <a:off x="3140159" y="3618726"/>
            <a:ext cx="6350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15" tIns="65308" rIns="130615" bIns="6530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ko-KR" sz="2000">
                <a:latin typeface="Helvetica" charset="0"/>
              </a:rPr>
              <a:t>OS</a:t>
            </a:r>
          </a:p>
        </p:txBody>
      </p:sp>
      <p:sp>
        <p:nvSpPr>
          <p:cNvPr id="102" name="Text Box 39"/>
          <p:cNvSpPr txBox="1">
            <a:spLocks noChangeArrowheads="1"/>
          </p:cNvSpPr>
          <p:nvPr/>
        </p:nvSpPr>
        <p:spPr bwMode="auto">
          <a:xfrm>
            <a:off x="2668671" y="5917426"/>
            <a:ext cx="16002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15" tIns="65308" rIns="130615" bIns="6530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ko-KR" sz="2000" dirty="0">
                <a:latin typeface="Helvetica" charset="0"/>
              </a:rPr>
              <a:t>process </a:t>
            </a:r>
            <a:r>
              <a:rPr lang="en-US" altLang="ko-KR" sz="2000" dirty="0" smtClean="0">
                <a:latin typeface="Helvetica" charset="0"/>
              </a:rPr>
              <a:t>3</a:t>
            </a:r>
            <a:endParaRPr lang="en-US" altLang="ko-KR" sz="2000" dirty="0">
              <a:latin typeface="Helvetica" charset="0"/>
            </a:endParaRPr>
          </a:p>
        </p:txBody>
      </p:sp>
      <p:sp>
        <p:nvSpPr>
          <p:cNvPr id="103" name="Rectangle 44"/>
          <p:cNvSpPr>
            <a:spLocks noChangeArrowheads="1"/>
          </p:cNvSpPr>
          <p:nvPr/>
        </p:nvSpPr>
        <p:spPr bwMode="auto">
          <a:xfrm>
            <a:off x="2668671" y="5566589"/>
            <a:ext cx="1714500" cy="406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0615" tIns="65308" rIns="130615" bIns="65308" anchor="ctr"/>
          <a:lstStyle/>
          <a:p>
            <a:endParaRPr lang="ko-KR"/>
          </a:p>
        </p:txBody>
      </p:sp>
      <p:sp>
        <p:nvSpPr>
          <p:cNvPr id="104" name="Line 45"/>
          <p:cNvSpPr>
            <a:spLocks noChangeShapeType="1"/>
          </p:cNvSpPr>
          <p:nvPr/>
        </p:nvSpPr>
        <p:spPr bwMode="auto">
          <a:xfrm>
            <a:off x="2668671" y="5099864"/>
            <a:ext cx="1714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30615" tIns="65308" rIns="130615" bIns="65308" anchor="ctr"/>
          <a:lstStyle/>
          <a:p>
            <a:endParaRPr lang="en-US"/>
          </a:p>
        </p:txBody>
      </p:sp>
      <p:sp>
        <p:nvSpPr>
          <p:cNvPr id="105" name="Text Box 46"/>
          <p:cNvSpPr txBox="1">
            <a:spLocks noChangeArrowheads="1"/>
          </p:cNvSpPr>
          <p:nvPr/>
        </p:nvSpPr>
        <p:spPr bwMode="auto">
          <a:xfrm>
            <a:off x="2668671" y="5142726"/>
            <a:ext cx="16002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15" tIns="65308" rIns="130615" bIns="6530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ko-KR" sz="2000" dirty="0">
                <a:latin typeface="Helvetica" charset="0"/>
              </a:rPr>
              <a:t>process </a:t>
            </a:r>
            <a:r>
              <a:rPr lang="en-US" altLang="ko-KR" sz="2000" dirty="0" smtClean="0">
                <a:latin typeface="Helvetica" charset="0"/>
              </a:rPr>
              <a:t>5</a:t>
            </a:r>
            <a:endParaRPr lang="en-US" altLang="ko-KR" sz="2000" dirty="0">
              <a:latin typeface="Helvetica" charset="0"/>
            </a:endParaRPr>
          </a:p>
        </p:txBody>
      </p:sp>
      <p:sp>
        <p:nvSpPr>
          <p:cNvPr id="106" name="Rectangle 44"/>
          <p:cNvSpPr>
            <a:spLocks noChangeArrowheads="1"/>
          </p:cNvSpPr>
          <p:nvPr/>
        </p:nvSpPr>
        <p:spPr bwMode="auto">
          <a:xfrm>
            <a:off x="2668671" y="4120376"/>
            <a:ext cx="1714500" cy="967182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0615" tIns="65308" rIns="130615" bIns="65308" anchor="ctr"/>
          <a:lstStyle/>
          <a:p>
            <a:endParaRPr lang="ko-KR"/>
          </a:p>
        </p:txBody>
      </p:sp>
      <p:sp>
        <p:nvSpPr>
          <p:cNvPr id="107" name="Rectangle 32"/>
          <p:cNvSpPr>
            <a:spLocks noChangeArrowheads="1"/>
          </p:cNvSpPr>
          <p:nvPr/>
        </p:nvSpPr>
        <p:spPr bwMode="auto">
          <a:xfrm>
            <a:off x="4907464" y="3629675"/>
            <a:ext cx="1714500" cy="284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0615" tIns="65308" rIns="130615" bIns="65308" anchor="ctr"/>
          <a:lstStyle/>
          <a:p>
            <a:endParaRPr lang="ko-KR"/>
          </a:p>
        </p:txBody>
      </p:sp>
      <p:sp>
        <p:nvSpPr>
          <p:cNvPr id="108" name="Line 33"/>
          <p:cNvSpPr>
            <a:spLocks noChangeShapeType="1"/>
          </p:cNvSpPr>
          <p:nvPr/>
        </p:nvSpPr>
        <p:spPr bwMode="auto">
          <a:xfrm>
            <a:off x="4907464" y="4113862"/>
            <a:ext cx="1714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30615" tIns="65308" rIns="130615" bIns="65308" anchor="ctr"/>
          <a:lstStyle/>
          <a:p>
            <a:endParaRPr lang="en-US"/>
          </a:p>
        </p:txBody>
      </p:sp>
      <p:sp>
        <p:nvSpPr>
          <p:cNvPr id="109" name="Line 35"/>
          <p:cNvSpPr>
            <a:spLocks noChangeShapeType="1"/>
          </p:cNvSpPr>
          <p:nvPr/>
        </p:nvSpPr>
        <p:spPr bwMode="auto">
          <a:xfrm>
            <a:off x="4907464" y="5904562"/>
            <a:ext cx="1714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30615" tIns="65308" rIns="130615" bIns="65308" anchor="ctr"/>
          <a:lstStyle/>
          <a:p>
            <a:endParaRPr lang="en-US"/>
          </a:p>
        </p:txBody>
      </p:sp>
      <p:sp>
        <p:nvSpPr>
          <p:cNvPr id="110" name="Text Box 36"/>
          <p:cNvSpPr txBox="1">
            <a:spLocks noChangeArrowheads="1"/>
          </p:cNvSpPr>
          <p:nvPr/>
        </p:nvSpPr>
        <p:spPr bwMode="auto">
          <a:xfrm>
            <a:off x="5378952" y="3612212"/>
            <a:ext cx="6350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15" tIns="65308" rIns="130615" bIns="6530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ko-KR" sz="2000">
                <a:latin typeface="Helvetica" charset="0"/>
              </a:rPr>
              <a:t>OS</a:t>
            </a:r>
          </a:p>
        </p:txBody>
      </p:sp>
      <p:sp>
        <p:nvSpPr>
          <p:cNvPr id="111" name="Text Box 37"/>
          <p:cNvSpPr txBox="1">
            <a:spLocks noChangeArrowheads="1"/>
          </p:cNvSpPr>
          <p:nvPr/>
        </p:nvSpPr>
        <p:spPr bwMode="auto">
          <a:xfrm>
            <a:off x="4907464" y="4205937"/>
            <a:ext cx="16002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15" tIns="65308" rIns="130615" bIns="6530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ko-KR" sz="2000" dirty="0">
                <a:latin typeface="Helvetica" charset="0"/>
              </a:rPr>
              <a:t>process </a:t>
            </a:r>
            <a:r>
              <a:rPr lang="en-US" altLang="ko-KR" sz="2000" dirty="0" smtClean="0">
                <a:latin typeface="Helvetica" charset="0"/>
              </a:rPr>
              <a:t>6</a:t>
            </a:r>
            <a:endParaRPr lang="en-US" altLang="ko-KR" sz="2000" dirty="0">
              <a:latin typeface="Helvetica" charset="0"/>
            </a:endParaRPr>
          </a:p>
        </p:txBody>
      </p:sp>
      <p:sp>
        <p:nvSpPr>
          <p:cNvPr id="112" name="Text Box 39"/>
          <p:cNvSpPr txBox="1">
            <a:spLocks noChangeArrowheads="1"/>
          </p:cNvSpPr>
          <p:nvPr/>
        </p:nvSpPr>
        <p:spPr bwMode="auto">
          <a:xfrm>
            <a:off x="4907464" y="5910912"/>
            <a:ext cx="16002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15" tIns="65308" rIns="130615" bIns="6530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ko-KR" sz="2000" dirty="0">
                <a:latin typeface="Helvetica" charset="0"/>
              </a:rPr>
              <a:t>process </a:t>
            </a:r>
            <a:r>
              <a:rPr lang="en-US" altLang="ko-KR" sz="2000" dirty="0" smtClean="0">
                <a:latin typeface="Helvetica" charset="0"/>
              </a:rPr>
              <a:t>3</a:t>
            </a:r>
            <a:endParaRPr lang="en-US" altLang="ko-KR" sz="2000" dirty="0">
              <a:latin typeface="Helvetica" charset="0"/>
            </a:endParaRPr>
          </a:p>
        </p:txBody>
      </p:sp>
      <p:sp>
        <p:nvSpPr>
          <p:cNvPr id="113" name="Rectangle 44"/>
          <p:cNvSpPr>
            <a:spLocks noChangeArrowheads="1"/>
          </p:cNvSpPr>
          <p:nvPr/>
        </p:nvSpPr>
        <p:spPr bwMode="auto">
          <a:xfrm>
            <a:off x="4907464" y="5560075"/>
            <a:ext cx="1714500" cy="406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0615" tIns="65308" rIns="130615" bIns="65308" anchor="ctr"/>
          <a:lstStyle/>
          <a:p>
            <a:endParaRPr lang="ko-KR"/>
          </a:p>
        </p:txBody>
      </p:sp>
      <p:sp>
        <p:nvSpPr>
          <p:cNvPr id="114" name="Line 45"/>
          <p:cNvSpPr>
            <a:spLocks noChangeShapeType="1"/>
          </p:cNvSpPr>
          <p:nvPr/>
        </p:nvSpPr>
        <p:spPr bwMode="auto">
          <a:xfrm>
            <a:off x="4907464" y="5093350"/>
            <a:ext cx="1714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30615" tIns="65308" rIns="130615" bIns="65308" anchor="ctr"/>
          <a:lstStyle/>
          <a:p>
            <a:endParaRPr lang="en-US"/>
          </a:p>
        </p:txBody>
      </p:sp>
      <p:sp>
        <p:nvSpPr>
          <p:cNvPr id="115" name="Text Box 46"/>
          <p:cNvSpPr txBox="1">
            <a:spLocks noChangeArrowheads="1"/>
          </p:cNvSpPr>
          <p:nvPr/>
        </p:nvSpPr>
        <p:spPr bwMode="auto">
          <a:xfrm>
            <a:off x="4907464" y="5136212"/>
            <a:ext cx="16002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15" tIns="65308" rIns="130615" bIns="6530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ko-KR" sz="2000" dirty="0">
                <a:latin typeface="Helvetica" charset="0"/>
              </a:rPr>
              <a:t>process </a:t>
            </a:r>
            <a:r>
              <a:rPr lang="en-US" altLang="ko-KR" sz="2000" dirty="0" smtClean="0">
                <a:latin typeface="Helvetica" charset="0"/>
              </a:rPr>
              <a:t>5</a:t>
            </a:r>
            <a:endParaRPr lang="en-US" altLang="ko-KR" sz="2000" dirty="0">
              <a:latin typeface="Helvetica" charset="0"/>
            </a:endParaRPr>
          </a:p>
        </p:txBody>
      </p:sp>
      <p:sp>
        <p:nvSpPr>
          <p:cNvPr id="116" name="Rectangle 44"/>
          <p:cNvSpPr>
            <a:spLocks noChangeArrowheads="1"/>
          </p:cNvSpPr>
          <p:nvPr/>
        </p:nvSpPr>
        <p:spPr bwMode="auto">
          <a:xfrm>
            <a:off x="4907464" y="4956824"/>
            <a:ext cx="1714500" cy="12422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0615" tIns="65308" rIns="130615" bIns="65308" anchor="ctr"/>
          <a:lstStyle/>
          <a:p>
            <a:endParaRPr lang="ko-KR"/>
          </a:p>
        </p:txBody>
      </p:sp>
      <p:sp>
        <p:nvSpPr>
          <p:cNvPr id="117" name="Rectangle 32"/>
          <p:cNvSpPr>
            <a:spLocks noChangeArrowheads="1"/>
          </p:cNvSpPr>
          <p:nvPr/>
        </p:nvSpPr>
        <p:spPr bwMode="auto">
          <a:xfrm>
            <a:off x="7184698" y="3636189"/>
            <a:ext cx="1714500" cy="284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0615" tIns="65308" rIns="130615" bIns="65308" anchor="ctr"/>
          <a:lstStyle/>
          <a:p>
            <a:endParaRPr lang="ko-KR"/>
          </a:p>
        </p:txBody>
      </p:sp>
      <p:sp>
        <p:nvSpPr>
          <p:cNvPr id="118" name="Line 33"/>
          <p:cNvSpPr>
            <a:spLocks noChangeShapeType="1"/>
          </p:cNvSpPr>
          <p:nvPr/>
        </p:nvSpPr>
        <p:spPr bwMode="auto">
          <a:xfrm>
            <a:off x="7184698" y="4120376"/>
            <a:ext cx="1714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30615" tIns="65308" rIns="130615" bIns="65308" anchor="ctr"/>
          <a:lstStyle/>
          <a:p>
            <a:endParaRPr lang="en-US"/>
          </a:p>
        </p:txBody>
      </p:sp>
      <p:sp>
        <p:nvSpPr>
          <p:cNvPr id="119" name="Line 35"/>
          <p:cNvSpPr>
            <a:spLocks noChangeShapeType="1"/>
          </p:cNvSpPr>
          <p:nvPr/>
        </p:nvSpPr>
        <p:spPr bwMode="auto">
          <a:xfrm>
            <a:off x="7184698" y="5911076"/>
            <a:ext cx="1714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30615" tIns="65308" rIns="130615" bIns="65308" anchor="ctr"/>
          <a:lstStyle/>
          <a:p>
            <a:endParaRPr lang="en-US"/>
          </a:p>
        </p:txBody>
      </p:sp>
      <p:sp>
        <p:nvSpPr>
          <p:cNvPr id="120" name="Text Box 36"/>
          <p:cNvSpPr txBox="1">
            <a:spLocks noChangeArrowheads="1"/>
          </p:cNvSpPr>
          <p:nvPr/>
        </p:nvSpPr>
        <p:spPr bwMode="auto">
          <a:xfrm>
            <a:off x="7656186" y="3618726"/>
            <a:ext cx="6350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15" tIns="65308" rIns="130615" bIns="6530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ko-KR" sz="2000">
                <a:latin typeface="Helvetica" charset="0"/>
              </a:rPr>
              <a:t>OS</a:t>
            </a:r>
          </a:p>
        </p:txBody>
      </p:sp>
      <p:sp>
        <p:nvSpPr>
          <p:cNvPr id="121" name="Text Box 37"/>
          <p:cNvSpPr txBox="1">
            <a:spLocks noChangeArrowheads="1"/>
          </p:cNvSpPr>
          <p:nvPr/>
        </p:nvSpPr>
        <p:spPr bwMode="auto">
          <a:xfrm>
            <a:off x="7184698" y="4212451"/>
            <a:ext cx="16002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15" tIns="65308" rIns="130615" bIns="6530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ko-KR" sz="2000" dirty="0">
                <a:latin typeface="Helvetica" charset="0"/>
              </a:rPr>
              <a:t>process </a:t>
            </a:r>
            <a:r>
              <a:rPr lang="en-US" altLang="ko-KR" sz="2000" dirty="0" smtClean="0">
                <a:latin typeface="Helvetica" charset="0"/>
              </a:rPr>
              <a:t>6</a:t>
            </a:r>
            <a:endParaRPr lang="en-US" altLang="ko-KR" sz="2000" dirty="0">
              <a:latin typeface="Helvetica" charset="0"/>
            </a:endParaRPr>
          </a:p>
        </p:txBody>
      </p:sp>
      <p:sp>
        <p:nvSpPr>
          <p:cNvPr id="122" name="Text Box 39"/>
          <p:cNvSpPr txBox="1">
            <a:spLocks noChangeArrowheads="1"/>
          </p:cNvSpPr>
          <p:nvPr/>
        </p:nvSpPr>
        <p:spPr bwMode="auto">
          <a:xfrm>
            <a:off x="7184698" y="5917426"/>
            <a:ext cx="16002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15" tIns="65308" rIns="130615" bIns="6530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ko-KR" sz="2000" dirty="0">
                <a:latin typeface="Helvetica" charset="0"/>
              </a:rPr>
              <a:t>process </a:t>
            </a:r>
            <a:r>
              <a:rPr lang="en-US" altLang="ko-KR" sz="2000" dirty="0" smtClean="0">
                <a:latin typeface="Helvetica" charset="0"/>
              </a:rPr>
              <a:t>3</a:t>
            </a:r>
            <a:endParaRPr lang="en-US" altLang="ko-KR" sz="2000" dirty="0">
              <a:latin typeface="Helvetica" charset="0"/>
            </a:endParaRPr>
          </a:p>
        </p:txBody>
      </p:sp>
      <p:sp>
        <p:nvSpPr>
          <p:cNvPr id="123" name="Rectangle 44"/>
          <p:cNvSpPr>
            <a:spLocks noChangeArrowheads="1"/>
          </p:cNvSpPr>
          <p:nvPr/>
        </p:nvSpPr>
        <p:spPr bwMode="auto">
          <a:xfrm>
            <a:off x="7184698" y="5898769"/>
            <a:ext cx="1714500" cy="74219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0615" tIns="65308" rIns="130615" bIns="65308" anchor="ctr"/>
          <a:lstStyle/>
          <a:p>
            <a:endParaRPr lang="ko-KR"/>
          </a:p>
        </p:txBody>
      </p:sp>
      <p:sp>
        <p:nvSpPr>
          <p:cNvPr id="124" name="Line 45"/>
          <p:cNvSpPr>
            <a:spLocks noChangeShapeType="1"/>
          </p:cNvSpPr>
          <p:nvPr/>
        </p:nvSpPr>
        <p:spPr bwMode="auto">
          <a:xfrm>
            <a:off x="7184698" y="5099864"/>
            <a:ext cx="1714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30615" tIns="65308" rIns="130615" bIns="65308" anchor="ctr"/>
          <a:lstStyle/>
          <a:p>
            <a:endParaRPr lang="en-US"/>
          </a:p>
        </p:txBody>
      </p:sp>
      <p:sp>
        <p:nvSpPr>
          <p:cNvPr id="125" name="Text Box 46"/>
          <p:cNvSpPr txBox="1">
            <a:spLocks noChangeArrowheads="1"/>
          </p:cNvSpPr>
          <p:nvPr/>
        </p:nvSpPr>
        <p:spPr bwMode="auto">
          <a:xfrm>
            <a:off x="7197791" y="5192977"/>
            <a:ext cx="1600200" cy="732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15" tIns="65308" rIns="130615" bIns="6530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altLang="ko-KR" sz="2000" dirty="0">
                <a:latin typeface="Helvetica" charset="0"/>
              </a:rPr>
              <a:t>process </a:t>
            </a:r>
            <a:r>
              <a:rPr lang="en-US" altLang="ko-KR" sz="2000" dirty="0" smtClean="0">
                <a:latin typeface="Helvetica" charset="0"/>
              </a:rPr>
              <a:t>5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altLang="ko-KR" sz="2000" dirty="0" smtClean="0">
                <a:latin typeface="Helvetica" charset="0"/>
              </a:rPr>
              <a:t>process 7</a:t>
            </a:r>
            <a:endParaRPr lang="en-US" altLang="ko-KR" sz="2000" dirty="0">
              <a:latin typeface="Helvetica" charset="0"/>
            </a:endParaRPr>
          </a:p>
        </p:txBody>
      </p:sp>
      <p:sp>
        <p:nvSpPr>
          <p:cNvPr id="126" name="Rectangle 44"/>
          <p:cNvSpPr>
            <a:spLocks noChangeArrowheads="1"/>
          </p:cNvSpPr>
          <p:nvPr/>
        </p:nvSpPr>
        <p:spPr bwMode="auto">
          <a:xfrm>
            <a:off x="7184698" y="4963338"/>
            <a:ext cx="1714500" cy="12422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0615" tIns="65308" rIns="130615" bIns="65308" anchor="ctr"/>
          <a:lstStyle/>
          <a:p>
            <a:endParaRPr lang="ko-KR"/>
          </a:p>
        </p:txBody>
      </p:sp>
      <p:sp>
        <p:nvSpPr>
          <p:cNvPr id="127" name="Line 25"/>
          <p:cNvSpPr>
            <a:spLocks noChangeShapeType="1"/>
          </p:cNvSpPr>
          <p:nvPr/>
        </p:nvSpPr>
        <p:spPr bwMode="auto">
          <a:xfrm>
            <a:off x="7184698" y="5554283"/>
            <a:ext cx="1714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30615" tIns="65308" rIns="130615" bIns="65308" anchor="ctr"/>
          <a:lstStyle/>
          <a:p>
            <a:endParaRPr lang="en-US"/>
          </a:p>
        </p:txBody>
      </p:sp>
      <p:sp>
        <p:nvSpPr>
          <p:cNvPr id="134" name="Rectangle 133"/>
          <p:cNvSpPr/>
          <p:nvPr/>
        </p:nvSpPr>
        <p:spPr>
          <a:xfrm>
            <a:off x="7175796" y="4971987"/>
            <a:ext cx="1714500" cy="103265"/>
          </a:xfrm>
          <a:prstGeom prst="rect">
            <a:avLst/>
          </a:prstGeom>
          <a:solidFill>
            <a:srgbClr val="FF0000"/>
          </a:solidFill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/>
        </p:nvSpPr>
        <p:spPr>
          <a:xfrm>
            <a:off x="7175796" y="5910912"/>
            <a:ext cx="1714500" cy="45719"/>
          </a:xfrm>
          <a:prstGeom prst="rect">
            <a:avLst/>
          </a:prstGeom>
          <a:solidFill>
            <a:srgbClr val="FF0000"/>
          </a:solidFill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1503765" y="3531930"/>
            <a:ext cx="4296939" cy="1610796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 smtClean="0"/>
              <a:t>External</a:t>
            </a:r>
          </a:p>
          <a:p>
            <a:pPr algn="ctr"/>
            <a:r>
              <a:rPr lang="en-US" sz="3600" i="1" dirty="0" smtClean="0"/>
              <a:t>Fragmentation!</a:t>
            </a:r>
            <a:endParaRPr lang="en-US" sz="3600" i="1" dirty="0"/>
          </a:p>
        </p:txBody>
      </p:sp>
      <p:cxnSp>
        <p:nvCxnSpPr>
          <p:cNvPr id="41" name="Straight Arrow Connector 40"/>
          <p:cNvCxnSpPr>
            <a:stCxn id="2" idx="3"/>
          </p:cNvCxnSpPr>
          <p:nvPr/>
        </p:nvCxnSpPr>
        <p:spPr>
          <a:xfrm>
            <a:off x="5800704" y="4337328"/>
            <a:ext cx="1320741" cy="6194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>
            <a:stCxn id="2" idx="3"/>
          </p:cNvCxnSpPr>
          <p:nvPr/>
        </p:nvCxnSpPr>
        <p:spPr>
          <a:xfrm>
            <a:off x="5800704" y="4337328"/>
            <a:ext cx="1320741" cy="158770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94650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82000" cy="1143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NZ">
                <a:solidFill>
                  <a:srgbClr val="37609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ea typeface="ＭＳ Ｐゴシック" charset="0"/>
              </a:rPr>
              <a:t>Dynamic Partitioning Example</a:t>
            </a:r>
          </a:p>
        </p:txBody>
      </p:sp>
      <p:sp>
        <p:nvSpPr>
          <p:cNvPr id="22" name="Content Placeholder 21"/>
          <p:cNvSpPr>
            <a:spLocks noGrp="1"/>
          </p:cNvSpPr>
          <p:nvPr>
            <p:ph idx="1"/>
          </p:nvPr>
        </p:nvSpPr>
        <p:spPr>
          <a:xfrm>
            <a:off x="3581400" y="1524000"/>
            <a:ext cx="5105400" cy="4267200"/>
          </a:xfrm>
        </p:spPr>
        <p:txBody>
          <a:bodyPr>
            <a:normAutofit/>
          </a:bodyPr>
          <a:lstStyle/>
          <a:p>
            <a:r>
              <a:rPr lang="en-NZ" b="1" i="1" dirty="0">
                <a:latin typeface="Calibri" charset="0"/>
              </a:rPr>
              <a:t>External Fragmentation</a:t>
            </a:r>
          </a:p>
          <a:p>
            <a:pPr lvl="1"/>
            <a:r>
              <a:rPr lang="en-NZ" dirty="0">
                <a:latin typeface="Calibri" charset="0"/>
              </a:rPr>
              <a:t>Memory external to all processes is fragmented</a:t>
            </a:r>
          </a:p>
          <a:p>
            <a:r>
              <a:rPr lang="en-NZ" b="1" i="1" dirty="0" smtClean="0">
                <a:latin typeface="Calibri" charset="0"/>
              </a:rPr>
              <a:t>Compaction</a:t>
            </a:r>
            <a:endParaRPr lang="en-NZ" b="1" i="1" dirty="0">
              <a:latin typeface="Calibri" charset="0"/>
            </a:endParaRPr>
          </a:p>
          <a:p>
            <a:pPr lvl="1"/>
            <a:r>
              <a:rPr lang="en-NZ" dirty="0">
                <a:latin typeface="Calibri" charset="0"/>
              </a:rPr>
              <a:t>OS moves processes so that they are contiguous</a:t>
            </a:r>
          </a:p>
          <a:p>
            <a:pPr lvl="1"/>
            <a:r>
              <a:rPr lang="en-NZ" dirty="0">
                <a:latin typeface="Calibri" charset="0"/>
              </a:rPr>
              <a:t>Time consuming and wastes CPU time</a:t>
            </a:r>
          </a:p>
          <a:p>
            <a:endParaRPr lang="en-NZ" dirty="0">
              <a:latin typeface="Calibri" charset="0"/>
            </a:endParaRPr>
          </a:p>
        </p:txBody>
      </p:sp>
      <p:grpSp>
        <p:nvGrpSpPr>
          <p:cNvPr id="20484" name="Group 5"/>
          <p:cNvGrpSpPr>
            <a:grpSpLocks/>
          </p:cNvGrpSpPr>
          <p:nvPr/>
        </p:nvGrpSpPr>
        <p:grpSpPr bwMode="auto">
          <a:xfrm>
            <a:off x="1489075" y="1600200"/>
            <a:ext cx="1600200" cy="4724400"/>
            <a:chOff x="1066800" y="1447800"/>
            <a:chExt cx="1600200" cy="4724400"/>
          </a:xfrm>
        </p:grpSpPr>
        <p:sp>
          <p:nvSpPr>
            <p:cNvPr id="4" name="Rectangle 3"/>
            <p:cNvSpPr/>
            <p:nvPr/>
          </p:nvSpPr>
          <p:spPr>
            <a:xfrm>
              <a:off x="1066800" y="1447800"/>
              <a:ext cx="1600200" cy="4724400"/>
            </a:xfrm>
            <a:prstGeom prst="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NZ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066800" y="1447800"/>
              <a:ext cx="1600200" cy="76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NZ" dirty="0"/>
                <a:t>OS (8M)</a:t>
              </a:r>
            </a:p>
          </p:txBody>
        </p:sp>
      </p:grpSp>
      <p:sp>
        <p:nvSpPr>
          <p:cNvPr id="7" name="Rectangle 6"/>
          <p:cNvSpPr/>
          <p:nvPr/>
        </p:nvSpPr>
        <p:spPr>
          <a:xfrm>
            <a:off x="1489075" y="2362200"/>
            <a:ext cx="1600200" cy="1295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NZ" dirty="0">
                <a:solidFill>
                  <a:schemeClr val="tx1"/>
                </a:solidFill>
              </a:rPr>
              <a:t>P1 </a:t>
            </a:r>
          </a:p>
          <a:p>
            <a:pPr algn="ctr">
              <a:defRPr/>
            </a:pPr>
            <a:r>
              <a:rPr lang="en-NZ" dirty="0">
                <a:solidFill>
                  <a:schemeClr val="tx1"/>
                </a:solidFill>
              </a:rPr>
              <a:t>(20M)</a:t>
            </a:r>
          </a:p>
        </p:txBody>
      </p:sp>
      <p:sp>
        <p:nvSpPr>
          <p:cNvPr id="8" name="Rectangle 7"/>
          <p:cNvSpPr/>
          <p:nvPr/>
        </p:nvSpPr>
        <p:spPr>
          <a:xfrm>
            <a:off x="1489075" y="3657600"/>
            <a:ext cx="1600200" cy="914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 dirty="0"/>
          </a:p>
        </p:txBody>
      </p:sp>
      <p:sp>
        <p:nvSpPr>
          <p:cNvPr id="9" name="Rectangle 8"/>
          <p:cNvSpPr/>
          <p:nvPr/>
        </p:nvSpPr>
        <p:spPr>
          <a:xfrm>
            <a:off x="1489075" y="4572000"/>
            <a:ext cx="1600200" cy="13716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NZ" dirty="0"/>
              <a:t>P3</a:t>
            </a:r>
          </a:p>
          <a:p>
            <a:pPr algn="ctr">
              <a:defRPr/>
            </a:pPr>
            <a:r>
              <a:rPr lang="en-NZ" dirty="0"/>
              <a:t>(18M)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489075" y="5943600"/>
            <a:ext cx="1600200" cy="369888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NZ" dirty="0"/>
              <a:t>Empty (4M)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489075" y="3657600"/>
            <a:ext cx="1600200" cy="533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NZ" dirty="0"/>
              <a:t>P4(8M)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489075" y="4191000"/>
            <a:ext cx="1600200" cy="369888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NZ" dirty="0"/>
              <a:t>Empty (6M)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489075" y="2362200"/>
            <a:ext cx="1600200" cy="914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NZ" dirty="0"/>
              <a:t>P2</a:t>
            </a:r>
          </a:p>
          <a:p>
            <a:pPr algn="ctr">
              <a:defRPr/>
            </a:pPr>
            <a:r>
              <a:rPr lang="en-NZ" dirty="0"/>
              <a:t>(14M)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489075" y="3276600"/>
            <a:ext cx="1600200" cy="369888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NZ" dirty="0"/>
              <a:t>Empty (6M)</a:t>
            </a:r>
          </a:p>
        </p:txBody>
      </p:sp>
    </p:spTree>
    <p:extLst>
      <p:ext uri="{BB962C8B-B14F-4D97-AF65-F5344CB8AC3E}">
        <p14:creationId xmlns:p14="http://schemas.microsoft.com/office/powerpoint/2010/main" val="3849127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/>
      <p:bldP spid="7" grpId="0" animBg="1"/>
      <p:bldP spid="7" grpId="1" animBg="1"/>
      <p:bldP spid="8" grpId="0" animBg="1"/>
      <p:bldP spid="8" grpId="1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026"/>
          <p:cNvSpPr>
            <a:spLocks noGrp="1" noChangeArrowheads="1"/>
          </p:cNvSpPr>
          <p:nvPr>
            <p:ph type="title"/>
          </p:nvPr>
        </p:nvSpPr>
        <p:spPr>
          <a:xfrm>
            <a:off x="856192" y="277416"/>
            <a:ext cx="7830608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ko-KR">
                <a:latin typeface="Arial" charset="0"/>
                <a:ea typeface="ＭＳ Ｐゴシック" charset="0"/>
                <a:cs typeface="ＭＳ Ｐゴシック" charset="0"/>
              </a:rPr>
              <a:t>Fragmentation</a:t>
            </a:r>
          </a:p>
        </p:txBody>
      </p:sp>
      <p:sp>
        <p:nvSpPr>
          <p:cNvPr id="43010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762000" y="1271588"/>
            <a:ext cx="7771342" cy="4999435"/>
          </a:xfrm>
        </p:spPr>
        <p:txBody>
          <a:bodyPr>
            <a:normAutofit fontScale="77500" lnSpcReduction="20000"/>
          </a:bodyPr>
          <a:lstStyle/>
          <a:p>
            <a:r>
              <a:rPr lang="en-US" altLang="ko-KR" b="1" dirty="0">
                <a:solidFill>
                  <a:srgbClr val="3366FF"/>
                </a:solidFill>
                <a:latin typeface="Helvetica" charset="0"/>
                <a:ea typeface="ＭＳ Ｐゴシック" charset="0"/>
                <a:cs typeface="ＭＳ Ｐゴシック" charset="0"/>
              </a:rPr>
              <a:t>External Fragmentation</a:t>
            </a:r>
            <a:r>
              <a:rPr lang="en-US" altLang="ko-KR" dirty="0">
                <a:solidFill>
                  <a:srgbClr val="3366FF"/>
                </a:solidFill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ko-KR" dirty="0">
                <a:latin typeface="Helvetica" charset="0"/>
                <a:ea typeface="ＭＳ Ｐゴシック" charset="0"/>
                <a:cs typeface="ＭＳ Ｐゴシック" charset="0"/>
              </a:rPr>
              <a:t>– total </a:t>
            </a:r>
            <a:r>
              <a:rPr lang="en-US" altLang="ko-KR" dirty="0" smtClean="0">
                <a:latin typeface="Helvetica" charset="0"/>
                <a:ea typeface="ＭＳ Ｐゴシック" charset="0"/>
                <a:cs typeface="ＭＳ Ｐゴシック" charset="0"/>
              </a:rPr>
              <a:t>free memory is enough for new process, </a:t>
            </a:r>
            <a:r>
              <a:rPr lang="en-US" altLang="ko-KR" dirty="0">
                <a:latin typeface="Helvetica" charset="0"/>
                <a:ea typeface="ＭＳ Ｐゴシック" charset="0"/>
                <a:cs typeface="ＭＳ Ｐゴシック" charset="0"/>
              </a:rPr>
              <a:t>but it is not </a:t>
            </a:r>
            <a:r>
              <a:rPr lang="en-US" altLang="ko-KR" dirty="0" smtClean="0">
                <a:latin typeface="Helvetica" charset="0"/>
                <a:ea typeface="ＭＳ Ｐゴシック" charset="0"/>
                <a:cs typeface="ＭＳ Ｐゴシック" charset="0"/>
              </a:rPr>
              <a:t>contiguous</a:t>
            </a:r>
            <a:endParaRPr lang="en-US" altLang="ko-KR" b="1" dirty="0">
              <a:solidFill>
                <a:srgbClr val="3366FF"/>
              </a:solidFill>
              <a:latin typeface="Helvetica" charset="0"/>
              <a:ea typeface="ＭＳ Ｐゴシック" charset="0"/>
              <a:cs typeface="ＭＳ Ｐゴシック" charset="0"/>
            </a:endParaRPr>
          </a:p>
          <a:p>
            <a:r>
              <a:rPr lang="en-US" altLang="ko-KR" b="1" dirty="0">
                <a:solidFill>
                  <a:srgbClr val="3366FF"/>
                </a:solidFill>
                <a:latin typeface="Helvetica" charset="0"/>
                <a:ea typeface="ＭＳ Ｐゴシック" charset="0"/>
                <a:cs typeface="ＭＳ Ｐゴシック" charset="0"/>
              </a:rPr>
              <a:t>Internal Fragmentation</a:t>
            </a:r>
            <a:r>
              <a:rPr lang="en-US" altLang="ko-KR" dirty="0">
                <a:solidFill>
                  <a:srgbClr val="3366FF"/>
                </a:solidFill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ko-KR" dirty="0">
                <a:latin typeface="Helvetica" charset="0"/>
                <a:ea typeface="ＭＳ Ｐゴシック" charset="0"/>
                <a:cs typeface="ＭＳ Ｐゴシック" charset="0"/>
              </a:rPr>
              <a:t>– allocated memory </a:t>
            </a:r>
            <a:r>
              <a:rPr lang="en-US" altLang="ko-KR" dirty="0" smtClean="0">
                <a:latin typeface="Helvetica" charset="0"/>
                <a:ea typeface="ＭＳ Ｐゴシック" charset="0"/>
                <a:cs typeface="ＭＳ Ｐゴシック" charset="0"/>
              </a:rPr>
              <a:t>to a process but never used</a:t>
            </a:r>
          </a:p>
          <a:p>
            <a:endParaRPr lang="en-US" altLang="ko-KR" dirty="0" smtClean="0">
              <a:latin typeface="Helvetica" charset="0"/>
              <a:ea typeface="ＭＳ Ｐゴシック" charset="0"/>
              <a:cs typeface="ＭＳ Ｐゴシック" charset="0"/>
            </a:endParaRPr>
          </a:p>
          <a:p>
            <a:r>
              <a:rPr lang="en-US" altLang="ko-KR" i="1" dirty="0" smtClean="0">
                <a:latin typeface="Helvetica" charset="0"/>
                <a:ea typeface="ＭＳ Ｐゴシック" charset="0"/>
                <a:cs typeface="ＭＳ Ｐゴシック" charset="0"/>
              </a:rPr>
              <a:t>Fixed partitioning has only internal frag.</a:t>
            </a:r>
          </a:p>
          <a:p>
            <a:r>
              <a:rPr lang="en-US" altLang="ko-KR" i="1" dirty="0" smtClean="0">
                <a:latin typeface="Helvetica" charset="0"/>
                <a:ea typeface="ＭＳ Ｐゴシック" charset="0"/>
                <a:cs typeface="ＭＳ Ｐゴシック" charset="0"/>
              </a:rPr>
              <a:t>Dynamic partitioning has only external frag.</a:t>
            </a:r>
          </a:p>
          <a:p>
            <a:endParaRPr lang="en-US" altLang="ko-KR" sz="800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endParaRPr lang="en-US" altLang="ko-KR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r>
              <a:rPr lang="en-US" altLang="ko-KR" dirty="0">
                <a:latin typeface="Helvetica" charset="0"/>
                <a:ea typeface="ＭＳ Ｐゴシック" charset="0"/>
                <a:cs typeface="ＭＳ Ｐゴシック" charset="0"/>
              </a:rPr>
              <a:t>First </a:t>
            </a:r>
            <a:r>
              <a:rPr lang="en-US" altLang="ko-KR" dirty="0" smtClean="0">
                <a:latin typeface="Helvetica" charset="0"/>
                <a:ea typeface="ＭＳ Ｐゴシック" charset="0"/>
                <a:cs typeface="ＭＳ Ｐゴシック" charset="0"/>
              </a:rPr>
              <a:t>fit has 50-percent rule</a:t>
            </a:r>
          </a:p>
          <a:p>
            <a:pPr lvl="1"/>
            <a:r>
              <a:rPr lang="en-US" altLang="ko-KR" dirty="0" smtClean="0">
                <a:latin typeface="Helvetica" charset="0"/>
                <a:ea typeface="ＭＳ Ｐゴシック" charset="0"/>
                <a:cs typeface="ＭＳ Ｐゴシック" charset="0"/>
              </a:rPr>
              <a:t>given </a:t>
            </a:r>
            <a:r>
              <a:rPr lang="en-US" altLang="ko-KR" i="1" dirty="0">
                <a:latin typeface="Helvetica" charset="0"/>
                <a:ea typeface="ＭＳ Ｐゴシック" charset="0"/>
                <a:cs typeface="ＭＳ Ｐゴシック" charset="0"/>
              </a:rPr>
              <a:t>N</a:t>
            </a:r>
            <a:r>
              <a:rPr lang="en-US" altLang="ko-KR" dirty="0">
                <a:latin typeface="Helvetica" charset="0"/>
                <a:ea typeface="ＭＳ Ｐゴシック" charset="0"/>
                <a:cs typeface="ＭＳ Ｐゴシック" charset="0"/>
              </a:rPr>
              <a:t> blocks allocated, 0.5 </a:t>
            </a:r>
            <a:r>
              <a:rPr lang="en-US" altLang="ko-KR" i="1" dirty="0">
                <a:latin typeface="Helvetica" charset="0"/>
                <a:ea typeface="ＭＳ Ｐゴシック" charset="0"/>
                <a:cs typeface="ＭＳ Ｐゴシック" charset="0"/>
              </a:rPr>
              <a:t>N</a:t>
            </a:r>
            <a:r>
              <a:rPr lang="en-US" altLang="ko-KR" dirty="0">
                <a:latin typeface="Helvetica" charset="0"/>
                <a:ea typeface="ＭＳ Ｐゴシック" charset="0"/>
                <a:cs typeface="ＭＳ Ｐゴシック" charset="0"/>
              </a:rPr>
              <a:t> blocks lost to </a:t>
            </a:r>
            <a:r>
              <a:rPr lang="en-US" altLang="ko-KR" dirty="0" smtClean="0">
                <a:latin typeface="Helvetica" charset="0"/>
                <a:ea typeface="ＭＳ Ｐゴシック" charset="0"/>
                <a:cs typeface="ＭＳ Ｐゴシック" charset="0"/>
              </a:rPr>
              <a:t>external fragmentation</a:t>
            </a:r>
            <a:endParaRPr lang="en-US" altLang="ko-KR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altLang="ko-KR" dirty="0" smtClean="0">
                <a:latin typeface="Helvetica" charset="0"/>
                <a:ea typeface="ＭＳ Ｐゴシック" charset="0"/>
              </a:rPr>
              <a:t>Memory utilization = 2/3</a:t>
            </a:r>
            <a:endParaRPr lang="en-US" altLang="ko-KR" b="1" dirty="0">
              <a:solidFill>
                <a:srgbClr val="3366FF"/>
              </a:solidFill>
              <a:latin typeface="Helvetic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640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>
                <a:solidFill>
                  <a:srgbClr val="37609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ea typeface="ＭＳ Ｐゴシック" charset="0"/>
              </a:rPr>
              <a:t>Buddy System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alibri" charset="0"/>
              </a:rPr>
              <a:t>For allocation of a process</a:t>
            </a:r>
          </a:p>
          <a:p>
            <a:pPr lvl="1"/>
            <a:r>
              <a:rPr lang="en-US" dirty="0" smtClean="0">
                <a:latin typeface="Calibri" charset="0"/>
              </a:rPr>
              <a:t>Divide the free memory block into two blocks</a:t>
            </a:r>
          </a:p>
          <a:p>
            <a:pPr lvl="1"/>
            <a:r>
              <a:rPr lang="en-US" dirty="0" smtClean="0">
                <a:latin typeface="Calibri" charset="0"/>
              </a:rPr>
              <a:t>until it best fits to the block</a:t>
            </a:r>
          </a:p>
          <a:p>
            <a:r>
              <a:rPr lang="en-US" dirty="0" smtClean="0">
                <a:latin typeface="Calibri" charset="0"/>
              </a:rPr>
              <a:t>For </a:t>
            </a:r>
            <a:r>
              <a:rPr lang="en-US" dirty="0" err="1" smtClean="0">
                <a:latin typeface="Calibri" charset="0"/>
              </a:rPr>
              <a:t>deallocation</a:t>
            </a:r>
            <a:r>
              <a:rPr lang="en-US" dirty="0" smtClean="0">
                <a:latin typeface="Calibri" charset="0"/>
              </a:rPr>
              <a:t> of a process</a:t>
            </a:r>
          </a:p>
          <a:p>
            <a:pPr lvl="1"/>
            <a:r>
              <a:rPr lang="en-US" dirty="0" smtClean="0">
                <a:latin typeface="Calibri" charset="0"/>
              </a:rPr>
              <a:t>Merge the freed block with buddy block</a:t>
            </a:r>
          </a:p>
          <a:p>
            <a:pPr lvl="1"/>
            <a:r>
              <a:rPr lang="en-US" dirty="0" smtClean="0">
                <a:latin typeface="Calibri" charset="0"/>
              </a:rPr>
              <a:t>buddy block</a:t>
            </a:r>
          </a:p>
          <a:p>
            <a:pPr lvl="2"/>
            <a:r>
              <a:rPr lang="en-US" dirty="0" smtClean="0">
                <a:latin typeface="Calibri" charset="0"/>
              </a:rPr>
              <a:t>The other block when it was divided into two</a:t>
            </a:r>
          </a:p>
          <a:p>
            <a:r>
              <a:rPr lang="en-US" dirty="0" smtClean="0">
                <a:latin typeface="Calibri" charset="0"/>
              </a:rPr>
              <a:t>Has both internal/external fragmentations</a:t>
            </a: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245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7162800" cy="1143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>
                <a:solidFill>
                  <a:srgbClr val="37609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ea typeface="ＭＳ Ｐゴシック" charset="0"/>
              </a:rPr>
              <a:t>Example of Buddy System</a:t>
            </a:r>
          </a:p>
        </p:txBody>
      </p:sp>
      <p:pic>
        <p:nvPicPr>
          <p:cNvPr id="29699" name="Content Placeholder 3" descr="Fig07_06.gi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2713" y="1219200"/>
            <a:ext cx="9101137" cy="6051550"/>
          </a:xfrm>
        </p:spPr>
      </p:pic>
    </p:spTree>
    <p:extLst>
      <p:ext uri="{BB962C8B-B14F-4D97-AF65-F5344CB8AC3E}">
        <p14:creationId xmlns:p14="http://schemas.microsoft.com/office/powerpoint/2010/main" val="46741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11430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>
                <a:solidFill>
                  <a:srgbClr val="37609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ea typeface="ＭＳ Ｐゴシック" charset="0"/>
              </a:rPr>
              <a:t>Tree Representation of Buddy System</a:t>
            </a:r>
          </a:p>
        </p:txBody>
      </p:sp>
      <p:pic>
        <p:nvPicPr>
          <p:cNvPr id="30723" name="Content Placeholder 3" descr="Fig07_07.gi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8888" y="1524000"/>
            <a:ext cx="6530975" cy="5181600"/>
          </a:xfrm>
        </p:spPr>
      </p:pic>
    </p:spTree>
    <p:extLst>
      <p:ext uri="{BB962C8B-B14F-4D97-AF65-F5344CB8AC3E}">
        <p14:creationId xmlns:p14="http://schemas.microsoft.com/office/powerpoint/2010/main" val="3525349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</a:t>
            </a:r>
          </a:p>
          <a:p>
            <a:pPr lvl="1"/>
            <a:r>
              <a:rPr lang="en-US" dirty="0" smtClean="0"/>
              <a:t>No external fragmentation problem</a:t>
            </a:r>
          </a:p>
          <a:p>
            <a:pPr lvl="1"/>
            <a:r>
              <a:rPr lang="en-US" dirty="0" smtClean="0"/>
              <a:t>Efficient memory sharing</a:t>
            </a:r>
          </a:p>
          <a:p>
            <a:pPr lvl="1"/>
            <a:r>
              <a:rPr lang="en-US" dirty="0" smtClean="0"/>
              <a:t>Flexible memory use</a:t>
            </a:r>
          </a:p>
          <a:p>
            <a:r>
              <a:rPr lang="en-US" dirty="0" smtClean="0"/>
              <a:t>Idea</a:t>
            </a:r>
          </a:p>
          <a:p>
            <a:pPr lvl="1"/>
            <a:r>
              <a:rPr lang="en-US" dirty="0" smtClean="0"/>
              <a:t>Divide a process into multiple fragments</a:t>
            </a:r>
          </a:p>
          <a:p>
            <a:pPr lvl="1"/>
            <a:r>
              <a:rPr lang="en-US" dirty="0" smtClean="0"/>
              <a:t>Allocation each fragment anywhere</a:t>
            </a:r>
          </a:p>
          <a:p>
            <a:pPr lvl="1"/>
            <a:r>
              <a:rPr lang="en-US" dirty="0" smtClean="0"/>
              <a:t>Maintain where the fragments are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302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NZ" dirty="0">
                <a:solidFill>
                  <a:srgbClr val="37609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ea typeface="ＭＳ Ｐゴシック" charset="0"/>
              </a:rPr>
              <a:t>Types of </a:t>
            </a:r>
            <a:r>
              <a:rPr lang="en-NZ" dirty="0" smtClean="0">
                <a:solidFill>
                  <a:srgbClr val="37609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ea typeface="ＭＳ Ｐゴシック" charset="0"/>
              </a:rPr>
              <a:t>Memory Management</a:t>
            </a:r>
            <a:endParaRPr lang="en-NZ" dirty="0">
              <a:solidFill>
                <a:srgbClr val="376092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  <a:ea typeface="ＭＳ Ｐゴシック" charset="0"/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>
                <a:latin typeface="Calibri" charset="0"/>
              </a:rPr>
              <a:t>Fixed Partitioning</a:t>
            </a:r>
          </a:p>
          <a:p>
            <a:r>
              <a:rPr lang="en-NZ" dirty="0">
                <a:latin typeface="Calibri" charset="0"/>
              </a:rPr>
              <a:t>Dynamic Partitioning</a:t>
            </a:r>
          </a:p>
          <a:p>
            <a:r>
              <a:rPr lang="en-NZ" dirty="0" smtClean="0">
                <a:latin typeface="Calibri" charset="0"/>
              </a:rPr>
              <a:t>Paging</a:t>
            </a:r>
            <a:endParaRPr lang="en-NZ" dirty="0">
              <a:latin typeface="Calibri" charset="0"/>
            </a:endParaRPr>
          </a:p>
          <a:p>
            <a:r>
              <a:rPr lang="en-NZ" dirty="0" smtClean="0">
                <a:latin typeface="Calibri" charset="0"/>
              </a:rPr>
              <a:t>Segmentation</a:t>
            </a:r>
          </a:p>
          <a:p>
            <a:r>
              <a:rPr lang="en-NZ" dirty="0" smtClean="0">
                <a:latin typeface="Calibri" charset="0"/>
              </a:rPr>
              <a:t>Segmentation with Paging</a:t>
            </a:r>
            <a:endParaRPr lang="en-NZ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59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dirty="0">
                <a:solidFill>
                  <a:srgbClr val="37609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ea typeface="ＭＳ Ｐゴシック" charset="0"/>
              </a:rPr>
              <a:t>Paging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en-US" sz="2800" dirty="0">
                <a:latin typeface="Calibri" charset="0"/>
              </a:rPr>
              <a:t>Partition </a:t>
            </a:r>
            <a:r>
              <a:rPr lang="en-US" sz="2800" dirty="0" smtClean="0">
                <a:latin typeface="Calibri" charset="0"/>
              </a:rPr>
              <a:t>physical memory </a:t>
            </a:r>
            <a:r>
              <a:rPr lang="en-US" sz="2800" dirty="0">
                <a:latin typeface="Calibri" charset="0"/>
              </a:rPr>
              <a:t>into </a:t>
            </a:r>
            <a:r>
              <a:rPr lang="en-US" sz="2800" dirty="0" smtClean="0">
                <a:latin typeface="Calibri" charset="0"/>
              </a:rPr>
              <a:t>equal size </a:t>
            </a:r>
            <a:r>
              <a:rPr lang="en-US" sz="2800" dirty="0" smtClean="0">
                <a:solidFill>
                  <a:srgbClr val="FF0000"/>
                </a:solidFill>
                <a:latin typeface="Calibri" charset="0"/>
              </a:rPr>
              <a:t>frames</a:t>
            </a:r>
          </a:p>
        </p:txBody>
      </p:sp>
      <p:pic>
        <p:nvPicPr>
          <p:cNvPr id="21" name="Picture 103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53"/>
          <a:stretch/>
        </p:blipFill>
        <p:spPr bwMode="auto">
          <a:xfrm>
            <a:off x="7227475" y="3122253"/>
            <a:ext cx="1459325" cy="3486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03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47" t="9929" b="80683"/>
          <a:stretch/>
        </p:blipFill>
        <p:spPr bwMode="auto">
          <a:xfrm>
            <a:off x="7991602" y="4504347"/>
            <a:ext cx="695198" cy="327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03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47" t="9929" b="80683"/>
          <a:stretch/>
        </p:blipFill>
        <p:spPr bwMode="auto">
          <a:xfrm>
            <a:off x="7991602" y="3818729"/>
            <a:ext cx="695198" cy="327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03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47" t="9929" b="80683"/>
          <a:stretch/>
        </p:blipFill>
        <p:spPr bwMode="auto">
          <a:xfrm>
            <a:off x="7991602" y="4857886"/>
            <a:ext cx="695198" cy="327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03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47" t="9929" b="80683"/>
          <a:stretch/>
        </p:blipFill>
        <p:spPr bwMode="auto">
          <a:xfrm>
            <a:off x="7991602" y="5892313"/>
            <a:ext cx="695198" cy="327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4674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dirty="0">
                <a:solidFill>
                  <a:srgbClr val="37609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ea typeface="ＭＳ Ｐゴシック" charset="0"/>
              </a:rPr>
              <a:t>Paging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en-US" sz="2800" dirty="0">
                <a:latin typeface="Calibri" charset="0"/>
              </a:rPr>
              <a:t>Partition </a:t>
            </a:r>
            <a:r>
              <a:rPr lang="en-US" sz="2800" dirty="0" smtClean="0">
                <a:latin typeface="Calibri" charset="0"/>
              </a:rPr>
              <a:t>physical memory </a:t>
            </a:r>
            <a:r>
              <a:rPr lang="en-US" sz="2800" dirty="0">
                <a:latin typeface="Calibri" charset="0"/>
              </a:rPr>
              <a:t>into </a:t>
            </a:r>
            <a:r>
              <a:rPr lang="en-US" sz="2800" dirty="0" smtClean="0">
                <a:latin typeface="Calibri" charset="0"/>
              </a:rPr>
              <a:t>equal size </a:t>
            </a:r>
            <a:r>
              <a:rPr lang="en-US" sz="2800" dirty="0" smtClean="0">
                <a:solidFill>
                  <a:srgbClr val="FF0000"/>
                </a:solidFill>
                <a:latin typeface="Calibri" charset="0"/>
              </a:rPr>
              <a:t>frames</a:t>
            </a:r>
          </a:p>
          <a:p>
            <a:r>
              <a:rPr lang="en-US" sz="2800" dirty="0" smtClean="0">
                <a:latin typeface="Calibri" charset="0"/>
              </a:rPr>
              <a:t>Divide logical memory into same-size </a:t>
            </a:r>
            <a:r>
              <a:rPr lang="en-US" sz="2800" dirty="0" smtClean="0">
                <a:solidFill>
                  <a:srgbClr val="FF0000"/>
                </a:solidFill>
                <a:latin typeface="Calibri" charset="0"/>
              </a:rPr>
              <a:t>pages</a:t>
            </a:r>
          </a:p>
          <a:p>
            <a:endParaRPr lang="en-US" sz="2800" dirty="0" smtClean="0">
              <a:solidFill>
                <a:srgbClr val="FF0000"/>
              </a:solidFill>
              <a:latin typeface="Calibri" charset="0"/>
            </a:endParaRPr>
          </a:p>
        </p:txBody>
      </p:sp>
      <p:pic>
        <p:nvPicPr>
          <p:cNvPr id="21" name="Picture 103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53"/>
          <a:stretch/>
        </p:blipFill>
        <p:spPr bwMode="auto">
          <a:xfrm>
            <a:off x="7227475" y="3122253"/>
            <a:ext cx="1459325" cy="3486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03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47" t="9929" b="80683"/>
          <a:stretch/>
        </p:blipFill>
        <p:spPr bwMode="auto">
          <a:xfrm>
            <a:off x="7991602" y="4504347"/>
            <a:ext cx="695198" cy="327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03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47" t="9929" b="80683"/>
          <a:stretch/>
        </p:blipFill>
        <p:spPr bwMode="auto">
          <a:xfrm>
            <a:off x="7991602" y="3818729"/>
            <a:ext cx="695198" cy="327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03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47" t="9929" b="80683"/>
          <a:stretch/>
        </p:blipFill>
        <p:spPr bwMode="auto">
          <a:xfrm>
            <a:off x="7991602" y="4857886"/>
            <a:ext cx="695198" cy="327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03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47" t="9929" b="80683"/>
          <a:stretch/>
        </p:blipFill>
        <p:spPr bwMode="auto">
          <a:xfrm>
            <a:off x="7991602" y="5892313"/>
            <a:ext cx="695198" cy="327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3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017"/>
          <a:stretch/>
        </p:blipFill>
        <p:spPr bwMode="auto">
          <a:xfrm>
            <a:off x="4486968" y="3122253"/>
            <a:ext cx="881266" cy="3486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3859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dirty="0">
                <a:solidFill>
                  <a:srgbClr val="37609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ea typeface="ＭＳ Ｐゴシック" charset="0"/>
              </a:rPr>
              <a:t>Paging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en-US" sz="2800" dirty="0">
                <a:latin typeface="Calibri" charset="0"/>
              </a:rPr>
              <a:t>Partition </a:t>
            </a:r>
            <a:r>
              <a:rPr lang="en-US" sz="2800" dirty="0" smtClean="0">
                <a:latin typeface="Calibri" charset="0"/>
              </a:rPr>
              <a:t>physical memory </a:t>
            </a:r>
            <a:r>
              <a:rPr lang="en-US" sz="2800" dirty="0">
                <a:latin typeface="Calibri" charset="0"/>
              </a:rPr>
              <a:t>into </a:t>
            </a:r>
            <a:r>
              <a:rPr lang="en-US" sz="2800" dirty="0" smtClean="0">
                <a:latin typeface="Calibri" charset="0"/>
              </a:rPr>
              <a:t>equal size </a:t>
            </a:r>
            <a:r>
              <a:rPr lang="en-US" sz="2800" dirty="0" smtClean="0">
                <a:solidFill>
                  <a:srgbClr val="FF0000"/>
                </a:solidFill>
                <a:latin typeface="Calibri" charset="0"/>
              </a:rPr>
              <a:t>frames</a:t>
            </a:r>
          </a:p>
          <a:p>
            <a:r>
              <a:rPr lang="en-US" sz="2800" dirty="0" smtClean="0">
                <a:latin typeface="Calibri" charset="0"/>
              </a:rPr>
              <a:t>Divide logical memory into same-size </a:t>
            </a:r>
            <a:r>
              <a:rPr lang="en-US" sz="2800" dirty="0" smtClean="0">
                <a:solidFill>
                  <a:srgbClr val="FF0000"/>
                </a:solidFill>
                <a:latin typeface="Calibri" charset="0"/>
              </a:rPr>
              <a:t>pages</a:t>
            </a:r>
          </a:p>
          <a:p>
            <a:r>
              <a:rPr lang="en-US" sz="2800" dirty="0" smtClean="0">
                <a:latin typeface="Calibri" charset="0"/>
              </a:rPr>
              <a:t>Each page can go to any free frame</a:t>
            </a:r>
          </a:p>
          <a:p>
            <a:endParaRPr lang="en-US" sz="2800" dirty="0" smtClean="0">
              <a:solidFill>
                <a:srgbClr val="FF0000"/>
              </a:solidFill>
              <a:latin typeface="Calibri" charset="0"/>
            </a:endParaRPr>
          </a:p>
          <a:p>
            <a:endParaRPr lang="en-US" sz="2800" dirty="0" smtClean="0">
              <a:solidFill>
                <a:srgbClr val="FF0000"/>
              </a:solidFill>
              <a:latin typeface="Calibri" charset="0"/>
            </a:endParaRPr>
          </a:p>
        </p:txBody>
      </p:sp>
      <p:pic>
        <p:nvPicPr>
          <p:cNvPr id="21" name="Picture 103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53"/>
          <a:stretch/>
        </p:blipFill>
        <p:spPr bwMode="auto">
          <a:xfrm>
            <a:off x="7227475" y="3122253"/>
            <a:ext cx="1459325" cy="3486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3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017"/>
          <a:stretch/>
        </p:blipFill>
        <p:spPr bwMode="auto">
          <a:xfrm>
            <a:off x="4486968" y="3122253"/>
            <a:ext cx="881266" cy="3486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5211114" y="3627047"/>
            <a:ext cx="2579371" cy="3535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211114" y="3980586"/>
            <a:ext cx="2579371" cy="104752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211114" y="4334125"/>
            <a:ext cx="2579371" cy="3404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211114" y="4674570"/>
            <a:ext cx="2579371" cy="13486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126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>
                <a:solidFill>
                  <a:srgbClr val="37609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ea typeface="ＭＳ Ｐゴシック" charset="0"/>
              </a:rPr>
              <a:t>Paging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Calibri" charset="0"/>
              </a:rPr>
              <a:t>Partition </a:t>
            </a:r>
            <a:r>
              <a:rPr lang="en-US" sz="2800" dirty="0" smtClean="0">
                <a:latin typeface="Calibri" charset="0"/>
              </a:rPr>
              <a:t>physical memory </a:t>
            </a:r>
            <a:r>
              <a:rPr lang="en-US" sz="2800" dirty="0">
                <a:latin typeface="Calibri" charset="0"/>
              </a:rPr>
              <a:t>into </a:t>
            </a:r>
            <a:r>
              <a:rPr lang="en-US" sz="2800" dirty="0" smtClean="0">
                <a:latin typeface="Calibri" charset="0"/>
              </a:rPr>
              <a:t>equal size </a:t>
            </a:r>
            <a:r>
              <a:rPr lang="en-US" sz="2800" dirty="0" smtClean="0">
                <a:solidFill>
                  <a:srgbClr val="FF0000"/>
                </a:solidFill>
                <a:latin typeface="Calibri" charset="0"/>
              </a:rPr>
              <a:t>frames</a:t>
            </a:r>
          </a:p>
          <a:p>
            <a:r>
              <a:rPr lang="en-US" sz="2800" dirty="0" smtClean="0">
                <a:latin typeface="Calibri" charset="0"/>
              </a:rPr>
              <a:t>Divide logical memory into same-size </a:t>
            </a:r>
            <a:r>
              <a:rPr lang="en-US" sz="2800" dirty="0" smtClean="0">
                <a:solidFill>
                  <a:srgbClr val="FF0000"/>
                </a:solidFill>
                <a:latin typeface="Calibri" charset="0"/>
              </a:rPr>
              <a:t>pages</a:t>
            </a:r>
          </a:p>
          <a:p>
            <a:r>
              <a:rPr lang="en-US" sz="2800" dirty="0" smtClean="0">
                <a:latin typeface="Calibri" charset="0"/>
              </a:rPr>
              <a:t>Each page can go to any free frame</a:t>
            </a:r>
          </a:p>
          <a:p>
            <a:r>
              <a:rPr lang="en-US" sz="2800" dirty="0" smtClean="0">
                <a:latin typeface="Calibri" charset="0"/>
              </a:rPr>
              <a:t>OS knows the mapping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  <a:latin typeface="Calibri" charset="0"/>
              </a:rPr>
              <a:t>page table</a:t>
            </a:r>
            <a:endParaRPr lang="en-US" sz="2400" dirty="0" smtClean="0">
              <a:latin typeface="Calibri" charset="0"/>
            </a:endParaRPr>
          </a:p>
        </p:txBody>
      </p:sp>
      <p:pic>
        <p:nvPicPr>
          <p:cNvPr id="21" name="Picture 10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967" y="3122253"/>
            <a:ext cx="4199833" cy="3486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6769211" y="3862740"/>
            <a:ext cx="1086740" cy="1440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6804248" y="4077072"/>
            <a:ext cx="1051703" cy="9641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769211" y="4281749"/>
            <a:ext cx="1086740" cy="4321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804248" y="4465065"/>
            <a:ext cx="1051703" cy="16610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193301" y="3596131"/>
            <a:ext cx="1086740" cy="2666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193301" y="4006774"/>
            <a:ext cx="1086740" cy="702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5193301" y="4281749"/>
            <a:ext cx="1086740" cy="653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5193301" y="4465065"/>
            <a:ext cx="1086740" cy="2225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3072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Isosceles Triangle 24"/>
          <p:cNvSpPr/>
          <p:nvPr/>
        </p:nvSpPr>
        <p:spPr>
          <a:xfrm rot="10800000">
            <a:off x="680390" y="5591152"/>
            <a:ext cx="337046" cy="174830"/>
          </a:xfrm>
          <a:prstGeom prst="triangl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Addressing with Paging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637412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Analogy</a:t>
            </a:r>
          </a:p>
          <a:p>
            <a:pPr lvl="1"/>
            <a:r>
              <a:rPr lang="en-US" dirty="0" smtClean="0"/>
              <a:t>We have 100 students, from 00 to 99</a:t>
            </a:r>
          </a:p>
          <a:p>
            <a:pPr lvl="1"/>
            <a:r>
              <a:rPr lang="en-US" dirty="0" smtClean="0"/>
              <a:t>10 groups: 00~09 (group 0), 10~19 (group 1), 20~29 (g2), …</a:t>
            </a:r>
          </a:p>
          <a:p>
            <a:pPr lvl="1"/>
            <a:r>
              <a:rPr lang="en-US" dirty="0" smtClean="0"/>
              <a:t>Ride on a train with 100 cars, 10 people on each</a:t>
            </a:r>
          </a:p>
          <a:p>
            <a:pPr lvl="1"/>
            <a:r>
              <a:rPr lang="en-US" dirty="0" smtClean="0"/>
              <a:t>Each group on the same car</a:t>
            </a:r>
          </a:p>
          <a:p>
            <a:pPr lvl="1"/>
            <a:r>
              <a:rPr lang="en-US" dirty="0" smtClean="0"/>
              <a:t>Mapping table:  which group on which car</a:t>
            </a:r>
          </a:p>
          <a:p>
            <a:pPr lvl="2"/>
            <a:r>
              <a:rPr lang="en-US" i="1" dirty="0" smtClean="0"/>
              <a:t>Car</a:t>
            </a:r>
            <a:r>
              <a:rPr lang="en-US" dirty="0" smtClean="0"/>
              <a:t>(group)         ex: </a:t>
            </a:r>
            <a:r>
              <a:rPr lang="en-US" i="1" dirty="0" smtClean="0"/>
              <a:t>Car</a:t>
            </a:r>
            <a:r>
              <a:rPr lang="en-US" dirty="0" smtClean="0"/>
              <a:t>(4) = 19</a:t>
            </a:r>
          </a:p>
          <a:p>
            <a:pPr lvl="1"/>
            <a:r>
              <a:rPr lang="en-US" dirty="0" smtClean="0"/>
              <a:t>Where is student 48?</a:t>
            </a:r>
          </a:p>
          <a:p>
            <a:pPr lvl="2"/>
            <a:r>
              <a:rPr lang="en-US" dirty="0" smtClean="0"/>
              <a:t>48 </a:t>
            </a:r>
            <a:r>
              <a:rPr lang="en-US" dirty="0" smtClean="0">
                <a:sym typeface="Wingdings"/>
              </a:rPr>
              <a:t> ( Car(4)=19, 8) = 198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593371" y="4284450"/>
            <a:ext cx="523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4  8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6742315" y="4860587"/>
            <a:ext cx="1073647" cy="56304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bIns="0" rtlCol="0" anchor="ctr"/>
          <a:lstStyle/>
          <a:p>
            <a:pPr algn="ctr"/>
            <a:r>
              <a:rPr lang="en-US" sz="1400" dirty="0" smtClean="0"/>
              <a:t>Group-car table</a:t>
            </a:r>
          </a:p>
        </p:txBody>
      </p:sp>
      <p:cxnSp>
        <p:nvCxnSpPr>
          <p:cNvPr id="7" name="Elbow Connector 6"/>
          <p:cNvCxnSpPr>
            <a:stCxn id="4" idx="1"/>
            <a:endCxn id="5" idx="0"/>
          </p:cNvCxnSpPr>
          <p:nvPr/>
        </p:nvCxnSpPr>
        <p:spPr>
          <a:xfrm rot="10800000" flipV="1">
            <a:off x="7279139" y="4469115"/>
            <a:ext cx="314232" cy="391471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745771" y="5734693"/>
            <a:ext cx="587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19 8</a:t>
            </a:r>
            <a:endParaRPr lang="en-US" dirty="0"/>
          </a:p>
        </p:txBody>
      </p:sp>
      <p:cxnSp>
        <p:nvCxnSpPr>
          <p:cNvPr id="12" name="Elbow Connector 11"/>
          <p:cNvCxnSpPr>
            <a:stCxn id="5" idx="4"/>
            <a:endCxn id="10" idx="1"/>
          </p:cNvCxnSpPr>
          <p:nvPr/>
        </p:nvCxnSpPr>
        <p:spPr>
          <a:xfrm rot="16200000" flipH="1">
            <a:off x="7264591" y="5438178"/>
            <a:ext cx="495729" cy="466632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>
            <a:stCxn id="4" idx="3"/>
            <a:endCxn id="10" idx="3"/>
          </p:cNvCxnSpPr>
          <p:nvPr/>
        </p:nvCxnSpPr>
        <p:spPr>
          <a:xfrm>
            <a:off x="8116396" y="4469116"/>
            <a:ext cx="217209" cy="1450243"/>
          </a:xfrm>
          <a:prstGeom prst="bentConnector3">
            <a:avLst>
              <a:gd name="adj1" fmla="val 271551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653595" y="6034505"/>
            <a:ext cx="1022337" cy="35538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749774" y="6041479"/>
            <a:ext cx="1022337" cy="35538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000~009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4426573" y="6034505"/>
            <a:ext cx="1022337" cy="35538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190~199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5601310" y="6041479"/>
            <a:ext cx="1022337" cy="35538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200~209</a:t>
            </a:r>
            <a:endParaRPr lang="en-US" dirty="0"/>
          </a:p>
        </p:txBody>
      </p:sp>
      <p:cxnSp>
        <p:nvCxnSpPr>
          <p:cNvPr id="22" name="Straight Connector 21"/>
          <p:cNvCxnSpPr>
            <a:stCxn id="27" idx="3"/>
            <a:endCxn id="19" idx="1"/>
          </p:cNvCxnSpPr>
          <p:nvPr/>
        </p:nvCxnSpPr>
        <p:spPr>
          <a:xfrm flipV="1">
            <a:off x="3867207" y="6212197"/>
            <a:ext cx="559366" cy="2246"/>
          </a:xfrm>
          <a:prstGeom prst="line">
            <a:avLst/>
          </a:prstGeom>
          <a:ln>
            <a:prstDash val="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" name="Right Triangle 22"/>
          <p:cNvSpPr/>
          <p:nvPr/>
        </p:nvSpPr>
        <p:spPr>
          <a:xfrm rot="16200000">
            <a:off x="333394" y="6095622"/>
            <a:ext cx="235574" cy="327488"/>
          </a:xfrm>
          <a:prstGeom prst="rtTriangl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759405" y="5708999"/>
            <a:ext cx="157119" cy="29931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243855" y="5713606"/>
            <a:ext cx="418981" cy="29471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844870" y="6036751"/>
            <a:ext cx="1022337" cy="35538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010~019</a:t>
            </a:r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759405" y="6383700"/>
            <a:ext cx="182958" cy="182958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964709" y="6383700"/>
            <a:ext cx="182958" cy="182958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170013" y="6383700"/>
            <a:ext cx="182958" cy="182958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1375317" y="6383700"/>
            <a:ext cx="182958" cy="182958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1868672" y="6390316"/>
            <a:ext cx="182958" cy="182958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2484584" y="6390316"/>
            <a:ext cx="182958" cy="182958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2959047" y="6383700"/>
            <a:ext cx="182958" cy="182958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3574959" y="6383700"/>
            <a:ext cx="182958" cy="182958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4560049" y="6377084"/>
            <a:ext cx="182958" cy="182958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5175961" y="6377084"/>
            <a:ext cx="182958" cy="182958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5715889" y="6370468"/>
            <a:ext cx="182958" cy="182958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6331801" y="6370468"/>
            <a:ext cx="182958" cy="182958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1829901" y="5687268"/>
            <a:ext cx="824699" cy="3542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bIns="0" rtlCol="0" anchor="ctr"/>
          <a:lstStyle/>
          <a:p>
            <a:pPr algn="ctr"/>
            <a:r>
              <a:rPr lang="en-US" sz="1400" dirty="0" smtClean="0"/>
              <a:t>20~29</a:t>
            </a:r>
          </a:p>
        </p:txBody>
      </p:sp>
      <p:sp>
        <p:nvSpPr>
          <p:cNvPr id="44" name="Oval 43"/>
          <p:cNvSpPr/>
          <p:nvPr/>
        </p:nvSpPr>
        <p:spPr>
          <a:xfrm>
            <a:off x="4508185" y="5680294"/>
            <a:ext cx="824699" cy="3542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bIns="0" rtlCol="0" anchor="ctr"/>
          <a:lstStyle/>
          <a:p>
            <a:pPr algn="ctr"/>
            <a:r>
              <a:rPr lang="en-US" sz="1400" dirty="0" smtClean="0"/>
              <a:t>40~49</a:t>
            </a:r>
          </a:p>
        </p:txBody>
      </p:sp>
      <p:sp>
        <p:nvSpPr>
          <p:cNvPr id="45" name="Oval 44"/>
          <p:cNvSpPr/>
          <p:nvPr/>
        </p:nvSpPr>
        <p:spPr>
          <a:xfrm>
            <a:off x="5690211" y="5687268"/>
            <a:ext cx="824699" cy="3542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bIns="0" rtlCol="0" anchor="ctr"/>
          <a:lstStyle/>
          <a:p>
            <a:pPr algn="ctr"/>
            <a:r>
              <a:rPr lang="en-US" sz="1400" dirty="0"/>
              <a:t>0</a:t>
            </a:r>
            <a:r>
              <a:rPr lang="en-US" sz="1400" dirty="0" smtClean="0"/>
              <a:t>0~09</a:t>
            </a:r>
          </a:p>
        </p:txBody>
      </p:sp>
      <p:sp>
        <p:nvSpPr>
          <p:cNvPr id="46" name="Oval 45"/>
          <p:cNvSpPr/>
          <p:nvPr/>
        </p:nvSpPr>
        <p:spPr>
          <a:xfrm>
            <a:off x="7580278" y="4336826"/>
            <a:ext cx="296678" cy="296678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7806625" y="5785937"/>
            <a:ext cx="296678" cy="296678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1771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>
                <a:solidFill>
                  <a:srgbClr val="37609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ea typeface="ＭＳ Ｐゴシック" charset="0"/>
              </a:rPr>
              <a:t>Paging: Logical Addresses</a:t>
            </a:r>
          </a:p>
        </p:txBody>
      </p:sp>
      <p:pic>
        <p:nvPicPr>
          <p:cNvPr id="8195" name="Content Placeholder 3" descr="Fig07_11.gif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880" b="15111"/>
          <a:stretch/>
        </p:blipFill>
        <p:spPr>
          <a:xfrm>
            <a:off x="2107467" y="1869174"/>
            <a:ext cx="4729300" cy="4654615"/>
          </a:xfrm>
        </p:spPr>
      </p:pic>
      <p:sp>
        <p:nvSpPr>
          <p:cNvPr id="8197" name="TextBox 5"/>
          <p:cNvSpPr txBox="1">
            <a:spLocks noChangeArrowheads="1"/>
          </p:cNvSpPr>
          <p:nvPr/>
        </p:nvSpPr>
        <p:spPr bwMode="auto">
          <a:xfrm>
            <a:off x="336887" y="1441969"/>
            <a:ext cx="855311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285750" indent="-285750" eaLnBrk="1" hangingPunct="1">
              <a:buFont typeface="Arial"/>
              <a:buChar char="•"/>
            </a:pPr>
            <a:r>
              <a:rPr lang="en-US" sz="2000" dirty="0"/>
              <a:t>16-bit </a:t>
            </a:r>
            <a:r>
              <a:rPr lang="en-US" sz="2000" dirty="0" smtClean="0"/>
              <a:t>address, page size 1K=2</a:t>
            </a:r>
            <a:r>
              <a:rPr lang="en-US" sz="2000" baseline="30000" dirty="0" smtClean="0"/>
              <a:t>10</a:t>
            </a:r>
            <a:r>
              <a:rPr lang="en-US" sz="2000" baseline="-25000" dirty="0" smtClean="0">
                <a:solidFill>
                  <a:srgbClr val="FF0000"/>
                </a:solidFill>
              </a:rPr>
              <a:t>,</a:t>
            </a:r>
            <a:r>
              <a:rPr lang="en-US" sz="2000" dirty="0" smtClean="0">
                <a:solidFill>
                  <a:srgbClr val="FF0000"/>
                </a:solidFill>
              </a:rPr>
              <a:t> first 6 bit</a:t>
            </a:r>
            <a:r>
              <a:rPr lang="en-US" sz="2000" dirty="0" smtClean="0"/>
              <a:t>=page #, </a:t>
            </a:r>
            <a:r>
              <a:rPr lang="en-US" sz="2000" dirty="0" smtClean="0">
                <a:solidFill>
                  <a:srgbClr val="FF0000"/>
                </a:solidFill>
              </a:rPr>
              <a:t>last 10bit </a:t>
            </a:r>
            <a:r>
              <a:rPr lang="en-US" sz="2000" dirty="0" smtClean="0"/>
              <a:t>= offset</a:t>
            </a:r>
            <a:endParaRPr lang="en-US" sz="2000" dirty="0"/>
          </a:p>
          <a:p>
            <a:pPr marL="285750" indent="-285750" eaLnBrk="1" hangingPunct="1">
              <a:buFont typeface="Arial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86657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r>
              <a:rPr dirty="0">
                <a:solidFill>
                  <a:srgbClr val="37609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ea typeface="ＭＳ Ｐゴシック" charset="0"/>
              </a:rPr>
              <a:t>Paging: Logical to Physical </a:t>
            </a:r>
            <a:r>
              <a:rPr dirty="0" smtClean="0">
                <a:solidFill>
                  <a:srgbClr val="37609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ea typeface="ＭＳ Ｐゴシック" charset="0"/>
              </a:rPr>
              <a:t>Address</a:t>
            </a:r>
            <a:endParaRPr dirty="0">
              <a:solidFill>
                <a:srgbClr val="376092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  <a:ea typeface="ＭＳ Ｐゴシック" charset="0"/>
            </a:endParaRPr>
          </a:p>
        </p:txBody>
      </p:sp>
      <p:pic>
        <p:nvPicPr>
          <p:cNvPr id="9219" name="Content Placeholder 3" descr="Fig07_12a.gi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522413"/>
            <a:ext cx="8623300" cy="5411787"/>
          </a:xfrm>
        </p:spPr>
      </p:pic>
      <p:sp>
        <p:nvSpPr>
          <p:cNvPr id="2" name="TextBox 1"/>
          <p:cNvSpPr txBox="1"/>
          <p:nvPr/>
        </p:nvSpPr>
        <p:spPr>
          <a:xfrm>
            <a:off x="5014718" y="4870981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frame number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113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026"/>
          <p:cNvSpPr>
            <a:spLocks noGrp="1" noChangeArrowheads="1"/>
          </p:cNvSpPr>
          <p:nvPr>
            <p:ph type="title"/>
          </p:nvPr>
        </p:nvSpPr>
        <p:spPr>
          <a:xfrm>
            <a:off x="846667" y="277416"/>
            <a:ext cx="7840133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ko-KR">
                <a:latin typeface="Arial" charset="0"/>
                <a:ea typeface="ＭＳ Ｐゴシック" charset="0"/>
                <a:cs typeface="ＭＳ Ｐゴシック" charset="0"/>
              </a:rPr>
              <a:t>Address Translation Scheme</a:t>
            </a:r>
          </a:p>
        </p:txBody>
      </p:sp>
      <p:sp>
        <p:nvSpPr>
          <p:cNvPr id="48130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762000" y="1377553"/>
            <a:ext cx="7731125" cy="3480333"/>
          </a:xfrm>
        </p:spPr>
        <p:txBody>
          <a:bodyPr>
            <a:normAutofit fontScale="77500" lnSpcReduction="20000"/>
          </a:bodyPr>
          <a:lstStyle/>
          <a:p>
            <a:r>
              <a:rPr lang="en-US" altLang="ko-KR" dirty="0">
                <a:latin typeface="Helvetica" charset="0"/>
                <a:ea typeface="ＭＳ Ｐゴシック" charset="0"/>
                <a:cs typeface="ＭＳ Ｐゴシック" charset="0"/>
              </a:rPr>
              <a:t>Address generated by CPU is divided into:</a:t>
            </a:r>
          </a:p>
          <a:p>
            <a:pPr lvl="1"/>
            <a:r>
              <a:rPr lang="en-US" altLang="ko-KR" b="1" dirty="0">
                <a:solidFill>
                  <a:srgbClr val="3366FF"/>
                </a:solidFill>
                <a:latin typeface="Helvetica" charset="0"/>
                <a:ea typeface="ＭＳ Ｐゴシック" charset="0"/>
              </a:rPr>
              <a:t>Page number (</a:t>
            </a:r>
            <a:r>
              <a:rPr lang="en-US" altLang="ko-KR" b="1" i="1" dirty="0">
                <a:solidFill>
                  <a:srgbClr val="3366FF"/>
                </a:solidFill>
                <a:latin typeface="Helvetica" charset="0"/>
                <a:ea typeface="ＭＳ Ｐゴシック" charset="0"/>
              </a:rPr>
              <a:t>p</a:t>
            </a:r>
            <a:r>
              <a:rPr lang="en-US" altLang="ko-KR" b="1" dirty="0">
                <a:solidFill>
                  <a:srgbClr val="3366FF"/>
                </a:solidFill>
                <a:latin typeface="Helvetica" charset="0"/>
                <a:ea typeface="ＭＳ Ｐゴシック" charset="0"/>
              </a:rPr>
              <a:t>)</a:t>
            </a:r>
            <a:r>
              <a:rPr lang="en-US" altLang="ko-KR" dirty="0">
                <a:solidFill>
                  <a:srgbClr val="3366FF"/>
                </a:solidFill>
                <a:latin typeface="Helvetica" charset="0"/>
                <a:ea typeface="ＭＳ Ｐゴシック" charset="0"/>
              </a:rPr>
              <a:t> </a:t>
            </a:r>
            <a:endParaRPr lang="en-US" altLang="ko-KR" dirty="0">
              <a:latin typeface="Helvetica" charset="0"/>
              <a:ea typeface="ＭＳ Ｐゴシック" charset="0"/>
            </a:endParaRPr>
          </a:p>
          <a:p>
            <a:pPr lvl="2"/>
            <a:r>
              <a:rPr lang="en-US" altLang="ko-KR" dirty="0" smtClean="0">
                <a:latin typeface="Helvetica" charset="0"/>
                <a:ea typeface="ＭＳ Ｐゴシック" charset="0"/>
              </a:rPr>
              <a:t>index </a:t>
            </a:r>
            <a:r>
              <a:rPr lang="en-US" altLang="ko-KR" dirty="0">
                <a:latin typeface="Helvetica" charset="0"/>
                <a:ea typeface="ＭＳ Ｐゴシック" charset="0"/>
              </a:rPr>
              <a:t>into a </a:t>
            </a:r>
            <a:r>
              <a:rPr lang="en-US" altLang="ko-KR" b="1" dirty="0">
                <a:solidFill>
                  <a:srgbClr val="3366FF"/>
                </a:solidFill>
                <a:latin typeface="Helvetica" charset="0"/>
                <a:ea typeface="ＭＳ Ｐゴシック" charset="0"/>
              </a:rPr>
              <a:t>page </a:t>
            </a:r>
            <a:r>
              <a:rPr lang="en-US" altLang="ko-KR" b="1" dirty="0" smtClean="0">
                <a:solidFill>
                  <a:srgbClr val="3366FF"/>
                </a:solidFill>
                <a:latin typeface="Helvetica" charset="0"/>
                <a:ea typeface="ＭＳ Ｐゴシック" charset="0"/>
              </a:rPr>
              <a:t>table </a:t>
            </a:r>
            <a:r>
              <a:rPr lang="en-US" altLang="ko-KR" dirty="0" smtClean="0">
                <a:latin typeface="Helvetica" charset="0"/>
                <a:ea typeface="ＭＳ Ｐゴシック" charset="0"/>
              </a:rPr>
              <a:t>= (page #, frame #)</a:t>
            </a:r>
            <a:r>
              <a:rPr lang="en-US" altLang="ko-KR" b="1" dirty="0" smtClean="0">
                <a:solidFill>
                  <a:srgbClr val="3366FF"/>
                </a:solidFill>
                <a:latin typeface="Helvetica" charset="0"/>
                <a:ea typeface="ＭＳ Ｐゴシック" charset="0"/>
              </a:rPr>
              <a:t> </a:t>
            </a:r>
          </a:p>
          <a:p>
            <a:pPr lvl="1"/>
            <a:r>
              <a:rPr lang="en-US" altLang="ko-KR" b="1" dirty="0" smtClean="0">
                <a:solidFill>
                  <a:srgbClr val="3366FF"/>
                </a:solidFill>
                <a:latin typeface="Helvetica" charset="0"/>
                <a:ea typeface="ＭＳ Ｐゴシック" charset="0"/>
              </a:rPr>
              <a:t>Page </a:t>
            </a:r>
            <a:r>
              <a:rPr lang="en-US" altLang="ko-KR" b="1" dirty="0">
                <a:solidFill>
                  <a:srgbClr val="3366FF"/>
                </a:solidFill>
                <a:latin typeface="Helvetica" charset="0"/>
                <a:ea typeface="ＭＳ Ｐゴシック" charset="0"/>
              </a:rPr>
              <a:t>offset (</a:t>
            </a:r>
            <a:r>
              <a:rPr lang="en-US" altLang="ko-KR" b="1" i="1" dirty="0">
                <a:solidFill>
                  <a:srgbClr val="3366FF"/>
                </a:solidFill>
                <a:latin typeface="Helvetica" charset="0"/>
                <a:ea typeface="ＭＳ Ｐゴシック" charset="0"/>
              </a:rPr>
              <a:t>d</a:t>
            </a:r>
            <a:r>
              <a:rPr lang="en-US" altLang="ko-KR" b="1" dirty="0" smtClean="0">
                <a:solidFill>
                  <a:srgbClr val="3366FF"/>
                </a:solidFill>
                <a:latin typeface="Helvetica" charset="0"/>
                <a:ea typeface="ＭＳ Ｐゴシック" charset="0"/>
              </a:rPr>
              <a:t>)</a:t>
            </a:r>
          </a:p>
          <a:p>
            <a:pPr lvl="2"/>
            <a:r>
              <a:rPr lang="en-US" altLang="ko-KR" dirty="0" smtClean="0">
                <a:latin typeface="Helvetica" charset="0"/>
                <a:ea typeface="ＭＳ Ｐゴシック" charset="0"/>
              </a:rPr>
              <a:t>offset within the page (frame)</a:t>
            </a:r>
          </a:p>
          <a:p>
            <a:pPr lvl="1"/>
            <a:r>
              <a:rPr lang="en-US" altLang="ko-KR" dirty="0" smtClean="0">
                <a:latin typeface="Helvetica" charset="0"/>
                <a:ea typeface="ＭＳ Ｐゴシック" charset="0"/>
              </a:rPr>
              <a:t>Given m bits logical address, page size 2</a:t>
            </a:r>
            <a:r>
              <a:rPr lang="en-US" altLang="ko-KR" baseline="30000" dirty="0" smtClean="0">
                <a:latin typeface="Helvetica" charset="0"/>
                <a:ea typeface="ＭＳ Ｐゴシック" charset="0"/>
              </a:rPr>
              <a:t>n</a:t>
            </a:r>
            <a:endParaRPr lang="en-US" altLang="ko-KR" dirty="0">
              <a:latin typeface="Helvetica" charset="0"/>
              <a:ea typeface="ＭＳ Ｐゴシック" charset="0"/>
            </a:endParaRPr>
          </a:p>
          <a:p>
            <a:pPr lvl="2"/>
            <a:r>
              <a:rPr lang="en-US" altLang="ko-KR" dirty="0" smtClean="0">
                <a:latin typeface="Helvetica" charset="0"/>
                <a:ea typeface="ＭＳ Ｐゴシック" charset="0"/>
              </a:rPr>
              <a:t>last n bit = offset = 0 ~ 2</a:t>
            </a:r>
            <a:r>
              <a:rPr lang="en-US" altLang="ko-KR" baseline="30000" dirty="0" smtClean="0">
                <a:latin typeface="Helvetica" charset="0"/>
                <a:ea typeface="ＭＳ Ｐゴシック" charset="0"/>
              </a:rPr>
              <a:t>n</a:t>
            </a:r>
            <a:r>
              <a:rPr lang="en-US" altLang="ko-KR" dirty="0" smtClean="0">
                <a:latin typeface="Helvetica" charset="0"/>
                <a:ea typeface="ＭＳ Ｐゴシック" charset="0"/>
              </a:rPr>
              <a:t>-1</a:t>
            </a:r>
          </a:p>
          <a:p>
            <a:pPr lvl="2"/>
            <a:r>
              <a:rPr lang="en-US" altLang="ko-KR" dirty="0" smtClean="0">
                <a:latin typeface="Helvetica" charset="0"/>
                <a:ea typeface="ＭＳ Ｐゴシック" charset="0"/>
              </a:rPr>
              <a:t>first m-n bit = page number = 0 ~ 2</a:t>
            </a:r>
            <a:r>
              <a:rPr lang="en-US" altLang="ko-KR" baseline="30000" dirty="0" smtClean="0">
                <a:latin typeface="Helvetica" charset="0"/>
                <a:ea typeface="ＭＳ Ｐゴシック" charset="0"/>
              </a:rPr>
              <a:t>m</a:t>
            </a:r>
            <a:r>
              <a:rPr lang="en-US" altLang="ko-KR" dirty="0" smtClean="0">
                <a:latin typeface="Helvetica" charset="0"/>
                <a:ea typeface="ＭＳ Ｐゴシック" charset="0"/>
              </a:rPr>
              <a:t>-1</a:t>
            </a:r>
          </a:p>
          <a:p>
            <a:pPr lvl="1"/>
            <a:r>
              <a:rPr lang="en-US" altLang="ko-KR" dirty="0" smtClean="0">
                <a:latin typeface="Helvetica" charset="0"/>
                <a:ea typeface="ＭＳ Ｐゴシック" charset="0"/>
              </a:rPr>
              <a:t>page table translates: page no </a:t>
            </a:r>
            <a:r>
              <a:rPr lang="en-US" altLang="ko-KR" dirty="0" smtClean="0">
                <a:latin typeface="Helvetica" charset="0"/>
                <a:ea typeface="ＭＳ Ｐゴシック" charset="0"/>
                <a:sym typeface="Wingdings"/>
              </a:rPr>
              <a:t> frame no (M-n bits)</a:t>
            </a:r>
          </a:p>
          <a:p>
            <a:pPr lvl="2"/>
            <a:r>
              <a:rPr lang="en-US" altLang="ko-KR" dirty="0" smtClean="0">
                <a:latin typeface="Helvetica" charset="0"/>
                <a:ea typeface="ＭＳ Ｐゴシック" charset="0"/>
                <a:sym typeface="Wingdings"/>
              </a:rPr>
              <a:t>M &gt;= m</a:t>
            </a:r>
            <a:endParaRPr lang="en-US" altLang="ko-KR" dirty="0">
              <a:latin typeface="Helvetica" charset="0"/>
              <a:ea typeface="ＭＳ Ｐゴシック" charset="0"/>
            </a:endParaRPr>
          </a:p>
        </p:txBody>
      </p:sp>
      <p:sp>
        <p:nvSpPr>
          <p:cNvPr id="48131" name="Rectangle 1028"/>
          <p:cNvSpPr>
            <a:spLocks noChangeArrowheads="1"/>
          </p:cNvSpPr>
          <p:nvPr/>
        </p:nvSpPr>
        <p:spPr bwMode="auto">
          <a:xfrm>
            <a:off x="1023600" y="5794494"/>
            <a:ext cx="3105150" cy="438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1" tIns="45716" rIns="91431" bIns="45716" anchor="ctr"/>
          <a:lstStyle/>
          <a:p>
            <a:endParaRPr lang="ko-KR"/>
          </a:p>
        </p:txBody>
      </p:sp>
      <p:sp>
        <p:nvSpPr>
          <p:cNvPr id="48132" name="Line 1030"/>
          <p:cNvSpPr>
            <a:spLocks noChangeShapeType="1"/>
          </p:cNvSpPr>
          <p:nvPr/>
        </p:nvSpPr>
        <p:spPr bwMode="auto">
          <a:xfrm>
            <a:off x="2656608" y="5470644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1" tIns="45716" rIns="91431" bIns="45716" anchor="ctr"/>
          <a:lstStyle/>
          <a:p>
            <a:endParaRPr lang="en-US"/>
          </a:p>
        </p:txBody>
      </p:sp>
      <p:sp>
        <p:nvSpPr>
          <p:cNvPr id="48133" name="Text Box 1031"/>
          <p:cNvSpPr txBox="1">
            <a:spLocks noChangeArrowheads="1"/>
          </p:cNvSpPr>
          <p:nvPr/>
        </p:nvSpPr>
        <p:spPr bwMode="auto">
          <a:xfrm>
            <a:off x="1045949" y="5418513"/>
            <a:ext cx="1167094" cy="292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ko-KR" sz="1300">
                <a:latin typeface="Helvetica" charset="0"/>
              </a:rPr>
              <a:t>page number</a:t>
            </a:r>
          </a:p>
        </p:txBody>
      </p:sp>
      <p:sp>
        <p:nvSpPr>
          <p:cNvPr id="48134" name="Text Box 1032"/>
          <p:cNvSpPr txBox="1">
            <a:spLocks noChangeArrowheads="1"/>
          </p:cNvSpPr>
          <p:nvPr/>
        </p:nvSpPr>
        <p:spPr bwMode="auto">
          <a:xfrm>
            <a:off x="2881946" y="5411964"/>
            <a:ext cx="1006650" cy="292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ko-KR" sz="1300">
                <a:latin typeface="Helvetica" charset="0"/>
              </a:rPr>
              <a:t>page offset</a:t>
            </a:r>
          </a:p>
        </p:txBody>
      </p:sp>
      <p:sp>
        <p:nvSpPr>
          <p:cNvPr id="48135" name="Text Box 1033"/>
          <p:cNvSpPr txBox="1">
            <a:spLocks noChangeArrowheads="1"/>
          </p:cNvSpPr>
          <p:nvPr/>
        </p:nvSpPr>
        <p:spPr bwMode="auto">
          <a:xfrm>
            <a:off x="1584978" y="5858449"/>
            <a:ext cx="295412" cy="292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ko-KR" sz="1300" i="1">
                <a:latin typeface="Helvetica" charset="0"/>
              </a:rPr>
              <a:t>p</a:t>
            </a:r>
            <a:endParaRPr lang="en-US" altLang="ko-KR" sz="1300">
              <a:latin typeface="Helvetica" charset="0"/>
            </a:endParaRPr>
          </a:p>
        </p:txBody>
      </p:sp>
      <p:sp>
        <p:nvSpPr>
          <p:cNvPr id="48136" name="Text Box 1035"/>
          <p:cNvSpPr txBox="1">
            <a:spLocks noChangeArrowheads="1"/>
          </p:cNvSpPr>
          <p:nvPr/>
        </p:nvSpPr>
        <p:spPr bwMode="auto">
          <a:xfrm>
            <a:off x="3027954" y="5888214"/>
            <a:ext cx="308236" cy="292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ko-KR" sz="1300" i="1">
                <a:latin typeface="Helvetica" charset="0"/>
              </a:rPr>
              <a:t>d</a:t>
            </a:r>
            <a:endParaRPr lang="en-US" altLang="ko-KR" sz="1300">
              <a:latin typeface="Helvetica" charset="0"/>
            </a:endParaRPr>
          </a:p>
        </p:txBody>
      </p:sp>
      <p:sp>
        <p:nvSpPr>
          <p:cNvPr id="48137" name="Text Box 1036"/>
          <p:cNvSpPr txBox="1">
            <a:spLocks noChangeArrowheads="1"/>
          </p:cNvSpPr>
          <p:nvPr/>
        </p:nvSpPr>
        <p:spPr bwMode="auto">
          <a:xfrm>
            <a:off x="1383433" y="6306124"/>
            <a:ext cx="793750" cy="292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ko-KR" sz="1300" i="1">
                <a:latin typeface="Helvetica" charset="0"/>
              </a:rPr>
              <a:t>m - n</a:t>
            </a:r>
          </a:p>
        </p:txBody>
      </p:sp>
      <p:sp>
        <p:nvSpPr>
          <p:cNvPr id="48138" name="Text Box 1038"/>
          <p:cNvSpPr txBox="1">
            <a:spLocks noChangeArrowheads="1"/>
          </p:cNvSpPr>
          <p:nvPr/>
        </p:nvSpPr>
        <p:spPr bwMode="auto">
          <a:xfrm>
            <a:off x="2980459" y="6315649"/>
            <a:ext cx="438150" cy="292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ko-KR" sz="1300" i="1" dirty="0">
                <a:latin typeface="Helvetica" charset="0"/>
              </a:rPr>
              <a:t>n</a:t>
            </a:r>
          </a:p>
        </p:txBody>
      </p:sp>
      <p:sp>
        <p:nvSpPr>
          <p:cNvPr id="12" name="Rectangle 1028"/>
          <p:cNvSpPr>
            <a:spLocks noChangeArrowheads="1"/>
          </p:cNvSpPr>
          <p:nvPr/>
        </p:nvSpPr>
        <p:spPr bwMode="auto">
          <a:xfrm>
            <a:off x="5223689" y="5817462"/>
            <a:ext cx="3105150" cy="438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1" tIns="45716" rIns="91431" bIns="45716" anchor="ctr"/>
          <a:lstStyle/>
          <a:p>
            <a:endParaRPr lang="ko-KR"/>
          </a:p>
        </p:txBody>
      </p:sp>
      <p:sp>
        <p:nvSpPr>
          <p:cNvPr id="13" name="Line 1030"/>
          <p:cNvSpPr>
            <a:spLocks noChangeShapeType="1"/>
          </p:cNvSpPr>
          <p:nvPr/>
        </p:nvSpPr>
        <p:spPr bwMode="auto">
          <a:xfrm>
            <a:off x="6856697" y="5493612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1" tIns="45716" rIns="91431" bIns="45716" anchor="ctr"/>
          <a:lstStyle/>
          <a:p>
            <a:endParaRPr lang="en-US"/>
          </a:p>
        </p:txBody>
      </p:sp>
      <p:sp>
        <p:nvSpPr>
          <p:cNvPr id="14" name="Text Box 1031"/>
          <p:cNvSpPr txBox="1">
            <a:spLocks noChangeArrowheads="1"/>
          </p:cNvSpPr>
          <p:nvPr/>
        </p:nvSpPr>
        <p:spPr bwMode="auto">
          <a:xfrm>
            <a:off x="5218401" y="5441481"/>
            <a:ext cx="1222367" cy="292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ko-KR" sz="1300" dirty="0" smtClean="0">
                <a:latin typeface="Helvetica" charset="0"/>
              </a:rPr>
              <a:t>frame number</a:t>
            </a:r>
            <a:endParaRPr lang="en-US" altLang="ko-KR" sz="1300" dirty="0">
              <a:latin typeface="Helvetica" charset="0"/>
            </a:endParaRPr>
          </a:p>
        </p:txBody>
      </p:sp>
      <p:sp>
        <p:nvSpPr>
          <p:cNvPr id="15" name="Text Box 1032"/>
          <p:cNvSpPr txBox="1">
            <a:spLocks noChangeArrowheads="1"/>
          </p:cNvSpPr>
          <p:nvPr/>
        </p:nvSpPr>
        <p:spPr bwMode="auto">
          <a:xfrm>
            <a:off x="7082035" y="5434932"/>
            <a:ext cx="1006650" cy="292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ko-KR" sz="1300">
                <a:latin typeface="Helvetica" charset="0"/>
              </a:rPr>
              <a:t>page offset</a:t>
            </a:r>
          </a:p>
        </p:txBody>
      </p:sp>
      <p:sp>
        <p:nvSpPr>
          <p:cNvPr id="16" name="Text Box 1033"/>
          <p:cNvSpPr txBox="1">
            <a:spLocks noChangeArrowheads="1"/>
          </p:cNvSpPr>
          <p:nvPr/>
        </p:nvSpPr>
        <p:spPr bwMode="auto">
          <a:xfrm>
            <a:off x="5797892" y="5881417"/>
            <a:ext cx="269763" cy="292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ko-KR" sz="1300" i="1" dirty="0">
                <a:latin typeface="Helvetica" charset="0"/>
              </a:rPr>
              <a:t>f</a:t>
            </a:r>
            <a:endParaRPr lang="en-US" altLang="ko-KR" sz="1300" dirty="0">
              <a:latin typeface="Helvetica" charset="0"/>
            </a:endParaRPr>
          </a:p>
        </p:txBody>
      </p:sp>
      <p:sp>
        <p:nvSpPr>
          <p:cNvPr id="17" name="Text Box 1035"/>
          <p:cNvSpPr txBox="1">
            <a:spLocks noChangeArrowheads="1"/>
          </p:cNvSpPr>
          <p:nvPr/>
        </p:nvSpPr>
        <p:spPr bwMode="auto">
          <a:xfrm>
            <a:off x="7228043" y="5911182"/>
            <a:ext cx="308236" cy="292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ko-KR" sz="1300" i="1">
                <a:latin typeface="Helvetica" charset="0"/>
              </a:rPr>
              <a:t>d</a:t>
            </a:r>
            <a:endParaRPr lang="en-US" altLang="ko-KR" sz="1300">
              <a:latin typeface="Helvetica" charset="0"/>
            </a:endParaRPr>
          </a:p>
        </p:txBody>
      </p:sp>
      <p:sp>
        <p:nvSpPr>
          <p:cNvPr id="18" name="Text Box 1036"/>
          <p:cNvSpPr txBox="1">
            <a:spLocks noChangeArrowheads="1"/>
          </p:cNvSpPr>
          <p:nvPr/>
        </p:nvSpPr>
        <p:spPr bwMode="auto">
          <a:xfrm>
            <a:off x="5583522" y="6329092"/>
            <a:ext cx="793750" cy="292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ko-KR" sz="1300" i="1" dirty="0" smtClean="0">
                <a:latin typeface="Helvetica" charset="0"/>
              </a:rPr>
              <a:t>M </a:t>
            </a:r>
            <a:r>
              <a:rPr lang="en-US" altLang="ko-KR" sz="1300" i="1" dirty="0">
                <a:latin typeface="Helvetica" charset="0"/>
              </a:rPr>
              <a:t>- n</a:t>
            </a:r>
          </a:p>
        </p:txBody>
      </p:sp>
      <p:sp>
        <p:nvSpPr>
          <p:cNvPr id="19" name="Text Box 1038"/>
          <p:cNvSpPr txBox="1">
            <a:spLocks noChangeArrowheads="1"/>
          </p:cNvSpPr>
          <p:nvPr/>
        </p:nvSpPr>
        <p:spPr bwMode="auto">
          <a:xfrm>
            <a:off x="7180548" y="6338617"/>
            <a:ext cx="438150" cy="292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ko-KR" sz="1300" i="1" dirty="0">
                <a:latin typeface="Helvetica" charset="0"/>
              </a:rPr>
              <a:t>n</a:t>
            </a:r>
          </a:p>
        </p:txBody>
      </p:sp>
      <p:cxnSp>
        <p:nvCxnSpPr>
          <p:cNvPr id="3" name="Elbow Connector 2"/>
          <p:cNvCxnSpPr>
            <a:stCxn id="48133" idx="0"/>
            <a:endCxn id="14" idx="0"/>
          </p:cNvCxnSpPr>
          <p:nvPr/>
        </p:nvCxnSpPr>
        <p:spPr>
          <a:xfrm rot="16200000" flipH="1">
            <a:off x="3718056" y="3329953"/>
            <a:ext cx="22968" cy="4200089"/>
          </a:xfrm>
          <a:prstGeom prst="bentConnector3">
            <a:avLst>
              <a:gd name="adj1" fmla="val -1736416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3154764" y="4700758"/>
            <a:ext cx="1073647" cy="563043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0" rIns="0" bIns="0" rtlCol="0" anchor="b"/>
          <a:lstStyle/>
          <a:p>
            <a:pPr algn="ctr"/>
            <a:r>
              <a:rPr lang="en-US" sz="1400" dirty="0" smtClean="0"/>
              <a:t>page</a:t>
            </a:r>
          </a:p>
          <a:p>
            <a:pPr algn="ctr"/>
            <a:r>
              <a:rPr lang="en-US" sz="1400" dirty="0" smtClean="0"/>
              <a:t>table</a:t>
            </a:r>
          </a:p>
        </p:txBody>
      </p:sp>
    </p:spTree>
    <p:extLst>
      <p:ext uri="{BB962C8B-B14F-4D97-AF65-F5344CB8AC3E}">
        <p14:creationId xmlns:p14="http://schemas.microsoft.com/office/powerpoint/2010/main" val="471125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>
          <a:xfrm>
            <a:off x="749300" y="277416"/>
            <a:ext cx="7937500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ko-KR">
                <a:latin typeface="Arial" charset="0"/>
                <a:ea typeface="ＭＳ Ｐゴシック" charset="0"/>
                <a:cs typeface="ＭＳ Ｐゴシック" charset="0"/>
              </a:rPr>
              <a:t>Paging Hardware</a:t>
            </a:r>
          </a:p>
        </p:txBody>
      </p:sp>
      <p:pic>
        <p:nvPicPr>
          <p:cNvPr id="50178" name="Picture 4" descr="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442" y="1465660"/>
            <a:ext cx="6772275" cy="4039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3018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6" t="-5636" r="74141" b="44276"/>
          <a:stretch/>
        </p:blipFill>
        <p:spPr bwMode="auto">
          <a:xfrm>
            <a:off x="2954388" y="2931846"/>
            <a:ext cx="1196163" cy="364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>
          <a:xfrm>
            <a:off x="485775" y="228600"/>
            <a:ext cx="80772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ko-KR">
                <a:latin typeface="Arial" charset="0"/>
                <a:ea typeface="ＭＳ Ｐゴシック" charset="0"/>
                <a:cs typeface="ＭＳ Ｐゴシック" charset="0"/>
              </a:rPr>
              <a:t>Paging Example</a:t>
            </a:r>
          </a:p>
        </p:txBody>
      </p:sp>
      <p:sp>
        <p:nvSpPr>
          <p:cNvPr id="54274" name="Text Box 5"/>
          <p:cNvSpPr txBox="1">
            <a:spLocks noChangeArrowheads="1"/>
          </p:cNvSpPr>
          <p:nvPr/>
        </p:nvSpPr>
        <p:spPr bwMode="auto">
          <a:xfrm>
            <a:off x="315561" y="1174379"/>
            <a:ext cx="6217971" cy="161581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ko-KR" sz="1800" dirty="0" smtClean="0">
                <a:latin typeface="Helvetica" charset="0"/>
              </a:rPr>
              <a:t>4-bit logical address (m=4), 16-byte process space</a:t>
            </a:r>
          </a:p>
          <a:p>
            <a:pPr>
              <a:spcBef>
                <a:spcPct val="50000"/>
              </a:spcBef>
            </a:pPr>
            <a:r>
              <a:rPr lang="en-US" altLang="ko-KR" sz="1800" dirty="0" smtClean="0">
                <a:latin typeface="Helvetica" charset="0"/>
              </a:rPr>
              <a:t>2-bit page no (m-n=2), 0~3</a:t>
            </a:r>
          </a:p>
          <a:p>
            <a:pPr>
              <a:spcBef>
                <a:spcPct val="50000"/>
              </a:spcBef>
            </a:pPr>
            <a:r>
              <a:rPr lang="en-US" altLang="ko-KR" sz="1800" dirty="0" smtClean="0">
                <a:latin typeface="Helvetica" charset="0"/>
              </a:rPr>
              <a:t>2-bit offset (n=2), 4</a:t>
            </a:r>
            <a:r>
              <a:rPr lang="en-US" altLang="ko-KR" sz="1800" dirty="0">
                <a:latin typeface="Helvetica" charset="0"/>
              </a:rPr>
              <a:t>-byte </a:t>
            </a:r>
            <a:r>
              <a:rPr lang="en-US" altLang="ko-KR" sz="1800" dirty="0" smtClean="0">
                <a:latin typeface="Helvetica" charset="0"/>
              </a:rPr>
              <a:t>pages</a:t>
            </a:r>
          </a:p>
          <a:p>
            <a:pPr>
              <a:spcBef>
                <a:spcPct val="50000"/>
              </a:spcBef>
            </a:pPr>
            <a:r>
              <a:rPr lang="en-US" altLang="ko-KR" sz="1800" dirty="0" smtClean="0">
                <a:latin typeface="Helvetica" charset="0"/>
              </a:rPr>
              <a:t>5-bit physical address, 32-byte memory</a:t>
            </a:r>
            <a:endParaRPr lang="en-US" altLang="ko-KR" sz="1800" dirty="0">
              <a:latin typeface="Helvetica" charset="0"/>
            </a:endParaRPr>
          </a:p>
        </p:txBody>
      </p:sp>
      <p:pic>
        <p:nvPicPr>
          <p:cNvPr id="54275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27"/>
          <a:stretch/>
        </p:blipFill>
        <p:spPr bwMode="auto">
          <a:xfrm>
            <a:off x="7292944" y="1453439"/>
            <a:ext cx="1233272" cy="512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40394" y="1433101"/>
            <a:ext cx="6836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frame-0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8340394" y="2041922"/>
            <a:ext cx="6848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frame-1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8340394" y="2650743"/>
            <a:ext cx="6848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frame-2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8340394" y="3259564"/>
            <a:ext cx="6848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frame-3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8340394" y="3868385"/>
            <a:ext cx="6848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frame-4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8340394" y="4477206"/>
            <a:ext cx="6836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frame-5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8340394" y="5086027"/>
            <a:ext cx="6836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frame-6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8340394" y="5694851"/>
            <a:ext cx="6848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frame-7</a:t>
            </a:r>
            <a:endParaRPr lang="en-US" sz="1200" dirty="0"/>
          </a:p>
        </p:txBody>
      </p:sp>
      <p:pic>
        <p:nvPicPr>
          <p:cNvPr id="16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6" t="-5636" r="42498" b="44276"/>
          <a:stretch/>
        </p:blipFill>
        <p:spPr bwMode="auto">
          <a:xfrm>
            <a:off x="5263486" y="2936574"/>
            <a:ext cx="746337" cy="364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057263" y="1406913"/>
            <a:ext cx="6396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000</a:t>
            </a:r>
            <a:r>
              <a:rPr lang="en-US" sz="1400" dirty="0" smtClean="0">
                <a:solidFill>
                  <a:srgbClr val="0000FF"/>
                </a:solidFill>
              </a:rPr>
              <a:t>00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65640" y="2030697"/>
            <a:ext cx="6396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001</a:t>
            </a:r>
            <a:r>
              <a:rPr lang="en-US" sz="1400" dirty="0" smtClean="0">
                <a:solidFill>
                  <a:srgbClr val="0000FF"/>
                </a:solidFill>
              </a:rPr>
              <a:t>00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74017" y="2628293"/>
            <a:ext cx="6396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010</a:t>
            </a:r>
            <a:r>
              <a:rPr lang="en-US" sz="1400" dirty="0" smtClean="0">
                <a:solidFill>
                  <a:srgbClr val="0000FF"/>
                </a:solidFill>
              </a:rPr>
              <a:t>00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82394" y="3252077"/>
            <a:ext cx="6396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011</a:t>
            </a:r>
            <a:r>
              <a:rPr lang="en-US" sz="1400" dirty="0" smtClean="0">
                <a:solidFill>
                  <a:srgbClr val="0000FF"/>
                </a:solidFill>
              </a:rPr>
              <a:t>00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090771" y="3862767"/>
            <a:ext cx="6396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100</a:t>
            </a:r>
            <a:r>
              <a:rPr lang="en-US" sz="1400" dirty="0" smtClean="0">
                <a:solidFill>
                  <a:srgbClr val="0000FF"/>
                </a:solidFill>
              </a:rPr>
              <a:t>00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099148" y="4473457"/>
            <a:ext cx="6396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101</a:t>
            </a:r>
            <a:r>
              <a:rPr lang="en-US" sz="1400" dirty="0" smtClean="0">
                <a:solidFill>
                  <a:srgbClr val="0000FF"/>
                </a:solidFill>
              </a:rPr>
              <a:t>00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107525" y="5084147"/>
            <a:ext cx="6396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110</a:t>
            </a:r>
            <a:r>
              <a:rPr lang="en-US" sz="1400" dirty="0" smtClean="0">
                <a:solidFill>
                  <a:srgbClr val="0000FF"/>
                </a:solidFill>
              </a:rPr>
              <a:t>00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115902" y="5707931"/>
            <a:ext cx="6396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111</a:t>
            </a:r>
            <a:r>
              <a:rPr lang="en-US" sz="1400" dirty="0" smtClean="0">
                <a:solidFill>
                  <a:srgbClr val="0000FF"/>
                </a:solidFill>
              </a:rPr>
              <a:t>00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082394" y="2785058"/>
            <a:ext cx="6396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010</a:t>
            </a:r>
            <a:r>
              <a:rPr lang="en-US" sz="1400" dirty="0" smtClean="0">
                <a:solidFill>
                  <a:srgbClr val="0000FF"/>
                </a:solidFill>
              </a:rPr>
              <a:t>01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077678" y="2941823"/>
            <a:ext cx="6396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010</a:t>
            </a:r>
            <a:r>
              <a:rPr lang="en-US" sz="1400" dirty="0" smtClean="0">
                <a:solidFill>
                  <a:srgbClr val="0000FF"/>
                </a:solidFill>
              </a:rPr>
              <a:t>10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086055" y="3098587"/>
            <a:ext cx="6396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010</a:t>
            </a:r>
            <a:r>
              <a:rPr lang="en-US" sz="1400" dirty="0" smtClean="0">
                <a:solidFill>
                  <a:srgbClr val="0000FF"/>
                </a:solidFill>
              </a:rPr>
              <a:t>11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828183" y="3229042"/>
            <a:ext cx="5486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00</a:t>
            </a:r>
            <a:r>
              <a:rPr lang="en-US" sz="1400" dirty="0" smtClean="0">
                <a:solidFill>
                  <a:srgbClr val="0000FF"/>
                </a:solidFill>
              </a:rPr>
              <a:t>00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828183" y="3411995"/>
            <a:ext cx="5486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00</a:t>
            </a:r>
            <a:r>
              <a:rPr lang="en-US" sz="1400" dirty="0" smtClean="0">
                <a:solidFill>
                  <a:srgbClr val="0000FF"/>
                </a:solidFill>
              </a:rPr>
              <a:t>01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828183" y="3594948"/>
            <a:ext cx="5486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00</a:t>
            </a:r>
            <a:r>
              <a:rPr lang="en-US" sz="1400" dirty="0" smtClean="0">
                <a:solidFill>
                  <a:srgbClr val="0000FF"/>
                </a:solidFill>
              </a:rPr>
              <a:t>10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828183" y="3777900"/>
            <a:ext cx="5486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00</a:t>
            </a:r>
            <a:r>
              <a:rPr lang="en-US" sz="1400" dirty="0" smtClean="0">
                <a:solidFill>
                  <a:srgbClr val="0000FF"/>
                </a:solidFill>
              </a:rPr>
              <a:t>11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828183" y="3956488"/>
            <a:ext cx="5486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01</a:t>
            </a:r>
            <a:r>
              <a:rPr lang="en-US" sz="1400" dirty="0" smtClean="0">
                <a:solidFill>
                  <a:srgbClr val="0000FF"/>
                </a:solidFill>
              </a:rPr>
              <a:t>00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828183" y="4645742"/>
            <a:ext cx="5486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10</a:t>
            </a:r>
            <a:r>
              <a:rPr lang="en-US" sz="1400" dirty="0" smtClean="0">
                <a:solidFill>
                  <a:srgbClr val="0000FF"/>
                </a:solidFill>
              </a:rPr>
              <a:t>00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828183" y="5361184"/>
            <a:ext cx="5486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11</a:t>
            </a:r>
            <a:r>
              <a:rPr lang="en-US" sz="1400" dirty="0" smtClean="0">
                <a:solidFill>
                  <a:srgbClr val="0000FF"/>
                </a:solidFill>
              </a:rPr>
              <a:t>00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828183" y="5880216"/>
            <a:ext cx="5486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11</a:t>
            </a:r>
            <a:r>
              <a:rPr lang="en-US" sz="1400" dirty="0" smtClean="0">
                <a:solidFill>
                  <a:srgbClr val="0000FF"/>
                </a:solidFill>
              </a:rPr>
              <a:t>11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823467" y="5534195"/>
            <a:ext cx="5486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11</a:t>
            </a:r>
            <a:r>
              <a:rPr lang="en-US" sz="1400" dirty="0" smtClean="0">
                <a:solidFill>
                  <a:srgbClr val="0000FF"/>
                </a:solidFill>
              </a:rPr>
              <a:t>01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823467" y="5707206"/>
            <a:ext cx="5486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11</a:t>
            </a:r>
            <a:r>
              <a:rPr lang="en-US" sz="1400" dirty="0" smtClean="0">
                <a:solidFill>
                  <a:srgbClr val="0000FF"/>
                </a:solidFill>
              </a:rPr>
              <a:t>10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823467" y="4114343"/>
            <a:ext cx="5486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01</a:t>
            </a:r>
            <a:r>
              <a:rPr lang="en-US" sz="1400" dirty="0" smtClean="0">
                <a:solidFill>
                  <a:srgbClr val="0000FF"/>
                </a:solidFill>
              </a:rPr>
              <a:t>01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823467" y="4297296"/>
            <a:ext cx="5486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01</a:t>
            </a:r>
            <a:r>
              <a:rPr lang="en-US" sz="1400" dirty="0" smtClean="0">
                <a:solidFill>
                  <a:srgbClr val="0000FF"/>
                </a:solidFill>
              </a:rPr>
              <a:t>10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823467" y="4480248"/>
            <a:ext cx="5486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01</a:t>
            </a:r>
            <a:r>
              <a:rPr lang="en-US" sz="1400" dirty="0" smtClean="0">
                <a:solidFill>
                  <a:srgbClr val="0000FF"/>
                </a:solidFill>
              </a:rPr>
              <a:t>11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818751" y="4816691"/>
            <a:ext cx="5486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10</a:t>
            </a:r>
            <a:r>
              <a:rPr lang="en-US" sz="1400" dirty="0" smtClean="0">
                <a:solidFill>
                  <a:srgbClr val="0000FF"/>
                </a:solidFill>
              </a:rPr>
              <a:t>01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818751" y="4999644"/>
            <a:ext cx="5486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10</a:t>
            </a:r>
            <a:r>
              <a:rPr lang="en-US" sz="1400" dirty="0" smtClean="0">
                <a:solidFill>
                  <a:srgbClr val="0000FF"/>
                </a:solidFill>
              </a:rPr>
              <a:t>10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818751" y="5182596"/>
            <a:ext cx="5486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10</a:t>
            </a:r>
            <a:r>
              <a:rPr lang="en-US" sz="1400" dirty="0" smtClean="0">
                <a:solidFill>
                  <a:srgbClr val="0000FF"/>
                </a:solidFill>
              </a:rPr>
              <a:t>11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7" name="Right Brace 6"/>
          <p:cNvSpPr/>
          <p:nvPr/>
        </p:nvSpPr>
        <p:spPr>
          <a:xfrm>
            <a:off x="4301934" y="3311940"/>
            <a:ext cx="162883" cy="696924"/>
          </a:xfrm>
          <a:prstGeom prst="rightBrac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ight Brace 44"/>
          <p:cNvSpPr/>
          <p:nvPr/>
        </p:nvSpPr>
        <p:spPr>
          <a:xfrm>
            <a:off x="4270833" y="4027382"/>
            <a:ext cx="215454" cy="671574"/>
          </a:xfrm>
          <a:prstGeom prst="rightBrac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ight Brace 45"/>
          <p:cNvSpPr/>
          <p:nvPr/>
        </p:nvSpPr>
        <p:spPr>
          <a:xfrm>
            <a:off x="4305595" y="4729730"/>
            <a:ext cx="162883" cy="696924"/>
          </a:xfrm>
          <a:prstGeom prst="rightBrac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ight Brace 46"/>
          <p:cNvSpPr/>
          <p:nvPr/>
        </p:nvSpPr>
        <p:spPr>
          <a:xfrm>
            <a:off x="4313972" y="5458266"/>
            <a:ext cx="162883" cy="696924"/>
          </a:xfrm>
          <a:prstGeom prst="rightBrac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486287" y="3719772"/>
            <a:ext cx="462979" cy="5775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4486287" y="4422120"/>
            <a:ext cx="462979" cy="18295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V="1">
            <a:off x="4486287" y="4816692"/>
            <a:ext cx="462979" cy="3077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V="1">
            <a:off x="4486287" y="5084148"/>
            <a:ext cx="462979" cy="7578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62" idx="3"/>
            <a:endCxn id="22" idx="1"/>
          </p:cNvCxnSpPr>
          <p:nvPr/>
        </p:nvCxnSpPr>
        <p:spPr>
          <a:xfrm>
            <a:off x="6229163" y="4373832"/>
            <a:ext cx="869985" cy="2535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5771511" y="4219943"/>
            <a:ext cx="4576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101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771511" y="4437813"/>
            <a:ext cx="4576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110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771511" y="4668777"/>
            <a:ext cx="4576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001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771511" y="4899741"/>
            <a:ext cx="4576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010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934790" y="4221066"/>
            <a:ext cx="5996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page #</a:t>
            </a:r>
            <a:endParaRPr lang="en-US" sz="1200" dirty="0"/>
          </a:p>
        </p:txBody>
      </p:sp>
      <p:sp>
        <p:nvSpPr>
          <p:cNvPr id="68" name="TextBox 67"/>
          <p:cNvSpPr txBox="1"/>
          <p:nvPr/>
        </p:nvSpPr>
        <p:spPr>
          <a:xfrm>
            <a:off x="4934790" y="4468471"/>
            <a:ext cx="5996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page #</a:t>
            </a:r>
            <a:endParaRPr lang="en-US" sz="1200" dirty="0"/>
          </a:p>
        </p:txBody>
      </p:sp>
      <p:sp>
        <p:nvSpPr>
          <p:cNvPr id="69" name="TextBox 68"/>
          <p:cNvSpPr txBox="1"/>
          <p:nvPr/>
        </p:nvSpPr>
        <p:spPr>
          <a:xfrm>
            <a:off x="4934790" y="4689688"/>
            <a:ext cx="5996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page #</a:t>
            </a:r>
            <a:endParaRPr lang="en-US" sz="1200" dirty="0"/>
          </a:p>
        </p:txBody>
      </p:sp>
      <p:sp>
        <p:nvSpPr>
          <p:cNvPr id="70" name="TextBox 69"/>
          <p:cNvSpPr txBox="1"/>
          <p:nvPr/>
        </p:nvSpPr>
        <p:spPr>
          <a:xfrm>
            <a:off x="4934790" y="4910905"/>
            <a:ext cx="5996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page #</a:t>
            </a:r>
            <a:endParaRPr lang="en-US" sz="1200" dirty="0"/>
          </a:p>
        </p:txBody>
      </p:sp>
      <p:cxnSp>
        <p:nvCxnSpPr>
          <p:cNvPr id="73" name="Straight Arrow Connector 72"/>
          <p:cNvCxnSpPr>
            <a:stCxn id="63" idx="3"/>
            <a:endCxn id="23" idx="1"/>
          </p:cNvCxnSpPr>
          <p:nvPr/>
        </p:nvCxnSpPr>
        <p:spPr>
          <a:xfrm>
            <a:off x="6229163" y="4591702"/>
            <a:ext cx="878362" cy="6463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64" idx="3"/>
            <a:endCxn id="18" idx="1"/>
          </p:cNvCxnSpPr>
          <p:nvPr/>
        </p:nvCxnSpPr>
        <p:spPr>
          <a:xfrm flipV="1">
            <a:off x="6229163" y="2184586"/>
            <a:ext cx="836477" cy="26380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65" idx="3"/>
            <a:endCxn id="19" idx="1"/>
          </p:cNvCxnSpPr>
          <p:nvPr/>
        </p:nvCxnSpPr>
        <p:spPr>
          <a:xfrm flipV="1">
            <a:off x="6229163" y="2782182"/>
            <a:ext cx="844854" cy="22714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2974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>
                <a:solidFill>
                  <a:srgbClr val="37609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ea typeface="ＭＳ Ｐゴシック" charset="0"/>
              </a:rPr>
              <a:t>Fixed Partitioning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6705600" cy="4953000"/>
          </a:xfrm>
        </p:spPr>
        <p:txBody>
          <a:bodyPr/>
          <a:lstStyle/>
          <a:p>
            <a:r>
              <a:rPr lang="en-US" dirty="0">
                <a:latin typeface="Calibri" charset="0"/>
              </a:rPr>
              <a:t>Equal-size </a:t>
            </a:r>
            <a:r>
              <a:rPr lang="en-US" dirty="0" smtClean="0">
                <a:latin typeface="Calibri" charset="0"/>
              </a:rPr>
              <a:t>partitions</a:t>
            </a:r>
            <a:endParaRPr lang="en-US" dirty="0">
              <a:latin typeface="Calibri" charset="0"/>
            </a:endParaRPr>
          </a:p>
          <a:p>
            <a:pPr lvl="1"/>
            <a:r>
              <a:rPr lang="en-US" dirty="0">
                <a:latin typeface="Calibri" charset="0"/>
              </a:rPr>
              <a:t>Any process whose size is less than or equal to the partition size can be loaded into an available </a:t>
            </a:r>
            <a:r>
              <a:rPr lang="en-US" dirty="0" smtClean="0">
                <a:latin typeface="Calibri" charset="0"/>
              </a:rPr>
              <a:t>partition</a:t>
            </a:r>
            <a:endParaRPr lang="en-US" dirty="0">
              <a:latin typeface="Calibri" charset="0"/>
            </a:endParaRPr>
          </a:p>
        </p:txBody>
      </p:sp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569" b="5862"/>
          <a:stretch>
            <a:fillRect/>
          </a:stretch>
        </p:blipFill>
        <p:spPr bwMode="auto">
          <a:xfrm>
            <a:off x="6629400" y="1219200"/>
            <a:ext cx="2514600" cy="560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9475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6" t="-5636" r="74141" b="44276"/>
          <a:stretch/>
        </p:blipFill>
        <p:spPr bwMode="auto">
          <a:xfrm>
            <a:off x="2954388" y="2931846"/>
            <a:ext cx="1196163" cy="364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>
          <a:xfrm>
            <a:off x="485775" y="228600"/>
            <a:ext cx="80772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ko-KR">
                <a:latin typeface="Arial" charset="0"/>
                <a:ea typeface="ＭＳ Ｐゴシック" charset="0"/>
                <a:cs typeface="ＭＳ Ｐゴシック" charset="0"/>
              </a:rPr>
              <a:t>Paging Example</a:t>
            </a:r>
          </a:p>
        </p:txBody>
      </p:sp>
      <p:sp>
        <p:nvSpPr>
          <p:cNvPr id="54274" name="Text Box 5"/>
          <p:cNvSpPr txBox="1">
            <a:spLocks noChangeArrowheads="1"/>
          </p:cNvSpPr>
          <p:nvPr/>
        </p:nvSpPr>
        <p:spPr bwMode="auto">
          <a:xfrm>
            <a:off x="315561" y="1174379"/>
            <a:ext cx="6217971" cy="161581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ko-KR" sz="1800" dirty="0" smtClean="0">
                <a:latin typeface="Helvetica" charset="0"/>
              </a:rPr>
              <a:t>4-bit logical address (m=4), 16-byte process space</a:t>
            </a:r>
          </a:p>
          <a:p>
            <a:pPr>
              <a:spcBef>
                <a:spcPct val="50000"/>
              </a:spcBef>
            </a:pPr>
            <a:r>
              <a:rPr lang="en-US" altLang="ko-KR" sz="1800" dirty="0" smtClean="0">
                <a:latin typeface="Helvetica" charset="0"/>
              </a:rPr>
              <a:t>2-bit page no (m-n=2), 0~3</a:t>
            </a:r>
          </a:p>
          <a:p>
            <a:pPr>
              <a:spcBef>
                <a:spcPct val="50000"/>
              </a:spcBef>
            </a:pPr>
            <a:r>
              <a:rPr lang="en-US" altLang="ko-KR" sz="1800" dirty="0" smtClean="0">
                <a:latin typeface="Helvetica" charset="0"/>
              </a:rPr>
              <a:t>2-bit offset (n=2), 4</a:t>
            </a:r>
            <a:r>
              <a:rPr lang="en-US" altLang="ko-KR" sz="1800" dirty="0">
                <a:latin typeface="Helvetica" charset="0"/>
              </a:rPr>
              <a:t>-byte </a:t>
            </a:r>
            <a:r>
              <a:rPr lang="en-US" altLang="ko-KR" sz="1800" dirty="0" smtClean="0">
                <a:latin typeface="Helvetica" charset="0"/>
              </a:rPr>
              <a:t>pages</a:t>
            </a:r>
          </a:p>
          <a:p>
            <a:pPr>
              <a:spcBef>
                <a:spcPct val="50000"/>
              </a:spcBef>
            </a:pPr>
            <a:r>
              <a:rPr lang="en-US" altLang="ko-KR" sz="1800" dirty="0" smtClean="0">
                <a:latin typeface="Helvetica" charset="0"/>
              </a:rPr>
              <a:t>5-bit physical address, 32-byte memory</a:t>
            </a:r>
            <a:endParaRPr lang="en-US" altLang="ko-KR" sz="1800" dirty="0">
              <a:latin typeface="Helvetica" charset="0"/>
            </a:endParaRPr>
          </a:p>
        </p:txBody>
      </p:sp>
      <p:pic>
        <p:nvPicPr>
          <p:cNvPr id="54275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27"/>
          <a:stretch/>
        </p:blipFill>
        <p:spPr bwMode="auto">
          <a:xfrm>
            <a:off x="7292944" y="1453439"/>
            <a:ext cx="1233272" cy="512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40394" y="1433101"/>
            <a:ext cx="6836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frame-0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8340394" y="2041922"/>
            <a:ext cx="6848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frame-1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8340394" y="2650743"/>
            <a:ext cx="6848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frame-2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8340394" y="3259564"/>
            <a:ext cx="6848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frame-3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8340394" y="3868385"/>
            <a:ext cx="6848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frame-4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8340394" y="4477206"/>
            <a:ext cx="6836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frame-5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8340394" y="5086027"/>
            <a:ext cx="6836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frame-6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8340394" y="5694851"/>
            <a:ext cx="6848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frame-7</a:t>
            </a:r>
            <a:endParaRPr lang="en-US" sz="1200" dirty="0"/>
          </a:p>
        </p:txBody>
      </p:sp>
      <p:pic>
        <p:nvPicPr>
          <p:cNvPr id="16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6" t="-5636" r="42498" b="44276"/>
          <a:stretch/>
        </p:blipFill>
        <p:spPr bwMode="auto">
          <a:xfrm>
            <a:off x="5263486" y="2936574"/>
            <a:ext cx="746337" cy="364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057263" y="1406913"/>
            <a:ext cx="6396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000</a:t>
            </a:r>
            <a:r>
              <a:rPr lang="en-US" sz="1400" dirty="0" smtClean="0">
                <a:solidFill>
                  <a:srgbClr val="0000FF"/>
                </a:solidFill>
              </a:rPr>
              <a:t>00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65640" y="2030697"/>
            <a:ext cx="6396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001</a:t>
            </a:r>
            <a:r>
              <a:rPr lang="en-US" sz="1400" dirty="0" smtClean="0">
                <a:solidFill>
                  <a:srgbClr val="0000FF"/>
                </a:solidFill>
              </a:rPr>
              <a:t>00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74017" y="2628293"/>
            <a:ext cx="6396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010</a:t>
            </a:r>
            <a:r>
              <a:rPr lang="en-US" sz="1400" dirty="0" smtClean="0">
                <a:solidFill>
                  <a:srgbClr val="0000FF"/>
                </a:solidFill>
              </a:rPr>
              <a:t>00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82394" y="3252077"/>
            <a:ext cx="6396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011</a:t>
            </a:r>
            <a:r>
              <a:rPr lang="en-US" sz="1400" dirty="0" smtClean="0">
                <a:solidFill>
                  <a:srgbClr val="0000FF"/>
                </a:solidFill>
              </a:rPr>
              <a:t>00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090771" y="3862767"/>
            <a:ext cx="6396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100</a:t>
            </a:r>
            <a:r>
              <a:rPr lang="en-US" sz="1400" dirty="0" smtClean="0">
                <a:solidFill>
                  <a:srgbClr val="0000FF"/>
                </a:solidFill>
              </a:rPr>
              <a:t>00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099148" y="4473457"/>
            <a:ext cx="6396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101</a:t>
            </a:r>
            <a:r>
              <a:rPr lang="en-US" sz="1400" dirty="0" smtClean="0">
                <a:solidFill>
                  <a:srgbClr val="0000FF"/>
                </a:solidFill>
              </a:rPr>
              <a:t>00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107525" y="5084147"/>
            <a:ext cx="6396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110</a:t>
            </a:r>
            <a:r>
              <a:rPr lang="en-US" sz="1400" dirty="0" smtClean="0">
                <a:solidFill>
                  <a:srgbClr val="0000FF"/>
                </a:solidFill>
              </a:rPr>
              <a:t>00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115902" y="5707931"/>
            <a:ext cx="6396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111</a:t>
            </a:r>
            <a:r>
              <a:rPr lang="en-US" sz="1400" dirty="0" smtClean="0">
                <a:solidFill>
                  <a:srgbClr val="0000FF"/>
                </a:solidFill>
              </a:rPr>
              <a:t>00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082394" y="2785058"/>
            <a:ext cx="6396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010</a:t>
            </a:r>
            <a:r>
              <a:rPr lang="en-US" sz="1400" dirty="0" smtClean="0">
                <a:solidFill>
                  <a:srgbClr val="0000FF"/>
                </a:solidFill>
              </a:rPr>
              <a:t>01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077678" y="2941823"/>
            <a:ext cx="6396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010</a:t>
            </a:r>
            <a:r>
              <a:rPr lang="en-US" sz="1400" dirty="0" smtClean="0">
                <a:solidFill>
                  <a:srgbClr val="0000FF"/>
                </a:solidFill>
              </a:rPr>
              <a:t>10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086055" y="3098587"/>
            <a:ext cx="6396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010</a:t>
            </a:r>
            <a:r>
              <a:rPr lang="en-US" sz="1400" dirty="0" smtClean="0">
                <a:solidFill>
                  <a:srgbClr val="0000FF"/>
                </a:solidFill>
              </a:rPr>
              <a:t>11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828183" y="3229042"/>
            <a:ext cx="5486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00</a:t>
            </a:r>
            <a:r>
              <a:rPr lang="en-US" sz="1400" dirty="0" smtClean="0">
                <a:solidFill>
                  <a:srgbClr val="0000FF"/>
                </a:solidFill>
              </a:rPr>
              <a:t>00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828183" y="3411995"/>
            <a:ext cx="5486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00</a:t>
            </a:r>
            <a:r>
              <a:rPr lang="en-US" sz="1400" dirty="0" smtClean="0">
                <a:solidFill>
                  <a:srgbClr val="0000FF"/>
                </a:solidFill>
              </a:rPr>
              <a:t>01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828183" y="3594948"/>
            <a:ext cx="5486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00</a:t>
            </a:r>
            <a:r>
              <a:rPr lang="en-US" sz="1400" dirty="0" smtClean="0">
                <a:solidFill>
                  <a:srgbClr val="0000FF"/>
                </a:solidFill>
              </a:rPr>
              <a:t>10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828183" y="3777900"/>
            <a:ext cx="5486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00</a:t>
            </a:r>
            <a:r>
              <a:rPr lang="en-US" sz="1400" dirty="0" smtClean="0">
                <a:solidFill>
                  <a:srgbClr val="0000FF"/>
                </a:solidFill>
              </a:rPr>
              <a:t>11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828183" y="3956488"/>
            <a:ext cx="5486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01</a:t>
            </a:r>
            <a:r>
              <a:rPr lang="en-US" sz="1400" dirty="0" smtClean="0">
                <a:solidFill>
                  <a:srgbClr val="0000FF"/>
                </a:solidFill>
              </a:rPr>
              <a:t>00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828183" y="4645742"/>
            <a:ext cx="5486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10</a:t>
            </a:r>
            <a:r>
              <a:rPr lang="en-US" sz="1400" dirty="0" smtClean="0">
                <a:solidFill>
                  <a:srgbClr val="0000FF"/>
                </a:solidFill>
              </a:rPr>
              <a:t>00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828183" y="5361184"/>
            <a:ext cx="5486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11</a:t>
            </a:r>
            <a:r>
              <a:rPr lang="en-US" sz="1400" dirty="0" smtClean="0">
                <a:solidFill>
                  <a:srgbClr val="0000FF"/>
                </a:solidFill>
              </a:rPr>
              <a:t>00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828183" y="5880216"/>
            <a:ext cx="5486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11</a:t>
            </a:r>
            <a:r>
              <a:rPr lang="en-US" sz="1400" dirty="0" smtClean="0">
                <a:solidFill>
                  <a:srgbClr val="0000FF"/>
                </a:solidFill>
              </a:rPr>
              <a:t>11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823467" y="5534195"/>
            <a:ext cx="5486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11</a:t>
            </a:r>
            <a:r>
              <a:rPr lang="en-US" sz="1400" dirty="0" smtClean="0">
                <a:solidFill>
                  <a:srgbClr val="0000FF"/>
                </a:solidFill>
              </a:rPr>
              <a:t>01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823467" y="5707206"/>
            <a:ext cx="5486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11</a:t>
            </a:r>
            <a:r>
              <a:rPr lang="en-US" sz="1400" dirty="0" smtClean="0">
                <a:solidFill>
                  <a:srgbClr val="0000FF"/>
                </a:solidFill>
              </a:rPr>
              <a:t>10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823467" y="4114343"/>
            <a:ext cx="5486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01</a:t>
            </a:r>
            <a:r>
              <a:rPr lang="en-US" sz="1400" dirty="0" smtClean="0">
                <a:solidFill>
                  <a:srgbClr val="0000FF"/>
                </a:solidFill>
              </a:rPr>
              <a:t>01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823467" y="4297296"/>
            <a:ext cx="5486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01</a:t>
            </a:r>
            <a:r>
              <a:rPr lang="en-US" sz="1400" dirty="0" smtClean="0">
                <a:solidFill>
                  <a:srgbClr val="0000FF"/>
                </a:solidFill>
              </a:rPr>
              <a:t>10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823467" y="4480248"/>
            <a:ext cx="5486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01</a:t>
            </a:r>
            <a:r>
              <a:rPr lang="en-US" sz="1400" dirty="0" smtClean="0">
                <a:solidFill>
                  <a:srgbClr val="0000FF"/>
                </a:solidFill>
              </a:rPr>
              <a:t>11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818751" y="4816691"/>
            <a:ext cx="5486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10</a:t>
            </a:r>
            <a:r>
              <a:rPr lang="en-US" sz="1400" dirty="0" smtClean="0">
                <a:solidFill>
                  <a:srgbClr val="0000FF"/>
                </a:solidFill>
              </a:rPr>
              <a:t>01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818751" y="4999644"/>
            <a:ext cx="5486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10</a:t>
            </a:r>
            <a:r>
              <a:rPr lang="en-US" sz="1400" dirty="0" smtClean="0">
                <a:solidFill>
                  <a:srgbClr val="0000FF"/>
                </a:solidFill>
              </a:rPr>
              <a:t>10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818751" y="5182596"/>
            <a:ext cx="5486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10</a:t>
            </a:r>
            <a:r>
              <a:rPr lang="en-US" sz="1400" dirty="0" smtClean="0">
                <a:solidFill>
                  <a:srgbClr val="0000FF"/>
                </a:solidFill>
              </a:rPr>
              <a:t>11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7" name="Right Brace 6"/>
          <p:cNvSpPr/>
          <p:nvPr/>
        </p:nvSpPr>
        <p:spPr>
          <a:xfrm>
            <a:off x="4301934" y="3311940"/>
            <a:ext cx="162883" cy="696924"/>
          </a:xfrm>
          <a:prstGeom prst="rightBrac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ight Brace 44"/>
          <p:cNvSpPr/>
          <p:nvPr/>
        </p:nvSpPr>
        <p:spPr>
          <a:xfrm>
            <a:off x="4270833" y="4027382"/>
            <a:ext cx="215454" cy="671574"/>
          </a:xfrm>
          <a:prstGeom prst="rightBrac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ight Brace 45"/>
          <p:cNvSpPr/>
          <p:nvPr/>
        </p:nvSpPr>
        <p:spPr>
          <a:xfrm>
            <a:off x="4305595" y="4729730"/>
            <a:ext cx="162883" cy="696924"/>
          </a:xfrm>
          <a:prstGeom prst="rightBrac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ight Brace 46"/>
          <p:cNvSpPr/>
          <p:nvPr/>
        </p:nvSpPr>
        <p:spPr>
          <a:xfrm>
            <a:off x="4313972" y="5458266"/>
            <a:ext cx="162883" cy="696924"/>
          </a:xfrm>
          <a:prstGeom prst="rightBrac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486287" y="3719772"/>
            <a:ext cx="462979" cy="5775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4486287" y="4422120"/>
            <a:ext cx="462979" cy="18295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V="1">
            <a:off x="4486287" y="4816692"/>
            <a:ext cx="462979" cy="3077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V="1">
            <a:off x="4486287" y="5084148"/>
            <a:ext cx="462979" cy="7578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62" idx="3"/>
            <a:endCxn id="22" idx="1"/>
          </p:cNvCxnSpPr>
          <p:nvPr/>
        </p:nvCxnSpPr>
        <p:spPr>
          <a:xfrm>
            <a:off x="6229163" y="4373832"/>
            <a:ext cx="869985" cy="2535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5771511" y="4219943"/>
            <a:ext cx="4576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101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771511" y="4437813"/>
            <a:ext cx="4576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110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771511" y="4668777"/>
            <a:ext cx="4576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001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771511" y="4899741"/>
            <a:ext cx="4576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010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934790" y="4221066"/>
            <a:ext cx="5996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page #</a:t>
            </a:r>
            <a:endParaRPr lang="en-US" sz="1200" dirty="0"/>
          </a:p>
        </p:txBody>
      </p:sp>
      <p:sp>
        <p:nvSpPr>
          <p:cNvPr id="68" name="TextBox 67"/>
          <p:cNvSpPr txBox="1"/>
          <p:nvPr/>
        </p:nvSpPr>
        <p:spPr>
          <a:xfrm>
            <a:off x="4934790" y="4468471"/>
            <a:ext cx="5996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page #</a:t>
            </a:r>
            <a:endParaRPr lang="en-US" sz="1200" dirty="0"/>
          </a:p>
        </p:txBody>
      </p:sp>
      <p:sp>
        <p:nvSpPr>
          <p:cNvPr id="69" name="TextBox 68"/>
          <p:cNvSpPr txBox="1"/>
          <p:nvPr/>
        </p:nvSpPr>
        <p:spPr>
          <a:xfrm>
            <a:off x="4934790" y="4689688"/>
            <a:ext cx="5996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page #</a:t>
            </a:r>
            <a:endParaRPr lang="en-US" sz="1200" dirty="0"/>
          </a:p>
        </p:txBody>
      </p:sp>
      <p:sp>
        <p:nvSpPr>
          <p:cNvPr id="70" name="TextBox 69"/>
          <p:cNvSpPr txBox="1"/>
          <p:nvPr/>
        </p:nvSpPr>
        <p:spPr>
          <a:xfrm>
            <a:off x="4934790" y="4910905"/>
            <a:ext cx="5996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page #</a:t>
            </a:r>
            <a:endParaRPr lang="en-US" sz="1200" dirty="0"/>
          </a:p>
        </p:txBody>
      </p:sp>
      <p:cxnSp>
        <p:nvCxnSpPr>
          <p:cNvPr id="73" name="Straight Arrow Connector 72"/>
          <p:cNvCxnSpPr>
            <a:stCxn id="63" idx="3"/>
            <a:endCxn id="23" idx="1"/>
          </p:cNvCxnSpPr>
          <p:nvPr/>
        </p:nvCxnSpPr>
        <p:spPr>
          <a:xfrm>
            <a:off x="6229163" y="4591702"/>
            <a:ext cx="878362" cy="6463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64" idx="3"/>
            <a:endCxn id="18" idx="1"/>
          </p:cNvCxnSpPr>
          <p:nvPr/>
        </p:nvCxnSpPr>
        <p:spPr>
          <a:xfrm flipV="1">
            <a:off x="6229163" y="2184586"/>
            <a:ext cx="836477" cy="26380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65" idx="3"/>
            <a:endCxn id="19" idx="1"/>
          </p:cNvCxnSpPr>
          <p:nvPr/>
        </p:nvCxnSpPr>
        <p:spPr>
          <a:xfrm flipV="1">
            <a:off x="6229163" y="2782182"/>
            <a:ext cx="844854" cy="22714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28659" y="3601926"/>
            <a:ext cx="2309496" cy="1200329"/>
          </a:xfrm>
          <a:prstGeom prst="rect">
            <a:avLst/>
          </a:prstGeom>
          <a:noFill/>
          <a:ln>
            <a:solidFill>
              <a:srgbClr val="E46C0A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Logical address </a:t>
            </a:r>
            <a:r>
              <a:rPr lang="en-US" dirty="0" smtClean="0">
                <a:solidFill>
                  <a:srgbClr val="FF0000"/>
                </a:solidFill>
              </a:rPr>
              <a:t>11</a:t>
            </a:r>
            <a:r>
              <a:rPr lang="en-US" dirty="0" smtClean="0">
                <a:solidFill>
                  <a:srgbClr val="0000FF"/>
                </a:solidFill>
              </a:rPr>
              <a:t>10</a:t>
            </a:r>
          </a:p>
          <a:p>
            <a:r>
              <a:rPr lang="en-US" dirty="0" smtClean="0">
                <a:solidFill>
                  <a:srgbClr val="FF0000"/>
                </a:solidFill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page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 11, </a:t>
            </a:r>
            <a:r>
              <a:rPr lang="en-US" dirty="0" smtClean="0">
                <a:sym typeface="Wingdings"/>
              </a:rPr>
              <a:t>offset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 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10</a:t>
            </a:r>
          </a:p>
          <a:p>
            <a:r>
              <a:rPr lang="en-US" dirty="0" smtClean="0">
                <a:solidFill>
                  <a:srgbClr val="FF0000"/>
                </a:solidFill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frame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 010, </a:t>
            </a:r>
            <a:r>
              <a:rPr lang="en-US" dirty="0" smtClean="0">
                <a:sym typeface="Wingdings"/>
              </a:rPr>
              <a:t>offset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 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10</a:t>
            </a:r>
          </a:p>
          <a:p>
            <a:r>
              <a:rPr lang="en-US" dirty="0" smtClean="0">
                <a:solidFill>
                  <a:srgbClr val="FF0000"/>
                </a:solidFill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Phys. </a:t>
            </a:r>
            <a:r>
              <a:rPr lang="en-US" dirty="0" err="1" smtClean="0">
                <a:sym typeface="Wingdings"/>
              </a:rPr>
              <a:t>addr</a:t>
            </a:r>
            <a:r>
              <a:rPr lang="en-US" dirty="0" smtClean="0">
                <a:sym typeface="Wingdings"/>
              </a:rPr>
              <a:t>. 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010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10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3766379" y="5721025"/>
            <a:ext cx="667536" cy="307777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4923079" y="4892194"/>
            <a:ext cx="1400961" cy="315324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7060924" y="3111476"/>
            <a:ext cx="667536" cy="307777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353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Arial" charset="0"/>
                <a:ea typeface="ＭＳ Ｐゴシック" charset="0"/>
                <a:cs typeface="ＭＳ Ｐゴシック" charset="0"/>
              </a:rPr>
              <a:t>Fragmentation in Paging</a:t>
            </a:r>
            <a:endParaRPr lang="en-US" altLang="ko-KR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632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altLang="ko-KR" dirty="0" smtClean="0">
                <a:latin typeface="Helvetica" charset="0"/>
                <a:ea typeface="ＭＳ Ｐゴシック" charset="0"/>
                <a:cs typeface="ＭＳ Ｐゴシック" charset="0"/>
              </a:rPr>
              <a:t>Internal </a:t>
            </a:r>
            <a:r>
              <a:rPr lang="en-US" altLang="ko-KR" dirty="0">
                <a:latin typeface="Helvetica" charset="0"/>
                <a:ea typeface="ＭＳ Ｐゴシック" charset="0"/>
                <a:cs typeface="ＭＳ Ｐゴシック" charset="0"/>
              </a:rPr>
              <a:t>fragmentation</a:t>
            </a:r>
          </a:p>
          <a:p>
            <a:pPr lvl="1"/>
            <a:r>
              <a:rPr lang="en-US" altLang="ko-KR" dirty="0">
                <a:latin typeface="Helvetica" charset="0"/>
                <a:ea typeface="ＭＳ Ｐゴシック" charset="0"/>
              </a:rPr>
              <a:t>Page size = 2,048 bytes</a:t>
            </a:r>
          </a:p>
          <a:p>
            <a:pPr lvl="1"/>
            <a:r>
              <a:rPr lang="en-US" altLang="ko-KR" dirty="0">
                <a:latin typeface="Helvetica" charset="0"/>
                <a:ea typeface="ＭＳ Ｐゴシック" charset="0"/>
              </a:rPr>
              <a:t>Process size = 72,766 bytes</a:t>
            </a:r>
          </a:p>
          <a:p>
            <a:pPr lvl="1"/>
            <a:r>
              <a:rPr lang="en-US" altLang="ko-KR" dirty="0">
                <a:latin typeface="Helvetica" charset="0"/>
                <a:ea typeface="ＭＳ Ｐゴシック" charset="0"/>
              </a:rPr>
              <a:t>35 pages + 1,086 bytes</a:t>
            </a:r>
          </a:p>
          <a:p>
            <a:pPr lvl="1"/>
            <a:r>
              <a:rPr lang="en-US" altLang="ko-KR" dirty="0">
                <a:latin typeface="Helvetica" charset="0"/>
                <a:ea typeface="ＭＳ Ｐゴシック" charset="0"/>
              </a:rPr>
              <a:t>Internal fragmentation </a:t>
            </a:r>
            <a:r>
              <a:rPr lang="en-US" altLang="ko-KR" dirty="0" smtClean="0">
                <a:latin typeface="Helvetica" charset="0"/>
                <a:ea typeface="ＭＳ Ｐゴシック" charset="0"/>
              </a:rPr>
              <a:t>= </a:t>
            </a:r>
            <a:r>
              <a:rPr lang="en-US" altLang="ko-KR" dirty="0">
                <a:latin typeface="Helvetica" charset="0"/>
                <a:ea typeface="ＭＳ Ｐゴシック" charset="0"/>
              </a:rPr>
              <a:t>2,048 - 1,086 = 962 </a:t>
            </a:r>
            <a:r>
              <a:rPr lang="en-US" altLang="ko-KR" dirty="0" smtClean="0">
                <a:latin typeface="Helvetica" charset="0"/>
                <a:ea typeface="ＭＳ Ｐゴシック" charset="0"/>
              </a:rPr>
              <a:t>bytes</a:t>
            </a:r>
            <a:endParaRPr lang="en-US" altLang="ko-KR" dirty="0">
              <a:latin typeface="Helvetica" charset="0"/>
              <a:ea typeface="ＭＳ Ｐゴシック" charset="0"/>
            </a:endParaRPr>
          </a:p>
          <a:p>
            <a:r>
              <a:rPr lang="en-US" altLang="ko-KR" dirty="0" smtClean="0">
                <a:latin typeface="Helvetica" charset="0"/>
                <a:ea typeface="ＭＳ Ｐゴシック" charset="0"/>
              </a:rPr>
              <a:t>Frame size &amp; fragmentation</a:t>
            </a:r>
          </a:p>
          <a:p>
            <a:pPr lvl="1"/>
            <a:r>
              <a:rPr lang="en-US" altLang="ko-KR" dirty="0" smtClean="0">
                <a:latin typeface="Helvetica" charset="0"/>
                <a:ea typeface="ＭＳ Ｐゴシック" charset="0"/>
              </a:rPr>
              <a:t>Internal fragmentation = 1byte ~ (frame size – 1)</a:t>
            </a:r>
          </a:p>
          <a:p>
            <a:pPr lvl="1"/>
            <a:r>
              <a:rPr lang="en-US" altLang="ko-KR" dirty="0" smtClean="0">
                <a:latin typeface="Helvetica" charset="0"/>
                <a:ea typeface="ＭＳ Ｐゴシック" charset="0"/>
              </a:rPr>
              <a:t>Average </a:t>
            </a:r>
            <a:r>
              <a:rPr lang="en-US" altLang="ko-KR" dirty="0">
                <a:latin typeface="Helvetica" charset="0"/>
                <a:ea typeface="ＭＳ Ｐゴシック" charset="0"/>
              </a:rPr>
              <a:t>fragmentation = 1 / 2 frame size</a:t>
            </a:r>
          </a:p>
          <a:p>
            <a:pPr lvl="1"/>
            <a:r>
              <a:rPr lang="en-US" altLang="ko-KR" dirty="0" smtClean="0">
                <a:latin typeface="Helvetica" charset="0"/>
                <a:ea typeface="ＭＳ Ｐゴシック" charset="0"/>
              </a:rPr>
              <a:t>Small frame size better?</a:t>
            </a:r>
          </a:p>
          <a:p>
            <a:pPr lvl="1"/>
            <a:endParaRPr lang="en-US" altLang="ko-KR" dirty="0">
              <a:latin typeface="Helvetica" charset="0"/>
              <a:ea typeface="ＭＳ Ｐゴシック" charset="0"/>
            </a:endParaRPr>
          </a:p>
          <a:p>
            <a:r>
              <a:rPr lang="en-US" altLang="ko-KR" dirty="0" smtClean="0">
                <a:latin typeface="Helvetica" charset="0"/>
                <a:ea typeface="ＭＳ Ｐゴシック" charset="0"/>
              </a:rPr>
              <a:t>Small frame size </a:t>
            </a:r>
            <a:r>
              <a:rPr lang="en-US" altLang="ko-KR" dirty="0" smtClean="0">
                <a:latin typeface="Helvetica" charset="0"/>
                <a:ea typeface="ＭＳ Ｐゴシック" charset="0"/>
                <a:sym typeface="Wingdings"/>
              </a:rPr>
              <a:t></a:t>
            </a:r>
            <a:r>
              <a:rPr lang="en-US" altLang="ko-KR" dirty="0" smtClean="0">
                <a:latin typeface="Helvetica" charset="0"/>
                <a:ea typeface="ＭＳ Ｐゴシック" charset="0"/>
              </a:rPr>
              <a:t> Small internal fragmentation</a:t>
            </a:r>
            <a:br>
              <a:rPr lang="en-US" altLang="ko-KR" dirty="0" smtClean="0">
                <a:latin typeface="Helvetica" charset="0"/>
                <a:ea typeface="ＭＳ Ｐゴシック" charset="0"/>
              </a:rPr>
            </a:br>
            <a:r>
              <a:rPr lang="en-US" altLang="ko-KR" dirty="0" smtClean="0">
                <a:latin typeface="Helvetica" charset="0"/>
                <a:ea typeface="ＭＳ Ｐゴシック" charset="0"/>
              </a:rPr>
              <a:t>						</a:t>
            </a:r>
            <a:r>
              <a:rPr lang="en-US" altLang="ko-KR" dirty="0" smtClean="0">
                <a:latin typeface="Helvetica" charset="0"/>
                <a:ea typeface="ＭＳ Ｐゴシック" charset="0"/>
                <a:sym typeface="Wingdings"/>
              </a:rPr>
              <a:t> </a:t>
            </a:r>
            <a:r>
              <a:rPr lang="en-US" altLang="ko-KR" dirty="0" smtClean="0">
                <a:latin typeface="Helvetica" charset="0"/>
                <a:ea typeface="ＭＳ Ｐゴシック" charset="0"/>
              </a:rPr>
              <a:t>Large page table</a:t>
            </a:r>
          </a:p>
          <a:p>
            <a:r>
              <a:rPr lang="en-US" altLang="ko-KR" dirty="0" smtClean="0">
                <a:latin typeface="Helvetica" charset="0"/>
                <a:ea typeface="ＭＳ Ｐゴシック" charset="0"/>
                <a:sym typeface="Wingdings"/>
              </a:rPr>
              <a:t>Large frame size Small page table </a:t>
            </a:r>
            <a:br>
              <a:rPr lang="en-US" altLang="ko-KR" dirty="0" smtClean="0">
                <a:latin typeface="Helvetica" charset="0"/>
                <a:ea typeface="ＭＳ Ｐゴシック" charset="0"/>
                <a:sym typeface="Wingdings"/>
              </a:rPr>
            </a:br>
            <a:r>
              <a:rPr lang="en-US" altLang="ko-KR" dirty="0" smtClean="0">
                <a:latin typeface="Helvetica" charset="0"/>
                <a:ea typeface="ＭＳ Ｐゴシック" charset="0"/>
                <a:sym typeface="Wingdings"/>
              </a:rPr>
              <a:t>						 More internal fragmentation</a:t>
            </a:r>
            <a:endParaRPr lang="en-US" altLang="ko-KR" dirty="0" smtClean="0">
              <a:latin typeface="Helvetic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834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rgbClr val="37609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ea typeface="ＭＳ Ｐゴシック" charset="0"/>
              </a:rPr>
              <a:t>Quiz</a:t>
            </a:r>
            <a:endParaRPr dirty="0">
              <a:solidFill>
                <a:srgbClr val="376092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  <a:ea typeface="ＭＳ Ｐゴシック" charset="0"/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>
                <a:latin typeface="Calibri" charset="0"/>
              </a:rPr>
              <a:t>Consider a simple paging system with the following parameters: 2</a:t>
            </a:r>
            <a:r>
              <a:rPr lang="en-US" baseline="30000">
                <a:latin typeface="Calibri" charset="0"/>
              </a:rPr>
              <a:t>32</a:t>
            </a:r>
            <a:r>
              <a:rPr lang="en-US">
                <a:latin typeface="Calibri" charset="0"/>
              </a:rPr>
              <a:t> bytes of physical memory; page size of 2</a:t>
            </a:r>
            <a:r>
              <a:rPr lang="en-US" baseline="30000">
                <a:latin typeface="Calibri" charset="0"/>
              </a:rPr>
              <a:t>10</a:t>
            </a:r>
            <a:r>
              <a:rPr lang="en-US">
                <a:latin typeface="Calibri" charset="0"/>
              </a:rPr>
              <a:t> bytes; 2</a:t>
            </a:r>
            <a:r>
              <a:rPr lang="en-US" baseline="30000">
                <a:latin typeface="Calibri" charset="0"/>
              </a:rPr>
              <a:t>16</a:t>
            </a:r>
            <a:r>
              <a:rPr lang="en-US">
                <a:latin typeface="Calibri" charset="0"/>
              </a:rPr>
              <a:t> pages of logical address space. </a:t>
            </a:r>
          </a:p>
          <a:p>
            <a:pPr lvl="1"/>
            <a:r>
              <a:rPr lang="en-US" sz="3200">
                <a:latin typeface="Calibri" charset="0"/>
              </a:rPr>
              <a:t>How many bits are in a logical address?</a:t>
            </a:r>
          </a:p>
          <a:p>
            <a:pPr lvl="1"/>
            <a:r>
              <a:rPr lang="en-US" sz="3200">
                <a:latin typeface="Calibri" charset="0"/>
              </a:rPr>
              <a:t>How many bytes in a frame?</a:t>
            </a:r>
          </a:p>
          <a:p>
            <a:pPr lvl="1"/>
            <a:r>
              <a:rPr lang="en-US" sz="3200">
                <a:latin typeface="Calibri" charset="0"/>
              </a:rPr>
              <a:t>How many bits in the physical address specify the frame?</a:t>
            </a:r>
          </a:p>
          <a:p>
            <a:pPr lvl="1"/>
            <a:r>
              <a:rPr lang="en-US" sz="3200">
                <a:latin typeface="Calibri" charset="0"/>
              </a:rPr>
              <a:t>How many entries in the page table?</a:t>
            </a:r>
          </a:p>
        </p:txBody>
      </p:sp>
    </p:spTree>
    <p:extLst>
      <p:ext uri="{BB962C8B-B14F-4D97-AF65-F5344CB8AC3E}">
        <p14:creationId xmlns:p14="http://schemas.microsoft.com/office/powerpoint/2010/main" val="1334124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dirty="0" smtClean="0">
                <a:latin typeface="Arial" charset="0"/>
                <a:ea typeface="ＭＳ Ｐゴシック" charset="0"/>
                <a:cs typeface="ＭＳ Ｐゴシック" charset="0"/>
              </a:rPr>
              <a:t>Allocation of Free </a:t>
            </a:r>
            <a:r>
              <a:rPr lang="en-US" altLang="ko-KR" dirty="0">
                <a:latin typeface="Arial" charset="0"/>
                <a:ea typeface="ＭＳ Ｐゴシック" charset="0"/>
                <a:cs typeface="ＭＳ Ｐゴシック" charset="0"/>
              </a:rPr>
              <a:t>Frames</a:t>
            </a:r>
          </a:p>
        </p:txBody>
      </p:sp>
      <p:pic>
        <p:nvPicPr>
          <p:cNvPr id="57348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40" r="57707" b="4924"/>
          <a:stretch/>
        </p:blipFill>
        <p:spPr bwMode="auto">
          <a:xfrm>
            <a:off x="6703745" y="1622766"/>
            <a:ext cx="1126020" cy="4230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51063" y="1622766"/>
            <a:ext cx="53511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Free frame list: 14</a:t>
            </a:r>
            <a:r>
              <a:rPr lang="en-US" sz="2400" dirty="0" smtClean="0">
                <a:sym typeface="Wingdings"/>
              </a:rPr>
              <a:t>13182015</a:t>
            </a:r>
            <a:r>
              <a:rPr lang="en-US" sz="2400" dirty="0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endParaRPr lang="en-US" sz="2400" dirty="0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06" r="83248" b="35236"/>
          <a:stretch/>
        </p:blipFill>
        <p:spPr bwMode="auto">
          <a:xfrm>
            <a:off x="1527177" y="3168756"/>
            <a:ext cx="1039100" cy="170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6645061"/>
              </p:ext>
            </p:extLst>
          </p:nvPr>
        </p:nvGraphicFramePr>
        <p:xfrm>
          <a:off x="4116468" y="3233899"/>
          <a:ext cx="767314" cy="14833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09051"/>
                <a:gridCol w="45826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0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5137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dirty="0" smtClean="0">
                <a:latin typeface="Arial" charset="0"/>
                <a:ea typeface="ＭＳ Ｐゴシック" charset="0"/>
                <a:cs typeface="ＭＳ Ｐゴシック" charset="0"/>
              </a:rPr>
              <a:t>Allocation of Free </a:t>
            </a:r>
            <a:r>
              <a:rPr lang="en-US" altLang="ko-KR" dirty="0">
                <a:latin typeface="Arial" charset="0"/>
                <a:ea typeface="ＭＳ Ｐゴシック" charset="0"/>
                <a:cs typeface="ＭＳ Ｐゴシック" charset="0"/>
              </a:rPr>
              <a:t>Frames</a:t>
            </a:r>
          </a:p>
        </p:txBody>
      </p:sp>
      <p:pic>
        <p:nvPicPr>
          <p:cNvPr id="57348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40" r="57707" b="4924"/>
          <a:stretch/>
        </p:blipFill>
        <p:spPr bwMode="auto">
          <a:xfrm>
            <a:off x="6703745" y="1622766"/>
            <a:ext cx="1126020" cy="4230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51063" y="1622766"/>
            <a:ext cx="53511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Free frame list: 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14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sym typeface="Wingdings"/>
              </a:rPr>
              <a:t></a:t>
            </a:r>
            <a:r>
              <a:rPr lang="en-US" sz="2400" dirty="0" smtClean="0">
                <a:sym typeface="Wingdings"/>
              </a:rPr>
              <a:t>13182015</a:t>
            </a:r>
            <a:r>
              <a:rPr lang="en-US" sz="2400" dirty="0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endParaRPr lang="en-US" sz="2400" dirty="0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06" r="83248" b="35236"/>
          <a:stretch/>
        </p:blipFill>
        <p:spPr bwMode="auto">
          <a:xfrm>
            <a:off x="1527177" y="3168756"/>
            <a:ext cx="1039100" cy="170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656736"/>
              </p:ext>
            </p:extLst>
          </p:nvPr>
        </p:nvGraphicFramePr>
        <p:xfrm>
          <a:off x="4116468" y="3233899"/>
          <a:ext cx="767314" cy="14833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09051"/>
                <a:gridCol w="45826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0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5" name="Straight Arrow Connector 4"/>
          <p:cNvCxnSpPr/>
          <p:nvPr/>
        </p:nvCxnSpPr>
        <p:spPr>
          <a:xfrm flipV="1">
            <a:off x="4883782" y="2514054"/>
            <a:ext cx="1977082" cy="9034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82" t="43681" r="60164" b="46455"/>
          <a:stretch/>
        </p:blipFill>
        <p:spPr bwMode="auto">
          <a:xfrm>
            <a:off x="7152110" y="2234857"/>
            <a:ext cx="530608" cy="438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085209" y="2286798"/>
            <a:ext cx="6719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page 0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2419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dirty="0" smtClean="0">
                <a:latin typeface="Arial" charset="0"/>
                <a:ea typeface="ＭＳ Ｐゴシック" charset="0"/>
                <a:cs typeface="ＭＳ Ｐゴシック" charset="0"/>
              </a:rPr>
              <a:t>Allocation of Free </a:t>
            </a:r>
            <a:r>
              <a:rPr lang="en-US" altLang="ko-KR" dirty="0">
                <a:latin typeface="Arial" charset="0"/>
                <a:ea typeface="ＭＳ Ｐゴシック" charset="0"/>
                <a:cs typeface="ＭＳ Ｐゴシック" charset="0"/>
              </a:rPr>
              <a:t>Frames</a:t>
            </a:r>
          </a:p>
        </p:txBody>
      </p:sp>
      <p:pic>
        <p:nvPicPr>
          <p:cNvPr id="57348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40" r="57707" b="4924"/>
          <a:stretch/>
        </p:blipFill>
        <p:spPr bwMode="auto">
          <a:xfrm>
            <a:off x="6703745" y="1622766"/>
            <a:ext cx="1126020" cy="4230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51063" y="1622766"/>
            <a:ext cx="53511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Free frame list: 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14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sym typeface="Wingdings"/>
              </a:rPr>
              <a:t></a:t>
            </a:r>
            <a:r>
              <a:rPr lang="en-US" sz="2400" dirty="0" smtClean="0">
                <a:solidFill>
                  <a:srgbClr val="D9D9D9"/>
                </a:solidFill>
                <a:sym typeface="Wingdings"/>
              </a:rPr>
              <a:t>13</a:t>
            </a:r>
            <a:r>
              <a:rPr lang="en-US" sz="2400" dirty="0" smtClean="0">
                <a:sym typeface="Wingdings"/>
              </a:rPr>
              <a:t>182015</a:t>
            </a:r>
            <a:r>
              <a:rPr lang="en-US" sz="2400" dirty="0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endParaRPr lang="en-US" sz="2400" dirty="0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06" r="83248" b="35236"/>
          <a:stretch/>
        </p:blipFill>
        <p:spPr bwMode="auto">
          <a:xfrm>
            <a:off x="1527177" y="3168756"/>
            <a:ext cx="1039100" cy="170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5536479"/>
              </p:ext>
            </p:extLst>
          </p:nvPr>
        </p:nvGraphicFramePr>
        <p:xfrm>
          <a:off x="4116468" y="3233899"/>
          <a:ext cx="767314" cy="14833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09051"/>
                <a:gridCol w="45826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0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13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5" name="Straight Arrow Connector 4"/>
          <p:cNvCxnSpPr/>
          <p:nvPr/>
        </p:nvCxnSpPr>
        <p:spPr>
          <a:xfrm flipV="1">
            <a:off x="4883782" y="2514054"/>
            <a:ext cx="1977082" cy="9034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7085209" y="2234857"/>
            <a:ext cx="671979" cy="438874"/>
            <a:chOff x="7085209" y="2234857"/>
            <a:chExt cx="671979" cy="438874"/>
          </a:xfrm>
        </p:grpSpPr>
        <p:pic>
          <p:nvPicPr>
            <p:cNvPr id="9" name="Picture 7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282" t="43681" r="60164" b="46455"/>
            <a:stretch/>
          </p:blipFill>
          <p:spPr bwMode="auto">
            <a:xfrm>
              <a:off x="7152110" y="2234857"/>
              <a:ext cx="530608" cy="438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7085209" y="2286798"/>
              <a:ext cx="6719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page 0</a:t>
              </a:r>
              <a:endParaRPr lang="en-US" sz="1400" dirty="0"/>
            </a:p>
          </p:txBody>
        </p:sp>
      </p:grpSp>
      <p:cxnSp>
        <p:nvCxnSpPr>
          <p:cNvPr id="10" name="Straight Arrow Connector 9"/>
          <p:cNvCxnSpPr/>
          <p:nvPr/>
        </p:nvCxnSpPr>
        <p:spPr>
          <a:xfrm flipV="1">
            <a:off x="4883782" y="2084431"/>
            <a:ext cx="1977082" cy="16866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7080493" y="1798027"/>
            <a:ext cx="671979" cy="438874"/>
            <a:chOff x="7085209" y="2234857"/>
            <a:chExt cx="671979" cy="438874"/>
          </a:xfrm>
        </p:grpSpPr>
        <p:pic>
          <p:nvPicPr>
            <p:cNvPr id="15" name="Picture 7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282" t="43681" r="60164" b="46455"/>
            <a:stretch/>
          </p:blipFill>
          <p:spPr bwMode="auto">
            <a:xfrm>
              <a:off x="7152110" y="2234857"/>
              <a:ext cx="530608" cy="438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7085209" y="2286798"/>
              <a:ext cx="6719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page 1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48617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dirty="0" smtClean="0">
                <a:latin typeface="Arial" charset="0"/>
                <a:ea typeface="ＭＳ Ｐゴシック" charset="0"/>
                <a:cs typeface="ＭＳ Ｐゴシック" charset="0"/>
              </a:rPr>
              <a:t>Allocation of Free </a:t>
            </a:r>
            <a:r>
              <a:rPr lang="en-US" altLang="ko-KR" dirty="0">
                <a:latin typeface="Arial" charset="0"/>
                <a:ea typeface="ＭＳ Ｐゴシック" charset="0"/>
                <a:cs typeface="ＭＳ Ｐゴシック" charset="0"/>
              </a:rPr>
              <a:t>Frames</a:t>
            </a:r>
          </a:p>
        </p:txBody>
      </p:sp>
      <p:pic>
        <p:nvPicPr>
          <p:cNvPr id="57348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40" r="57707" b="4924"/>
          <a:stretch/>
        </p:blipFill>
        <p:spPr bwMode="auto">
          <a:xfrm>
            <a:off x="6703745" y="1622766"/>
            <a:ext cx="1126020" cy="4230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51063" y="1622766"/>
            <a:ext cx="53511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Free frame list: 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14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sym typeface="Wingdings"/>
              </a:rPr>
              <a:t></a:t>
            </a:r>
            <a:r>
              <a:rPr lang="en-US" sz="2400" dirty="0" smtClean="0">
                <a:solidFill>
                  <a:srgbClr val="D9D9D9"/>
                </a:solidFill>
                <a:sym typeface="Wingdings"/>
              </a:rPr>
              <a:t>131820</a:t>
            </a:r>
            <a:r>
              <a:rPr lang="en-US" sz="2400" dirty="0" smtClean="0">
                <a:sym typeface="Wingdings"/>
              </a:rPr>
              <a:t>15</a:t>
            </a:r>
            <a:r>
              <a:rPr lang="en-US" sz="2400" dirty="0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endParaRPr lang="en-US" sz="2400" dirty="0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06" r="83248" b="35236"/>
          <a:stretch/>
        </p:blipFill>
        <p:spPr bwMode="auto">
          <a:xfrm>
            <a:off x="1527177" y="3168756"/>
            <a:ext cx="1039100" cy="170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0979163"/>
              </p:ext>
            </p:extLst>
          </p:nvPr>
        </p:nvGraphicFramePr>
        <p:xfrm>
          <a:off x="4116468" y="3233899"/>
          <a:ext cx="767314" cy="14833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09051"/>
                <a:gridCol w="45826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0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13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18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20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5" name="Straight Arrow Connector 4"/>
          <p:cNvCxnSpPr/>
          <p:nvPr/>
        </p:nvCxnSpPr>
        <p:spPr>
          <a:xfrm flipV="1">
            <a:off x="4883782" y="2514054"/>
            <a:ext cx="1977082" cy="9034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7085209" y="2234857"/>
            <a:ext cx="671979" cy="438874"/>
            <a:chOff x="7085209" y="2234857"/>
            <a:chExt cx="671979" cy="438874"/>
          </a:xfrm>
        </p:grpSpPr>
        <p:pic>
          <p:nvPicPr>
            <p:cNvPr id="9" name="Picture 7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282" t="43681" r="60164" b="46455"/>
            <a:stretch/>
          </p:blipFill>
          <p:spPr bwMode="auto">
            <a:xfrm>
              <a:off x="7152110" y="2234857"/>
              <a:ext cx="530608" cy="438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7085209" y="2286798"/>
              <a:ext cx="6719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page 0</a:t>
              </a:r>
              <a:endParaRPr lang="en-US" sz="1400" dirty="0"/>
            </a:p>
          </p:txBody>
        </p:sp>
      </p:grpSp>
      <p:cxnSp>
        <p:nvCxnSpPr>
          <p:cNvPr id="10" name="Straight Arrow Connector 9"/>
          <p:cNvCxnSpPr/>
          <p:nvPr/>
        </p:nvCxnSpPr>
        <p:spPr>
          <a:xfrm flipV="1">
            <a:off x="4883782" y="2084431"/>
            <a:ext cx="1977082" cy="16866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7080493" y="1798027"/>
            <a:ext cx="671979" cy="438874"/>
            <a:chOff x="7085209" y="2234857"/>
            <a:chExt cx="671979" cy="438874"/>
          </a:xfrm>
        </p:grpSpPr>
        <p:pic>
          <p:nvPicPr>
            <p:cNvPr id="15" name="Picture 7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282" t="43681" r="60164" b="46455"/>
            <a:stretch/>
          </p:blipFill>
          <p:spPr bwMode="auto">
            <a:xfrm>
              <a:off x="7152110" y="2234857"/>
              <a:ext cx="530608" cy="438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7085209" y="2286798"/>
              <a:ext cx="6719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page 1</a:t>
              </a:r>
              <a:endParaRPr lang="en-US" sz="1400" dirty="0"/>
            </a:p>
          </p:txBody>
        </p:sp>
      </p:grpSp>
      <p:cxnSp>
        <p:nvCxnSpPr>
          <p:cNvPr id="17" name="Straight Arrow Connector 16"/>
          <p:cNvCxnSpPr/>
          <p:nvPr/>
        </p:nvCxnSpPr>
        <p:spPr>
          <a:xfrm>
            <a:off x="4883782" y="4203185"/>
            <a:ext cx="197708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883782" y="4530536"/>
            <a:ext cx="1977082" cy="6023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7088870" y="4006185"/>
            <a:ext cx="671979" cy="438874"/>
            <a:chOff x="7085209" y="2234857"/>
            <a:chExt cx="671979" cy="438874"/>
          </a:xfrm>
        </p:grpSpPr>
        <p:pic>
          <p:nvPicPr>
            <p:cNvPr id="22" name="Picture 7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282" t="43681" r="60164" b="46455"/>
            <a:stretch/>
          </p:blipFill>
          <p:spPr bwMode="auto">
            <a:xfrm>
              <a:off x="7152110" y="2234857"/>
              <a:ext cx="530608" cy="438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TextBox 22"/>
            <p:cNvSpPr txBox="1"/>
            <p:nvPr/>
          </p:nvSpPr>
          <p:spPr>
            <a:xfrm>
              <a:off x="7085209" y="2286798"/>
              <a:ext cx="6719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page 2</a:t>
              </a:r>
              <a:endParaRPr lang="en-US" sz="1400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084154" y="4891849"/>
            <a:ext cx="671979" cy="438874"/>
            <a:chOff x="7085209" y="2234857"/>
            <a:chExt cx="671979" cy="438874"/>
          </a:xfrm>
        </p:grpSpPr>
        <p:pic>
          <p:nvPicPr>
            <p:cNvPr id="25" name="Picture 7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282" t="43681" r="60164" b="46455"/>
            <a:stretch/>
          </p:blipFill>
          <p:spPr bwMode="auto">
            <a:xfrm>
              <a:off x="7152110" y="2234857"/>
              <a:ext cx="530608" cy="438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7085209" y="2286798"/>
              <a:ext cx="6719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page 3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74259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>
                <a:latin typeface="Arial" charset="0"/>
                <a:ea typeface="ＭＳ Ｐゴシック" charset="0"/>
                <a:cs typeface="ＭＳ Ｐゴシック" charset="0"/>
              </a:rPr>
              <a:t>Implementation of Page Table</a:t>
            </a:r>
          </a:p>
        </p:txBody>
      </p:sp>
      <p:sp>
        <p:nvSpPr>
          <p:cNvPr id="593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377554"/>
            <a:ext cx="7804150" cy="2026895"/>
          </a:xfrm>
        </p:spPr>
        <p:txBody>
          <a:bodyPr>
            <a:normAutofit fontScale="77500" lnSpcReduction="20000"/>
          </a:bodyPr>
          <a:lstStyle/>
          <a:p>
            <a:r>
              <a:rPr lang="en-US" altLang="ko-KR" dirty="0">
                <a:latin typeface="Helvetica" charset="0"/>
                <a:ea typeface="ＭＳ Ｐゴシック" charset="0"/>
                <a:cs typeface="ＭＳ Ｐゴシック" charset="0"/>
              </a:rPr>
              <a:t>Page table is kept in main memory</a:t>
            </a:r>
          </a:p>
          <a:p>
            <a:endParaRPr lang="en-US" altLang="ko-KR" sz="800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r>
              <a:rPr lang="en-US" altLang="ko-KR" b="1" dirty="0">
                <a:solidFill>
                  <a:srgbClr val="3366FF"/>
                </a:solidFill>
                <a:latin typeface="Helvetica" charset="0"/>
                <a:ea typeface="ＭＳ Ｐゴシック" charset="0"/>
                <a:cs typeface="ＭＳ Ｐゴシック" charset="0"/>
              </a:rPr>
              <a:t>Page-table base register (PTBR)</a:t>
            </a:r>
            <a:r>
              <a:rPr lang="en-US" altLang="ko-KR" dirty="0">
                <a:solidFill>
                  <a:srgbClr val="3366FF"/>
                </a:solidFill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ko-KR" dirty="0">
                <a:latin typeface="Helvetica" charset="0"/>
                <a:ea typeface="ＭＳ Ｐゴシック" charset="0"/>
                <a:cs typeface="ＭＳ Ｐゴシック" charset="0"/>
              </a:rPr>
              <a:t>points to the page table</a:t>
            </a:r>
          </a:p>
          <a:p>
            <a:endParaRPr lang="en-US" altLang="ko-KR" sz="800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r>
              <a:rPr lang="en-US" altLang="ko-KR" b="1" dirty="0">
                <a:solidFill>
                  <a:srgbClr val="3366FF"/>
                </a:solidFill>
                <a:latin typeface="Helvetica" charset="0"/>
                <a:ea typeface="ＭＳ Ｐゴシック" charset="0"/>
                <a:cs typeface="ＭＳ Ｐゴシック" charset="0"/>
              </a:rPr>
              <a:t>Page-table length register (PTLR)</a:t>
            </a:r>
            <a:r>
              <a:rPr lang="en-US" altLang="ko-KR" dirty="0">
                <a:solidFill>
                  <a:srgbClr val="3366FF"/>
                </a:solidFill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ko-KR" dirty="0">
                <a:latin typeface="Helvetica" charset="0"/>
                <a:ea typeface="ＭＳ Ｐゴシック" charset="0"/>
                <a:cs typeface="ＭＳ Ｐゴシック" charset="0"/>
              </a:rPr>
              <a:t>indicates size of the page table</a:t>
            </a:r>
          </a:p>
          <a:p>
            <a:endParaRPr lang="en-US" altLang="ko-KR" sz="800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endParaRPr lang="en-US" altLang="ko-KR" dirty="0">
              <a:latin typeface="Helvetica" charset="0"/>
              <a:ea typeface="ＭＳ Ｐゴシック" charset="0"/>
            </a:endParaRPr>
          </a:p>
        </p:txBody>
      </p:sp>
      <p:pic>
        <p:nvPicPr>
          <p:cNvPr id="4" name="Picture 10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316" y="3122253"/>
            <a:ext cx="4199833" cy="3486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145648" y="5604246"/>
            <a:ext cx="628476" cy="23569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280042" y="5604246"/>
            <a:ext cx="628476" cy="23569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132555" y="5774469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PTBR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266930" y="576974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PTLR</a:t>
            </a:r>
            <a:endParaRPr lang="en-US" dirty="0"/>
          </a:p>
        </p:txBody>
      </p:sp>
      <p:cxnSp>
        <p:nvCxnSpPr>
          <p:cNvPr id="7" name="Elbow Connector 6"/>
          <p:cNvCxnSpPr/>
          <p:nvPr/>
        </p:nvCxnSpPr>
        <p:spPr>
          <a:xfrm rot="5400000" flipH="1" flipV="1">
            <a:off x="4883729" y="4412709"/>
            <a:ext cx="1820070" cy="667756"/>
          </a:xfrm>
          <a:prstGeom prst="bentConnector3">
            <a:avLst>
              <a:gd name="adj1" fmla="val 9964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4898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dirty="0" smtClean="0">
                <a:latin typeface="Arial" charset="0"/>
                <a:ea typeface="ＭＳ Ｐゴシック" charset="0"/>
                <a:cs typeface="ＭＳ Ｐゴシック" charset="0"/>
              </a:rPr>
              <a:t>Memory Access with Paging</a:t>
            </a:r>
            <a:endParaRPr lang="en-US" altLang="ko-KR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93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469212"/>
            <a:ext cx="7804150" cy="1398381"/>
          </a:xfrm>
        </p:spPr>
        <p:txBody>
          <a:bodyPr>
            <a:normAutofit fontScale="77500" lnSpcReduction="20000"/>
          </a:bodyPr>
          <a:lstStyle/>
          <a:p>
            <a:r>
              <a:rPr lang="en-US" altLang="ko-KR" dirty="0" smtClean="0">
                <a:latin typeface="Helvetica" charset="0"/>
                <a:ea typeface="ＭＳ Ｐゴシック" charset="0"/>
                <a:cs typeface="ＭＳ Ｐゴシック" charset="0"/>
              </a:rPr>
              <a:t>With paging, every </a:t>
            </a:r>
            <a:r>
              <a:rPr lang="en-US" altLang="ko-KR" dirty="0">
                <a:latin typeface="Helvetica" charset="0"/>
                <a:ea typeface="ＭＳ Ｐゴシック" charset="0"/>
                <a:cs typeface="ＭＳ Ｐゴシック" charset="0"/>
              </a:rPr>
              <a:t>data/instruction access </a:t>
            </a:r>
            <a:r>
              <a:rPr lang="en-US" altLang="ko-KR" dirty="0" smtClean="0">
                <a:latin typeface="Helvetica" charset="0"/>
                <a:ea typeface="ＭＳ Ｐゴシック" charset="0"/>
                <a:cs typeface="ＭＳ Ｐゴシック" charset="0"/>
              </a:rPr>
              <a:t>requires</a:t>
            </a:r>
          </a:p>
          <a:p>
            <a:pPr lvl="1"/>
            <a:r>
              <a:rPr lang="en-US" altLang="ko-KR" dirty="0" smtClean="0">
                <a:latin typeface="Helvetica" charset="0"/>
                <a:ea typeface="ＭＳ Ｐゴシック" charset="0"/>
                <a:cs typeface="ＭＳ Ｐゴシック" charset="0"/>
              </a:rPr>
              <a:t>2 </a:t>
            </a:r>
            <a:r>
              <a:rPr lang="en-US" altLang="ko-KR" dirty="0">
                <a:latin typeface="Helvetica" charset="0"/>
                <a:ea typeface="ＭＳ Ｐゴシック" charset="0"/>
                <a:cs typeface="ＭＳ Ｐゴシック" charset="0"/>
              </a:rPr>
              <a:t>memory accesses</a:t>
            </a:r>
          </a:p>
          <a:p>
            <a:pPr lvl="1"/>
            <a:r>
              <a:rPr lang="en-US" altLang="ko-KR" dirty="0">
                <a:latin typeface="Helvetica" charset="0"/>
                <a:ea typeface="ＭＳ Ｐゴシック" charset="0"/>
              </a:rPr>
              <a:t>One for the page table and one for the data / instruction</a:t>
            </a:r>
          </a:p>
          <a:p>
            <a:endParaRPr lang="en-US" altLang="ko-KR" sz="800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endParaRPr lang="en-US" altLang="ko-KR" dirty="0">
              <a:latin typeface="Helvetica" charset="0"/>
              <a:ea typeface="ＭＳ Ｐゴシック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057263" y="3234226"/>
            <a:ext cx="1139113" cy="328660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057263" y="3587765"/>
            <a:ext cx="1139113" cy="43210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Page Table</a:t>
            </a:r>
            <a:endParaRPr lang="en-US" sz="1600" dirty="0"/>
          </a:p>
        </p:txBody>
      </p:sp>
      <p:sp>
        <p:nvSpPr>
          <p:cNvPr id="7" name="Rectangle 6"/>
          <p:cNvSpPr/>
          <p:nvPr/>
        </p:nvSpPr>
        <p:spPr>
          <a:xfrm>
            <a:off x="7057263" y="4499619"/>
            <a:ext cx="1139113" cy="43210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Page X</a:t>
            </a:r>
            <a:endParaRPr 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2762676" y="3441030"/>
            <a:ext cx="628476" cy="23569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749583" y="3598159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PTBR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461513" y="4124621"/>
            <a:ext cx="1112926" cy="95586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CPU</a:t>
            </a:r>
            <a:endParaRPr lang="en-US" dirty="0"/>
          </a:p>
        </p:txBody>
      </p:sp>
      <p:cxnSp>
        <p:nvCxnSpPr>
          <p:cNvPr id="10" name="Straight Arrow Connector 9"/>
          <p:cNvCxnSpPr>
            <a:stCxn id="8" idx="3"/>
          </p:cNvCxnSpPr>
          <p:nvPr/>
        </p:nvCxnSpPr>
        <p:spPr>
          <a:xfrm>
            <a:off x="3391152" y="3558877"/>
            <a:ext cx="3574458" cy="381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>
            <a:stCxn id="3" idx="3"/>
            <a:endCxn id="7" idx="3"/>
          </p:cNvCxnSpPr>
          <p:nvPr/>
        </p:nvCxnSpPr>
        <p:spPr>
          <a:xfrm>
            <a:off x="8196376" y="3803817"/>
            <a:ext cx="12700" cy="911854"/>
          </a:xfrm>
          <a:prstGeom prst="bentConnector3">
            <a:avLst>
              <a:gd name="adj1" fmla="val 2727874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3757763" y="3803817"/>
            <a:ext cx="3207847" cy="6958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 rot="20910880">
            <a:off x="4006541" y="3875835"/>
            <a:ext cx="2151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access 1: get address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3757763" y="4652019"/>
            <a:ext cx="3299500" cy="636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988732" y="4342491"/>
            <a:ext cx="2943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access 2: get data/instruction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657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dirty="0" smtClean="0">
                <a:latin typeface="Arial" charset="0"/>
                <a:ea typeface="ＭＳ Ｐゴシック" charset="0"/>
                <a:cs typeface="ＭＳ Ｐゴシック" charset="0"/>
              </a:rPr>
              <a:t>Memory Access with Paging</a:t>
            </a:r>
            <a:endParaRPr lang="en-US" altLang="ko-KR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93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377554"/>
            <a:ext cx="7804150" cy="4455319"/>
          </a:xfrm>
        </p:spPr>
        <p:txBody>
          <a:bodyPr>
            <a:normAutofit fontScale="70000" lnSpcReduction="20000"/>
          </a:bodyPr>
          <a:lstStyle/>
          <a:p>
            <a:endParaRPr lang="en-US" altLang="ko-KR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r>
              <a:rPr lang="en-US" altLang="ko-KR" dirty="0" smtClean="0">
                <a:latin typeface="Helvetica" charset="0"/>
                <a:ea typeface="ＭＳ Ｐゴシック" charset="0"/>
                <a:cs typeface="ＭＳ Ｐゴシック" charset="0"/>
              </a:rPr>
              <a:t>Solution: </a:t>
            </a:r>
            <a:r>
              <a:rPr lang="en-US" altLang="ko-KR" b="1" dirty="0" smtClean="0">
                <a:solidFill>
                  <a:srgbClr val="3366FF"/>
                </a:solidFill>
                <a:latin typeface="Helvetica" charset="0"/>
                <a:ea typeface="ＭＳ Ｐゴシック" charset="0"/>
                <a:cs typeface="ＭＳ Ｐゴシック" charset="0"/>
              </a:rPr>
              <a:t>translation look-aside buffer</a:t>
            </a:r>
          </a:p>
          <a:p>
            <a:pPr lvl="1"/>
            <a:r>
              <a:rPr lang="en-US" altLang="ko-KR" dirty="0" smtClean="0">
                <a:latin typeface="Helvetica" charset="0"/>
                <a:ea typeface="ＭＳ Ｐゴシック" charset="0"/>
                <a:cs typeface="ＭＳ Ｐゴシック" charset="0"/>
              </a:rPr>
              <a:t>a </a:t>
            </a:r>
            <a:r>
              <a:rPr lang="en-US" altLang="ko-KR" dirty="0">
                <a:latin typeface="Helvetica" charset="0"/>
                <a:ea typeface="ＭＳ Ｐゴシック" charset="0"/>
                <a:cs typeface="ＭＳ Ｐゴシック" charset="0"/>
              </a:rPr>
              <a:t>special fast-lookup hardware </a:t>
            </a:r>
            <a:r>
              <a:rPr lang="en-US" altLang="ko-KR" dirty="0" smtClean="0">
                <a:latin typeface="Helvetica" charset="0"/>
                <a:ea typeface="ＭＳ Ｐゴシック" charset="0"/>
                <a:cs typeface="ＭＳ Ｐゴシック" charset="0"/>
              </a:rPr>
              <a:t>cache</a:t>
            </a:r>
          </a:p>
          <a:p>
            <a:pPr lvl="1"/>
            <a:r>
              <a:rPr lang="en-US" altLang="ko-KR" b="1" dirty="0" smtClean="0">
                <a:solidFill>
                  <a:srgbClr val="3366FF"/>
                </a:solidFill>
                <a:latin typeface="Helvetica" charset="0"/>
                <a:ea typeface="ＭＳ Ｐゴシック" charset="0"/>
                <a:cs typeface="ＭＳ Ｐゴシック" charset="0"/>
              </a:rPr>
              <a:t>associative memory</a:t>
            </a:r>
            <a:endParaRPr lang="en-US" altLang="ko-KR" b="1" dirty="0">
              <a:solidFill>
                <a:srgbClr val="3366FF"/>
              </a:solidFill>
              <a:latin typeface="Helvetica" charset="0"/>
              <a:ea typeface="ＭＳ Ｐゴシック" charset="0"/>
              <a:cs typeface="ＭＳ Ｐゴシック" charset="0"/>
            </a:endParaRPr>
          </a:p>
          <a:p>
            <a:endParaRPr lang="en-US" altLang="ko-KR" sz="800" b="1" dirty="0">
              <a:solidFill>
                <a:srgbClr val="3366FF"/>
              </a:solidFill>
              <a:latin typeface="Helvetica" charset="0"/>
              <a:ea typeface="ＭＳ Ｐゴシック" charset="0"/>
              <a:cs typeface="ＭＳ Ｐゴシック" charset="0"/>
            </a:endParaRPr>
          </a:p>
          <a:p>
            <a:r>
              <a:rPr lang="en-US" altLang="ko-KR" b="1" dirty="0" smtClean="0">
                <a:solidFill>
                  <a:srgbClr val="3366FF"/>
                </a:solidFill>
                <a:latin typeface="Helvetica" charset="0"/>
                <a:ea typeface="ＭＳ Ｐゴシック" charset="0"/>
                <a:cs typeface="ＭＳ Ｐゴシック" charset="0"/>
              </a:rPr>
              <a:t>address</a:t>
            </a:r>
            <a:r>
              <a:rPr lang="en-US" altLang="ko-KR" b="1" dirty="0">
                <a:solidFill>
                  <a:srgbClr val="3366FF"/>
                </a:solidFill>
                <a:latin typeface="Helvetica" charset="0"/>
                <a:ea typeface="ＭＳ Ｐゴシック" charset="0"/>
                <a:cs typeface="ＭＳ Ｐゴシック" charset="0"/>
              </a:rPr>
              <a:t>-space identifiers (ASIDs</a:t>
            </a:r>
            <a:r>
              <a:rPr lang="en-US" altLang="ko-KR" b="1" dirty="0" smtClean="0">
                <a:solidFill>
                  <a:srgbClr val="3366FF"/>
                </a:solidFill>
                <a:latin typeface="Helvetica" charset="0"/>
                <a:ea typeface="ＭＳ Ｐゴシック" charset="0"/>
                <a:cs typeface="ＭＳ Ｐゴシック" charset="0"/>
              </a:rPr>
              <a:t>)</a:t>
            </a:r>
          </a:p>
          <a:p>
            <a:pPr lvl="1"/>
            <a:r>
              <a:rPr lang="en-US" altLang="ko-KR" dirty="0" smtClean="0">
                <a:latin typeface="Helvetica" charset="0"/>
                <a:ea typeface="ＭＳ Ｐゴシック" charset="0"/>
                <a:cs typeface="ＭＳ Ｐゴシック" charset="0"/>
              </a:rPr>
              <a:t>distinguish between entries of different processes</a:t>
            </a:r>
          </a:p>
          <a:p>
            <a:pPr lvl="1"/>
            <a:r>
              <a:rPr lang="en-US" altLang="ko-KR" dirty="0" smtClean="0">
                <a:latin typeface="Helvetica" charset="0"/>
                <a:ea typeface="ＭＳ Ｐゴシック" charset="0"/>
              </a:rPr>
              <a:t>Otherwise </a:t>
            </a:r>
            <a:r>
              <a:rPr lang="en-US" altLang="ko-KR" dirty="0">
                <a:latin typeface="Helvetica" charset="0"/>
                <a:ea typeface="ＭＳ Ｐゴシック" charset="0"/>
              </a:rPr>
              <a:t>need to flush at every context switch</a:t>
            </a:r>
            <a:endParaRPr lang="en-US" altLang="ko-KR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r>
              <a:rPr lang="en-US" altLang="ko-KR" dirty="0">
                <a:latin typeface="Helvetica" charset="0"/>
                <a:ea typeface="ＭＳ Ｐゴシック" charset="0"/>
                <a:cs typeface="ＭＳ Ｐゴシック" charset="0"/>
              </a:rPr>
              <a:t>TLBs typically small (64 to 1,024 entries</a:t>
            </a:r>
            <a:r>
              <a:rPr lang="en-US" altLang="ko-KR" dirty="0" smtClean="0">
                <a:latin typeface="Helvetica" charset="0"/>
                <a:ea typeface="ＭＳ Ｐゴシック" charset="0"/>
                <a:cs typeface="ＭＳ Ｐゴシック" charset="0"/>
              </a:rPr>
              <a:t>)</a:t>
            </a:r>
          </a:p>
          <a:p>
            <a:endParaRPr lang="en-US" altLang="ko-KR" dirty="0" smtClean="0">
              <a:latin typeface="Helvetica" charset="0"/>
              <a:ea typeface="ＭＳ Ｐゴシック" charset="0"/>
              <a:cs typeface="ＭＳ Ｐゴシック" charset="0"/>
            </a:endParaRPr>
          </a:p>
          <a:p>
            <a:r>
              <a:rPr lang="en-US" altLang="ko-KR" dirty="0" smtClean="0">
                <a:latin typeface="Helvetica" charset="0"/>
                <a:ea typeface="ＭＳ Ｐゴシック" charset="0"/>
                <a:cs typeface="ＭＳ Ｐゴシック" charset="0"/>
              </a:rPr>
              <a:t>Operation</a:t>
            </a:r>
          </a:p>
          <a:p>
            <a:pPr lvl="1"/>
            <a:r>
              <a:rPr lang="en-US" altLang="ko-KR" dirty="0" smtClean="0">
                <a:latin typeface="Helvetica" charset="0"/>
                <a:ea typeface="ＭＳ Ｐゴシック" charset="0"/>
                <a:cs typeface="ＭＳ Ｐゴシック" charset="0"/>
              </a:rPr>
              <a:t>Works like a cache</a:t>
            </a:r>
            <a:endParaRPr lang="en-US" altLang="ko-KR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altLang="ko-KR" dirty="0">
                <a:latin typeface="Helvetica" charset="0"/>
                <a:ea typeface="ＭＳ Ｐゴシック" charset="0"/>
              </a:rPr>
              <a:t>Replacement policies must be considered</a:t>
            </a:r>
          </a:p>
          <a:p>
            <a:pPr lvl="1"/>
            <a:r>
              <a:rPr lang="en-US" altLang="ko-KR" dirty="0">
                <a:latin typeface="Helvetica" charset="0"/>
                <a:ea typeface="ＭＳ Ｐゴシック" charset="0"/>
              </a:rPr>
              <a:t>Some entries can be</a:t>
            </a:r>
            <a:r>
              <a:rPr lang="en-US" altLang="ko-KR" b="1" dirty="0">
                <a:solidFill>
                  <a:srgbClr val="3366FF"/>
                </a:solidFill>
                <a:latin typeface="Helvetica" charset="0"/>
                <a:ea typeface="ＭＳ Ｐゴシック" charset="0"/>
              </a:rPr>
              <a:t> wired down </a:t>
            </a:r>
            <a:r>
              <a:rPr lang="en-US" altLang="ko-KR" dirty="0">
                <a:latin typeface="Helvetica" charset="0"/>
                <a:ea typeface="ＭＳ Ｐゴシック" charset="0"/>
              </a:rPr>
              <a:t>for permanent fast access</a:t>
            </a:r>
          </a:p>
        </p:txBody>
      </p:sp>
    </p:spTree>
    <p:extLst>
      <p:ext uri="{BB962C8B-B14F-4D97-AF65-F5344CB8AC3E}">
        <p14:creationId xmlns:p14="http://schemas.microsoft.com/office/powerpoint/2010/main" val="2991979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>
                <a:solidFill>
                  <a:srgbClr val="37609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ea typeface="ＭＳ Ｐゴシック" charset="0"/>
              </a:rPr>
              <a:t>Fixed Partitioning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6705600" cy="4953000"/>
          </a:xfrm>
        </p:spPr>
        <p:txBody>
          <a:bodyPr/>
          <a:lstStyle/>
          <a:p>
            <a:r>
              <a:rPr lang="en-US" dirty="0">
                <a:latin typeface="Calibri" charset="0"/>
              </a:rPr>
              <a:t>Equal-size </a:t>
            </a:r>
            <a:r>
              <a:rPr lang="en-US" dirty="0" smtClean="0">
                <a:latin typeface="Calibri" charset="0"/>
              </a:rPr>
              <a:t>partitions</a:t>
            </a:r>
            <a:endParaRPr lang="en-US" dirty="0">
              <a:latin typeface="Calibri" charset="0"/>
            </a:endParaRPr>
          </a:p>
          <a:p>
            <a:pPr lvl="1"/>
            <a:r>
              <a:rPr lang="en-US" dirty="0">
                <a:latin typeface="Calibri" charset="0"/>
              </a:rPr>
              <a:t>Any process whose size is less than or equal to the partition size can be loaded into an available </a:t>
            </a:r>
            <a:r>
              <a:rPr lang="en-US" dirty="0" smtClean="0">
                <a:latin typeface="Calibri" charset="0"/>
              </a:rPr>
              <a:t>partition</a:t>
            </a:r>
            <a:endParaRPr lang="en-US" dirty="0">
              <a:latin typeface="Calibri" charset="0"/>
            </a:endParaRPr>
          </a:p>
        </p:txBody>
      </p:sp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569" b="5862"/>
          <a:stretch>
            <a:fillRect/>
          </a:stretch>
        </p:blipFill>
        <p:spPr bwMode="auto">
          <a:xfrm>
            <a:off x="6629400" y="1219200"/>
            <a:ext cx="2514600" cy="560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7144525" y="1904863"/>
            <a:ext cx="1230445" cy="39684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P1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144525" y="2493794"/>
            <a:ext cx="1230445" cy="21512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P2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144525" y="3122408"/>
            <a:ext cx="1230445" cy="52261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995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dirty="0">
                <a:latin typeface="Arial" charset="0"/>
                <a:ea typeface="ＭＳ Ｐゴシック" charset="0"/>
                <a:cs typeface="ＭＳ Ｐゴシック" charset="0"/>
              </a:rPr>
              <a:t>Paging </a:t>
            </a:r>
            <a:r>
              <a:rPr lang="en-US" altLang="ko-KR" dirty="0" smtClean="0">
                <a:latin typeface="Arial" charset="0"/>
                <a:ea typeface="ＭＳ Ｐゴシック" charset="0"/>
                <a:cs typeface="ＭＳ Ｐゴシック" charset="0"/>
              </a:rPr>
              <a:t>With </a:t>
            </a:r>
            <a:r>
              <a:rPr lang="en-US" altLang="ko-KR" dirty="0">
                <a:latin typeface="Arial" charset="0"/>
                <a:ea typeface="ＭＳ Ｐゴシック" charset="0"/>
                <a:cs typeface="ＭＳ Ｐゴシック" charset="0"/>
              </a:rPr>
              <a:t>TLB</a:t>
            </a:r>
            <a:endParaRPr lang="en-US" altLang="ko-KR" sz="24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6349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1597767"/>
            <a:ext cx="6101292" cy="4611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9572" y="5578059"/>
            <a:ext cx="2419728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M: memory access time</a:t>
            </a:r>
          </a:p>
          <a:p>
            <a:r>
              <a:rPr lang="en-US" dirty="0" smtClean="0"/>
              <a:t>e: cache access time</a:t>
            </a:r>
          </a:p>
          <a:p>
            <a:r>
              <a:rPr lang="en-US" dirty="0" smtClean="0"/>
              <a:t>e &lt;&lt; 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755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dirty="0">
                <a:latin typeface="Arial" charset="0"/>
                <a:ea typeface="ＭＳ Ｐゴシック" charset="0"/>
                <a:cs typeface="ＭＳ Ｐゴシック" charset="0"/>
              </a:rPr>
              <a:t>Paging </a:t>
            </a:r>
            <a:r>
              <a:rPr lang="en-US" altLang="ko-KR" dirty="0" smtClean="0">
                <a:latin typeface="Arial" charset="0"/>
                <a:ea typeface="ＭＳ Ｐゴシック" charset="0"/>
                <a:cs typeface="ＭＳ Ｐゴシック" charset="0"/>
              </a:rPr>
              <a:t>With TLB-hit</a:t>
            </a:r>
            <a:endParaRPr lang="en-US" altLang="ko-KR" sz="24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6349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1597767"/>
            <a:ext cx="6101292" cy="4611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reeform 1"/>
          <p:cNvSpPr/>
          <p:nvPr/>
        </p:nvSpPr>
        <p:spPr>
          <a:xfrm>
            <a:off x="2212760" y="2095045"/>
            <a:ext cx="4294586" cy="1702225"/>
          </a:xfrm>
          <a:custGeom>
            <a:avLst/>
            <a:gdLst>
              <a:gd name="connsiteX0" fmla="*/ 0 w 4294586"/>
              <a:gd name="connsiteY0" fmla="*/ 0 h 1702225"/>
              <a:gd name="connsiteX1" fmla="*/ 432077 w 4294586"/>
              <a:gd name="connsiteY1" fmla="*/ 78565 h 1702225"/>
              <a:gd name="connsiteX2" fmla="*/ 536823 w 4294586"/>
              <a:gd name="connsiteY2" fmla="*/ 1230839 h 1702225"/>
              <a:gd name="connsiteX3" fmla="*/ 2919795 w 4294586"/>
              <a:gd name="connsiteY3" fmla="*/ 1257028 h 1702225"/>
              <a:gd name="connsiteX4" fmla="*/ 3207846 w 4294586"/>
              <a:gd name="connsiteY4" fmla="*/ 1702225 h 1702225"/>
              <a:gd name="connsiteX5" fmla="*/ 4294586 w 4294586"/>
              <a:gd name="connsiteY5" fmla="*/ 1662943 h 1702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4586" h="1702225">
                <a:moveTo>
                  <a:pt x="0" y="0"/>
                </a:moveTo>
                <a:lnTo>
                  <a:pt x="432077" y="78565"/>
                </a:lnTo>
                <a:lnTo>
                  <a:pt x="536823" y="1230839"/>
                </a:lnTo>
                <a:lnTo>
                  <a:pt x="2919795" y="1257028"/>
                </a:lnTo>
                <a:lnTo>
                  <a:pt x="3207846" y="1702225"/>
                </a:lnTo>
                <a:lnTo>
                  <a:pt x="4294586" y="1662943"/>
                </a:lnTo>
              </a:path>
            </a:pathLst>
          </a:custGeom>
          <a:ln w="76200" cmpd="sng">
            <a:solidFill>
              <a:srgbClr val="FF0000"/>
            </a:solidFill>
            <a:headEnd type="non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945982" y="2579525"/>
            <a:ext cx="1453351" cy="654702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 cache access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6389507" y="3142568"/>
            <a:ext cx="1453351" cy="654702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1 memory</a:t>
            </a:r>
          </a:p>
          <a:p>
            <a:pPr algn="ctr"/>
            <a:r>
              <a:rPr lang="en-US" sz="1600" dirty="0" smtClean="0"/>
              <a:t>access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483386" y="6311324"/>
            <a:ext cx="2039779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Access time = e + 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80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dirty="0">
                <a:latin typeface="Arial" charset="0"/>
                <a:ea typeface="ＭＳ Ｐゴシック" charset="0"/>
                <a:cs typeface="ＭＳ Ｐゴシック" charset="0"/>
              </a:rPr>
              <a:t>Paging </a:t>
            </a:r>
            <a:r>
              <a:rPr lang="en-US" altLang="ko-KR" dirty="0" smtClean="0">
                <a:latin typeface="Arial" charset="0"/>
                <a:ea typeface="ＭＳ Ｐゴシック" charset="0"/>
                <a:cs typeface="ＭＳ Ｐゴシック" charset="0"/>
              </a:rPr>
              <a:t>With TLB-miss</a:t>
            </a:r>
            <a:endParaRPr lang="en-US" altLang="ko-KR" sz="24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6349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1597767"/>
            <a:ext cx="6101292" cy="4611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reeform 3"/>
          <p:cNvSpPr/>
          <p:nvPr/>
        </p:nvSpPr>
        <p:spPr>
          <a:xfrm>
            <a:off x="2094920" y="2121233"/>
            <a:ext cx="1754496" cy="1204651"/>
          </a:xfrm>
          <a:custGeom>
            <a:avLst/>
            <a:gdLst>
              <a:gd name="connsiteX0" fmla="*/ 0 w 1754496"/>
              <a:gd name="connsiteY0" fmla="*/ 0 h 1204651"/>
              <a:gd name="connsiteX1" fmla="*/ 536824 w 1754496"/>
              <a:gd name="connsiteY1" fmla="*/ 39283 h 1204651"/>
              <a:gd name="connsiteX2" fmla="*/ 563010 w 1754496"/>
              <a:gd name="connsiteY2" fmla="*/ 1204651 h 1204651"/>
              <a:gd name="connsiteX3" fmla="*/ 1754496 w 1754496"/>
              <a:gd name="connsiteY3" fmla="*/ 1178463 h 1204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4496" h="1204651">
                <a:moveTo>
                  <a:pt x="0" y="0"/>
                </a:moveTo>
                <a:lnTo>
                  <a:pt x="536824" y="39283"/>
                </a:lnTo>
                <a:lnTo>
                  <a:pt x="563010" y="1204651"/>
                </a:lnTo>
                <a:lnTo>
                  <a:pt x="1754496" y="1178463"/>
                </a:lnTo>
              </a:path>
            </a:pathLst>
          </a:custGeom>
          <a:ln w="76200" cmpd="sng">
            <a:solidFill>
              <a:srgbClr val="FF0000"/>
            </a:solidFill>
            <a:headEnd type="non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744672" y="2906876"/>
            <a:ext cx="4509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X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2108014" y="2108139"/>
            <a:ext cx="4373146" cy="3024722"/>
          </a:xfrm>
          <a:custGeom>
            <a:avLst/>
            <a:gdLst>
              <a:gd name="connsiteX0" fmla="*/ 0 w 4373146"/>
              <a:gd name="connsiteY0" fmla="*/ 0 h 3024722"/>
              <a:gd name="connsiteX1" fmla="*/ 392797 w 4373146"/>
              <a:gd name="connsiteY1" fmla="*/ 327351 h 3024722"/>
              <a:gd name="connsiteX2" fmla="*/ 458263 w 4373146"/>
              <a:gd name="connsiteY2" fmla="*/ 2985440 h 3024722"/>
              <a:gd name="connsiteX3" fmla="*/ 3063821 w 4373146"/>
              <a:gd name="connsiteY3" fmla="*/ 3024722 h 3024722"/>
              <a:gd name="connsiteX4" fmla="*/ 3129287 w 4373146"/>
              <a:gd name="connsiteY4" fmla="*/ 1715319 h 3024722"/>
              <a:gd name="connsiteX5" fmla="*/ 4373146 w 4373146"/>
              <a:gd name="connsiteY5" fmla="*/ 1702225 h 3024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73146" h="3024722">
                <a:moveTo>
                  <a:pt x="0" y="0"/>
                </a:moveTo>
                <a:lnTo>
                  <a:pt x="392797" y="327351"/>
                </a:lnTo>
                <a:lnTo>
                  <a:pt x="458263" y="2985440"/>
                </a:lnTo>
                <a:lnTo>
                  <a:pt x="3063821" y="3024722"/>
                </a:lnTo>
                <a:lnTo>
                  <a:pt x="3129287" y="1715319"/>
                </a:lnTo>
                <a:lnTo>
                  <a:pt x="4373146" y="1702225"/>
                </a:lnTo>
              </a:path>
            </a:pathLst>
          </a:custGeom>
          <a:ln w="76200" cmpd="sng">
            <a:solidFill>
              <a:srgbClr val="FF0000"/>
            </a:solidFill>
            <a:headEnd type="non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945982" y="2579525"/>
            <a:ext cx="1453351" cy="654702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 cache access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6389507" y="3142568"/>
            <a:ext cx="1453351" cy="654702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1 memory</a:t>
            </a:r>
          </a:p>
          <a:p>
            <a:pPr algn="ctr"/>
            <a:r>
              <a:rPr lang="en-US" sz="1600" dirty="0" smtClean="0"/>
              <a:t>access</a:t>
            </a:r>
            <a:endParaRPr lang="en-US" sz="1600" dirty="0"/>
          </a:p>
        </p:txBody>
      </p:sp>
      <p:sp>
        <p:nvSpPr>
          <p:cNvPr id="11" name="Oval 10"/>
          <p:cNvSpPr/>
          <p:nvPr/>
        </p:nvSpPr>
        <p:spPr>
          <a:xfrm>
            <a:off x="3294780" y="5272167"/>
            <a:ext cx="1453351" cy="654702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1</a:t>
            </a:r>
            <a:r>
              <a:rPr lang="en-US" sz="1600" dirty="0" smtClean="0"/>
              <a:t> memory</a:t>
            </a:r>
          </a:p>
          <a:p>
            <a:pPr algn="ctr"/>
            <a:r>
              <a:rPr lang="en-US" sz="1600" dirty="0" smtClean="0"/>
              <a:t>access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483386" y="6311324"/>
            <a:ext cx="2156773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Access time = e + 2M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17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>
                <a:latin typeface="Arial" charset="0"/>
                <a:ea typeface="ＭＳ Ｐゴシック" charset="0"/>
                <a:cs typeface="ＭＳ Ｐゴシック" charset="0"/>
              </a:rPr>
              <a:t>Effective Access Time</a:t>
            </a:r>
          </a:p>
        </p:txBody>
      </p:sp>
      <p:sp>
        <p:nvSpPr>
          <p:cNvPr id="655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475148"/>
            <a:ext cx="7745942" cy="3631525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90000"/>
              </a:lnSpc>
              <a:tabLst>
                <a:tab pos="2062480" algn="l"/>
                <a:tab pos="2566988" algn="l"/>
              </a:tabLst>
            </a:pPr>
            <a:r>
              <a:rPr lang="en-US" altLang="ko-KR" dirty="0" smtClean="0">
                <a:latin typeface="Helvetica" charset="0"/>
                <a:ea typeface="ＭＳ Ｐゴシック" charset="0"/>
                <a:cs typeface="ＭＳ Ｐゴシック" charset="0"/>
              </a:rPr>
              <a:t>Memory lookup = </a:t>
            </a:r>
            <a:r>
              <a:rPr lang="en-US" altLang="ko-KR" i="1" dirty="0" smtClean="0">
                <a:solidFill>
                  <a:srgbClr val="FF0000"/>
                </a:solidFill>
                <a:latin typeface="Times New Roman"/>
                <a:ea typeface="ＭＳ Ｐゴシック" charset="0"/>
                <a:cs typeface="Times New Roman"/>
              </a:rPr>
              <a:t>M</a:t>
            </a:r>
            <a:r>
              <a:rPr lang="en-US" altLang="ko-KR" dirty="0" smtClean="0">
                <a:latin typeface="Helvetica" charset="0"/>
                <a:ea typeface="ＭＳ Ｐゴシック" charset="0"/>
                <a:cs typeface="ＭＳ Ｐゴシック" charset="0"/>
              </a:rPr>
              <a:t> time unit</a:t>
            </a:r>
          </a:p>
          <a:p>
            <a:pPr>
              <a:lnSpc>
                <a:spcPct val="90000"/>
              </a:lnSpc>
              <a:tabLst>
                <a:tab pos="2062480" algn="l"/>
                <a:tab pos="2566988" algn="l"/>
              </a:tabLst>
            </a:pPr>
            <a:r>
              <a:rPr lang="en-US" altLang="ko-KR" dirty="0" smtClean="0">
                <a:latin typeface="Helvetica" charset="0"/>
                <a:ea typeface="ＭＳ Ｐゴシック" charset="0"/>
                <a:cs typeface="ＭＳ Ｐゴシック" charset="0"/>
              </a:rPr>
              <a:t>Associative </a:t>
            </a:r>
            <a:r>
              <a:rPr lang="en-US" altLang="ko-KR" dirty="0">
                <a:latin typeface="Helvetica" charset="0"/>
                <a:ea typeface="ＭＳ Ｐゴシック" charset="0"/>
                <a:cs typeface="ＭＳ Ｐゴシック" charset="0"/>
              </a:rPr>
              <a:t>Lookup = </a:t>
            </a:r>
            <a:r>
              <a:rPr lang="en-US" altLang="ko-KR" i="1" dirty="0" smtClean="0">
                <a:solidFill>
                  <a:srgbClr val="FF0000"/>
                </a:solidFill>
                <a:latin typeface="Times New Roman"/>
                <a:ea typeface="ＭＳ Ｐゴシック" charset="0"/>
                <a:cs typeface="Times New Roman"/>
                <a:sym typeface="Symbol" charset="0"/>
              </a:rPr>
              <a:t>e</a:t>
            </a:r>
            <a:r>
              <a:rPr lang="en-US" altLang="ko-KR" dirty="0" smtClean="0">
                <a:latin typeface="Helvetica" charset="0"/>
                <a:ea typeface="ＭＳ Ｐゴシック" charset="0"/>
                <a:cs typeface="ＭＳ Ｐゴシック" charset="0"/>
                <a:sym typeface="Symbol" charset="0"/>
              </a:rPr>
              <a:t> </a:t>
            </a:r>
            <a:r>
              <a:rPr lang="en-US" altLang="ko-KR" dirty="0">
                <a:latin typeface="Helvetica" charset="0"/>
                <a:ea typeface="ＭＳ Ｐゴシック" charset="0"/>
                <a:cs typeface="ＭＳ Ｐゴシック" charset="0"/>
                <a:sym typeface="Symbol" charset="0"/>
              </a:rPr>
              <a:t>time unit</a:t>
            </a:r>
          </a:p>
          <a:p>
            <a:pPr lvl="1">
              <a:lnSpc>
                <a:spcPct val="90000"/>
              </a:lnSpc>
              <a:tabLst>
                <a:tab pos="2062480" algn="l"/>
                <a:tab pos="2566988" algn="l"/>
              </a:tabLst>
            </a:pPr>
            <a:r>
              <a:rPr lang="en-US" altLang="ko-KR" dirty="0">
                <a:latin typeface="Helvetica" charset="0"/>
                <a:ea typeface="ＭＳ Ｐゴシック" charset="0"/>
                <a:sym typeface="Symbol" charset="0"/>
              </a:rPr>
              <a:t>Can be &lt; 10% of memory access time</a:t>
            </a:r>
          </a:p>
          <a:p>
            <a:pPr>
              <a:lnSpc>
                <a:spcPct val="90000"/>
              </a:lnSpc>
              <a:tabLst>
                <a:tab pos="2062480" algn="l"/>
                <a:tab pos="2566988" algn="l"/>
              </a:tabLst>
            </a:pPr>
            <a:r>
              <a:rPr lang="en-US" altLang="ko-KR" dirty="0">
                <a:latin typeface="Helvetica" charset="0"/>
                <a:ea typeface="ＭＳ Ｐゴシック" charset="0"/>
                <a:cs typeface="ＭＳ Ｐゴシック" charset="0"/>
                <a:sym typeface="Symbol" charset="0"/>
              </a:rPr>
              <a:t>Hit ratio = </a:t>
            </a:r>
            <a:r>
              <a:rPr lang="en-US" altLang="ko-KR" dirty="0">
                <a:solidFill>
                  <a:srgbClr val="FF0000"/>
                </a:solidFill>
                <a:latin typeface="Helvetica" charset="0"/>
                <a:ea typeface="ＭＳ Ｐゴシック" charset="0"/>
                <a:cs typeface="ＭＳ Ｐゴシック" charset="0"/>
                <a:sym typeface="Symbol" charset="0"/>
              </a:rPr>
              <a:t></a:t>
            </a:r>
          </a:p>
          <a:p>
            <a:pPr lvl="1">
              <a:lnSpc>
                <a:spcPct val="90000"/>
              </a:lnSpc>
              <a:tabLst>
                <a:tab pos="2062480" algn="l"/>
                <a:tab pos="2566988" algn="l"/>
              </a:tabLst>
            </a:pPr>
            <a:r>
              <a:rPr lang="en-US" altLang="ko-KR" dirty="0" smtClean="0">
                <a:latin typeface="Helvetica" charset="0"/>
                <a:ea typeface="ＭＳ Ｐゴシック" charset="0"/>
                <a:sym typeface="Symbol" charset="0"/>
              </a:rPr>
              <a:t>0 &lt; </a:t>
            </a:r>
            <a:r>
              <a:rPr lang="en-US" altLang="ko-KR" dirty="0" smtClean="0">
                <a:solidFill>
                  <a:srgbClr val="FF0000"/>
                </a:solidFill>
                <a:latin typeface="Helvetica" charset="0"/>
                <a:ea typeface="ＭＳ Ｐゴシック" charset="0"/>
                <a:cs typeface="ＭＳ Ｐゴシック" charset="0"/>
                <a:sym typeface="Symbol" charset="0"/>
              </a:rPr>
              <a:t> </a:t>
            </a:r>
            <a:r>
              <a:rPr lang="en-US" altLang="ko-KR" dirty="0" smtClean="0">
                <a:latin typeface="Helvetica" charset="0"/>
                <a:ea typeface="ＭＳ Ｐゴシック" charset="0"/>
                <a:cs typeface="ＭＳ Ｐゴシック" charset="0"/>
                <a:sym typeface="Symbol" charset="0"/>
              </a:rPr>
              <a:t>&lt; 1</a:t>
            </a:r>
            <a:endParaRPr lang="en-US" altLang="ko-KR" dirty="0">
              <a:latin typeface="Helvetica" charset="0"/>
              <a:ea typeface="ＭＳ Ｐゴシック" charset="0"/>
              <a:sym typeface="Symbol" charset="0"/>
            </a:endParaRPr>
          </a:p>
          <a:p>
            <a:pPr>
              <a:lnSpc>
                <a:spcPct val="90000"/>
              </a:lnSpc>
              <a:tabLst>
                <a:tab pos="2062480" algn="l"/>
                <a:tab pos="2566988" algn="l"/>
              </a:tabLst>
            </a:pPr>
            <a:r>
              <a:rPr lang="en-US" altLang="ko-KR" b="1" dirty="0" smtClean="0">
                <a:solidFill>
                  <a:srgbClr val="3366FF"/>
                </a:solidFill>
                <a:latin typeface="Helvetica" charset="0"/>
                <a:ea typeface="ＭＳ Ｐゴシック" charset="0"/>
                <a:cs typeface="ＭＳ Ｐゴシック" charset="0"/>
                <a:sym typeface="Symbol" charset="0"/>
              </a:rPr>
              <a:t>Effective Access Time</a:t>
            </a:r>
            <a:r>
              <a:rPr lang="en-US" altLang="ko-KR" dirty="0" smtClean="0">
                <a:solidFill>
                  <a:srgbClr val="3366FF"/>
                </a:solidFill>
                <a:latin typeface="Helvetica" charset="0"/>
                <a:ea typeface="ＭＳ Ｐゴシック" charset="0"/>
                <a:cs typeface="ＭＳ Ｐゴシック" charset="0"/>
                <a:sym typeface="Symbol" charset="0"/>
              </a:rPr>
              <a:t> </a:t>
            </a:r>
            <a:r>
              <a:rPr lang="en-US" altLang="ko-KR" b="1" dirty="0" smtClean="0">
                <a:solidFill>
                  <a:srgbClr val="3366FF"/>
                </a:solidFill>
                <a:latin typeface="Helvetica" charset="0"/>
                <a:ea typeface="ＭＳ Ｐゴシック" charset="0"/>
                <a:cs typeface="ＭＳ Ｐゴシック" charset="0"/>
                <a:sym typeface="Symbol" charset="0"/>
              </a:rPr>
              <a:t>(EAT)</a:t>
            </a:r>
          </a:p>
          <a:p>
            <a:pPr>
              <a:lnSpc>
                <a:spcPct val="90000"/>
              </a:lnSpc>
              <a:buNone/>
              <a:tabLst>
                <a:tab pos="2062480" algn="l"/>
                <a:tab pos="2566988" algn="l"/>
              </a:tabLst>
            </a:pPr>
            <a:r>
              <a:rPr lang="en-US" altLang="ko-KR" dirty="0" smtClean="0">
                <a:latin typeface="Helvetica" charset="0"/>
                <a:ea typeface="ＭＳ Ｐゴシック" charset="0"/>
                <a:cs typeface="ＭＳ Ｐゴシック" charset="0"/>
              </a:rPr>
              <a:t>		EAT = (</a:t>
            </a:r>
            <a:r>
              <a:rPr lang="en-US" altLang="ko-KR" i="1" dirty="0">
                <a:solidFill>
                  <a:srgbClr val="FF0000"/>
                </a:solidFill>
                <a:latin typeface="Times New Roman"/>
                <a:ea typeface="ＭＳ Ｐゴシック" charset="0"/>
                <a:cs typeface="Times New Roman"/>
              </a:rPr>
              <a:t>M</a:t>
            </a:r>
            <a:r>
              <a:rPr lang="en-US" altLang="ko-KR" dirty="0" smtClean="0">
                <a:latin typeface="Helvetica" charset="0"/>
                <a:ea typeface="ＭＳ Ｐゴシック" charset="0"/>
                <a:cs typeface="ＭＳ Ｐゴシック" charset="0"/>
              </a:rPr>
              <a:t> + </a:t>
            </a:r>
            <a:r>
              <a:rPr lang="en-US" altLang="ko-KR" i="1" dirty="0">
                <a:solidFill>
                  <a:srgbClr val="FF0000"/>
                </a:solidFill>
                <a:latin typeface="Times New Roman"/>
                <a:ea typeface="ＭＳ Ｐゴシック" charset="0"/>
                <a:cs typeface="Times New Roman"/>
                <a:sym typeface="Symbol" charset="0"/>
              </a:rPr>
              <a:t>e</a:t>
            </a:r>
            <a:r>
              <a:rPr lang="en-US" altLang="ko-KR" dirty="0" smtClean="0">
                <a:latin typeface="Helvetica" charset="0"/>
                <a:ea typeface="ＭＳ Ｐゴシック" charset="0"/>
                <a:cs typeface="ＭＳ Ｐゴシック" charset="0"/>
                <a:sym typeface="Symbol" charset="0"/>
              </a:rPr>
              <a:t>)  + (2</a:t>
            </a:r>
            <a:r>
              <a:rPr lang="en-US" altLang="ko-KR" i="1" dirty="0">
                <a:solidFill>
                  <a:srgbClr val="FF0000"/>
                </a:solidFill>
                <a:latin typeface="Times New Roman"/>
                <a:ea typeface="ＭＳ Ｐゴシック" charset="0"/>
                <a:cs typeface="Times New Roman"/>
                <a:sym typeface="Symbol" charset="0"/>
              </a:rPr>
              <a:t>M</a:t>
            </a:r>
            <a:r>
              <a:rPr lang="en-US" altLang="ko-KR" dirty="0" smtClean="0">
                <a:latin typeface="Helvetica" charset="0"/>
                <a:ea typeface="ＭＳ Ｐゴシック" charset="0"/>
                <a:cs typeface="ＭＳ Ｐゴシック" charset="0"/>
                <a:sym typeface="Symbol" charset="0"/>
              </a:rPr>
              <a:t> + </a:t>
            </a:r>
            <a:r>
              <a:rPr lang="en-US" altLang="ko-KR" i="1" dirty="0">
                <a:solidFill>
                  <a:srgbClr val="FF0000"/>
                </a:solidFill>
                <a:latin typeface="Times New Roman"/>
                <a:ea typeface="ＭＳ Ｐゴシック" charset="0"/>
                <a:cs typeface="Times New Roman"/>
                <a:sym typeface="Symbol" charset="0"/>
              </a:rPr>
              <a:t>e</a:t>
            </a:r>
            <a:r>
              <a:rPr lang="en-US" altLang="ko-KR" dirty="0" smtClean="0">
                <a:latin typeface="Helvetica" charset="0"/>
                <a:ea typeface="ＭＳ Ｐゴシック" charset="0"/>
                <a:cs typeface="ＭＳ Ｐゴシック" charset="0"/>
                <a:sym typeface="Symbol" charset="0"/>
              </a:rPr>
              <a:t>)(1 – )</a:t>
            </a:r>
          </a:p>
          <a:p>
            <a:pPr>
              <a:lnSpc>
                <a:spcPct val="90000"/>
              </a:lnSpc>
              <a:buNone/>
              <a:tabLst>
                <a:tab pos="2062480" algn="l"/>
                <a:tab pos="2566988" algn="l"/>
              </a:tabLst>
            </a:pPr>
            <a:r>
              <a:rPr lang="en-US" altLang="ko-KR" dirty="0" smtClean="0">
                <a:latin typeface="Helvetica" charset="0"/>
                <a:ea typeface="ＭＳ Ｐゴシック" charset="0"/>
                <a:cs typeface="ＭＳ Ｐゴシック" charset="0"/>
                <a:sym typeface="Symbol" charset="0"/>
              </a:rPr>
              <a:t>			= 2</a:t>
            </a:r>
            <a:r>
              <a:rPr lang="en-US" altLang="ko-KR" i="1" dirty="0" smtClean="0">
                <a:solidFill>
                  <a:srgbClr val="FF0000"/>
                </a:solidFill>
                <a:latin typeface="Times New Roman"/>
                <a:ea typeface="ＭＳ Ｐゴシック" charset="0"/>
                <a:cs typeface="Times New Roman"/>
              </a:rPr>
              <a:t>M</a:t>
            </a:r>
            <a:r>
              <a:rPr lang="en-US" altLang="ko-KR" dirty="0" smtClean="0">
                <a:latin typeface="Helvetica" charset="0"/>
                <a:ea typeface="ＭＳ Ｐゴシック" charset="0"/>
                <a:cs typeface="ＭＳ Ｐゴシック" charset="0"/>
                <a:sym typeface="Symbol" charset="0"/>
              </a:rPr>
              <a:t> + </a:t>
            </a:r>
            <a:r>
              <a:rPr lang="en-US" altLang="ko-KR" i="1" dirty="0" smtClean="0">
                <a:solidFill>
                  <a:srgbClr val="FF0000"/>
                </a:solidFill>
                <a:latin typeface="Times New Roman"/>
                <a:ea typeface="ＭＳ Ｐゴシック" charset="0"/>
                <a:cs typeface="Times New Roman"/>
                <a:sym typeface="Symbol" charset="0"/>
              </a:rPr>
              <a:t>e</a:t>
            </a:r>
            <a:r>
              <a:rPr lang="en-US" altLang="ko-KR" dirty="0" smtClean="0">
                <a:latin typeface="Helvetica" charset="0"/>
                <a:ea typeface="ＭＳ Ｐゴシック" charset="0"/>
                <a:cs typeface="ＭＳ Ｐゴシック" charset="0"/>
                <a:sym typeface="Symbol" charset="0"/>
              </a:rPr>
              <a:t> – </a:t>
            </a:r>
          </a:p>
          <a:p>
            <a:pPr>
              <a:lnSpc>
                <a:spcPct val="90000"/>
              </a:lnSpc>
              <a:buNone/>
              <a:tabLst>
                <a:tab pos="2062480" algn="l"/>
                <a:tab pos="2566988" algn="l"/>
              </a:tabLst>
            </a:pPr>
            <a:endParaRPr lang="en-US" altLang="ko-KR" dirty="0" smtClean="0">
              <a:latin typeface="Helvetica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  <a:tabLst>
                <a:tab pos="2062480" algn="l"/>
                <a:tab pos="2566988" algn="l"/>
              </a:tabLst>
            </a:pPr>
            <a:r>
              <a:rPr lang="en-US" altLang="ko-KR" dirty="0" smtClean="0">
                <a:latin typeface="Helvetica" charset="0"/>
                <a:ea typeface="ＭＳ Ｐゴシック" charset="0"/>
                <a:cs typeface="ＭＳ Ｐゴシック" charset="0"/>
                <a:sym typeface="Symbol" charset="0"/>
              </a:rPr>
              <a:t>Consider </a:t>
            </a:r>
            <a:r>
              <a:rPr lang="en-US" altLang="ko-KR" dirty="0">
                <a:latin typeface="Helvetica" charset="0"/>
                <a:ea typeface="ＭＳ Ｐゴシック" charset="0"/>
                <a:cs typeface="ＭＳ Ｐゴシック" charset="0"/>
                <a:sym typeface="Symbol" charset="0"/>
              </a:rPr>
              <a:t> = 80%, </a:t>
            </a:r>
            <a:r>
              <a:rPr lang="en-US" altLang="ko-KR" i="1" dirty="0" smtClean="0">
                <a:solidFill>
                  <a:srgbClr val="FF0000"/>
                </a:solidFill>
                <a:latin typeface="Times New Roman"/>
                <a:ea typeface="ＭＳ Ｐゴシック" charset="0"/>
                <a:cs typeface="Times New Roman"/>
                <a:sym typeface="Symbol" charset="0"/>
              </a:rPr>
              <a:t>e</a:t>
            </a:r>
            <a:r>
              <a:rPr lang="en-US" altLang="ko-KR" dirty="0" smtClean="0">
                <a:latin typeface="Helvetica" charset="0"/>
                <a:ea typeface="ＭＳ Ｐゴシック" charset="0"/>
                <a:cs typeface="ＭＳ Ｐゴシック" charset="0"/>
                <a:sym typeface="Symbol" charset="0"/>
              </a:rPr>
              <a:t> </a:t>
            </a:r>
            <a:r>
              <a:rPr lang="en-US" altLang="ko-KR" dirty="0">
                <a:latin typeface="Helvetica" charset="0"/>
                <a:ea typeface="ＭＳ Ｐゴシック" charset="0"/>
                <a:cs typeface="ＭＳ Ｐゴシック" charset="0"/>
                <a:sym typeface="Symbol" charset="0"/>
              </a:rPr>
              <a:t>= </a:t>
            </a:r>
            <a:r>
              <a:rPr lang="en-US" altLang="ko-KR" dirty="0" smtClean="0">
                <a:latin typeface="Helvetica" charset="0"/>
                <a:ea typeface="ＭＳ Ｐゴシック" charset="0"/>
                <a:cs typeface="ＭＳ Ｐゴシック" charset="0"/>
                <a:sym typeface="Symbol" charset="0"/>
              </a:rPr>
              <a:t>20 ns, </a:t>
            </a:r>
            <a:r>
              <a:rPr lang="en-US" altLang="ko-KR" i="1" dirty="0" smtClean="0">
                <a:solidFill>
                  <a:srgbClr val="FF0000"/>
                </a:solidFill>
                <a:latin typeface="Times New Roman"/>
                <a:ea typeface="ＭＳ Ｐゴシック" charset="0"/>
                <a:cs typeface="Times New Roman"/>
                <a:sym typeface="Symbol" charset="0"/>
              </a:rPr>
              <a:t>M</a:t>
            </a:r>
            <a:r>
              <a:rPr lang="en-US" altLang="ko-KR" dirty="0" smtClean="0">
                <a:latin typeface="Helvetica" charset="0"/>
                <a:ea typeface="ＭＳ Ｐゴシック" charset="0"/>
                <a:cs typeface="ＭＳ Ｐゴシック" charset="0"/>
                <a:sym typeface="Symbol" charset="0"/>
              </a:rPr>
              <a:t>=100 ns</a:t>
            </a:r>
            <a:endParaRPr lang="en-US" altLang="ko-KR" dirty="0">
              <a:latin typeface="Helvetica" charset="0"/>
              <a:ea typeface="ＭＳ Ｐゴシック" charset="0"/>
              <a:cs typeface="ＭＳ Ｐゴシック" charset="0"/>
              <a:sym typeface="Symbol" charset="0"/>
            </a:endParaRPr>
          </a:p>
          <a:p>
            <a:pPr lvl="1">
              <a:lnSpc>
                <a:spcPct val="90000"/>
              </a:lnSpc>
              <a:tabLst>
                <a:tab pos="2062480" algn="l"/>
                <a:tab pos="2566988" algn="l"/>
              </a:tabLst>
            </a:pPr>
            <a:r>
              <a:rPr lang="en-US" altLang="ko-KR" dirty="0">
                <a:latin typeface="Helvetica" charset="0"/>
                <a:ea typeface="ＭＳ Ｐゴシック" charset="0"/>
                <a:sym typeface="Symbol" charset="0"/>
              </a:rPr>
              <a:t>EAT = 0.80 x 120 + 0.20 x 220 = 140ns</a:t>
            </a:r>
          </a:p>
          <a:p>
            <a:pPr>
              <a:lnSpc>
                <a:spcPct val="90000"/>
              </a:lnSpc>
              <a:buNone/>
              <a:tabLst>
                <a:tab pos="2062480" algn="l"/>
                <a:tab pos="2566988" algn="l"/>
              </a:tabLst>
            </a:pPr>
            <a:endParaRPr lang="en-US" altLang="ko-KR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172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>
                <a:latin typeface="Arial" charset="0"/>
                <a:ea typeface="ＭＳ Ｐゴシック" charset="0"/>
                <a:cs typeface="ＭＳ Ｐゴシック" charset="0"/>
              </a:rPr>
              <a:t>Shared Pages</a:t>
            </a:r>
          </a:p>
        </p:txBody>
      </p:sp>
      <p:sp>
        <p:nvSpPr>
          <p:cNvPr id="716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377554"/>
            <a:ext cx="7755467" cy="4483894"/>
          </a:xfrm>
        </p:spPr>
        <p:txBody>
          <a:bodyPr>
            <a:normAutofit/>
          </a:bodyPr>
          <a:lstStyle/>
          <a:p>
            <a:r>
              <a:rPr lang="en-US" altLang="ko-KR" b="1" dirty="0">
                <a:solidFill>
                  <a:srgbClr val="3366FF"/>
                </a:solidFill>
                <a:latin typeface="Helvetica" charset="0"/>
                <a:ea typeface="ＭＳ Ｐゴシック" charset="0"/>
                <a:cs typeface="ＭＳ Ｐゴシック" charset="0"/>
              </a:rPr>
              <a:t>Shared code</a:t>
            </a:r>
          </a:p>
          <a:p>
            <a:pPr lvl="1"/>
            <a:r>
              <a:rPr lang="en-US" altLang="ko-KR" dirty="0">
                <a:latin typeface="Helvetica" charset="0"/>
                <a:ea typeface="ＭＳ Ｐゴシック" charset="0"/>
              </a:rPr>
              <a:t>One copy of read-only (</a:t>
            </a:r>
            <a:r>
              <a:rPr lang="en-US" altLang="ko-KR" b="1" dirty="0">
                <a:solidFill>
                  <a:srgbClr val="3366FF"/>
                </a:solidFill>
                <a:latin typeface="Helvetica" charset="0"/>
                <a:ea typeface="ＭＳ Ｐゴシック" charset="0"/>
              </a:rPr>
              <a:t>reentrant</a:t>
            </a:r>
            <a:r>
              <a:rPr lang="en-US" altLang="ko-KR" dirty="0">
                <a:latin typeface="Helvetica" charset="0"/>
                <a:ea typeface="ＭＳ Ｐゴシック" charset="0"/>
              </a:rPr>
              <a:t>) code shared among processes (i.e., text editors, compilers, window systems)</a:t>
            </a:r>
          </a:p>
          <a:p>
            <a:pPr lvl="1"/>
            <a:r>
              <a:rPr lang="en-US" altLang="ko-KR" dirty="0" smtClean="0">
                <a:latin typeface="Helvetica" charset="0"/>
                <a:ea typeface="ＭＳ Ｐゴシック" charset="0"/>
              </a:rPr>
              <a:t>Also </a:t>
            </a:r>
            <a:r>
              <a:rPr lang="en-US" altLang="ko-KR" dirty="0">
                <a:latin typeface="Helvetica" charset="0"/>
                <a:ea typeface="ＭＳ Ｐゴシック" charset="0"/>
              </a:rPr>
              <a:t>useful for </a:t>
            </a:r>
            <a:r>
              <a:rPr lang="en-US" altLang="ko-KR" dirty="0" err="1">
                <a:latin typeface="Helvetica" charset="0"/>
                <a:ea typeface="ＭＳ Ｐゴシック" charset="0"/>
              </a:rPr>
              <a:t>interprocess</a:t>
            </a:r>
            <a:r>
              <a:rPr lang="en-US" altLang="ko-KR" dirty="0">
                <a:latin typeface="Helvetica" charset="0"/>
                <a:ea typeface="ＭＳ Ｐゴシック" charset="0"/>
              </a:rPr>
              <a:t> communication if sharing of read-write pages is allowed</a:t>
            </a:r>
          </a:p>
          <a:p>
            <a:pPr lvl="1"/>
            <a:endParaRPr lang="en-US" altLang="ko-KR" dirty="0">
              <a:latin typeface="Helvetic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351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ChangeArrowheads="1"/>
          </p:cNvSpPr>
          <p:nvPr>
            <p:ph type="title"/>
          </p:nvPr>
        </p:nvSpPr>
        <p:spPr>
          <a:xfrm>
            <a:off x="983192" y="277416"/>
            <a:ext cx="7703608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ko-KR">
                <a:latin typeface="Arial" charset="0"/>
                <a:ea typeface="ＭＳ Ｐゴシック" charset="0"/>
                <a:cs typeface="ＭＳ Ｐゴシック" charset="0"/>
              </a:rPr>
              <a:t>Shared Pages Example</a:t>
            </a:r>
            <a:endParaRPr lang="en-US" altLang="ko-KR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73730" name="Picture 4" descr="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009650"/>
            <a:ext cx="5221817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5552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ChangeArrowheads="1"/>
          </p:cNvSpPr>
          <p:nvPr>
            <p:ph type="title"/>
          </p:nvPr>
        </p:nvSpPr>
        <p:spPr>
          <a:xfrm>
            <a:off x="983192" y="277416"/>
            <a:ext cx="7703608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ko-KR">
                <a:latin typeface="Arial" charset="0"/>
                <a:ea typeface="ＭＳ Ｐゴシック" charset="0"/>
                <a:cs typeface="ＭＳ Ｐゴシック" charset="0"/>
              </a:rPr>
              <a:t>Shared Pages Example</a:t>
            </a:r>
            <a:endParaRPr lang="en-US" altLang="ko-KR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73730" name="Picture 4" descr="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009650"/>
            <a:ext cx="5221817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2893609" y="1322497"/>
            <a:ext cx="536823" cy="864207"/>
          </a:xfrm>
          <a:prstGeom prst="ellipse">
            <a:avLst/>
          </a:prstGeom>
          <a:noFill/>
          <a:ln w="38100" cmpd="sng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893609" y="4486525"/>
            <a:ext cx="536823" cy="864207"/>
          </a:xfrm>
          <a:prstGeom prst="ellipse">
            <a:avLst/>
          </a:prstGeom>
          <a:noFill/>
          <a:ln w="38100" cmpd="sng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923063" y="2871231"/>
            <a:ext cx="536823" cy="864207"/>
          </a:xfrm>
          <a:prstGeom prst="ellipse">
            <a:avLst/>
          </a:prstGeom>
          <a:noFill/>
          <a:ln w="38100" cmpd="sng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127643" y="2281999"/>
            <a:ext cx="846774" cy="978415"/>
          </a:xfrm>
          <a:prstGeom prst="ellipse">
            <a:avLst/>
          </a:prstGeom>
          <a:noFill/>
          <a:ln w="38100" cmpd="sng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127643" y="3604498"/>
            <a:ext cx="846774" cy="489207"/>
          </a:xfrm>
          <a:prstGeom prst="ellipse">
            <a:avLst/>
          </a:prstGeom>
          <a:noFill/>
          <a:ln w="38100" cmpd="sng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531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>
                <a:solidFill>
                  <a:srgbClr val="37609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ea typeface="ＭＳ Ｐゴシック" charset="0"/>
              </a:rPr>
              <a:t>Fixed Partitioning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6705600" cy="4953000"/>
          </a:xfrm>
        </p:spPr>
        <p:txBody>
          <a:bodyPr/>
          <a:lstStyle/>
          <a:p>
            <a:r>
              <a:rPr lang="en-US" dirty="0">
                <a:latin typeface="Calibri" charset="0"/>
              </a:rPr>
              <a:t>Equal-size </a:t>
            </a:r>
            <a:r>
              <a:rPr lang="en-US" dirty="0" smtClean="0">
                <a:latin typeface="Calibri" charset="0"/>
              </a:rPr>
              <a:t>partitions</a:t>
            </a:r>
            <a:endParaRPr lang="en-US" dirty="0">
              <a:latin typeface="Calibri" charset="0"/>
            </a:endParaRPr>
          </a:p>
          <a:p>
            <a:pPr lvl="1"/>
            <a:r>
              <a:rPr lang="en-US" dirty="0">
                <a:latin typeface="Calibri" charset="0"/>
              </a:rPr>
              <a:t>Any process whose size is less than or equal to the partition size can be loaded into an available </a:t>
            </a:r>
            <a:r>
              <a:rPr lang="en-US" dirty="0" smtClean="0">
                <a:latin typeface="Calibri" charset="0"/>
              </a:rPr>
              <a:t>partition</a:t>
            </a:r>
          </a:p>
          <a:p>
            <a:r>
              <a:rPr lang="en-US" dirty="0" smtClean="0">
                <a:latin typeface="Calibri" charset="0"/>
              </a:rPr>
              <a:t>Problems</a:t>
            </a:r>
          </a:p>
          <a:p>
            <a:pPr lvl="1"/>
            <a:r>
              <a:rPr lang="en-US" dirty="0" smtClean="0">
                <a:latin typeface="Calibri" charset="0"/>
              </a:rPr>
              <a:t>Large process can’t fit</a:t>
            </a:r>
          </a:p>
          <a:p>
            <a:pPr lvl="1"/>
            <a:r>
              <a:rPr lang="en-US" dirty="0" smtClean="0">
                <a:latin typeface="Calibri" charset="0"/>
              </a:rPr>
              <a:t>Small process wastes memory</a:t>
            </a:r>
          </a:p>
          <a:p>
            <a:pPr lvl="2"/>
            <a:r>
              <a:rPr lang="en-US" i="1" dirty="0" smtClean="0">
                <a:solidFill>
                  <a:srgbClr val="FF0000"/>
                </a:solidFill>
                <a:latin typeface="Calibri" charset="0"/>
              </a:rPr>
              <a:t>Internal fragmentation</a:t>
            </a:r>
          </a:p>
          <a:p>
            <a:pPr marL="0" indent="0">
              <a:buNone/>
            </a:pPr>
            <a:endParaRPr lang="en-US" dirty="0" smtClean="0">
              <a:latin typeface="Calibri" charset="0"/>
            </a:endParaRPr>
          </a:p>
        </p:txBody>
      </p:sp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569" b="5862"/>
          <a:stretch>
            <a:fillRect/>
          </a:stretch>
        </p:blipFill>
        <p:spPr bwMode="auto">
          <a:xfrm>
            <a:off x="6629400" y="1219200"/>
            <a:ext cx="2514600" cy="560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7144525" y="1904863"/>
            <a:ext cx="1230445" cy="39684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P1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144525" y="2493794"/>
            <a:ext cx="1230445" cy="21512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P2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144525" y="3122408"/>
            <a:ext cx="1230445" cy="52261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P3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220342" y="3712091"/>
            <a:ext cx="1230445" cy="97069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P4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941630" y="3645024"/>
            <a:ext cx="1687771" cy="140880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4941630" y="3605339"/>
            <a:ext cx="1687771" cy="1448489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Right Brace 9"/>
          <p:cNvSpPr/>
          <p:nvPr/>
        </p:nvSpPr>
        <p:spPr>
          <a:xfrm>
            <a:off x="8454354" y="2708920"/>
            <a:ext cx="311830" cy="413488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Brace 13"/>
          <p:cNvSpPr/>
          <p:nvPr/>
        </p:nvSpPr>
        <p:spPr>
          <a:xfrm>
            <a:off x="8467832" y="2362124"/>
            <a:ext cx="311830" cy="13167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59816" y="2235848"/>
            <a:ext cx="304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740292" y="2728261"/>
            <a:ext cx="304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X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547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>
                <a:solidFill>
                  <a:srgbClr val="37609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ea typeface="ＭＳ Ｐゴシック" charset="0"/>
              </a:rPr>
              <a:t>Fixed Partitioning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6705600" cy="4953000"/>
          </a:xfrm>
        </p:spPr>
        <p:txBody>
          <a:bodyPr/>
          <a:lstStyle/>
          <a:p>
            <a:r>
              <a:rPr lang="en-US" dirty="0">
                <a:latin typeface="Calibri" charset="0"/>
              </a:rPr>
              <a:t>Equal-size </a:t>
            </a:r>
            <a:r>
              <a:rPr lang="en-US" dirty="0" smtClean="0">
                <a:latin typeface="Calibri" charset="0"/>
              </a:rPr>
              <a:t>partitions</a:t>
            </a:r>
            <a:endParaRPr lang="en-US" dirty="0">
              <a:latin typeface="Calibri" charset="0"/>
            </a:endParaRPr>
          </a:p>
          <a:p>
            <a:pPr lvl="1"/>
            <a:r>
              <a:rPr lang="en-US" dirty="0">
                <a:latin typeface="Calibri" charset="0"/>
              </a:rPr>
              <a:t>Any process whose size is less than or equal to the partition size can be loaded into an available </a:t>
            </a:r>
            <a:r>
              <a:rPr lang="en-US" dirty="0" smtClean="0">
                <a:latin typeface="Calibri" charset="0"/>
              </a:rPr>
              <a:t>partition</a:t>
            </a:r>
          </a:p>
          <a:p>
            <a:r>
              <a:rPr lang="en-US" dirty="0" smtClean="0">
                <a:latin typeface="Calibri" charset="0"/>
              </a:rPr>
              <a:t>Problems</a:t>
            </a:r>
          </a:p>
          <a:p>
            <a:pPr lvl="1"/>
            <a:r>
              <a:rPr lang="en-US" dirty="0" smtClean="0">
                <a:latin typeface="Calibri" charset="0"/>
              </a:rPr>
              <a:t>Large process can’t fit</a:t>
            </a:r>
          </a:p>
          <a:p>
            <a:pPr lvl="1"/>
            <a:r>
              <a:rPr lang="en-US" dirty="0" smtClean="0">
                <a:latin typeface="Calibri" charset="0"/>
              </a:rPr>
              <a:t>Small process wastes memory</a:t>
            </a:r>
          </a:p>
          <a:p>
            <a:pPr lvl="2"/>
            <a:r>
              <a:rPr lang="en-US" i="1" dirty="0" smtClean="0">
                <a:latin typeface="Calibri" charset="0"/>
              </a:rPr>
              <a:t>Internal fragmentation</a:t>
            </a:r>
          </a:p>
          <a:p>
            <a:pPr marL="0" indent="0">
              <a:buNone/>
            </a:pPr>
            <a:endParaRPr lang="en-US" dirty="0" smtClean="0">
              <a:latin typeface="Calibri" charset="0"/>
            </a:endParaRPr>
          </a:p>
        </p:txBody>
      </p:sp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569" b="5862"/>
          <a:stretch>
            <a:fillRect/>
          </a:stretch>
        </p:blipFill>
        <p:spPr bwMode="auto">
          <a:xfrm>
            <a:off x="6629400" y="1219200"/>
            <a:ext cx="2514600" cy="560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7144525" y="1904863"/>
            <a:ext cx="1230445" cy="39684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P1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144525" y="2493794"/>
            <a:ext cx="1230445" cy="21512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P2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144525" y="3122408"/>
            <a:ext cx="1230445" cy="52261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P3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220342" y="3712091"/>
            <a:ext cx="1230445" cy="97069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P4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941630" y="3645024"/>
            <a:ext cx="1687771" cy="140880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4941630" y="3605339"/>
            <a:ext cx="1687771" cy="1448489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Right Brace 9"/>
          <p:cNvSpPr/>
          <p:nvPr/>
        </p:nvSpPr>
        <p:spPr>
          <a:xfrm>
            <a:off x="8454354" y="2708920"/>
            <a:ext cx="311830" cy="413488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Brace 13"/>
          <p:cNvSpPr/>
          <p:nvPr/>
        </p:nvSpPr>
        <p:spPr>
          <a:xfrm>
            <a:off x="8467832" y="2362124"/>
            <a:ext cx="311830" cy="13167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59816" y="2235848"/>
            <a:ext cx="304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740292" y="2728261"/>
            <a:ext cx="304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X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711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rgbClr val="37609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ea typeface="ＭＳ Ｐゴシック" charset="0"/>
              </a:rPr>
              <a:t>Varied-Size </a:t>
            </a:r>
            <a:r>
              <a:rPr dirty="0" smtClean="0">
                <a:solidFill>
                  <a:srgbClr val="37609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ea typeface="ＭＳ Ｐゴシック" charset="0"/>
              </a:rPr>
              <a:t>Fixed </a:t>
            </a:r>
            <a:r>
              <a:rPr dirty="0">
                <a:solidFill>
                  <a:srgbClr val="37609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ea typeface="ＭＳ Ｐゴシック" charset="0"/>
              </a:rPr>
              <a:t>Partitioning</a:t>
            </a:r>
          </a:p>
        </p:txBody>
      </p:sp>
      <p:pic>
        <p:nvPicPr>
          <p:cNvPr id="16387" name="Content Placeholder 3" descr="Fig07_03.gif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3" b="11889"/>
          <a:stretch/>
        </p:blipFill>
        <p:spPr>
          <a:xfrm>
            <a:off x="457200" y="1515057"/>
            <a:ext cx="8085465" cy="5084335"/>
          </a:xfrm>
        </p:spPr>
      </p:pic>
    </p:spTree>
    <p:extLst>
      <p:ext uri="{BB962C8B-B14F-4D97-AF65-F5344CB8AC3E}">
        <p14:creationId xmlns:p14="http://schemas.microsoft.com/office/powerpoint/2010/main" val="3794406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1143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NZ">
                <a:solidFill>
                  <a:srgbClr val="37609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ea typeface="ＭＳ Ｐゴシック" charset="0"/>
              </a:rPr>
              <a:t>Problems with Fixed Partitions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>
                <a:latin typeface="Calibri" charset="0"/>
              </a:rPr>
              <a:t>The </a:t>
            </a:r>
            <a:r>
              <a:rPr lang="en-NZ">
                <a:solidFill>
                  <a:srgbClr val="FF0000"/>
                </a:solidFill>
                <a:latin typeface="Calibri" charset="0"/>
              </a:rPr>
              <a:t>number of active processes </a:t>
            </a:r>
            <a:r>
              <a:rPr lang="en-NZ">
                <a:latin typeface="Calibri" charset="0"/>
              </a:rPr>
              <a:t>is </a:t>
            </a:r>
            <a:r>
              <a:rPr lang="en-NZ">
                <a:solidFill>
                  <a:srgbClr val="FF0000"/>
                </a:solidFill>
                <a:latin typeface="Calibri" charset="0"/>
              </a:rPr>
              <a:t>limited</a:t>
            </a:r>
            <a:r>
              <a:rPr lang="en-NZ">
                <a:latin typeface="Calibri" charset="0"/>
              </a:rPr>
              <a:t> by the system (to the pre-determined number of partitions)</a:t>
            </a:r>
          </a:p>
          <a:p>
            <a:r>
              <a:rPr lang="en-NZ">
                <a:latin typeface="Calibri" charset="0"/>
              </a:rPr>
              <a:t>A large number of very small process will </a:t>
            </a:r>
            <a:r>
              <a:rPr lang="en-NZ">
                <a:solidFill>
                  <a:srgbClr val="FF0000"/>
                </a:solidFill>
                <a:latin typeface="Calibri" charset="0"/>
              </a:rPr>
              <a:t>not use space efficiently</a:t>
            </a:r>
          </a:p>
          <a:p>
            <a:r>
              <a:rPr lang="en-NZ">
                <a:latin typeface="Calibri" charset="0"/>
              </a:rPr>
              <a:t>Solutions?</a:t>
            </a:r>
          </a:p>
        </p:txBody>
      </p:sp>
    </p:spTree>
    <p:extLst>
      <p:ext uri="{BB962C8B-B14F-4D97-AF65-F5344CB8AC3E}">
        <p14:creationId xmlns:p14="http://schemas.microsoft.com/office/powerpoint/2010/main" val="1101863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Partitioning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909001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libri" charset="0"/>
              </a:rPr>
              <a:t>Partitions are of variable length and number</a:t>
            </a:r>
          </a:p>
          <a:p>
            <a:r>
              <a:rPr lang="en-US" dirty="0" smtClean="0">
                <a:latin typeface="Calibri" charset="0"/>
              </a:rPr>
              <a:t>Process is allocated as much as required</a:t>
            </a:r>
          </a:p>
          <a:p>
            <a:r>
              <a:rPr lang="en-US" dirty="0" smtClean="0">
                <a:latin typeface="Calibri" charset="0"/>
              </a:rPr>
              <a:t>OS decides which free block to allocate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9702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</TotalTime>
  <Words>2681</Words>
  <Application>Microsoft Macintosh PowerPoint</Application>
  <PresentationFormat>On-screen Show (4:3)</PresentationFormat>
  <Paragraphs>586</Paragraphs>
  <Slides>46</Slides>
  <Notes>38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Office Theme</vt:lpstr>
      <vt:lpstr>Memory Management</vt:lpstr>
      <vt:lpstr>Types of Memory Management</vt:lpstr>
      <vt:lpstr>Fixed Partitioning</vt:lpstr>
      <vt:lpstr>Fixed Partitioning</vt:lpstr>
      <vt:lpstr>Fixed Partitioning</vt:lpstr>
      <vt:lpstr>Fixed Partitioning</vt:lpstr>
      <vt:lpstr>Varied-Size Fixed Partitioning</vt:lpstr>
      <vt:lpstr>Problems with Fixed Partitions</vt:lpstr>
      <vt:lpstr>Dynamic Partitioning</vt:lpstr>
      <vt:lpstr>PowerPoint Presentation</vt:lpstr>
      <vt:lpstr>Allocation Strategy</vt:lpstr>
      <vt:lpstr>Allocation Strategy</vt:lpstr>
      <vt:lpstr>PowerPoint Presentation</vt:lpstr>
      <vt:lpstr>Dynamic Partitioning Example</vt:lpstr>
      <vt:lpstr>Fragmentation</vt:lpstr>
      <vt:lpstr>Buddy System</vt:lpstr>
      <vt:lpstr>Example of Buddy System</vt:lpstr>
      <vt:lpstr>Tree Representation of Buddy System</vt:lpstr>
      <vt:lpstr>Paging</vt:lpstr>
      <vt:lpstr>Paging</vt:lpstr>
      <vt:lpstr>Paging</vt:lpstr>
      <vt:lpstr>Paging</vt:lpstr>
      <vt:lpstr>Paging</vt:lpstr>
      <vt:lpstr>Addressing with Paging</vt:lpstr>
      <vt:lpstr>Paging: Logical Addresses</vt:lpstr>
      <vt:lpstr>Paging: Logical to Physical Address</vt:lpstr>
      <vt:lpstr>Address Translation Scheme</vt:lpstr>
      <vt:lpstr>Paging Hardware</vt:lpstr>
      <vt:lpstr>Paging Example</vt:lpstr>
      <vt:lpstr>Paging Example</vt:lpstr>
      <vt:lpstr>Fragmentation in Paging</vt:lpstr>
      <vt:lpstr>Quiz</vt:lpstr>
      <vt:lpstr>Allocation of Free Frames</vt:lpstr>
      <vt:lpstr>Allocation of Free Frames</vt:lpstr>
      <vt:lpstr>Allocation of Free Frames</vt:lpstr>
      <vt:lpstr>Allocation of Free Frames</vt:lpstr>
      <vt:lpstr>Implementation of Page Table</vt:lpstr>
      <vt:lpstr>Memory Access with Paging</vt:lpstr>
      <vt:lpstr>Memory Access with Paging</vt:lpstr>
      <vt:lpstr>Paging With TLB</vt:lpstr>
      <vt:lpstr>Paging With TLB-hit</vt:lpstr>
      <vt:lpstr>Paging With TLB-miss</vt:lpstr>
      <vt:lpstr>Effective Access Time</vt:lpstr>
      <vt:lpstr>Shared Pages</vt:lpstr>
      <vt:lpstr>Shared Pages Example</vt:lpstr>
      <vt:lpstr>Shared Pages Example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Memory Management</dc:title>
  <dc:creator>Minho Shin</dc:creator>
  <cp:lastModifiedBy>Minho Shin</cp:lastModifiedBy>
  <cp:revision>117</cp:revision>
  <dcterms:created xsi:type="dcterms:W3CDTF">2015-06-01T18:59:03Z</dcterms:created>
  <dcterms:modified xsi:type="dcterms:W3CDTF">2015-06-02T03:13:26Z</dcterms:modified>
</cp:coreProperties>
</file>