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5" r:id="rId3"/>
    <p:sldId id="299" r:id="rId4"/>
    <p:sldId id="300" r:id="rId5"/>
    <p:sldId id="303" r:id="rId6"/>
    <p:sldId id="302" r:id="rId7"/>
    <p:sldId id="316" r:id="rId8"/>
    <p:sldId id="317" r:id="rId9"/>
    <p:sldId id="318" r:id="rId10"/>
    <p:sldId id="319" r:id="rId11"/>
    <p:sldId id="323" r:id="rId12"/>
    <p:sldId id="32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04" r:id="rId21"/>
    <p:sldId id="315" r:id="rId22"/>
    <p:sldId id="322" r:id="rId23"/>
    <p:sldId id="330" r:id="rId24"/>
    <p:sldId id="328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003399"/>
    <a:srgbClr val="D60093"/>
    <a:srgbClr val="FF7C80"/>
    <a:srgbClr val="FFCC00"/>
    <a:srgbClr val="FF6699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38" autoAdjust="0"/>
    <p:restoredTop sz="78354" autoAdjust="0"/>
  </p:normalViewPr>
  <p:slideViewPr>
    <p:cSldViewPr>
      <p:cViewPr>
        <p:scale>
          <a:sx n="110" d="100"/>
          <a:sy n="110" d="100"/>
        </p:scale>
        <p:origin x="-21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BF3F-D7DB-4077-95A5-094589FD3EE0}" type="datetimeFigureOut">
              <a:rPr lang="ko-KR" altLang="en-US" smtClean="0"/>
              <a:pPr/>
              <a:t>2011-04-08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E4633-3EFD-46BA-96BC-E7D47A7E8B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C20D0-0278-4201-AFA7-0F373141542B}" type="datetimeFigureOut">
              <a:rPr lang="ko-KR" altLang="en-US" smtClean="0"/>
              <a:pPr/>
              <a:t>2011-04-08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2072C-ACFD-4712-9F0F-DBC0393624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072C-ACFD-4712-9F0F-DBC0393624C2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072C-ACFD-4712-9F0F-DBC0393624C2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072C-ACFD-4712-9F0F-DBC0393624C2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072C-ACFD-4712-9F0F-DBC0393624C2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072C-ACFD-4712-9F0F-DBC0393624C2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072C-ACFD-4712-9F0F-DBC0393624C2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072C-ACFD-4712-9F0F-DBC0393624C2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072C-ACFD-4712-9F0F-DBC0393624C2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072C-ACFD-4712-9F0F-DBC0393624C2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072C-ACFD-4712-9F0F-DBC0393624C2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072C-ACFD-4712-9F0F-DBC0393624C2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072C-ACFD-4712-9F0F-DBC0393624C2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072C-ACFD-4712-9F0F-DBC0393624C2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072C-ACFD-4712-9F0F-DBC0393624C2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072C-ACFD-4712-9F0F-DBC0393624C2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072C-ACFD-4712-9F0F-DBC0393624C2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072C-ACFD-4712-9F0F-DBC0393624C2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072C-ACFD-4712-9F0F-DBC0393624C2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072C-ACFD-4712-9F0F-DBC0393624C2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072C-ACFD-4712-9F0F-DBC0393624C2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072C-ACFD-4712-9F0F-DBC0393624C2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072C-ACFD-4712-9F0F-DBC0393624C2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072C-ACFD-4712-9F0F-DBC0393624C2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z="120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072C-ACFD-4712-9F0F-DBC0393624C2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40AA-8AA4-41FA-AAC4-192DF6650CA0}" type="datetime1">
              <a:rPr lang="ko-KR" altLang="en-US" smtClean="0"/>
              <a:pPr/>
              <a:t>2011-04-08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ko-KR" dirty="0" smtClean="0"/>
              <a:t>Human-centric Mobile Computing:</a:t>
            </a:r>
            <a:br>
              <a:rPr lang="en-US" altLang="ko-KR" dirty="0" smtClean="0"/>
            </a:br>
            <a:r>
              <a:rPr lang="en-US" altLang="ko-KR" dirty="0" smtClean="0"/>
              <a:t>A Survey of Mobile Phone Sensing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497A-D744-4700-8C96-3CE73BE9234A}" type="datetime1">
              <a:rPr lang="ko-KR" altLang="en-US" smtClean="0"/>
              <a:pPr/>
              <a:t>2011-04-08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Human-centric Mobile Computing:</a:t>
            </a:r>
            <a:br>
              <a:rPr lang="en-US" altLang="ko-KR" dirty="0" smtClean="0"/>
            </a:br>
            <a:r>
              <a:rPr lang="en-US" altLang="ko-KR" dirty="0" smtClean="0"/>
              <a:t>A Survey of Mobile Phone Sensing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9609-263A-40B2-99D5-E31F76BA5813}" type="datetime1">
              <a:rPr lang="ko-KR" altLang="en-US" smtClean="0"/>
              <a:pPr/>
              <a:t>2011-04-08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Human-centric Mobile Computing:</a:t>
            </a:r>
            <a:br>
              <a:rPr lang="en-US" altLang="ko-KR" dirty="0" smtClean="0"/>
            </a:br>
            <a:r>
              <a:rPr lang="en-US" altLang="ko-KR" dirty="0" smtClean="0"/>
              <a:t>A Survey of Mobile Phone Sensing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99592" cy="365125"/>
          </a:xfrm>
        </p:spPr>
        <p:txBody>
          <a:bodyPr/>
          <a:lstStyle/>
          <a:p>
            <a:fld id="{055F4D6F-2D05-4CFD-99C4-7E9960E5103F}" type="datetime1">
              <a:rPr lang="ko-KR" altLang="en-US" smtClean="0"/>
              <a:pPr/>
              <a:t>2011-04-08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907704" y="6356350"/>
            <a:ext cx="5184576" cy="365125"/>
          </a:xfrm>
        </p:spPr>
        <p:txBody>
          <a:bodyPr/>
          <a:lstStyle/>
          <a:p>
            <a:r>
              <a:rPr lang="en-US" altLang="ko-KR" dirty="0" smtClean="0"/>
              <a:t>Human-centric Mobile Computing: A Survey of Mobile Phone Sensing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164288" y="6356350"/>
            <a:ext cx="1522512" cy="365125"/>
          </a:xfrm>
        </p:spPr>
        <p:txBody>
          <a:bodyPr/>
          <a:lstStyle/>
          <a:p>
            <a:fld id="{120F0DA4-7CF7-43A4-9D5D-674B346F260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437142" y="945762"/>
            <a:ext cx="8286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FF8D-2A19-4503-8165-34ADC92A6B09}" type="datetime1">
              <a:rPr lang="ko-KR" altLang="en-US" smtClean="0"/>
              <a:pPr/>
              <a:t>2011-04-08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Human-centric Mobile Computing:</a:t>
            </a:r>
            <a:br>
              <a:rPr lang="en-US" altLang="ko-KR" dirty="0" smtClean="0"/>
            </a:br>
            <a:r>
              <a:rPr lang="en-US" altLang="ko-KR" dirty="0" smtClean="0"/>
              <a:t>A Survey of Mobile Phone Sensing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3607-18EE-4F61-AD5E-4D2A1C08C990}" type="datetime1">
              <a:rPr lang="ko-KR" altLang="en-US" smtClean="0"/>
              <a:pPr/>
              <a:t>2011-04-08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Human-centric Mobile Computing:</a:t>
            </a:r>
            <a:br>
              <a:rPr lang="en-US" altLang="ko-KR" dirty="0" smtClean="0"/>
            </a:br>
            <a:r>
              <a:rPr lang="en-US" altLang="ko-KR" dirty="0" smtClean="0"/>
              <a:t>A Survey of Mobile Phone Sensing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EBFF-F2F2-42F0-A99C-866095F36130}" type="datetime1">
              <a:rPr lang="ko-KR" altLang="en-US" smtClean="0"/>
              <a:pPr/>
              <a:t>2011-04-08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Human-centric Mobile Computing:</a:t>
            </a:r>
            <a:br>
              <a:rPr lang="en-US" altLang="ko-KR" dirty="0" smtClean="0"/>
            </a:br>
            <a:r>
              <a:rPr lang="en-US" altLang="ko-KR" dirty="0" smtClean="0"/>
              <a:t>A Survey of Mobile Phone Sensing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39AE-F34B-47F4-A6C1-72F012110320}" type="datetime1">
              <a:rPr lang="ko-KR" altLang="en-US" smtClean="0"/>
              <a:pPr/>
              <a:t>2011-04-08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Human-centric Mobile Computing:</a:t>
            </a:r>
            <a:br>
              <a:rPr lang="en-US" altLang="ko-KR" dirty="0" smtClean="0"/>
            </a:br>
            <a:r>
              <a:rPr lang="en-US" altLang="ko-KR" dirty="0" smtClean="0"/>
              <a:t>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A0AE-978B-43FD-B5B5-35B20D9E6565}" type="datetime1">
              <a:rPr lang="ko-KR" altLang="en-US" smtClean="0"/>
              <a:pPr/>
              <a:t>2011-04-08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Human-centric Mobile Computing:</a:t>
            </a:r>
            <a:br>
              <a:rPr lang="en-US" altLang="ko-KR" dirty="0" smtClean="0"/>
            </a:br>
            <a:r>
              <a:rPr lang="en-US" altLang="ko-KR" dirty="0" smtClean="0"/>
              <a:t>A Survey of Mobile Phone Sensing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AA9E-9597-4921-9ED0-F459D42A8477}" type="datetime1">
              <a:rPr lang="ko-KR" altLang="en-US" smtClean="0"/>
              <a:pPr/>
              <a:t>2011-04-08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Human-centric Mobile Computing:</a:t>
            </a:r>
            <a:br>
              <a:rPr lang="en-US" altLang="ko-KR" dirty="0" smtClean="0"/>
            </a:br>
            <a:r>
              <a:rPr lang="en-US" altLang="ko-KR" dirty="0" smtClean="0"/>
              <a:t>A Survey of Mobile Phone Sensing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FA7E-812A-43B8-AA4A-EDD99F8D9BE5}" type="datetime1">
              <a:rPr lang="ko-KR" altLang="en-US" smtClean="0"/>
              <a:pPr/>
              <a:t>2011-04-08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Human-centric Mobile Computing:</a:t>
            </a:r>
            <a:br>
              <a:rPr lang="en-US" altLang="ko-KR" dirty="0" smtClean="0"/>
            </a:br>
            <a:r>
              <a:rPr lang="en-US" altLang="ko-KR" dirty="0" smtClean="0"/>
              <a:t>A Survey of Mobile Phone Sensing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229600" cy="50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defRPr>
            </a:lvl1pPr>
          </a:lstStyle>
          <a:p>
            <a:fld id="{CA3861EF-0CC0-4B29-8B6D-995C94927C88}" type="datetime1">
              <a:rPr lang="ko-KR" altLang="en-US" smtClean="0"/>
              <a:pPr/>
              <a:t>2011-04-08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3174" y="6356350"/>
            <a:ext cx="3857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defRPr>
            </a:lvl1pPr>
          </a:lstStyle>
          <a:p>
            <a:r>
              <a:rPr lang="en-US" altLang="ko-KR" dirty="0" smtClean="0"/>
              <a:t>Human-centric Mobile Computing:</a:t>
            </a:r>
            <a:br>
              <a:rPr lang="en-US" altLang="ko-KR" dirty="0" smtClean="0"/>
            </a:br>
            <a:r>
              <a:rPr lang="en-US" altLang="ko-KR" dirty="0" smtClean="0"/>
              <a:t>A Survey of Mobile Phone Sensing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defRPr>
            </a:lvl1pPr>
          </a:lstStyle>
          <a:p>
            <a:fld id="{120F0DA4-7CF7-43A4-9D5D-674B346F26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Times New Roman" pitchFamily="18" charset="0"/>
          <a:ea typeface="휴먼엑스포" pitchFamily="18" charset="-127"/>
          <a:cs typeface="Times New Roman" pitchFamily="18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itchFamily="18" charset="0"/>
          <a:ea typeface="휴먼엑스포" pitchFamily="18" charset="-127"/>
          <a:cs typeface="Times New Roman" pitchFamily="18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Times New Roman" pitchFamily="18" charset="0"/>
          <a:ea typeface="휴먼엑스포" pitchFamily="18" charset="-127"/>
          <a:cs typeface="Times New Roman" pitchFamily="18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Times New Roman" pitchFamily="18" charset="0"/>
          <a:ea typeface="휴먼엑스포" pitchFamily="18" charset="-127"/>
          <a:cs typeface="Times New Roman" pitchFamily="18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Times New Roman" pitchFamily="18" charset="0"/>
          <a:ea typeface="휴먼엑스포" pitchFamily="18" charset="-127"/>
          <a:cs typeface="Times New Roman" pitchFamily="18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>
              <a:lumMod val="65000"/>
              <a:lumOff val="35000"/>
            </a:schemeClr>
          </a:solidFill>
          <a:latin typeface="Times New Roman" pitchFamily="18" charset="0"/>
          <a:ea typeface="휴먼엑스포" pitchFamily="18" charset="-127"/>
          <a:cs typeface="Times New Roman" pitchFamily="18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64355" y="1214423"/>
            <a:ext cx="7958166" cy="1643073"/>
          </a:xfrm>
        </p:spPr>
        <p:txBody>
          <a:bodyPr>
            <a:normAutofit fontScale="90000"/>
          </a:bodyPr>
          <a:lstStyle/>
          <a:p>
            <a:r>
              <a:rPr lang="en-US" altLang="ko-KR" sz="4400" dirty="0" smtClean="0"/>
              <a:t>Human-centric Mobile Computing</a:t>
            </a:r>
            <a:br>
              <a:rPr lang="en-US" altLang="ko-KR" sz="4400" dirty="0" smtClean="0"/>
            </a:br>
            <a:r>
              <a:rPr lang="en-US" altLang="ko-KR" sz="4400" dirty="0" smtClean="0"/>
              <a:t>- </a:t>
            </a:r>
            <a:r>
              <a:rPr lang="en-US" altLang="ko-KR" sz="4000" dirty="0" smtClean="0"/>
              <a:t>A Survey of Mobile Phone Sensing -</a:t>
            </a:r>
            <a:endParaRPr lang="ko-KR" altLang="en-US" sz="4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43038" y="2714620"/>
            <a:ext cx="6400800" cy="100013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- Paper Presentation -</a:t>
            </a:r>
            <a:endParaRPr lang="ko-KR" altLang="en-US" sz="2400" dirty="0" smtClean="0">
              <a:solidFill>
                <a:schemeClr val="tx1"/>
              </a:solidFill>
            </a:endParaRPr>
          </a:p>
          <a:p>
            <a:endParaRPr lang="ko-KR" alt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Human-centric Mobile Computing:</a:t>
            </a:r>
            <a:br>
              <a:rPr lang="en-US" altLang="ko-KR" dirty="0" smtClean="0"/>
            </a:br>
            <a:r>
              <a:rPr lang="en-US" altLang="ko-KR" dirty="0" smtClean="0"/>
              <a:t>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4357686" y="4797152"/>
            <a:ext cx="475772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 smtClean="0">
                <a:solidFill>
                  <a:schemeClr val="tx1">
                    <a:tint val="75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Presenter : Yong-</a:t>
            </a:r>
            <a:r>
              <a:rPr lang="en-US" altLang="ko-KR" dirty="0" err="1" smtClean="0">
                <a:solidFill>
                  <a:schemeClr val="tx1">
                    <a:tint val="75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Soo</a:t>
            </a:r>
            <a:r>
              <a:rPr lang="en-US" altLang="ko-KR" dirty="0" smtClean="0">
                <a:solidFill>
                  <a:schemeClr val="tx1">
                    <a:tint val="75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dirty="0" err="1" smtClean="0">
                <a:solidFill>
                  <a:schemeClr val="tx1">
                    <a:tint val="75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Joo</a:t>
            </a:r>
            <a:endParaRPr lang="en-US" altLang="ko-KR" dirty="0" smtClean="0">
              <a:solidFill>
                <a:schemeClr val="tx1">
                  <a:tint val="75000"/>
                </a:schemeClr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e-mail</a:t>
            </a:r>
            <a:r>
              <a: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: dkjs112@gmail.com</a:t>
            </a:r>
            <a:endParaRPr kumimoji="0" lang="ko-KR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+mn-cs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678629" y="2643182"/>
            <a:ext cx="792961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Related Work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5698976" cy="523777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MIT VTrack Project</a:t>
            </a:r>
            <a:r>
              <a:rPr lang="en-US" altLang="ko-KR" baseline="30000" dirty="0" smtClean="0"/>
              <a:t>[4]</a:t>
            </a:r>
          </a:p>
          <a:p>
            <a:pPr lvl="1"/>
            <a:r>
              <a:rPr lang="en-US" altLang="ko-KR" sz="1600" dirty="0" smtClean="0"/>
              <a:t>Used to provide fine-grained traffic information </a:t>
            </a:r>
            <a:br>
              <a:rPr lang="en-US" altLang="ko-KR" sz="1600" dirty="0" smtClean="0"/>
            </a:br>
            <a:r>
              <a:rPr lang="en-US" altLang="ko-KR" sz="1600" dirty="0" smtClean="0"/>
              <a:t>on a large scale using mobile phones</a:t>
            </a:r>
          </a:p>
          <a:p>
            <a:pPr lvl="1"/>
            <a:r>
              <a:rPr lang="en-US" altLang="ko-KR" sz="1600" dirty="0" smtClean="0"/>
              <a:t>Provide more accurate travel time estimation for improving commute planning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Human-centric Mobile Computing: 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052736"/>
            <a:ext cx="2967228" cy="318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5514" y="3103205"/>
            <a:ext cx="2690622" cy="320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Related Work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4546848" cy="523777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MSP: Mobile Sensing Platform</a:t>
            </a:r>
            <a:r>
              <a:rPr lang="en-US" altLang="ko-KR" baseline="30000" dirty="0" smtClean="0"/>
              <a:t>[6]</a:t>
            </a:r>
          </a:p>
          <a:p>
            <a:pPr lvl="1"/>
            <a:r>
              <a:rPr lang="en-US" altLang="ko-KR" sz="1600" dirty="0" smtClean="0"/>
              <a:t>Non-phone-based mobile sensing device</a:t>
            </a:r>
          </a:p>
          <a:p>
            <a:pPr lvl="2"/>
            <a:endParaRPr lang="en-US" altLang="ko-KR" sz="1000" dirty="0" smtClean="0"/>
          </a:p>
          <a:p>
            <a:pPr lvl="1"/>
            <a:r>
              <a:rPr lang="en-US" altLang="ko-KR" sz="1600" dirty="0" smtClean="0"/>
              <a:t>Using other sensors</a:t>
            </a:r>
          </a:p>
          <a:p>
            <a:pPr lvl="2"/>
            <a:r>
              <a:rPr lang="en-US" altLang="ko-KR" sz="1400" dirty="0" smtClean="0"/>
              <a:t>e.g.) barometer, temperature, humidity etc.</a:t>
            </a:r>
          </a:p>
          <a:p>
            <a:pPr lvl="2"/>
            <a:endParaRPr lang="en-US" altLang="ko-KR" sz="1000" dirty="0" smtClean="0"/>
          </a:p>
          <a:p>
            <a:pPr lvl="1"/>
            <a:r>
              <a:rPr lang="en-US" altLang="ko-KR" sz="1600" dirty="0" smtClean="0"/>
              <a:t>Activity recognition</a:t>
            </a:r>
          </a:p>
          <a:p>
            <a:pPr lvl="2"/>
            <a:r>
              <a:rPr lang="en-US" altLang="ko-KR" sz="1400" dirty="0" smtClean="0"/>
              <a:t>Using accelerometer and barometer</a:t>
            </a:r>
            <a:br>
              <a:rPr lang="en-US" altLang="ko-KR" sz="1400" dirty="0" smtClean="0"/>
            </a:br>
            <a:r>
              <a:rPr lang="en-US" altLang="ko-KR" sz="1400" dirty="0" smtClean="0"/>
              <a:t>- determine of walking or climbing stairs.</a:t>
            </a:r>
          </a:p>
          <a:p>
            <a:pPr lvl="2"/>
            <a:r>
              <a:rPr lang="en-US" altLang="ko-KR" sz="1400" dirty="0" smtClean="0"/>
              <a:t>Possible to recognition for activity of people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Human-centric Mobile Computing: 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2563" y="980728"/>
            <a:ext cx="3971925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9552" y="3789040"/>
            <a:ext cx="6400800" cy="268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Related Work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77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SoundSense</a:t>
            </a:r>
            <a:r>
              <a:rPr lang="en-US" altLang="ko-KR" baseline="30000" dirty="0" smtClean="0"/>
              <a:t>[11]</a:t>
            </a:r>
          </a:p>
          <a:p>
            <a:pPr lvl="1"/>
            <a:r>
              <a:rPr lang="en-US" altLang="ko-KR" sz="1600" dirty="0" smtClean="0"/>
              <a:t>Continuously collecting audio from phone’s microphone</a:t>
            </a:r>
          </a:p>
          <a:p>
            <a:pPr lvl="2"/>
            <a:endParaRPr lang="en-US" altLang="ko-KR" sz="1000" dirty="0" smtClean="0"/>
          </a:p>
          <a:p>
            <a:pPr lvl="1"/>
            <a:r>
              <a:rPr lang="en-US" altLang="ko-KR" sz="1600" dirty="0" smtClean="0"/>
              <a:t>Possible to classify a diverse set of distinctive sounds</a:t>
            </a:r>
          </a:p>
          <a:p>
            <a:pPr lvl="2"/>
            <a:r>
              <a:rPr lang="en-US" altLang="ko-KR" sz="1400" dirty="0" smtClean="0"/>
              <a:t>Particular context or activity in person’s life</a:t>
            </a:r>
            <a:br>
              <a:rPr lang="en-US" altLang="ko-KR" sz="1400" dirty="0" smtClean="0"/>
            </a:br>
            <a:r>
              <a:rPr lang="en-US" altLang="ko-KR" sz="1400" dirty="0" smtClean="0"/>
              <a:t>e.g.) coffee shop, having a conversation etc.</a:t>
            </a:r>
            <a:endParaRPr lang="en-US" altLang="ko-KR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Human-centric Mobile Computing: 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1459" y="2290340"/>
            <a:ext cx="3529013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12976"/>
            <a:ext cx="433863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Sensors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77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Sensors</a:t>
            </a:r>
          </a:p>
          <a:p>
            <a:pPr lvl="1"/>
            <a:r>
              <a:rPr lang="en-US" altLang="ko-KR" dirty="0" smtClean="0"/>
              <a:t>Mobile phone has a variety sensors</a:t>
            </a:r>
          </a:p>
          <a:p>
            <a:pPr lvl="2"/>
            <a:endParaRPr lang="en-US" altLang="ko-KR" sz="1000" dirty="0" smtClean="0"/>
          </a:p>
          <a:p>
            <a:pPr lvl="1"/>
            <a:r>
              <a:rPr lang="en-US" altLang="ko-KR" dirty="0" smtClean="0"/>
              <a:t>Sensors are used in various fields</a:t>
            </a:r>
          </a:p>
          <a:p>
            <a:pPr lvl="2"/>
            <a:r>
              <a:rPr lang="en-US" altLang="ko-KR" dirty="0" smtClean="0"/>
              <a:t>Accelerometer</a:t>
            </a:r>
          </a:p>
          <a:p>
            <a:pPr lvl="3"/>
            <a:r>
              <a:rPr lang="en-US" altLang="ko-KR" dirty="0" smtClean="0"/>
              <a:t>Change of view orientation </a:t>
            </a:r>
          </a:p>
          <a:p>
            <a:pPr lvl="2"/>
            <a:r>
              <a:rPr lang="en-US" altLang="ko-KR" dirty="0" smtClean="0"/>
              <a:t>Ambient light</a:t>
            </a:r>
          </a:p>
          <a:p>
            <a:pPr lvl="3"/>
            <a:r>
              <a:rPr lang="en-US" altLang="ko-KR" dirty="0" smtClean="0"/>
              <a:t>Turn on/off the screen</a:t>
            </a:r>
          </a:p>
          <a:p>
            <a:pPr lvl="2"/>
            <a:r>
              <a:rPr lang="en-US" altLang="ko-KR" dirty="0" smtClean="0"/>
              <a:t>GPS</a:t>
            </a:r>
          </a:p>
          <a:p>
            <a:pPr lvl="3"/>
            <a:r>
              <a:rPr lang="en-US" altLang="ko-KR" dirty="0" smtClean="0"/>
              <a:t>Provide location-based services</a:t>
            </a:r>
          </a:p>
          <a:p>
            <a:pPr lvl="2"/>
            <a:r>
              <a:rPr lang="en-US" altLang="ko-KR" dirty="0" smtClean="0"/>
              <a:t>etc.</a:t>
            </a:r>
          </a:p>
          <a:p>
            <a:pPr lvl="2"/>
            <a:endParaRPr lang="en-US" altLang="ko-KR" sz="1000" dirty="0" smtClean="0"/>
          </a:p>
          <a:p>
            <a:pPr lvl="1"/>
            <a:r>
              <a:rPr lang="en-US" altLang="ko-KR" dirty="0" smtClean="0"/>
              <a:t>Advanced  applications</a:t>
            </a:r>
          </a:p>
          <a:p>
            <a:pPr lvl="2"/>
            <a:r>
              <a:rPr lang="en-US" altLang="ko-KR" dirty="0" smtClean="0"/>
              <a:t>CenceMe</a:t>
            </a:r>
            <a:r>
              <a:rPr lang="en-US" altLang="ko-KR" baseline="30000" dirty="0" smtClean="0"/>
              <a:t>[2]</a:t>
            </a:r>
          </a:p>
          <a:p>
            <a:pPr lvl="2"/>
            <a:r>
              <a:rPr lang="en-US" altLang="ko-KR" dirty="0" smtClean="0"/>
              <a:t>PEIR</a:t>
            </a:r>
            <a:r>
              <a:rPr lang="en-US" altLang="ko-KR" baseline="30000" dirty="0" smtClean="0"/>
              <a:t>[3]</a:t>
            </a:r>
          </a:p>
          <a:p>
            <a:pPr lvl="2"/>
            <a:r>
              <a:rPr lang="en-US" altLang="ko-KR" dirty="0" smtClean="0"/>
              <a:t>MSP</a:t>
            </a:r>
            <a:r>
              <a:rPr lang="en-US" altLang="ko-KR" baseline="30000" dirty="0" smtClean="0"/>
              <a:t>[6]</a:t>
            </a:r>
          </a:p>
          <a:p>
            <a:pPr lvl="2"/>
            <a:r>
              <a:rPr lang="en-US" altLang="ko-KR" dirty="0" smtClean="0"/>
              <a:t>SoundSense</a:t>
            </a:r>
            <a:r>
              <a:rPr lang="en-US" altLang="ko-KR" baseline="30000" dirty="0" smtClean="0"/>
              <a:t>[11]</a:t>
            </a:r>
          </a:p>
          <a:p>
            <a:pPr lvl="2"/>
            <a:r>
              <a:rPr lang="en-US" altLang="ko-KR" dirty="0" smtClean="0"/>
              <a:t>etc.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Human-centric Mobile Computing: 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927600" cy="395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Application and App Stores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774"/>
          </a:xfrm>
        </p:spPr>
        <p:txBody>
          <a:bodyPr/>
          <a:lstStyle/>
          <a:p>
            <a:r>
              <a:rPr lang="en-US" altLang="ko-KR" dirty="0" smtClean="0"/>
              <a:t>Applications</a:t>
            </a:r>
          </a:p>
          <a:p>
            <a:pPr lvl="1"/>
            <a:r>
              <a:rPr lang="en-US" altLang="ko-KR" dirty="0" smtClean="0"/>
              <a:t>Healthcare</a:t>
            </a:r>
          </a:p>
          <a:p>
            <a:pPr lvl="2"/>
            <a:r>
              <a:rPr lang="en-US" altLang="ko-KR" dirty="0" smtClean="0"/>
              <a:t>UbiFit Garden</a:t>
            </a:r>
            <a:r>
              <a:rPr lang="en-US" altLang="ko-KR" baseline="30000" dirty="0" smtClean="0"/>
              <a:t>[1]</a:t>
            </a:r>
          </a:p>
          <a:p>
            <a:pPr lvl="1"/>
            <a:r>
              <a:rPr lang="en-US" altLang="ko-KR" dirty="0" smtClean="0"/>
              <a:t>Social Network</a:t>
            </a:r>
          </a:p>
          <a:p>
            <a:pPr lvl="2"/>
            <a:r>
              <a:rPr lang="en-US" altLang="ko-KR" dirty="0" smtClean="0"/>
              <a:t>The Dartmouth CenceMe Project</a:t>
            </a:r>
            <a:r>
              <a:rPr lang="en-US" altLang="ko-KR" baseline="30000" dirty="0" smtClean="0"/>
              <a:t>[2]</a:t>
            </a:r>
          </a:p>
          <a:p>
            <a:pPr lvl="1"/>
            <a:r>
              <a:rPr lang="en-US" altLang="ko-KR" dirty="0" smtClean="0"/>
              <a:t>Environmental Monitoring</a:t>
            </a:r>
          </a:p>
          <a:p>
            <a:pPr lvl="2"/>
            <a:r>
              <a:rPr lang="en-US" altLang="ko-KR" dirty="0" smtClean="0"/>
              <a:t>PEIR Project</a:t>
            </a:r>
            <a:r>
              <a:rPr lang="en-US" altLang="ko-KR" baseline="30000" dirty="0" smtClean="0"/>
              <a:t>[3]</a:t>
            </a:r>
          </a:p>
          <a:p>
            <a:pPr lvl="1"/>
            <a:r>
              <a:rPr lang="en-US" altLang="ko-KR" dirty="0" smtClean="0"/>
              <a:t>Transportation</a:t>
            </a:r>
          </a:p>
          <a:p>
            <a:pPr lvl="2"/>
            <a:r>
              <a:rPr lang="en-US" altLang="ko-KR" dirty="0" smtClean="0"/>
              <a:t>MIT VTrack Project</a:t>
            </a:r>
            <a:r>
              <a:rPr lang="en-US" altLang="ko-KR" baseline="30000" dirty="0" smtClean="0"/>
              <a:t>[4]</a:t>
            </a:r>
          </a:p>
          <a:p>
            <a:pPr lvl="2"/>
            <a:r>
              <a:rPr lang="en-US" altLang="ko-KR" dirty="0" smtClean="0"/>
              <a:t>Mobile Millennium Project</a:t>
            </a:r>
            <a:r>
              <a:rPr lang="en-US" altLang="ko-KR" baseline="30000" dirty="0" smtClean="0"/>
              <a:t>[5]</a:t>
            </a:r>
          </a:p>
          <a:p>
            <a:pPr lvl="1"/>
            <a:endParaRPr lang="en-US" altLang="ko-KR" sz="1000" dirty="0" smtClean="0"/>
          </a:p>
          <a:p>
            <a:r>
              <a:rPr lang="en-US" altLang="ko-KR" dirty="0" smtClean="0"/>
              <a:t>App Stores</a:t>
            </a:r>
          </a:p>
          <a:p>
            <a:pPr lvl="1"/>
            <a:r>
              <a:rPr lang="en-US" altLang="ko-KR" sz="1600" dirty="0" smtClean="0"/>
              <a:t>Each major smartphone has an app store</a:t>
            </a:r>
            <a:br>
              <a:rPr lang="en-US" altLang="ko-KR" sz="1600" dirty="0" smtClean="0"/>
            </a:br>
            <a:r>
              <a:rPr lang="en-US" altLang="ko-KR" sz="1600" dirty="0" smtClean="0"/>
              <a:t>e.g.) Apple App Store, Android Market, Microsoft Mobile Marketplace etc.</a:t>
            </a:r>
          </a:p>
          <a:p>
            <a:pPr lvl="1"/>
            <a:r>
              <a:rPr lang="en-US" altLang="ko-KR" sz="1600" dirty="0" smtClean="0"/>
              <a:t>Important for distribution of variety applications easily</a:t>
            </a:r>
          </a:p>
          <a:p>
            <a:pPr lvl="1"/>
            <a:r>
              <a:rPr lang="en-US" altLang="ko-KR" sz="1600" dirty="0" smtClean="0"/>
              <a:t>Possible to experimentation via app stores</a:t>
            </a:r>
          </a:p>
          <a:p>
            <a:pPr lvl="1"/>
            <a:r>
              <a:rPr lang="en-US" altLang="ko-KR" sz="1600" dirty="0" smtClean="0"/>
              <a:t>However, many challenges remain with new approach</a:t>
            </a:r>
          </a:p>
          <a:p>
            <a:pPr lvl="1"/>
            <a:endParaRPr lang="ko-KR" altLang="en-US" sz="16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Human-centric Mobile Computing: 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Sensing Scale and Paradigms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774"/>
          </a:xfrm>
        </p:spPr>
        <p:txBody>
          <a:bodyPr/>
          <a:lstStyle/>
          <a:p>
            <a:r>
              <a:rPr lang="en-US" altLang="ko-KR" dirty="0" smtClean="0"/>
              <a:t>Sensing Scale</a:t>
            </a:r>
          </a:p>
          <a:p>
            <a:pPr lvl="1"/>
            <a:r>
              <a:rPr lang="en-US" altLang="ko-KR" sz="1600" dirty="0" smtClean="0"/>
              <a:t>Future mobile phone sensing systems will operate at multiple scales</a:t>
            </a:r>
          </a:p>
          <a:p>
            <a:pPr lvl="2"/>
            <a:r>
              <a:rPr lang="en-US" altLang="ko-KR" sz="1400" dirty="0" smtClean="0"/>
              <a:t>Individual: generate data for sole consumption of the user</a:t>
            </a:r>
          </a:p>
          <a:p>
            <a:pPr lvl="2"/>
            <a:r>
              <a:rPr lang="en-US" altLang="ko-KR" sz="1400" dirty="0" smtClean="0"/>
              <a:t>Group: shared data in social network or groups</a:t>
            </a:r>
          </a:p>
          <a:p>
            <a:pPr lvl="2"/>
            <a:r>
              <a:rPr lang="en-US" altLang="ko-KR" sz="1400" dirty="0" smtClean="0"/>
              <a:t>Community: a large number of people participating</a:t>
            </a:r>
          </a:p>
          <a:p>
            <a:pPr lvl="2"/>
            <a:endParaRPr lang="en-US" altLang="ko-KR" dirty="0" smtClean="0"/>
          </a:p>
          <a:p>
            <a:r>
              <a:rPr lang="en-US" altLang="ko-KR" dirty="0" smtClean="0"/>
              <a:t>Sensing Paradigms</a:t>
            </a:r>
          </a:p>
          <a:p>
            <a:pPr lvl="1"/>
            <a:r>
              <a:rPr lang="en-US" altLang="ko-KR" sz="1600" dirty="0" smtClean="0"/>
              <a:t>Opportunistic sensing</a:t>
            </a:r>
            <a:endParaRPr lang="en-US" altLang="ko-KR" dirty="0" smtClean="0"/>
          </a:p>
          <a:p>
            <a:pPr lvl="2"/>
            <a:r>
              <a:rPr lang="en-US" altLang="ko-KR" sz="1400" dirty="0" smtClean="0"/>
              <a:t>Where the data collection stage is fully </a:t>
            </a:r>
            <a:r>
              <a:rPr lang="en-US" altLang="ko-KR" sz="1400" b="1" dirty="0" smtClean="0"/>
              <a:t>automated</a:t>
            </a:r>
            <a:r>
              <a:rPr lang="en-US" altLang="ko-KR" sz="1400" dirty="0" smtClean="0"/>
              <a:t> </a:t>
            </a:r>
            <a:br>
              <a:rPr lang="en-US" altLang="ko-KR" sz="1400" dirty="0" smtClean="0"/>
            </a:br>
            <a:r>
              <a:rPr lang="en-US" altLang="ko-KR" sz="1400" dirty="0" smtClean="0"/>
              <a:t>with no user involvement</a:t>
            </a:r>
          </a:p>
          <a:p>
            <a:pPr lvl="2"/>
            <a:endParaRPr lang="en-US" altLang="ko-KR" sz="1000" dirty="0" smtClean="0"/>
          </a:p>
          <a:p>
            <a:pPr lvl="1"/>
            <a:r>
              <a:rPr lang="en-US" altLang="ko-KR" sz="1600" dirty="0" smtClean="0"/>
              <a:t>Participatory sensing</a:t>
            </a:r>
          </a:p>
          <a:p>
            <a:pPr lvl="2"/>
            <a:r>
              <a:rPr lang="en-US" altLang="ko-KR" sz="1400" dirty="0" smtClean="0"/>
              <a:t>Where the user actively engages in the data </a:t>
            </a:r>
            <a:br>
              <a:rPr lang="en-US" altLang="ko-KR" sz="1400" dirty="0" smtClean="0"/>
            </a:br>
            <a:r>
              <a:rPr lang="en-US" altLang="ko-KR" sz="1400" dirty="0" smtClean="0"/>
              <a:t>collection activity</a:t>
            </a:r>
          </a:p>
          <a:p>
            <a:pPr lvl="2"/>
            <a:r>
              <a:rPr lang="en-US" altLang="ko-KR" sz="1400" dirty="0" smtClean="0"/>
              <a:t>i.e.) user </a:t>
            </a:r>
            <a:r>
              <a:rPr lang="en-US" altLang="ko-KR" sz="1400" b="1" dirty="0" smtClean="0"/>
              <a:t>manually</a:t>
            </a:r>
            <a:r>
              <a:rPr lang="en-US" altLang="ko-KR" sz="1400" dirty="0" smtClean="0"/>
              <a:t> determines how, when, what, </a:t>
            </a:r>
            <a:br>
              <a:rPr lang="en-US" altLang="ko-KR" sz="1400" dirty="0" smtClean="0"/>
            </a:br>
            <a:r>
              <a:rPr lang="en-US" altLang="ko-KR" sz="1400" dirty="0" smtClean="0"/>
              <a:t>       and where to sample</a:t>
            </a:r>
            <a:endParaRPr lang="ko-KR" altLang="en-US" sz="14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Human-centric Mobile Computing: 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15</a:t>
            </a:fld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0912" y="2177777"/>
            <a:ext cx="3505584" cy="283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Mobile Phone Sensing Architecture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774"/>
          </a:xfrm>
        </p:spPr>
        <p:txBody>
          <a:bodyPr/>
          <a:lstStyle/>
          <a:p>
            <a:r>
              <a:rPr lang="en-US" altLang="ko-KR" dirty="0" smtClean="0"/>
              <a:t>Mobile Phone Sensing Architecture</a:t>
            </a:r>
          </a:p>
          <a:p>
            <a:pPr lvl="1"/>
            <a:r>
              <a:rPr lang="en-US" altLang="ko-KR" dirty="0" smtClean="0"/>
              <a:t>Propose a simple architectural viewpoint</a:t>
            </a:r>
          </a:p>
          <a:p>
            <a:pPr lvl="2"/>
            <a:endParaRPr lang="en-US" altLang="ko-KR" dirty="0" smtClean="0"/>
          </a:p>
          <a:p>
            <a:pPr lvl="1"/>
            <a:r>
              <a:rPr lang="en-US" altLang="ko-KR" dirty="0" smtClean="0"/>
              <a:t>Do not the best</a:t>
            </a:r>
          </a:p>
          <a:p>
            <a:pPr lvl="2"/>
            <a:r>
              <a:rPr lang="en-US" altLang="ko-KR" dirty="0" smtClean="0"/>
              <a:t>Discuss the major architecture issues</a:t>
            </a:r>
            <a:br>
              <a:rPr lang="en-US" altLang="ko-KR" dirty="0" smtClean="0"/>
            </a:br>
            <a:r>
              <a:rPr lang="en-US" altLang="ko-KR" dirty="0" smtClean="0"/>
              <a:t>that need to be addressed</a:t>
            </a:r>
          </a:p>
          <a:p>
            <a:pPr lvl="2"/>
            <a:r>
              <a:rPr lang="en-US" altLang="ko-KR" dirty="0" smtClean="0"/>
              <a:t>Starting point for discussions</a:t>
            </a:r>
          </a:p>
          <a:p>
            <a:pPr lvl="2"/>
            <a:endParaRPr lang="en-US" altLang="ko-KR" dirty="0" smtClean="0"/>
          </a:p>
          <a:p>
            <a:pPr lvl="1"/>
            <a:r>
              <a:rPr lang="en-US" altLang="ko-KR" dirty="0" smtClean="0"/>
              <a:t>Main architectural components</a:t>
            </a:r>
          </a:p>
          <a:p>
            <a:pPr lvl="2"/>
            <a:r>
              <a:rPr lang="en-US" altLang="ko-KR" dirty="0" smtClean="0"/>
              <a:t>Sense</a:t>
            </a:r>
          </a:p>
          <a:p>
            <a:pPr lvl="2"/>
            <a:r>
              <a:rPr lang="en-US" altLang="ko-KR" dirty="0" smtClean="0"/>
              <a:t>Learn</a:t>
            </a:r>
          </a:p>
          <a:p>
            <a:pPr lvl="2"/>
            <a:r>
              <a:rPr lang="en-US" altLang="ko-KR" dirty="0" smtClean="0"/>
              <a:t>Inform, share and persuasion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Human-centric Mobile Computing: 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218" y="983140"/>
            <a:ext cx="3691429" cy="546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Sense: The Mobile Phone as a Sensor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686800" cy="5237774"/>
          </a:xfrm>
        </p:spPr>
        <p:txBody>
          <a:bodyPr/>
          <a:lstStyle/>
          <a:p>
            <a:r>
              <a:rPr lang="en-US" altLang="ko-KR" dirty="0" smtClean="0"/>
              <a:t>Programmability</a:t>
            </a:r>
          </a:p>
          <a:p>
            <a:pPr lvl="1"/>
            <a:r>
              <a:rPr lang="en-US" altLang="ko-KR" sz="1600" dirty="0" smtClean="0"/>
              <a:t>Most of the smartphones to support programmable</a:t>
            </a:r>
          </a:p>
          <a:p>
            <a:pPr lvl="1"/>
            <a:r>
              <a:rPr lang="en-US" altLang="ko-KR" sz="1600" dirty="0" smtClean="0"/>
              <a:t>By third party developers and offer SDKs, APIs</a:t>
            </a:r>
          </a:p>
          <a:p>
            <a:pPr lvl="1"/>
            <a:r>
              <a:rPr lang="en-US" altLang="ko-KR" sz="1600" dirty="0" smtClean="0"/>
              <a:t>But, it has a number of problems</a:t>
            </a:r>
          </a:p>
          <a:p>
            <a:pPr lvl="2"/>
            <a:r>
              <a:rPr lang="en-US" altLang="ko-KR" sz="1400" dirty="0" smtClean="0"/>
              <a:t>Did not anticipate for used develop the sensing applications</a:t>
            </a:r>
          </a:p>
          <a:p>
            <a:pPr lvl="2"/>
            <a:r>
              <a:rPr lang="en-US" altLang="ko-KR" sz="1400" dirty="0" smtClean="0"/>
              <a:t>Lack of sensor control limits the management of energy consumption</a:t>
            </a:r>
          </a:p>
          <a:p>
            <a:pPr lvl="2"/>
            <a:r>
              <a:rPr lang="en-US" altLang="ko-KR" sz="1400" dirty="0" smtClean="0"/>
              <a:t>Different vendors offer different APIs – need to standardized and adopted</a:t>
            </a:r>
          </a:p>
          <a:p>
            <a:pPr lvl="2"/>
            <a:endParaRPr lang="en-US" altLang="ko-KR" sz="1000" dirty="0" smtClean="0"/>
          </a:p>
          <a:p>
            <a:r>
              <a:rPr lang="en-US" altLang="ko-KR" dirty="0" smtClean="0"/>
              <a:t>Continuous Sensing</a:t>
            </a:r>
          </a:p>
          <a:p>
            <a:pPr lvl="1"/>
            <a:r>
              <a:rPr lang="en-US" altLang="ko-KR" sz="1600" dirty="0" smtClean="0"/>
              <a:t>Mobile phones supports multitasking and background processing</a:t>
            </a:r>
          </a:p>
          <a:p>
            <a:pPr lvl="1"/>
            <a:r>
              <a:rPr lang="en-US" altLang="ko-KR" sz="1600" dirty="0" smtClean="0"/>
              <a:t>But, still a resource-limited</a:t>
            </a:r>
          </a:p>
          <a:p>
            <a:pPr lvl="1"/>
            <a:r>
              <a:rPr lang="en-US" altLang="ko-KR" sz="1600" dirty="0" smtClean="0"/>
              <a:t>Need to develop of low-energy algorithms, and improvement hardware capabilities</a:t>
            </a:r>
          </a:p>
          <a:p>
            <a:pPr lvl="2"/>
            <a:endParaRPr lang="en-US" altLang="ko-KR" sz="1000" dirty="0" smtClean="0"/>
          </a:p>
          <a:p>
            <a:r>
              <a:rPr lang="en-US" altLang="ko-KR" dirty="0" smtClean="0"/>
              <a:t>Phone Context</a:t>
            </a:r>
          </a:p>
          <a:p>
            <a:pPr lvl="1"/>
            <a:r>
              <a:rPr lang="en-US" altLang="ko-KR" sz="1600" dirty="0" smtClean="0"/>
              <a:t>Quality of sensor data are affected about the background environment or actions of the user</a:t>
            </a:r>
          </a:p>
          <a:p>
            <a:pPr lvl="1"/>
            <a:r>
              <a:rPr lang="en-US" altLang="ko-KR" sz="1600" dirty="0" smtClean="0"/>
              <a:t>Machine learning are affected about dynamic and unexpected conditions</a:t>
            </a:r>
          </a:p>
          <a:p>
            <a:pPr lvl="2"/>
            <a:r>
              <a:rPr lang="en-US" altLang="ko-KR" sz="1400" dirty="0" smtClean="0"/>
              <a:t>The situation of the user and background may be changing continuously</a:t>
            </a:r>
          </a:p>
          <a:p>
            <a:pPr lvl="2"/>
            <a:r>
              <a:rPr lang="en-US" altLang="ko-KR" sz="1400" dirty="0" smtClean="0"/>
              <a:t>Therefore, need to be updated according to the constantly changing situation</a:t>
            </a:r>
            <a:endParaRPr lang="ko-KR" altLang="en-US" sz="14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Human-centric Mobile Computing: 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2238" t="57872" r="33287" b="21836"/>
          <a:stretch>
            <a:fillRect/>
          </a:stretch>
        </p:blipFill>
        <p:spPr bwMode="auto">
          <a:xfrm>
            <a:off x="6444235" y="980728"/>
            <a:ext cx="2304229" cy="155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Learn: Interpreting Sensor Data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774"/>
          </a:xfrm>
        </p:spPr>
        <p:txBody>
          <a:bodyPr/>
          <a:lstStyle/>
          <a:p>
            <a:r>
              <a:rPr lang="en-US" altLang="ko-KR" dirty="0" smtClean="0"/>
              <a:t>Human Behavior and Context Modeling</a:t>
            </a:r>
          </a:p>
          <a:p>
            <a:pPr lvl="1"/>
            <a:r>
              <a:rPr lang="en-US" altLang="ko-KR" sz="1600" dirty="0" smtClean="0"/>
              <a:t>A natural question</a:t>
            </a:r>
          </a:p>
          <a:p>
            <a:pPr lvl="2"/>
            <a:r>
              <a:rPr lang="en-US" altLang="ko-KR" sz="1400" dirty="0" smtClean="0"/>
              <a:t>How well can mobile phones interpret human behavior</a:t>
            </a:r>
            <a:br>
              <a:rPr lang="en-US" altLang="ko-KR" sz="1400" dirty="0" smtClean="0"/>
            </a:br>
            <a:r>
              <a:rPr lang="en-US" altLang="ko-KR" sz="1400" dirty="0" smtClean="0"/>
              <a:t>from low-level multimodal sensor data?</a:t>
            </a:r>
          </a:p>
          <a:p>
            <a:pPr lvl="2"/>
            <a:r>
              <a:rPr lang="en-US" altLang="ko-KR" sz="1400" dirty="0" smtClean="0"/>
              <a:t>e.g.) sitting in conversation, cooking, driving etc.</a:t>
            </a:r>
          </a:p>
          <a:p>
            <a:pPr lvl="2"/>
            <a:r>
              <a:rPr lang="en-US" altLang="ko-KR" sz="1400" dirty="0" smtClean="0"/>
              <a:t>How accurately can they infer the surrounding context?</a:t>
            </a:r>
          </a:p>
          <a:p>
            <a:pPr lvl="2"/>
            <a:r>
              <a:rPr lang="en-US" altLang="ko-KR" sz="1400" dirty="0" smtClean="0"/>
              <a:t>e.g.) pollution, weather, noise environment etc.</a:t>
            </a:r>
          </a:p>
          <a:p>
            <a:pPr lvl="1"/>
            <a:r>
              <a:rPr lang="en-US" altLang="ko-KR" sz="1600" dirty="0" smtClean="0"/>
              <a:t>A example of choice: Supervised learning</a:t>
            </a:r>
          </a:p>
          <a:p>
            <a:pPr lvl="2"/>
            <a:r>
              <a:rPr lang="en-US" altLang="ko-KR" sz="1400" dirty="0" smtClean="0"/>
              <a:t>e.g.) SoundSense</a:t>
            </a:r>
            <a:r>
              <a:rPr lang="en-US" altLang="ko-KR" sz="1400" baseline="30000" dirty="0" smtClean="0"/>
              <a:t>[11]</a:t>
            </a:r>
          </a:p>
          <a:p>
            <a:pPr lvl="2"/>
            <a:endParaRPr lang="en-US" altLang="ko-KR" sz="1000" dirty="0" smtClean="0"/>
          </a:p>
          <a:p>
            <a:r>
              <a:rPr lang="en-US" altLang="ko-KR" dirty="0" smtClean="0"/>
              <a:t>Scaling Models</a:t>
            </a:r>
          </a:p>
          <a:p>
            <a:pPr lvl="1"/>
            <a:r>
              <a:rPr lang="en-US" altLang="ko-KR" sz="1600" dirty="0" smtClean="0"/>
              <a:t>Statistical model are unable to using with the constantly changing situation</a:t>
            </a:r>
          </a:p>
          <a:p>
            <a:pPr lvl="1"/>
            <a:r>
              <a:rPr lang="en-US" altLang="ko-KR" sz="1600" dirty="0" smtClean="0"/>
              <a:t>The key of the scaling model are generalization of the situation</a:t>
            </a:r>
          </a:p>
          <a:p>
            <a:pPr lvl="2"/>
            <a:r>
              <a:rPr lang="en-US" altLang="ko-KR" sz="1400" dirty="0" smtClean="0"/>
              <a:t>Multiple scales - individual, group, community</a:t>
            </a:r>
          </a:p>
          <a:p>
            <a:pPr lvl="1"/>
            <a:r>
              <a:rPr lang="en-US" altLang="ko-KR" sz="1600" dirty="0" smtClean="0"/>
              <a:t>Need for improvement</a:t>
            </a:r>
          </a:p>
          <a:p>
            <a:pPr lvl="2"/>
            <a:r>
              <a:rPr lang="en-US" altLang="ko-KR" sz="1400" dirty="0" smtClean="0"/>
              <a:t>Shared technology with each other</a:t>
            </a:r>
          </a:p>
          <a:p>
            <a:pPr lvl="2"/>
            <a:r>
              <a:rPr lang="en-US" altLang="ko-KR" sz="1400" dirty="0" smtClean="0"/>
              <a:t>Shared large-scale public data sets, code and tools</a:t>
            </a:r>
          </a:p>
          <a:p>
            <a:pPr lvl="2"/>
            <a:r>
              <a:rPr lang="en-US" altLang="ko-KR" sz="1400" dirty="0" smtClean="0"/>
              <a:t>Standardized rules for rigorously evaluate the performance of different algorithms</a:t>
            </a:r>
            <a:endParaRPr lang="ko-KR" altLang="en-US" sz="14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Human-centric Mobile Computing: 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2238" t="43591" r="35511" b="36116"/>
          <a:stretch>
            <a:fillRect/>
          </a:stretch>
        </p:blipFill>
        <p:spPr bwMode="auto">
          <a:xfrm>
            <a:off x="6084168" y="980728"/>
            <a:ext cx="27363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/>
              <a:t>Inform, Share, and Persuasion:</a:t>
            </a:r>
            <a:br>
              <a:rPr lang="en-US" altLang="ko-KR" sz="2800" dirty="0" smtClean="0"/>
            </a:br>
            <a:r>
              <a:rPr lang="en-US" altLang="ko-KR" sz="2400" dirty="0" smtClean="0"/>
              <a:t>Closing The Sensing Loop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579296" cy="5237774"/>
          </a:xfrm>
        </p:spPr>
        <p:txBody>
          <a:bodyPr/>
          <a:lstStyle/>
          <a:p>
            <a:r>
              <a:rPr lang="en-US" altLang="ko-KR" dirty="0" smtClean="0"/>
              <a:t>Sharing</a:t>
            </a:r>
          </a:p>
          <a:p>
            <a:pPr lvl="1"/>
            <a:r>
              <a:rPr lang="en-US" altLang="ko-KR" sz="1600" dirty="0" smtClean="0"/>
              <a:t>Standard approach to sharing</a:t>
            </a:r>
          </a:p>
          <a:p>
            <a:pPr lvl="2"/>
            <a:r>
              <a:rPr lang="en-US" altLang="ko-KR" sz="1400" dirty="0" smtClean="0"/>
              <a:t>Using a web portal and social network</a:t>
            </a:r>
          </a:p>
          <a:p>
            <a:pPr lvl="2"/>
            <a:endParaRPr lang="en-US" altLang="ko-KR" sz="1400" dirty="0" smtClean="0"/>
          </a:p>
          <a:p>
            <a:r>
              <a:rPr lang="en-US" altLang="ko-KR" dirty="0" smtClean="0"/>
              <a:t>Personalized Sensing</a:t>
            </a:r>
          </a:p>
          <a:p>
            <a:pPr lvl="1"/>
            <a:r>
              <a:rPr lang="en-US" altLang="ko-KR" sz="1600" dirty="0" smtClean="0"/>
              <a:t>Mobile phones are not limited to simply collecting sensor data</a:t>
            </a:r>
          </a:p>
          <a:p>
            <a:pPr lvl="2"/>
            <a:r>
              <a:rPr lang="en-US" altLang="ko-KR" sz="1400" dirty="0" smtClean="0"/>
              <a:t>Making profile for the preference and behavior of user</a:t>
            </a:r>
          </a:p>
          <a:p>
            <a:pPr lvl="2"/>
            <a:r>
              <a:rPr lang="en-US" altLang="ko-KR" sz="1400" dirty="0" smtClean="0"/>
              <a:t>Making personalized recommendations services, products, or points of interest possible</a:t>
            </a:r>
            <a:r>
              <a:rPr lang="en-US" altLang="ko-KR" sz="1400" baseline="30000" dirty="0" smtClean="0"/>
              <a:t>[32]</a:t>
            </a:r>
          </a:p>
          <a:p>
            <a:pPr lvl="2"/>
            <a:endParaRPr lang="en-US" altLang="ko-KR" sz="1400" dirty="0" smtClean="0"/>
          </a:p>
          <a:p>
            <a:r>
              <a:rPr lang="en-US" altLang="ko-KR" dirty="0" smtClean="0"/>
              <a:t>Persuasion</a:t>
            </a:r>
          </a:p>
          <a:p>
            <a:pPr lvl="1"/>
            <a:r>
              <a:rPr lang="en-US" altLang="ko-KR" sz="1600" dirty="0" smtClean="0"/>
              <a:t>Possible to persuade of them to make positive behavioral changes</a:t>
            </a:r>
          </a:p>
          <a:p>
            <a:pPr lvl="2"/>
            <a:r>
              <a:rPr lang="en-US" altLang="ko-KR" sz="1400" dirty="0" smtClean="0"/>
              <a:t>e.g.) UbiFit Garden</a:t>
            </a:r>
            <a:r>
              <a:rPr lang="en-US" altLang="ko-KR" sz="1400" baseline="30000" dirty="0" smtClean="0"/>
              <a:t>[1]</a:t>
            </a:r>
          </a:p>
          <a:p>
            <a:pPr lvl="1"/>
            <a:endParaRPr lang="en-US" altLang="ko-KR" sz="1600" dirty="0" smtClean="0"/>
          </a:p>
          <a:p>
            <a:r>
              <a:rPr lang="en-US" altLang="ko-KR" dirty="0" smtClean="0"/>
              <a:t>Privacy</a:t>
            </a:r>
          </a:p>
          <a:p>
            <a:pPr lvl="1"/>
            <a:r>
              <a:rPr lang="en-US" altLang="ko-KR" sz="1600" dirty="0" smtClean="0"/>
              <a:t>Privacy will be a significant problem in mobile phone sensing</a:t>
            </a:r>
          </a:p>
          <a:p>
            <a:pPr lvl="1"/>
            <a:r>
              <a:rPr lang="en-US" altLang="ko-KR" sz="1600" dirty="0" smtClean="0"/>
              <a:t>Need to Stronger techniques for protecting the rights of people from some attacks</a:t>
            </a:r>
            <a:endParaRPr lang="ko-KR" altLang="en-US" sz="16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Human-centric Mobile Computing: 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19</a:t>
            </a:fld>
            <a:endParaRPr lang="ko-KR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0007" t="32318" r="34398" b="47390"/>
          <a:stretch>
            <a:fillRect/>
          </a:stretch>
        </p:blipFill>
        <p:spPr bwMode="auto">
          <a:xfrm>
            <a:off x="5868114" y="980728"/>
            <a:ext cx="2880350" cy="155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77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 research paper</a:t>
            </a:r>
          </a:p>
          <a:p>
            <a:pPr lvl="1"/>
            <a:r>
              <a:rPr lang="en-US" altLang="ko-KR" sz="1600" dirty="0" smtClean="0"/>
              <a:t>For sensing in the mobile phones or smartphones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Overview</a:t>
            </a:r>
          </a:p>
          <a:p>
            <a:pPr lvl="1"/>
            <a:r>
              <a:rPr lang="en-US" altLang="ko-KR" sz="1600" dirty="0" smtClean="0"/>
              <a:t>For mobile phone sensing algorithms, applications, and systems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The ultimate target of this paper </a:t>
            </a:r>
          </a:p>
          <a:p>
            <a:pPr lvl="1"/>
            <a:r>
              <a:rPr lang="en-US" altLang="ko-KR" sz="1600" dirty="0" smtClean="0"/>
              <a:t>To discuss for the sensing paradigms</a:t>
            </a:r>
          </a:p>
          <a:p>
            <a:pPr lvl="1"/>
            <a:r>
              <a:rPr lang="en-US" altLang="ko-KR" sz="1600" dirty="0" smtClean="0"/>
              <a:t>To formulate an architectural framework for mobile phone sensing research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Introduce for the related of the mobile phone sensing research and issues 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Proposed the architecture for the mobile phone sensing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Human-centric Mobile Computing: 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Contribution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774"/>
          </a:xfrm>
        </p:spPr>
        <p:txBody>
          <a:bodyPr/>
          <a:lstStyle/>
          <a:p>
            <a:r>
              <a:rPr lang="en-US" altLang="ko-KR" dirty="0" smtClean="0"/>
              <a:t>Evaluation of The Paper</a:t>
            </a:r>
          </a:p>
          <a:p>
            <a:pPr lvl="1"/>
            <a:r>
              <a:rPr lang="en-US" altLang="ko-KR" dirty="0" smtClean="0"/>
              <a:t>Provided basic in this field for beginners can be easily accessible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Facilitated for understand of the related research and recently trend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Proposed to formulate an architectural framework for mobile phone sensing with saw in a larger perspective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Derived to the interesting and attract of the researchers because deal with the recent discussion for issues about mobile phone sensing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Human-centric Mobile Computing: 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Q&amp;A</a:t>
            </a:r>
            <a:endParaRPr lang="ko-KR" altLang="en-US" dirty="0"/>
          </a:p>
        </p:txBody>
      </p:sp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Human-centric Mobile Computing:</a:t>
            </a:r>
            <a:br>
              <a:rPr lang="en-US" altLang="ko-KR" dirty="0" smtClean="0"/>
            </a:br>
            <a:r>
              <a:rPr lang="en-US" altLang="ko-KR" dirty="0" smtClean="0"/>
              <a:t>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77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ko-KR" sz="1900" dirty="0" smtClean="0"/>
              <a:t>References of the paper</a:t>
            </a:r>
          </a:p>
          <a:p>
            <a:pPr lvl="1">
              <a:lnSpc>
                <a:spcPct val="110000"/>
              </a:lnSpc>
              <a:buNone/>
            </a:pPr>
            <a:r>
              <a:rPr lang="en-US" altLang="ko-KR" sz="1500" dirty="0" smtClean="0"/>
              <a:t>[1] S. </a:t>
            </a:r>
            <a:r>
              <a:rPr lang="en-US" altLang="ko-KR" sz="1500" dirty="0" err="1" smtClean="0"/>
              <a:t>Consolvo</a:t>
            </a:r>
            <a:r>
              <a:rPr lang="en-US" altLang="ko-KR" sz="1500" dirty="0" smtClean="0"/>
              <a:t> et al., “Activity Sensing in the Wild: A Field Trial of </a:t>
            </a:r>
            <a:r>
              <a:rPr lang="en-US" altLang="ko-KR" sz="1500" dirty="0" err="1" smtClean="0"/>
              <a:t>Ubifit</a:t>
            </a:r>
            <a:r>
              <a:rPr lang="en-US" altLang="ko-KR" sz="1500" dirty="0" smtClean="0"/>
              <a:t> Garden,” Proc. 26th Annual ACM SIGCHI Conf. Human Factors Comp. Sys., 2008, pp. 1797–1806.</a:t>
            </a:r>
          </a:p>
          <a:p>
            <a:pPr lvl="1">
              <a:lnSpc>
                <a:spcPct val="110000"/>
              </a:lnSpc>
              <a:buNone/>
            </a:pPr>
            <a:r>
              <a:rPr lang="en-US" altLang="ko-KR" sz="1500" dirty="0" smtClean="0"/>
              <a:t>[2] E. </a:t>
            </a:r>
            <a:r>
              <a:rPr lang="en-US" altLang="ko-KR" sz="1500" dirty="0" err="1" smtClean="0"/>
              <a:t>Miluzzo</a:t>
            </a:r>
            <a:r>
              <a:rPr lang="en-US" altLang="ko-KR" sz="1500" dirty="0" smtClean="0"/>
              <a:t> et al., “Sensing meets Mobile Social Networks: The Design, Implementation, and Evaluation of the CenceMe Application,” Proc. 6th ACM </a:t>
            </a:r>
            <a:r>
              <a:rPr lang="en-US" altLang="ko-KR" sz="1500" dirty="0" err="1" smtClean="0"/>
              <a:t>SenSys</a:t>
            </a:r>
            <a:r>
              <a:rPr lang="en-US" altLang="ko-KR" sz="1500" dirty="0" smtClean="0"/>
              <a:t>, 2008, pp. 337–50.</a:t>
            </a:r>
          </a:p>
          <a:p>
            <a:pPr lvl="1">
              <a:lnSpc>
                <a:spcPct val="110000"/>
              </a:lnSpc>
              <a:buNone/>
            </a:pPr>
            <a:r>
              <a:rPr lang="en-US" altLang="ko-KR" sz="1500" dirty="0" smtClean="0"/>
              <a:t>[3] M. </a:t>
            </a:r>
            <a:r>
              <a:rPr lang="en-US" altLang="ko-KR" sz="1500" dirty="0" err="1" smtClean="0"/>
              <a:t>Mun</a:t>
            </a:r>
            <a:r>
              <a:rPr lang="en-US" altLang="ko-KR" sz="1500" dirty="0" smtClean="0"/>
              <a:t> et al., “</a:t>
            </a:r>
            <a:r>
              <a:rPr lang="en-US" altLang="ko-KR" sz="1500" dirty="0" err="1" smtClean="0"/>
              <a:t>Peir</a:t>
            </a:r>
            <a:r>
              <a:rPr lang="en-US" altLang="ko-KR" sz="1500" dirty="0" smtClean="0"/>
              <a:t>, the Personal Environmental Impact Report, as a Platform for Participatory Sensing Systems Research,” Proc. 7th ACM </a:t>
            </a:r>
            <a:r>
              <a:rPr lang="en-US" altLang="ko-KR" sz="1500" dirty="0" err="1" smtClean="0"/>
              <a:t>MobiSys</a:t>
            </a:r>
            <a:r>
              <a:rPr lang="en-US" altLang="ko-KR" sz="1500" dirty="0" smtClean="0"/>
              <a:t>, 2009, pp. 55–68.</a:t>
            </a:r>
          </a:p>
          <a:p>
            <a:pPr lvl="1">
              <a:lnSpc>
                <a:spcPct val="110000"/>
              </a:lnSpc>
              <a:buNone/>
            </a:pPr>
            <a:r>
              <a:rPr lang="en-US" altLang="ko-KR" sz="1500" dirty="0" smtClean="0"/>
              <a:t>[4] A. </a:t>
            </a:r>
            <a:r>
              <a:rPr lang="en-US" altLang="ko-KR" sz="1500" dirty="0" err="1" smtClean="0"/>
              <a:t>Thiagarajan</a:t>
            </a:r>
            <a:r>
              <a:rPr lang="en-US" altLang="ko-KR" sz="1500" dirty="0" smtClean="0"/>
              <a:t> et al., “VTrack: Accurate, Energy-Aware Traffic Delay Estimation Using Mobile Phones,” Proc. 7th ACM </a:t>
            </a:r>
            <a:r>
              <a:rPr lang="en-US" altLang="ko-KR" sz="1500" dirty="0" err="1" smtClean="0"/>
              <a:t>SenSys</a:t>
            </a:r>
            <a:r>
              <a:rPr lang="en-US" altLang="ko-KR" sz="1500" dirty="0" smtClean="0"/>
              <a:t>, Berkeley, CA, Nov. 2009.</a:t>
            </a:r>
          </a:p>
          <a:p>
            <a:pPr lvl="1">
              <a:lnSpc>
                <a:spcPct val="110000"/>
              </a:lnSpc>
              <a:buNone/>
            </a:pPr>
            <a:r>
              <a:rPr lang="en-US" altLang="ko-KR" sz="1500" dirty="0" smtClean="0"/>
              <a:t>[5] UC Berkeley/Nokia/NAVTEQ, “Mobile Millennium”; http://traffic.berkeley.edu/</a:t>
            </a:r>
          </a:p>
          <a:p>
            <a:pPr lvl="1">
              <a:lnSpc>
                <a:spcPct val="110000"/>
              </a:lnSpc>
              <a:buNone/>
            </a:pPr>
            <a:r>
              <a:rPr lang="en-US" altLang="ko-KR" sz="1500" dirty="0" smtClean="0"/>
              <a:t>[6] T. </a:t>
            </a:r>
            <a:r>
              <a:rPr lang="en-US" altLang="ko-KR" sz="1500" dirty="0" err="1" smtClean="0"/>
              <a:t>Choudhury</a:t>
            </a:r>
            <a:r>
              <a:rPr lang="en-US" altLang="ko-KR" sz="1500" dirty="0" smtClean="0"/>
              <a:t> et al., “The Mobile Sensing Platform: An Embedded System for Activity Recognition,” IEEE Pervasive Comp., vol. 7, no. 2, 2008, pp. 32–41.</a:t>
            </a:r>
          </a:p>
          <a:p>
            <a:pPr lvl="1">
              <a:lnSpc>
                <a:spcPct val="110000"/>
              </a:lnSpc>
              <a:buNone/>
            </a:pPr>
            <a:r>
              <a:rPr lang="en-US" altLang="ko-KR" sz="1500" dirty="0" smtClean="0"/>
              <a:t>[7] T. </a:t>
            </a:r>
            <a:r>
              <a:rPr lang="en-US" altLang="ko-KR" sz="1500" dirty="0" err="1" smtClean="0"/>
              <a:t>Starner</a:t>
            </a:r>
            <a:r>
              <a:rPr lang="en-US" altLang="ko-KR" sz="1500" dirty="0" smtClean="0"/>
              <a:t>, Wearable Computing and Contextual Awareness, Ph.D. thesis, MIT Media Lab., Apr. 30, 1999.</a:t>
            </a:r>
          </a:p>
          <a:p>
            <a:pPr lvl="1">
              <a:lnSpc>
                <a:spcPct val="110000"/>
              </a:lnSpc>
              <a:buNone/>
            </a:pPr>
            <a:r>
              <a:rPr lang="en-US" altLang="ko-KR" sz="1500" dirty="0" smtClean="0"/>
              <a:t>[8] Nokia, “Workshop on Large-Scale Sensor Networks and Applications,” </a:t>
            </a:r>
            <a:r>
              <a:rPr lang="en-US" altLang="ko-KR" sz="1500" dirty="0" err="1" smtClean="0"/>
              <a:t>Kuusamo</a:t>
            </a:r>
            <a:r>
              <a:rPr lang="en-US" altLang="ko-KR" sz="1500" dirty="0" smtClean="0"/>
              <a:t>, Finland, Feb. 3–6, 2005.</a:t>
            </a:r>
          </a:p>
          <a:p>
            <a:pPr lvl="1">
              <a:lnSpc>
                <a:spcPct val="110000"/>
              </a:lnSpc>
              <a:buNone/>
            </a:pPr>
            <a:r>
              <a:rPr lang="en-US" altLang="ko-KR" sz="1500" dirty="0" smtClean="0"/>
              <a:t>[9] A. Schmidt et al., “Advanced Interaction in Context,” Proc. 1st Int’l. </a:t>
            </a:r>
            <a:r>
              <a:rPr lang="en-US" altLang="ko-KR" sz="1500" dirty="0" err="1" smtClean="0"/>
              <a:t>Symp</a:t>
            </a:r>
            <a:r>
              <a:rPr lang="en-US" altLang="ko-KR" sz="1500" dirty="0" smtClean="0"/>
              <a:t>. </a:t>
            </a:r>
            <a:r>
              <a:rPr lang="en-US" altLang="ko-KR" sz="1500" dirty="0" err="1" smtClean="0"/>
              <a:t>HandHeld</a:t>
            </a:r>
            <a:r>
              <a:rPr lang="en-US" altLang="ko-KR" sz="1500" dirty="0" smtClean="0"/>
              <a:t> Ubiquitous Comp., 1999, pp. 89–101.</a:t>
            </a:r>
          </a:p>
          <a:p>
            <a:pPr lvl="1">
              <a:lnSpc>
                <a:spcPct val="110000"/>
              </a:lnSpc>
              <a:buNone/>
            </a:pPr>
            <a:r>
              <a:rPr lang="en-US" altLang="ko-KR" sz="1500" dirty="0" smtClean="0"/>
              <a:t>[10] N. Eagle and A. </a:t>
            </a:r>
            <a:r>
              <a:rPr lang="en-US" altLang="ko-KR" sz="1500" dirty="0" err="1" smtClean="0"/>
              <a:t>Pentland</a:t>
            </a:r>
            <a:r>
              <a:rPr lang="en-US" altLang="ko-KR" sz="1500" dirty="0" smtClean="0"/>
              <a:t>, “Reality Mining: Sensing Complex Social Systems,” Personal Ubiquitous Comp., vol. 10, no. 4, 2006, pp. 255–268.</a:t>
            </a:r>
          </a:p>
          <a:p>
            <a:pPr lvl="1">
              <a:lnSpc>
                <a:spcPct val="110000"/>
              </a:lnSpc>
              <a:buNone/>
            </a:pPr>
            <a:r>
              <a:rPr lang="en-US" altLang="ko-KR" sz="1500" dirty="0" smtClean="0"/>
              <a:t>[11] H. Lu et al., “Sound-Sense: Scalable Sound Sensing for People-Centric Applications on Mobile Phones,” Proc. 7th ACM </a:t>
            </a:r>
            <a:r>
              <a:rPr lang="en-US" altLang="ko-KR" sz="1500" dirty="0" err="1" smtClean="0"/>
              <a:t>MobiSys</a:t>
            </a:r>
            <a:r>
              <a:rPr lang="en-US" altLang="ko-KR" sz="1500" dirty="0" smtClean="0"/>
              <a:t>, 2009, pp. 165–78.</a:t>
            </a:r>
          </a:p>
          <a:p>
            <a:pPr lvl="1">
              <a:lnSpc>
                <a:spcPct val="110000"/>
              </a:lnSpc>
              <a:buNone/>
            </a:pPr>
            <a:r>
              <a:rPr lang="en-US" altLang="ko-KR" sz="1500" dirty="0" smtClean="0"/>
              <a:t>[12] Dartmouth College, “Mobile Sensing Group”; http://sensorlab.cs.dartmouth.edu/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Human-centric Mobile Computing: 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44803"/>
            <a:ext cx="8229600" cy="5237774"/>
          </a:xfrm>
        </p:spPr>
        <p:txBody>
          <a:bodyPr>
            <a:normAutofit fontScale="92500"/>
          </a:bodyPr>
          <a:lstStyle/>
          <a:p>
            <a:r>
              <a:rPr lang="en-US" altLang="ko-KR" sz="1900" dirty="0" smtClean="0"/>
              <a:t>References of the paper</a:t>
            </a:r>
          </a:p>
          <a:p>
            <a:pPr lvl="1">
              <a:buNone/>
            </a:pPr>
            <a:r>
              <a:rPr lang="en-US" altLang="ko-KR" sz="1500" dirty="0" smtClean="0"/>
              <a:t>[13] R. </a:t>
            </a:r>
            <a:r>
              <a:rPr lang="en-US" altLang="ko-KR" sz="1500" dirty="0" err="1" smtClean="0"/>
              <a:t>Honicky</a:t>
            </a:r>
            <a:r>
              <a:rPr lang="en-US" altLang="ko-KR" sz="1500" dirty="0" smtClean="0"/>
              <a:t> et al., “N-Smarts: Networked Suite of Mobile Atmospheric Real-Time Sensors,” Proc. 2nd ACM SIGCOMM NSDR, 2008, pp. 25–30.</a:t>
            </a:r>
          </a:p>
          <a:p>
            <a:pPr lvl="1">
              <a:buNone/>
            </a:pPr>
            <a:r>
              <a:rPr lang="en-US" altLang="ko-KR" sz="1500" dirty="0" smtClean="0"/>
              <a:t>[14] M.-Z. </a:t>
            </a:r>
            <a:r>
              <a:rPr lang="en-US" altLang="ko-KR" sz="1500" dirty="0" err="1" smtClean="0"/>
              <a:t>Poh</a:t>
            </a:r>
            <a:r>
              <a:rPr lang="en-US" altLang="ko-KR" sz="1500" dirty="0" smtClean="0"/>
              <a:t> et al., “</a:t>
            </a:r>
            <a:r>
              <a:rPr lang="en-US" altLang="ko-KR" sz="1500" dirty="0" err="1" smtClean="0"/>
              <a:t>Heartphones</a:t>
            </a:r>
            <a:r>
              <a:rPr lang="en-US" altLang="ko-KR" sz="1500" dirty="0" smtClean="0"/>
              <a:t>: Sensor Earphones and Mobile Application for Non-Obtrusive Health Monitoring,” IEEE Int’l. </a:t>
            </a:r>
            <a:r>
              <a:rPr lang="en-US" altLang="ko-KR" sz="1500" dirty="0" err="1" smtClean="0"/>
              <a:t>Symp</a:t>
            </a:r>
            <a:r>
              <a:rPr lang="en-US" altLang="ko-KR" sz="1500" dirty="0" smtClean="0"/>
              <a:t>. Wearable Comp., 2009, pp. 153–54.</a:t>
            </a:r>
          </a:p>
          <a:p>
            <a:pPr lvl="1">
              <a:buNone/>
            </a:pPr>
            <a:r>
              <a:rPr lang="en-US" altLang="ko-KR" sz="1500" dirty="0" smtClean="0"/>
              <a:t>[15] J. Burke et al., “Participatory Sensing,” Proc. ACM </a:t>
            </a:r>
            <a:r>
              <a:rPr lang="en-US" altLang="ko-KR" sz="1500" dirty="0" err="1" smtClean="0"/>
              <a:t>Sen</a:t>
            </a:r>
            <a:r>
              <a:rPr lang="en-US" altLang="ko-KR" sz="1500" dirty="0" smtClean="0"/>
              <a:t>-Sys </a:t>
            </a:r>
            <a:r>
              <a:rPr lang="en-US" altLang="ko-KR" sz="1500" dirty="0" err="1" smtClean="0"/>
              <a:t>Wksp</a:t>
            </a:r>
            <a:r>
              <a:rPr lang="en-US" altLang="ko-KR" sz="1500" dirty="0" smtClean="0"/>
              <a:t>. World-Sensor-Web, 2006.</a:t>
            </a:r>
          </a:p>
          <a:p>
            <a:pPr lvl="1">
              <a:buNone/>
            </a:pPr>
            <a:r>
              <a:rPr lang="en-US" altLang="ko-KR" sz="1500" dirty="0" smtClean="0"/>
              <a:t>[16] A. Krause et al., “Toward Community Sensing,” Proc. 7th ACM/IEEE IPSN, 2008, pp. 481–92.</a:t>
            </a:r>
          </a:p>
          <a:p>
            <a:pPr lvl="1">
              <a:buNone/>
            </a:pPr>
            <a:r>
              <a:rPr lang="en-US" altLang="ko-KR" sz="1500" dirty="0" smtClean="0"/>
              <a:t>[17] A. T. Campbell et al., “People-Centric Urban Sensing,” 2nd ACM WICON, 2006, p. 18.</a:t>
            </a:r>
          </a:p>
          <a:p>
            <a:pPr lvl="1">
              <a:buNone/>
            </a:pPr>
            <a:r>
              <a:rPr lang="en-US" altLang="ko-KR" sz="1500" dirty="0" smtClean="0"/>
              <a:t>[18] T. </a:t>
            </a:r>
            <a:r>
              <a:rPr lang="en-US" altLang="ko-KR" sz="1500" dirty="0" err="1" smtClean="0"/>
              <a:t>Abdelzaher</a:t>
            </a:r>
            <a:r>
              <a:rPr lang="en-US" altLang="ko-KR" sz="1500" dirty="0" smtClean="0"/>
              <a:t> et al., “</a:t>
            </a:r>
            <a:r>
              <a:rPr lang="en-US" altLang="ko-KR" sz="1500" dirty="0" err="1" smtClean="0"/>
              <a:t>Mobiscopes</a:t>
            </a:r>
            <a:r>
              <a:rPr lang="en-US" altLang="ko-KR" sz="1500" dirty="0" smtClean="0"/>
              <a:t> for Human Spaces,” IEEE Pervasive Comp., vol. 6, no. 2, 2007, pp. 20–29.</a:t>
            </a:r>
          </a:p>
          <a:p>
            <a:pPr lvl="1">
              <a:buNone/>
            </a:pPr>
            <a:r>
              <a:rPr lang="en-US" altLang="ko-KR" sz="1500" dirty="0" smtClean="0"/>
              <a:t>[19] M. </a:t>
            </a:r>
            <a:r>
              <a:rPr lang="en-US" altLang="ko-KR" sz="1500" dirty="0" err="1" smtClean="0"/>
              <a:t>Azizyan</a:t>
            </a:r>
            <a:r>
              <a:rPr lang="en-US" altLang="ko-KR" sz="1500" dirty="0" smtClean="0"/>
              <a:t>, I. </a:t>
            </a:r>
            <a:r>
              <a:rPr lang="en-US" altLang="ko-KR" sz="1500" dirty="0" err="1" smtClean="0"/>
              <a:t>Constandache</a:t>
            </a:r>
            <a:r>
              <a:rPr lang="en-US" altLang="ko-KR" sz="1500" dirty="0" smtClean="0"/>
              <a:t>, and R. Roy </a:t>
            </a:r>
            <a:r>
              <a:rPr lang="en-US" altLang="ko-KR" sz="1500" dirty="0" err="1" smtClean="0"/>
              <a:t>Choudhury</a:t>
            </a:r>
            <a:r>
              <a:rPr lang="en-US" altLang="ko-KR" sz="1500" dirty="0" smtClean="0"/>
              <a:t>, “Surround-Sense: Mobile Phone Localization via Ambience Fingerprinting,” Proc. 15th ACM </a:t>
            </a:r>
            <a:r>
              <a:rPr lang="en-US" altLang="ko-KR" sz="1500" dirty="0" err="1" smtClean="0"/>
              <a:t>MobiCom</a:t>
            </a:r>
            <a:r>
              <a:rPr lang="en-US" altLang="ko-KR" sz="1500" dirty="0" smtClean="0"/>
              <a:t>, 2009, pp. 261–72.</a:t>
            </a:r>
          </a:p>
          <a:p>
            <a:pPr lvl="1">
              <a:buNone/>
            </a:pPr>
            <a:r>
              <a:rPr lang="en-US" altLang="ko-KR" sz="1500" dirty="0" smtClean="0"/>
              <a:t>[20] Intel/UC Berkeley, “Urban Atmospheres”; http://www.urban-atmospheres.net/</a:t>
            </a:r>
          </a:p>
          <a:p>
            <a:pPr lvl="1">
              <a:buNone/>
            </a:pPr>
            <a:r>
              <a:rPr lang="en-US" altLang="ko-KR" sz="1500" dirty="0" smtClean="0"/>
              <a:t>[21] T. Yan, V. Kumar, and D. </a:t>
            </a:r>
            <a:r>
              <a:rPr lang="en-US" altLang="ko-KR" sz="1500" dirty="0" err="1" smtClean="0"/>
              <a:t>Ganesan</a:t>
            </a:r>
            <a:r>
              <a:rPr lang="en-US" altLang="ko-KR" sz="1500" dirty="0" smtClean="0"/>
              <a:t>, “</a:t>
            </a:r>
            <a:r>
              <a:rPr lang="en-US" altLang="ko-KR" sz="1500" dirty="0" err="1" smtClean="0"/>
              <a:t>CrowdSearch</a:t>
            </a:r>
            <a:r>
              <a:rPr lang="en-US" altLang="ko-KR" sz="1500" dirty="0" smtClean="0"/>
              <a:t>: Exploiting Crowds for Accurate Real-Time Image Search on Mobile Phones,” Proc. 8th ACM </a:t>
            </a:r>
            <a:r>
              <a:rPr lang="en-US" altLang="ko-KR" sz="1500" dirty="0" err="1" smtClean="0"/>
              <a:t>MobiSys</a:t>
            </a:r>
            <a:r>
              <a:rPr lang="en-US" altLang="ko-KR" sz="1500" dirty="0" smtClean="0"/>
              <a:t>, 2010.</a:t>
            </a:r>
          </a:p>
          <a:p>
            <a:pPr lvl="1">
              <a:buNone/>
            </a:pPr>
            <a:r>
              <a:rPr lang="en-US" altLang="ko-KR" sz="1500" dirty="0" smtClean="0"/>
              <a:t>[22] Nokia, “</a:t>
            </a:r>
            <a:r>
              <a:rPr lang="en-US" altLang="ko-KR" sz="1500" dirty="0" err="1" smtClean="0"/>
              <a:t>SensorPlanet</a:t>
            </a:r>
            <a:r>
              <a:rPr lang="en-US" altLang="ko-KR" sz="1500" dirty="0" smtClean="0"/>
              <a:t>”; http://www.sensorplanet.org/</a:t>
            </a:r>
          </a:p>
          <a:p>
            <a:pPr lvl="1">
              <a:buNone/>
            </a:pPr>
            <a:r>
              <a:rPr lang="en-US" altLang="ko-KR" sz="1500" dirty="0" smtClean="0"/>
              <a:t>[23] CENS/UCLA, “Participatory Sensing / Urban Sensing Projects”; http://research.cens.ucla.edu/</a:t>
            </a:r>
          </a:p>
          <a:p>
            <a:pPr lvl="1">
              <a:buNone/>
            </a:pPr>
            <a:r>
              <a:rPr lang="en-US" altLang="ko-KR" sz="1500" dirty="0" smtClean="0"/>
              <a:t>[24] R. </a:t>
            </a:r>
            <a:r>
              <a:rPr lang="en-US" altLang="ko-KR" sz="1500" dirty="0" err="1" smtClean="0"/>
              <a:t>Rana</a:t>
            </a:r>
            <a:r>
              <a:rPr lang="en-US" altLang="ko-KR" sz="1500" dirty="0" smtClean="0"/>
              <a:t> et al., “Ear-Phone: An End-to-End Participatory Urban Noise Mapping,” Proc. 9th ACM/IEEE IPSN, 2010.</a:t>
            </a:r>
          </a:p>
          <a:p>
            <a:pPr lvl="1">
              <a:buNone/>
            </a:pPr>
            <a:r>
              <a:rPr lang="en-US" altLang="ko-KR" sz="1500" dirty="0" smtClean="0"/>
              <a:t>[25] T. Das et al., “Prism: Platform for Remote Sensing using Smartphones,” Proc. 8th ACM </a:t>
            </a:r>
            <a:r>
              <a:rPr lang="en-US" altLang="ko-KR" sz="1500" dirty="0" err="1" smtClean="0"/>
              <a:t>MobiSys</a:t>
            </a:r>
            <a:r>
              <a:rPr lang="en-US" altLang="ko-KR" sz="1500" dirty="0" smtClean="0"/>
              <a:t>, 2010.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Human-centric Mobile Computing: 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25806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1900" dirty="0" smtClean="0"/>
              <a:t>References of the paper</a:t>
            </a:r>
          </a:p>
          <a:p>
            <a:pPr lvl="1">
              <a:buNone/>
            </a:pPr>
            <a:r>
              <a:rPr lang="en-US" altLang="ko-KR" sz="1500" dirty="0" smtClean="0"/>
              <a:t>[26] E. </a:t>
            </a:r>
            <a:r>
              <a:rPr lang="en-US" altLang="ko-KR" sz="1500" dirty="0" err="1" smtClean="0"/>
              <a:t>Cuervo</a:t>
            </a:r>
            <a:r>
              <a:rPr lang="en-US" altLang="ko-KR" sz="1500" dirty="0" smtClean="0"/>
              <a:t> et al., “MAUI: Making Smartphones Last Longer with Code Offload,” Proc. 8th ACM </a:t>
            </a:r>
            <a:r>
              <a:rPr lang="en-US" altLang="ko-KR" sz="1500" dirty="0" err="1" smtClean="0"/>
              <a:t>MobiSys</a:t>
            </a:r>
            <a:r>
              <a:rPr lang="en-US" altLang="ko-KR" sz="1500" dirty="0" smtClean="0"/>
              <a:t>, 2010.</a:t>
            </a:r>
          </a:p>
          <a:p>
            <a:pPr lvl="1">
              <a:buNone/>
            </a:pPr>
            <a:r>
              <a:rPr lang="en-US" altLang="ko-KR" sz="1500" dirty="0" smtClean="0"/>
              <a:t>[27] Y. Wang et al., “A Framework of Energy Efficient Mobile Sensing for Automatic User State Recognition,” Proc. 7th ACM </a:t>
            </a:r>
            <a:r>
              <a:rPr lang="en-US" altLang="ko-KR" sz="1500" dirty="0" err="1" smtClean="0"/>
              <a:t>MobiSys</a:t>
            </a:r>
            <a:r>
              <a:rPr lang="en-US" altLang="ko-KR" sz="1500" dirty="0" smtClean="0"/>
              <a:t>, 2009, pp. 179–92.</a:t>
            </a:r>
          </a:p>
          <a:p>
            <a:pPr lvl="1">
              <a:buNone/>
            </a:pPr>
            <a:r>
              <a:rPr lang="en-US" altLang="ko-KR" sz="1500" dirty="0" smtClean="0"/>
              <a:t>[28] B. </a:t>
            </a:r>
            <a:r>
              <a:rPr lang="en-US" altLang="ko-KR" sz="1500" dirty="0" err="1" smtClean="0"/>
              <a:t>Priyantha</a:t>
            </a:r>
            <a:r>
              <a:rPr lang="en-US" altLang="ko-KR" sz="1500" dirty="0" smtClean="0"/>
              <a:t>, D. </a:t>
            </a:r>
            <a:r>
              <a:rPr lang="en-US" altLang="ko-KR" sz="1500" dirty="0" err="1" smtClean="0"/>
              <a:t>Lymberopoulos</a:t>
            </a:r>
            <a:r>
              <a:rPr lang="en-US" altLang="ko-KR" sz="1500" dirty="0" smtClean="0"/>
              <a:t>, and J. Liu, “Little Rock: Enabling Energy Efficient Continuous Sensing on Mobile Phones,” Microsoft Research, tech. rep. MSR-TR-2010-14, 2010.</a:t>
            </a:r>
          </a:p>
          <a:p>
            <a:pPr lvl="1">
              <a:buNone/>
            </a:pPr>
            <a:r>
              <a:rPr lang="en-US" altLang="ko-KR" sz="1500" dirty="0" smtClean="0"/>
              <a:t>[29] J. Lester, T. </a:t>
            </a:r>
            <a:r>
              <a:rPr lang="en-US" altLang="ko-KR" sz="1500" dirty="0" err="1" smtClean="0"/>
              <a:t>Choudhury</a:t>
            </a:r>
            <a:r>
              <a:rPr lang="en-US" altLang="ko-KR" sz="1500" dirty="0" smtClean="0"/>
              <a:t>, and G. </a:t>
            </a:r>
            <a:r>
              <a:rPr lang="en-US" altLang="ko-KR" sz="1500" dirty="0" err="1" smtClean="0"/>
              <a:t>Borriello</a:t>
            </a:r>
            <a:r>
              <a:rPr lang="en-US" altLang="ko-KR" sz="1500" dirty="0" smtClean="0"/>
              <a:t>, “A Practical Approach to Recognizing Physical Activities,” Pervasive Comp., 2006, pp. 1–16.</a:t>
            </a:r>
          </a:p>
          <a:p>
            <a:pPr lvl="1">
              <a:buNone/>
            </a:pPr>
            <a:r>
              <a:rPr lang="en-US" altLang="ko-KR" sz="1500" dirty="0" smtClean="0"/>
              <a:t>[30] D. Peebles et al., “Community-Guided Learning: Exploiting Mobile Sensor Users to Model Human Behavior,” Proc. 24th National Conf. Artificial Intelligence, 2010.</a:t>
            </a:r>
          </a:p>
          <a:p>
            <a:pPr lvl="1">
              <a:buNone/>
            </a:pPr>
            <a:r>
              <a:rPr lang="en-US" altLang="ko-KR" sz="1500" dirty="0" smtClean="0"/>
              <a:t>[31] L. Liao, D. Fox, and H. </a:t>
            </a:r>
            <a:r>
              <a:rPr lang="en-US" altLang="ko-KR" sz="1500" dirty="0" err="1" smtClean="0"/>
              <a:t>Kautz</a:t>
            </a:r>
            <a:r>
              <a:rPr lang="en-US" altLang="ko-KR" sz="1500" dirty="0" smtClean="0"/>
              <a:t>, “Extracting Places and Activities from GPS Traces Using Hierarchical Conditional Random Fields,” Int’l. J. Robotics Research, vol. 26, no. 1, 2007, pp. 119–34.</a:t>
            </a:r>
          </a:p>
          <a:p>
            <a:pPr lvl="1">
              <a:buNone/>
            </a:pPr>
            <a:r>
              <a:rPr lang="en-US" altLang="ko-KR" sz="1500" dirty="0" smtClean="0"/>
              <a:t>[32] J. Liu, “Subjective Sensing: Intentional Awareness for Personalized Services,” NSF </a:t>
            </a:r>
            <a:r>
              <a:rPr lang="en-US" altLang="ko-KR" sz="1500" dirty="0" err="1" smtClean="0"/>
              <a:t>Wksp</a:t>
            </a:r>
            <a:r>
              <a:rPr lang="en-US" altLang="ko-KR" sz="1500" dirty="0" smtClean="0"/>
              <a:t>. Future Directions Net Sensing Sys., Nov. 2009.</a:t>
            </a:r>
          </a:p>
          <a:p>
            <a:pPr lvl="1">
              <a:buNone/>
            </a:pPr>
            <a:r>
              <a:rPr lang="en-US" altLang="ko-KR" sz="1500" dirty="0" smtClean="0"/>
              <a:t>[33] B. J. </a:t>
            </a:r>
            <a:r>
              <a:rPr lang="en-US" altLang="ko-KR" sz="1500" dirty="0" err="1" smtClean="0"/>
              <a:t>Fogg</a:t>
            </a:r>
            <a:r>
              <a:rPr lang="en-US" altLang="ko-KR" sz="1500" dirty="0" smtClean="0"/>
              <a:t>, Persuasive Technology: Using Computers to Change What We Think and Do, Morgan Kaufmann, Dec. 2002.</a:t>
            </a:r>
          </a:p>
          <a:p>
            <a:pPr lvl="1">
              <a:buNone/>
            </a:pPr>
            <a:r>
              <a:rPr lang="en-US" altLang="ko-KR" sz="1500" dirty="0" smtClean="0"/>
              <a:t>[34] A. </a:t>
            </a:r>
            <a:r>
              <a:rPr lang="en-US" altLang="ko-KR" sz="1500" dirty="0" err="1" smtClean="0"/>
              <a:t>Kapadia</a:t>
            </a:r>
            <a:r>
              <a:rPr lang="en-US" altLang="ko-KR" sz="1500" dirty="0" smtClean="0"/>
              <a:t>, D. </a:t>
            </a:r>
            <a:r>
              <a:rPr lang="en-US" altLang="ko-KR" sz="1500" dirty="0" err="1" smtClean="0"/>
              <a:t>Kotz</a:t>
            </a:r>
            <a:r>
              <a:rPr lang="en-US" altLang="ko-KR" sz="1500" dirty="0" smtClean="0"/>
              <a:t>, and N. </a:t>
            </a:r>
            <a:r>
              <a:rPr lang="en-US" altLang="ko-KR" sz="1500" dirty="0" err="1" smtClean="0"/>
              <a:t>Triandopoulos</a:t>
            </a:r>
            <a:r>
              <a:rPr lang="en-US" altLang="ko-KR" sz="1500" dirty="0" smtClean="0"/>
              <a:t>, “Opportunistic Sensing: Security Challenges for the New Paradigm,” Proc. 1st COMNETS, Bangalore, 2009.</a:t>
            </a:r>
          </a:p>
          <a:p>
            <a:pPr lvl="1">
              <a:buNone/>
            </a:pPr>
            <a:r>
              <a:rPr lang="en-US" altLang="ko-KR" sz="1500" dirty="0" smtClean="0"/>
              <a:t>[35] R. K. </a:t>
            </a:r>
            <a:r>
              <a:rPr lang="en-US" altLang="ko-KR" sz="1500" dirty="0" err="1" smtClean="0"/>
              <a:t>Ganti</a:t>
            </a:r>
            <a:r>
              <a:rPr lang="en-US" altLang="ko-KR" sz="1500" dirty="0" smtClean="0"/>
              <a:t> et al., “</a:t>
            </a:r>
            <a:r>
              <a:rPr lang="en-US" altLang="ko-KR" sz="1500" dirty="0" err="1" smtClean="0"/>
              <a:t>Poolview</a:t>
            </a:r>
            <a:r>
              <a:rPr lang="en-US" altLang="ko-KR" sz="1500" dirty="0" smtClean="0"/>
              <a:t>: Stream Privacy for Grassroots Participatory Sensing,” Proc. 6th ACM </a:t>
            </a:r>
            <a:r>
              <a:rPr lang="en-US" altLang="ko-KR" sz="1500" dirty="0" err="1" smtClean="0"/>
              <a:t>SenSys</a:t>
            </a:r>
            <a:r>
              <a:rPr lang="en-US" altLang="ko-KR" sz="1500" dirty="0" smtClean="0"/>
              <a:t>, 2008, pp. 281–94.</a:t>
            </a:r>
          </a:p>
          <a:p>
            <a:pPr lvl="1">
              <a:buNone/>
            </a:pPr>
            <a:r>
              <a:rPr lang="en-US" altLang="ko-KR" sz="1500" dirty="0" smtClean="0"/>
              <a:t>[36] A. T. Campbell et al., “</a:t>
            </a:r>
            <a:r>
              <a:rPr lang="en-US" altLang="ko-KR" sz="1500" dirty="0" err="1" smtClean="0"/>
              <a:t>NeuroPhone</a:t>
            </a:r>
            <a:r>
              <a:rPr lang="en-US" altLang="ko-KR" sz="1500" dirty="0" smtClean="0"/>
              <a:t>: Brain-Mobile Phone Interface Using a Wireless EEG Headset,” Proc. 2nd ACM SIGCOMM </a:t>
            </a:r>
            <a:r>
              <a:rPr lang="en-US" altLang="ko-KR" sz="1500" dirty="0" err="1" smtClean="0"/>
              <a:t>Wksp</a:t>
            </a:r>
            <a:r>
              <a:rPr lang="en-US" altLang="ko-KR" sz="1500" dirty="0" smtClean="0"/>
              <a:t>. Networking, Sys., and Apps. on Mobile Handhelds, New Delhi, India, Aug. 30, 2010.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Human-centric Mobile Computing: 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Motivation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774"/>
          </a:xfrm>
        </p:spPr>
        <p:txBody>
          <a:bodyPr/>
          <a:lstStyle/>
          <a:p>
            <a:r>
              <a:rPr lang="en-US" altLang="ko-KR" dirty="0" smtClean="0"/>
              <a:t>Today’s smartphone has a rich set of embedded sensors</a:t>
            </a:r>
          </a:p>
          <a:p>
            <a:pPr lvl="1"/>
            <a:r>
              <a:rPr lang="en-US" altLang="ko-KR" sz="1600" dirty="0" smtClean="0"/>
              <a:t>e.g.) accelerometer, digital compass, gyroscope, GPS, microphone, camera etc.</a:t>
            </a:r>
          </a:p>
          <a:p>
            <a:pPr lvl="1"/>
            <a:r>
              <a:rPr lang="en-US" altLang="ko-KR" sz="1600" dirty="0" smtClean="0"/>
              <a:t>Also to possible programmable</a:t>
            </a:r>
          </a:p>
          <a:p>
            <a:pPr lvl="1"/>
            <a:endParaRPr lang="en-US" altLang="ko-KR" sz="1600" dirty="0" smtClean="0"/>
          </a:p>
          <a:p>
            <a:r>
              <a:rPr lang="en-US" altLang="ko-KR" dirty="0" smtClean="0"/>
              <a:t>Enabling new applications across a wide variety of domains</a:t>
            </a:r>
          </a:p>
          <a:p>
            <a:pPr lvl="1"/>
            <a:r>
              <a:rPr lang="en-US" altLang="ko-KR" sz="1600" dirty="0" smtClean="0"/>
              <a:t>e.g.) healthcare, social networks, safety, environmental monitoring, transportation etc.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Motivation</a:t>
            </a:r>
          </a:p>
          <a:p>
            <a:pPr lvl="1"/>
            <a:r>
              <a:rPr lang="en-US" altLang="ko-KR" sz="1600" dirty="0" smtClean="0"/>
              <a:t>For the novice or practitioner not working in this field </a:t>
            </a:r>
          </a:p>
          <a:p>
            <a:pPr lvl="1"/>
            <a:r>
              <a:rPr lang="en-US" altLang="ko-KR" sz="1600" dirty="0" smtClean="0"/>
              <a:t>Quickly up to date with where things stand</a:t>
            </a:r>
          </a:p>
          <a:p>
            <a:pPr lvl="1"/>
            <a:endParaRPr lang="en-US" altLang="ko-KR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Human-centric Mobile Computing: 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Problem Definition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774"/>
          </a:xfrm>
        </p:spPr>
        <p:txBody>
          <a:bodyPr/>
          <a:lstStyle/>
          <a:p>
            <a:r>
              <a:rPr lang="en-US" altLang="ko-KR" dirty="0" smtClean="0"/>
              <a:t>Increasing of the embedded sensors in the mobile phone </a:t>
            </a:r>
          </a:p>
          <a:p>
            <a:pPr lvl="1"/>
            <a:r>
              <a:rPr lang="en-US" altLang="ko-KR" dirty="0" smtClean="0"/>
              <a:t>Has brought the variety challenges and changes</a:t>
            </a:r>
          </a:p>
          <a:p>
            <a:pPr lvl="1"/>
            <a:r>
              <a:rPr lang="en-US" altLang="ko-KR" dirty="0" smtClean="0"/>
              <a:t>A variety of applications being developed at the many domains</a:t>
            </a:r>
          </a:p>
          <a:p>
            <a:pPr lvl="1"/>
            <a:r>
              <a:rPr lang="en-US" altLang="ko-KR" dirty="0" smtClean="0"/>
              <a:t>To progressed of the related studies for mobile phone sensing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Needs</a:t>
            </a:r>
          </a:p>
          <a:p>
            <a:pPr lvl="1"/>
            <a:r>
              <a:rPr lang="en-US" altLang="ko-KR" dirty="0" smtClean="0"/>
              <a:t>To clean up about the relevant information for research</a:t>
            </a:r>
          </a:p>
          <a:p>
            <a:pPr lvl="1"/>
            <a:r>
              <a:rPr lang="en-US" altLang="ko-KR" dirty="0" smtClean="0"/>
              <a:t>To a discussion for emerging sensing paradigms</a:t>
            </a:r>
          </a:p>
          <a:p>
            <a:pPr lvl="1"/>
            <a:r>
              <a:rPr lang="en-US" altLang="ko-KR" dirty="0" smtClean="0"/>
              <a:t>To formulate an architectural framework</a:t>
            </a:r>
          </a:p>
          <a:p>
            <a:pPr lvl="1"/>
            <a:r>
              <a:rPr lang="en-US" altLang="ko-KR" dirty="0" smtClean="0"/>
              <a:t>etc.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Human-centric Mobile Computing: 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Approach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774"/>
          </a:xfrm>
        </p:spPr>
        <p:txBody>
          <a:bodyPr/>
          <a:lstStyle/>
          <a:p>
            <a:r>
              <a:rPr lang="en-US" altLang="ko-KR" dirty="0" smtClean="0"/>
              <a:t>Introduce</a:t>
            </a:r>
          </a:p>
          <a:p>
            <a:pPr lvl="1"/>
            <a:r>
              <a:rPr lang="en-US" altLang="ko-KR" sz="1600" dirty="0" smtClean="0"/>
              <a:t>Related research and application for a wide variety of domains</a:t>
            </a:r>
          </a:p>
          <a:p>
            <a:pPr lvl="1"/>
            <a:endParaRPr lang="en-US" altLang="ko-KR" sz="1600" dirty="0" smtClean="0"/>
          </a:p>
          <a:p>
            <a:r>
              <a:rPr lang="en-US" altLang="ko-KR" dirty="0" smtClean="0"/>
              <a:t>Classify</a:t>
            </a:r>
          </a:p>
          <a:p>
            <a:pPr lvl="1"/>
            <a:r>
              <a:rPr lang="en-US" altLang="ko-KR" sz="1600" dirty="0" smtClean="0"/>
              <a:t>Categorized of the related research and application</a:t>
            </a:r>
          </a:p>
          <a:p>
            <a:pPr lvl="1"/>
            <a:endParaRPr lang="en-US" altLang="ko-KR" sz="1600" dirty="0" smtClean="0"/>
          </a:p>
          <a:p>
            <a:r>
              <a:rPr lang="en-US" altLang="ko-KR" dirty="0" smtClean="0"/>
              <a:t>Clarify</a:t>
            </a:r>
          </a:p>
          <a:p>
            <a:pPr lvl="1"/>
            <a:r>
              <a:rPr lang="en-US" altLang="ko-KR" sz="1600" dirty="0" smtClean="0"/>
              <a:t>Defined of the related terms and clarity of the semantics of information for research</a:t>
            </a:r>
          </a:p>
          <a:p>
            <a:pPr lvl="1"/>
            <a:endParaRPr lang="en-US" altLang="ko-KR" sz="1600" dirty="0" smtClean="0"/>
          </a:p>
          <a:p>
            <a:r>
              <a:rPr lang="en-US" altLang="ko-KR" dirty="0" smtClean="0"/>
              <a:t>Propose</a:t>
            </a:r>
          </a:p>
          <a:p>
            <a:pPr lvl="1"/>
            <a:r>
              <a:rPr lang="en-US" altLang="ko-KR" sz="1600" dirty="0" smtClean="0"/>
              <a:t>As a result, propose to formulate an architectural framework for mobile phone sensing</a:t>
            </a:r>
            <a:endParaRPr lang="ko-KR" altLang="en-US" sz="16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Human-centric Mobile Computing: 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Related Work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774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Application</a:t>
            </a:r>
          </a:p>
          <a:p>
            <a:pPr lvl="1"/>
            <a:r>
              <a:rPr lang="en-US" altLang="ko-KR" dirty="0" smtClean="0"/>
              <a:t>Healthcare</a:t>
            </a:r>
          </a:p>
          <a:p>
            <a:pPr lvl="2"/>
            <a:r>
              <a:rPr lang="en-US" altLang="ko-KR" dirty="0" smtClean="0"/>
              <a:t>UbiFit Garden</a:t>
            </a:r>
            <a:r>
              <a:rPr lang="en-US" altLang="ko-KR" baseline="30000" dirty="0" smtClean="0"/>
              <a:t>[1]</a:t>
            </a:r>
          </a:p>
          <a:p>
            <a:pPr lvl="1"/>
            <a:r>
              <a:rPr lang="en-US" altLang="ko-KR" dirty="0" smtClean="0"/>
              <a:t>Social Network</a:t>
            </a:r>
          </a:p>
          <a:p>
            <a:pPr lvl="2"/>
            <a:r>
              <a:rPr lang="en-US" altLang="ko-KR" dirty="0" smtClean="0"/>
              <a:t>The Dartmouth CenceMe Project</a:t>
            </a:r>
            <a:r>
              <a:rPr lang="en-US" altLang="ko-KR" baseline="30000" dirty="0" smtClean="0"/>
              <a:t>[2]</a:t>
            </a:r>
          </a:p>
          <a:p>
            <a:pPr lvl="1"/>
            <a:r>
              <a:rPr lang="en-US" altLang="ko-KR" dirty="0" smtClean="0"/>
              <a:t>Environmental Monitoring</a:t>
            </a:r>
          </a:p>
          <a:p>
            <a:pPr lvl="2"/>
            <a:r>
              <a:rPr lang="en-US" altLang="ko-KR" dirty="0" smtClean="0"/>
              <a:t>PEIR Project</a:t>
            </a:r>
            <a:r>
              <a:rPr lang="en-US" altLang="ko-KR" baseline="30000" dirty="0" smtClean="0"/>
              <a:t>[3]</a:t>
            </a:r>
          </a:p>
          <a:p>
            <a:pPr lvl="1"/>
            <a:r>
              <a:rPr lang="en-US" altLang="ko-KR" dirty="0" smtClean="0"/>
              <a:t>Transportation</a:t>
            </a:r>
          </a:p>
          <a:p>
            <a:pPr lvl="2"/>
            <a:r>
              <a:rPr lang="en-US" altLang="ko-KR" dirty="0" smtClean="0"/>
              <a:t>MIT VTrack Project</a:t>
            </a:r>
            <a:r>
              <a:rPr lang="en-US" altLang="ko-KR" baseline="30000" dirty="0" smtClean="0"/>
              <a:t>[4]</a:t>
            </a:r>
          </a:p>
          <a:p>
            <a:pPr lvl="2"/>
            <a:r>
              <a:rPr lang="en-US" altLang="ko-KR" dirty="0" smtClean="0"/>
              <a:t>Mobile Millennium Project</a:t>
            </a:r>
            <a:r>
              <a:rPr lang="en-US" altLang="ko-KR" baseline="30000" dirty="0" smtClean="0"/>
              <a:t>[5]</a:t>
            </a:r>
          </a:p>
          <a:p>
            <a:pPr lvl="2"/>
            <a:endParaRPr lang="en-US" altLang="ko-KR" dirty="0" smtClean="0"/>
          </a:p>
          <a:p>
            <a:r>
              <a:rPr lang="en-US" altLang="ko-KR" dirty="0" smtClean="0"/>
              <a:t>Research</a:t>
            </a:r>
          </a:p>
          <a:p>
            <a:pPr lvl="1"/>
            <a:r>
              <a:rPr lang="en-US" altLang="ko-KR" sz="1600" dirty="0" smtClean="0"/>
              <a:t>MSP: Mobile Sensing Platform</a:t>
            </a:r>
            <a:r>
              <a:rPr lang="en-US" altLang="ko-KR" sz="1600" baseline="30000" dirty="0" smtClean="0"/>
              <a:t>[6]</a:t>
            </a:r>
          </a:p>
          <a:p>
            <a:pPr lvl="1"/>
            <a:r>
              <a:rPr lang="en-US" altLang="ko-KR" sz="1600" dirty="0" smtClean="0"/>
              <a:t>Garbage Watch</a:t>
            </a:r>
            <a:r>
              <a:rPr lang="en-US" altLang="ko-KR" sz="1600" baseline="30000" dirty="0" smtClean="0"/>
              <a:t>[23]</a:t>
            </a:r>
          </a:p>
          <a:p>
            <a:pPr lvl="1"/>
            <a:r>
              <a:rPr lang="en-US" altLang="ko-KR" sz="1600" dirty="0" smtClean="0"/>
              <a:t>Participatory Urbanism</a:t>
            </a:r>
            <a:r>
              <a:rPr lang="en-US" altLang="ko-KR" sz="1600" baseline="30000" dirty="0" smtClean="0"/>
              <a:t>[20]</a:t>
            </a:r>
          </a:p>
          <a:p>
            <a:pPr lvl="1"/>
            <a:r>
              <a:rPr lang="en-US" altLang="ko-KR" sz="1600" dirty="0" smtClean="0"/>
              <a:t>SoundSense</a:t>
            </a:r>
            <a:r>
              <a:rPr lang="en-US" altLang="ko-KR" sz="1600" baseline="30000" dirty="0" smtClean="0"/>
              <a:t>[11]</a:t>
            </a:r>
          </a:p>
          <a:p>
            <a:pPr lvl="1"/>
            <a:r>
              <a:rPr lang="en-US" altLang="ko-KR" sz="1600" dirty="0" smtClean="0"/>
              <a:t>etc.</a:t>
            </a:r>
            <a:endParaRPr lang="ko-KR" altLang="en-US" sz="16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Human-centric Mobile Computing: 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Related Work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77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UbiFit Garden</a:t>
            </a:r>
            <a:r>
              <a:rPr lang="en-US" altLang="ko-KR" baseline="30000" dirty="0" smtClean="0"/>
              <a:t>[1]</a:t>
            </a:r>
          </a:p>
          <a:p>
            <a:pPr lvl="1"/>
            <a:r>
              <a:rPr lang="en-US" altLang="ko-KR" sz="1600" dirty="0" smtClean="0"/>
              <a:t>Captures levels of physical activity and related information</a:t>
            </a:r>
          </a:p>
          <a:p>
            <a:pPr lvl="1"/>
            <a:r>
              <a:rPr lang="en-US" altLang="ko-KR" sz="1600" dirty="0" smtClean="0"/>
              <a:t>Provide feedback to the user about the result</a:t>
            </a:r>
          </a:p>
          <a:p>
            <a:pPr lvl="1"/>
            <a:r>
              <a:rPr lang="en-US" altLang="ko-KR" sz="1600" dirty="0" smtClean="0"/>
              <a:t>Encouraging more exercise!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Human-centric Mobile Computing: 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827362"/>
            <a:ext cx="3471863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866900"/>
            <a:ext cx="341471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651274"/>
            <a:ext cx="348138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Related Work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77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The Dartmouth CenceMe Project</a:t>
            </a:r>
            <a:r>
              <a:rPr lang="en-US" altLang="ko-KR" baseline="30000" dirty="0" smtClean="0"/>
              <a:t>[2]</a:t>
            </a:r>
          </a:p>
          <a:p>
            <a:pPr lvl="1"/>
            <a:r>
              <a:rPr lang="en-US" altLang="ko-KR" sz="1600" dirty="0" smtClean="0"/>
              <a:t>Investigating the use of sensors in the mobile phone </a:t>
            </a:r>
          </a:p>
          <a:p>
            <a:pPr lvl="1"/>
            <a:r>
              <a:rPr lang="en-US" altLang="ko-KR" sz="1600" dirty="0" smtClean="0"/>
              <a:t>To automatically classify events in people's lives, called sensing presence</a:t>
            </a:r>
          </a:p>
          <a:p>
            <a:pPr lvl="1"/>
            <a:r>
              <a:rPr lang="en-US" altLang="ko-KR" sz="1600" dirty="0" smtClean="0"/>
              <a:t>Selectively share this presence using online social networks</a:t>
            </a:r>
          </a:p>
          <a:p>
            <a:pPr lvl="2"/>
            <a:r>
              <a:rPr lang="en-US" altLang="ko-KR" sz="1400" dirty="0" smtClean="0"/>
              <a:t>e.g.) Twitter, Facebook, MySpace etc.</a:t>
            </a:r>
            <a:endParaRPr lang="en-US" altLang="ko-KR" sz="160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Human-centric Mobile Computing: 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0299" y="2780928"/>
            <a:ext cx="431993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Related Work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3777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PEIR Project</a:t>
            </a:r>
            <a:r>
              <a:rPr lang="en-US" altLang="ko-KR" baseline="30000" dirty="0" smtClean="0"/>
              <a:t>[3]</a:t>
            </a:r>
          </a:p>
          <a:p>
            <a:pPr lvl="1"/>
            <a:r>
              <a:rPr lang="en-US" altLang="ko-KR" sz="1600" dirty="0" smtClean="0"/>
              <a:t>PEIR: Personal Environmental Impact Report</a:t>
            </a:r>
          </a:p>
          <a:p>
            <a:pPr lvl="1"/>
            <a:r>
              <a:rPr lang="en-US" altLang="ko-KR" sz="1600" dirty="0" smtClean="0"/>
              <a:t>Uses sensors in phones to build a system</a:t>
            </a:r>
          </a:p>
          <a:p>
            <a:pPr lvl="1"/>
            <a:r>
              <a:rPr lang="en-US" altLang="ko-KR" sz="1600" dirty="0" smtClean="0"/>
              <a:t>Track how the actions of individuals affect </a:t>
            </a:r>
            <a:br>
              <a:rPr lang="en-US" altLang="ko-KR" sz="1600" dirty="0" smtClean="0"/>
            </a:br>
            <a:r>
              <a:rPr lang="en-US" altLang="ko-KR" sz="1600" dirty="0" smtClean="0"/>
              <a:t>both their exposure and their contribution to problems</a:t>
            </a:r>
          </a:p>
          <a:p>
            <a:pPr lvl="2"/>
            <a:r>
              <a:rPr lang="en-US" altLang="ko-KR" sz="1400" dirty="0" smtClean="0"/>
              <a:t>e.g.) carbon emissions</a:t>
            </a:r>
            <a:endParaRPr lang="en-US" altLang="ko-KR" sz="160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Human-centric Mobile Computing: A Survey of Mobile Phone Sensing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F0DA4-7CF7-43A4-9D5D-674B346F2608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068960"/>
            <a:ext cx="7099082" cy="334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124744"/>
            <a:ext cx="306463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8392</TotalTime>
  <Words>2397</Words>
  <Application>Microsoft Office PowerPoint</Application>
  <PresentationFormat>화면 슬라이드 쇼(4:3)</PresentationFormat>
  <Paragraphs>347</Paragraphs>
  <Slides>24</Slides>
  <Notes>24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Human-centric Mobile Computing - A Survey of Mobile Phone Sensing -</vt:lpstr>
      <vt:lpstr>Introduction</vt:lpstr>
      <vt:lpstr>Motivation</vt:lpstr>
      <vt:lpstr>Problem Definition</vt:lpstr>
      <vt:lpstr>Approach</vt:lpstr>
      <vt:lpstr>Related Work</vt:lpstr>
      <vt:lpstr>Related Work (Cont.)</vt:lpstr>
      <vt:lpstr>Related Work (Cont.)</vt:lpstr>
      <vt:lpstr>Related Work (Cont.)</vt:lpstr>
      <vt:lpstr>Related Work (Cont.)</vt:lpstr>
      <vt:lpstr>Related Work (Cont.)</vt:lpstr>
      <vt:lpstr>Related Work (Cont.)</vt:lpstr>
      <vt:lpstr>Sensors</vt:lpstr>
      <vt:lpstr>Application and App Stores</vt:lpstr>
      <vt:lpstr>Sensing Scale and Paradigms</vt:lpstr>
      <vt:lpstr>Mobile Phone Sensing Architecture</vt:lpstr>
      <vt:lpstr>Sense: The Mobile Phone as a Sensor</vt:lpstr>
      <vt:lpstr>Learn: Interpreting Sensor Data</vt:lpstr>
      <vt:lpstr>Inform, Share, and Persuasion: Closing The Sensing Loop</vt:lpstr>
      <vt:lpstr>Contribution</vt:lpstr>
      <vt:lpstr>Q&amp;A</vt:lpstr>
      <vt:lpstr>References</vt:lpstr>
      <vt:lpstr>References (Cont.)</vt:lpstr>
      <vt:lpstr>References (Cont.)</vt:lpstr>
    </vt:vector>
  </TitlesOfParts>
  <Company>Myong-Ji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한아</dc:creator>
  <cp:lastModifiedBy>Joo</cp:lastModifiedBy>
  <cp:revision>785</cp:revision>
  <dcterms:created xsi:type="dcterms:W3CDTF">2010-01-20T00:30:18Z</dcterms:created>
  <dcterms:modified xsi:type="dcterms:W3CDTF">2011-04-08T02:28:52Z</dcterms:modified>
</cp:coreProperties>
</file>