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325" r:id="rId2"/>
    <p:sldId id="336" r:id="rId3"/>
    <p:sldId id="333" r:id="rId4"/>
    <p:sldId id="361" r:id="rId5"/>
    <p:sldId id="367" r:id="rId6"/>
    <p:sldId id="362" r:id="rId7"/>
    <p:sldId id="268" r:id="rId8"/>
    <p:sldId id="363" r:id="rId9"/>
    <p:sldId id="364" r:id="rId10"/>
    <p:sldId id="332" r:id="rId11"/>
    <p:sldId id="310" r:id="rId12"/>
    <p:sldId id="271" r:id="rId13"/>
    <p:sldId id="273" r:id="rId14"/>
    <p:sldId id="274" r:id="rId15"/>
    <p:sldId id="298" r:id="rId16"/>
    <p:sldId id="299" r:id="rId17"/>
    <p:sldId id="276" r:id="rId18"/>
    <p:sldId id="373" r:id="rId19"/>
    <p:sldId id="374" r:id="rId20"/>
    <p:sldId id="375" r:id="rId21"/>
    <p:sldId id="376" r:id="rId22"/>
    <p:sldId id="377" r:id="rId23"/>
    <p:sldId id="378" r:id="rId24"/>
    <p:sldId id="334" r:id="rId25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6" autoAdjust="0"/>
  </p:normalViewPr>
  <p:slideViewPr>
    <p:cSldViewPr snapToGrid="0">
      <p:cViewPr varScale="1">
        <p:scale>
          <a:sx n="81" d="100"/>
          <a:sy n="81" d="100"/>
        </p:scale>
        <p:origin x="-944" y="-112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Chapter 3:  Processes-IPC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733" y="277416"/>
            <a:ext cx="8199967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Bounded-Buffer – Producer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3" y="1428750"/>
            <a:ext cx="7963782" cy="4482704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ko-KR" sz="210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	while (true) {</a:t>
            </a:r>
            <a:br>
              <a:rPr lang="en-US" altLang="ko-KR" sz="2100">
                <a:latin typeface="Monaco" charset="0"/>
              </a:rPr>
            </a:br>
            <a:r>
              <a:rPr lang="en-US" altLang="ko-KR" sz="2100">
                <a:latin typeface="Monaco" charset="0"/>
              </a:rPr>
              <a:t>   /* Produce an item */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        while (((in = (in + 1) % BUFFER SIZE count)  == out)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	     ;   /* do nothing -- no free buffers */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	    buffer[in] = item;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	    in = (in + 1) % BUFFER SIZE;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     }</a:t>
            </a:r>
          </a:p>
          <a:p>
            <a:pPr>
              <a:buFont typeface="Monotype Sorts" charset="2"/>
              <a:buNone/>
            </a:pPr>
            <a:endParaRPr lang="en-US" altLang="ko-KR" sz="2100">
              <a:latin typeface="Monaco" charset="0"/>
            </a:endParaRPr>
          </a:p>
          <a:p>
            <a:pPr>
              <a:buFont typeface="Monotype Sorts" charset="2"/>
              <a:buNone/>
            </a:pPr>
            <a:endParaRPr lang="en-US" altLang="ko-KR" sz="2100"/>
          </a:p>
          <a:p>
            <a:pPr>
              <a:buFont typeface="Monotype Sorts" charset="2"/>
              <a:buNone/>
            </a:pPr>
            <a:r>
              <a:rPr lang="en-US" altLang="ko-KR" sz="1700"/>
              <a:t>	</a:t>
            </a:r>
          </a:p>
          <a:p>
            <a:pPr marL="7509698" lvl="4">
              <a:buNone/>
            </a:pPr>
            <a:endParaRPr lang="en-US" altLang="ko-KR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Bounded Buffer – Consumer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1500188"/>
            <a:ext cx="6671646" cy="4411266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smtClean="0">
                <a:latin typeface="Monaco" charset="0"/>
              </a:rPr>
              <a:t>	</a:t>
            </a:r>
            <a:r>
              <a:rPr lang="en-US" altLang="ko-KR" sz="2100">
                <a:latin typeface="Monaco" charset="0"/>
              </a:rPr>
              <a:t>while (true) {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          while (in == out)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                 ; // do nothing -- nothing to consume</a:t>
            </a:r>
          </a:p>
          <a:p>
            <a:pPr>
              <a:buFont typeface="Monotype Sorts" charset="2"/>
              <a:buNone/>
            </a:pPr>
            <a:endParaRPr lang="en-US" altLang="ko-KR" sz="210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	     // remove an item from the buffer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	     item = buffer[out];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	     out = (out + 1) % BUFFER SIZE;</a:t>
            </a:r>
          </a:p>
          <a:p>
            <a:pPr>
              <a:buFont typeface="Monotype Sorts" charset="2"/>
              <a:buNone/>
            </a:pPr>
            <a:r>
              <a:rPr lang="en-US" altLang="ko-KR" sz="2100">
                <a:latin typeface="Monaco" charset="0"/>
              </a:rPr>
              <a:t>	return item;</a:t>
            </a:r>
          </a:p>
          <a:p>
            <a:pPr>
              <a:buFont typeface="Monotype Sorts" charset="2"/>
              <a:buNone/>
            </a:pPr>
            <a:r>
              <a:rPr lang="en-US" altLang="ko-KR" sz="2100" i="1">
                <a:latin typeface="Monaco" charset="0"/>
              </a:rPr>
              <a:t>     </a:t>
            </a:r>
            <a:r>
              <a:rPr lang="en-US" altLang="ko-KR" sz="2100">
                <a:latin typeface="Monac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133" y="296466"/>
            <a:ext cx="8915400" cy="576263"/>
          </a:xfrm>
        </p:spPr>
        <p:txBody>
          <a:bodyPr/>
          <a:lstStyle/>
          <a:p>
            <a:pPr eaLnBrk="1" hangingPunct="1"/>
            <a:r>
              <a:rPr lang="en-US" altLang="ko-KR" sz="2600" dirty="0" smtClean="0"/>
              <a:t>Message Passing Systems</a:t>
            </a:r>
            <a:endParaRPr lang="en-US" altLang="ko-KR" sz="26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336404" cy="45303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/>
              <a:t>IPC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ko-KR" sz="2400" b="1" dirty="0" smtClean="0"/>
              <a:t>send</a:t>
            </a:r>
            <a:r>
              <a:rPr lang="en-US" altLang="ko-KR" sz="2400" dirty="0" smtClean="0"/>
              <a:t>(</a:t>
            </a:r>
            <a:r>
              <a:rPr lang="en-US" altLang="ko-KR" sz="2400" i="1" dirty="0" smtClean="0"/>
              <a:t>message</a:t>
            </a:r>
            <a:r>
              <a:rPr lang="en-US" altLang="ko-KR" sz="2400" dirty="0" smtClean="0"/>
              <a:t>) – message size fixed or variable </a:t>
            </a:r>
          </a:p>
          <a:p>
            <a:pPr lvl="1">
              <a:lnSpc>
                <a:spcPct val="90000"/>
              </a:lnSpc>
            </a:pPr>
            <a:r>
              <a:rPr lang="en-US" altLang="ko-KR" sz="2400" b="1" dirty="0" smtClean="0"/>
              <a:t>receive</a:t>
            </a:r>
            <a:r>
              <a:rPr lang="en-US" altLang="ko-KR" sz="2400" dirty="0" smtClean="0"/>
              <a:t>(</a:t>
            </a:r>
            <a:r>
              <a:rPr lang="en-US" altLang="ko-KR" sz="2400" i="1" dirty="0" smtClean="0"/>
              <a:t>message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/>
              <a:t>If </a:t>
            </a:r>
            <a:r>
              <a:rPr lang="en-US" altLang="ko-KR" sz="2400" i="1" dirty="0" smtClean="0"/>
              <a:t>P</a:t>
            </a:r>
            <a:r>
              <a:rPr lang="en-US" altLang="ko-KR" sz="2400" dirty="0" smtClean="0"/>
              <a:t> and </a:t>
            </a:r>
            <a:r>
              <a:rPr lang="en-US" altLang="ko-KR" sz="2400" i="1" dirty="0" smtClean="0"/>
              <a:t>Q</a:t>
            </a:r>
            <a:r>
              <a:rPr lang="en-US" altLang="ko-KR" sz="2400" dirty="0" smtClean="0"/>
              <a:t> wish to communicate, 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establish a </a:t>
            </a:r>
            <a:r>
              <a:rPr lang="en-US" altLang="ko-KR" sz="2400" i="1" dirty="0" smtClean="0"/>
              <a:t>communication</a:t>
            </a:r>
            <a:r>
              <a:rPr lang="en-US" altLang="ko-KR" sz="2400" dirty="0" smtClean="0"/>
              <a:t> </a:t>
            </a:r>
            <a:r>
              <a:rPr lang="en-US" altLang="ko-KR" sz="2400" i="1" dirty="0" smtClean="0"/>
              <a:t>link</a:t>
            </a:r>
            <a:r>
              <a:rPr lang="en-US" altLang="ko-KR" sz="2400" dirty="0" smtClean="0"/>
              <a:t> between them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/>
              <a:t>Methods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Direct / Indirect Communication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Synchronous / Asynchronous Communication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Direct Communication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5" y="1233487"/>
            <a:ext cx="8272198" cy="4530329"/>
          </a:xfrm>
        </p:spPr>
        <p:txBody>
          <a:bodyPr/>
          <a:lstStyle/>
          <a:p>
            <a:r>
              <a:rPr lang="en-US" altLang="ko-KR" sz="2000" dirty="0" smtClean="0"/>
              <a:t>Processes must name each other explicitly:</a:t>
            </a:r>
          </a:p>
          <a:p>
            <a:pPr lvl="1"/>
            <a:r>
              <a:rPr lang="en-US" altLang="ko-KR" sz="2000" b="1" dirty="0" smtClean="0"/>
              <a:t>send</a:t>
            </a:r>
            <a:r>
              <a:rPr lang="en-US" altLang="ko-KR" sz="2000" dirty="0" smtClean="0"/>
              <a:t> (</a:t>
            </a:r>
            <a:r>
              <a:rPr lang="en-US" altLang="ko-KR" sz="2000" i="1" dirty="0" smtClean="0"/>
              <a:t>P, message</a:t>
            </a:r>
            <a:r>
              <a:rPr lang="en-US" altLang="ko-KR" sz="2000" dirty="0" smtClean="0"/>
              <a:t>) – send a message to process P</a:t>
            </a:r>
          </a:p>
          <a:p>
            <a:pPr lvl="1"/>
            <a:r>
              <a:rPr lang="en-US" altLang="ko-KR" sz="2000" b="1" dirty="0" smtClean="0"/>
              <a:t>receive</a:t>
            </a:r>
            <a:r>
              <a:rPr lang="en-US" altLang="ko-KR" sz="2000" dirty="0" smtClean="0"/>
              <a:t>(</a:t>
            </a:r>
            <a:r>
              <a:rPr lang="en-US" altLang="ko-KR" sz="2000" i="1" dirty="0" smtClean="0"/>
              <a:t>Q, message</a:t>
            </a:r>
            <a:r>
              <a:rPr lang="en-US" altLang="ko-KR" sz="2000" dirty="0" smtClean="0"/>
              <a:t>) – receive a message from process Q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000" dirty="0" smtClean="0"/>
              <a:t>Properties of communication link</a:t>
            </a:r>
          </a:p>
          <a:p>
            <a:pPr lvl="1"/>
            <a:r>
              <a:rPr lang="en-US" altLang="ko-KR" sz="2000" dirty="0" smtClean="0"/>
              <a:t>Links are established automatically</a:t>
            </a:r>
          </a:p>
          <a:p>
            <a:pPr lvl="1"/>
            <a:r>
              <a:rPr lang="en-US" altLang="ko-KR" sz="2000" dirty="0" smtClean="0"/>
              <a:t>A link is associated with exactly one pair of communicating processes</a:t>
            </a:r>
          </a:p>
          <a:p>
            <a:pPr lvl="1"/>
            <a:r>
              <a:rPr lang="en-US" altLang="ko-KR" sz="2000" dirty="0" smtClean="0"/>
              <a:t>Between each pair there exists exactly one link</a:t>
            </a:r>
          </a:p>
          <a:p>
            <a:pPr lvl="1"/>
            <a:r>
              <a:rPr lang="en-US" altLang="ko-KR" sz="2000" dirty="0" smtClean="0"/>
              <a:t>The link may be unidirectional, but is usually bi-directional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Indirect Communication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5" y="1246585"/>
            <a:ext cx="8229776" cy="4158853"/>
          </a:xfrm>
        </p:spPr>
        <p:txBody>
          <a:bodyPr/>
          <a:lstStyle/>
          <a:p>
            <a:r>
              <a:rPr lang="en-US" altLang="ko-KR" sz="2000" dirty="0" smtClean="0"/>
              <a:t>Messages are directed and received from mailboxes (also referred to as ports)</a:t>
            </a:r>
          </a:p>
          <a:p>
            <a:pPr lvl="1"/>
            <a:r>
              <a:rPr lang="en-US" altLang="ko-KR" sz="2000" dirty="0" smtClean="0"/>
              <a:t>Each mailbox has a unique id</a:t>
            </a:r>
          </a:p>
          <a:p>
            <a:pPr lvl="1"/>
            <a:r>
              <a:rPr lang="en-US" altLang="ko-KR" sz="2000" dirty="0" smtClean="0"/>
              <a:t>Processes can communicate only if they share a mailbox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000" dirty="0" smtClean="0"/>
              <a:t>Properties of communication link</a:t>
            </a:r>
          </a:p>
          <a:p>
            <a:pPr lvl="1"/>
            <a:r>
              <a:rPr lang="en-US" altLang="ko-KR" sz="2000" dirty="0" smtClean="0"/>
              <a:t>Link established only if processes share a common mailbox</a:t>
            </a:r>
          </a:p>
          <a:p>
            <a:pPr lvl="1"/>
            <a:r>
              <a:rPr lang="en-US" altLang="ko-KR" sz="2000" dirty="0" smtClean="0"/>
              <a:t>A link may be associated with many processes</a:t>
            </a:r>
          </a:p>
          <a:p>
            <a:pPr lvl="1"/>
            <a:r>
              <a:rPr lang="en-US" altLang="ko-KR" sz="2000" dirty="0" smtClean="0"/>
              <a:t>Each pair of processes may share several communication links</a:t>
            </a:r>
          </a:p>
          <a:p>
            <a:pPr lvl="1"/>
            <a:r>
              <a:rPr lang="en-US" altLang="ko-KR" sz="2000" dirty="0" smtClean="0"/>
              <a:t>Link may be unidirectional or bi-directional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Indirect Communication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46585"/>
            <a:ext cx="8212579" cy="3820715"/>
          </a:xfrm>
        </p:spPr>
        <p:txBody>
          <a:bodyPr/>
          <a:lstStyle/>
          <a:p>
            <a:r>
              <a:rPr lang="en-US" altLang="ko-KR" sz="2000" dirty="0" smtClean="0"/>
              <a:t>Operations</a:t>
            </a:r>
          </a:p>
          <a:p>
            <a:pPr lvl="1"/>
            <a:r>
              <a:rPr lang="en-US" altLang="ko-KR" sz="2000" dirty="0" smtClean="0"/>
              <a:t>create a new mailbox</a:t>
            </a:r>
          </a:p>
          <a:p>
            <a:pPr lvl="1"/>
            <a:r>
              <a:rPr lang="en-US" altLang="ko-KR" sz="2000" dirty="0" smtClean="0"/>
              <a:t>send and receive messages through mailbox</a:t>
            </a:r>
          </a:p>
          <a:p>
            <a:pPr lvl="1"/>
            <a:r>
              <a:rPr lang="en-US" altLang="ko-KR" sz="2000" dirty="0" smtClean="0"/>
              <a:t>destroy a mailbox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000" dirty="0" smtClean="0"/>
              <a:t>Primitives are defined as:</a:t>
            </a:r>
          </a:p>
          <a:p>
            <a:pPr>
              <a:buFont typeface="Monotype Sorts" charset="2"/>
              <a:buNone/>
            </a:pPr>
            <a:r>
              <a:rPr lang="en-US" altLang="ko-KR" sz="2000" dirty="0" smtClean="0"/>
              <a:t>	</a:t>
            </a:r>
            <a:r>
              <a:rPr lang="en-US" altLang="ko-KR" sz="2000" b="1" dirty="0" smtClean="0"/>
              <a:t>send</a:t>
            </a:r>
            <a:r>
              <a:rPr lang="en-US" altLang="ko-KR" sz="2000" dirty="0" smtClean="0"/>
              <a:t>(</a:t>
            </a:r>
            <a:r>
              <a:rPr lang="en-US" altLang="ko-KR" sz="2000" i="1" dirty="0" smtClean="0"/>
              <a:t>A, message</a:t>
            </a:r>
            <a:r>
              <a:rPr lang="en-US" altLang="ko-KR" sz="2000" dirty="0" smtClean="0"/>
              <a:t>) – send a message to mailbox A</a:t>
            </a:r>
          </a:p>
          <a:p>
            <a:pPr>
              <a:buFont typeface="Monotype Sorts" charset="2"/>
              <a:buNone/>
            </a:pPr>
            <a:r>
              <a:rPr lang="en-US" altLang="ko-KR" sz="2000" dirty="0" smtClean="0"/>
              <a:t>	</a:t>
            </a:r>
            <a:r>
              <a:rPr lang="en-US" altLang="ko-KR" sz="2000" b="1" dirty="0" smtClean="0"/>
              <a:t>receive</a:t>
            </a:r>
            <a:r>
              <a:rPr lang="en-US" altLang="ko-KR" sz="2000" dirty="0" smtClean="0"/>
              <a:t>(</a:t>
            </a:r>
            <a:r>
              <a:rPr lang="en-US" altLang="ko-KR" sz="2000" i="1" dirty="0" smtClean="0"/>
              <a:t>A, message</a:t>
            </a:r>
            <a:r>
              <a:rPr lang="en-US" altLang="ko-KR" sz="2000" dirty="0" smtClean="0"/>
              <a:t>) – receive a message from mailbox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Synchronization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5" y="1233487"/>
            <a:ext cx="8092193" cy="4530329"/>
          </a:xfrm>
        </p:spPr>
        <p:txBody>
          <a:bodyPr/>
          <a:lstStyle/>
          <a:p>
            <a:pPr marL="398127" indent="-398127"/>
            <a:r>
              <a:rPr lang="en-US" altLang="ko-KR" dirty="0" smtClean="0"/>
              <a:t>Message passing may be either blocking or non-blocking</a:t>
            </a:r>
          </a:p>
          <a:p>
            <a:pPr marL="398127" indent="-398127"/>
            <a:endParaRPr lang="en-US" altLang="ko-KR" dirty="0" smtClean="0"/>
          </a:p>
          <a:p>
            <a:pPr marL="398127" indent="-398127"/>
            <a:r>
              <a:rPr lang="en-US" altLang="ko-KR" b="1" dirty="0" smtClean="0"/>
              <a:t>Blocking</a:t>
            </a:r>
            <a:r>
              <a:rPr lang="en-US" altLang="ko-KR" dirty="0" smtClean="0"/>
              <a:t> is considered </a:t>
            </a:r>
            <a:r>
              <a:rPr lang="en-US" altLang="ko-KR" b="1" dirty="0" smtClean="0"/>
              <a:t>synchronous</a:t>
            </a:r>
          </a:p>
          <a:p>
            <a:pPr marL="836998" lvl="1" indent="-358547"/>
            <a:r>
              <a:rPr lang="en-US" altLang="ko-KR" b="1" dirty="0" smtClean="0"/>
              <a:t>Blocking send </a:t>
            </a:r>
            <a:r>
              <a:rPr lang="en-US" altLang="ko-KR" dirty="0" smtClean="0"/>
              <a:t>has the sender block until the message is received</a:t>
            </a:r>
          </a:p>
          <a:p>
            <a:pPr marL="836998" lvl="1" indent="-358547"/>
            <a:r>
              <a:rPr lang="en-US" altLang="ko-KR" b="1" dirty="0" smtClean="0"/>
              <a:t>Blocking receive </a:t>
            </a:r>
            <a:r>
              <a:rPr lang="en-US" altLang="ko-KR" dirty="0" smtClean="0"/>
              <a:t>has the receiver block until a message is available</a:t>
            </a:r>
          </a:p>
          <a:p>
            <a:pPr marL="836998" lvl="1" indent="-358547"/>
            <a:endParaRPr lang="en-US" altLang="ko-KR" dirty="0" smtClean="0"/>
          </a:p>
          <a:p>
            <a:pPr marL="398127" indent="-398127"/>
            <a:r>
              <a:rPr lang="en-US" altLang="ko-KR" b="1" dirty="0" smtClean="0"/>
              <a:t>Non-blocking</a:t>
            </a:r>
            <a:r>
              <a:rPr lang="en-US" altLang="ko-KR" dirty="0" smtClean="0"/>
              <a:t> is considered </a:t>
            </a:r>
            <a:r>
              <a:rPr lang="en-US" altLang="ko-KR" b="1" dirty="0" smtClean="0"/>
              <a:t>asynchronous</a:t>
            </a:r>
          </a:p>
          <a:p>
            <a:pPr marL="836998" lvl="1" indent="-358547"/>
            <a:r>
              <a:rPr lang="en-US" altLang="ko-KR" b="1" dirty="0" smtClean="0"/>
              <a:t>Non-blocking </a:t>
            </a:r>
            <a:r>
              <a:rPr lang="en-US" altLang="ko-KR" dirty="0" smtClean="0"/>
              <a:t>send has the sender send the message and continue</a:t>
            </a:r>
          </a:p>
          <a:p>
            <a:pPr marL="836998" lvl="1" indent="-358547"/>
            <a:r>
              <a:rPr lang="en-US" altLang="ko-KR" b="1" dirty="0" smtClean="0"/>
              <a:t>Non-blocking </a:t>
            </a:r>
            <a:r>
              <a:rPr lang="en-US" altLang="ko-KR" dirty="0" smtClean="0"/>
              <a:t>receive has the receiver receive a valid message or null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Buffering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154106" cy="4530329"/>
          </a:xfrm>
        </p:spPr>
        <p:txBody>
          <a:bodyPr/>
          <a:lstStyle/>
          <a:p>
            <a:r>
              <a:rPr lang="en-US" altLang="ko-KR" sz="2000" dirty="0" smtClean="0"/>
              <a:t>Queue of messages attached to the link; implemented in one of three ways</a:t>
            </a:r>
          </a:p>
          <a:p>
            <a:pPr lvl="1">
              <a:buFont typeface="Monotype Sorts" charset="2"/>
              <a:buNone/>
            </a:pPr>
            <a:r>
              <a:rPr lang="en-US" altLang="ko-KR" sz="2000" dirty="0" smtClean="0">
                <a:solidFill>
                  <a:srgbClr val="CC6600"/>
                </a:solidFill>
              </a:rPr>
              <a:t>1.</a:t>
            </a:r>
            <a:r>
              <a:rPr lang="en-US" altLang="ko-KR" sz="2000" dirty="0" smtClean="0"/>
              <a:t>	Zero capacity – 0 messages</a:t>
            </a:r>
            <a:br>
              <a:rPr lang="en-US" altLang="ko-KR" sz="2000" dirty="0" smtClean="0"/>
            </a:br>
            <a:r>
              <a:rPr lang="en-US" altLang="ko-KR" sz="2000" dirty="0" smtClean="0"/>
              <a:t>Sender must wait for receiver (rendezvous)</a:t>
            </a:r>
          </a:p>
          <a:p>
            <a:pPr lvl="1">
              <a:buFont typeface="Monotype Sorts" charset="2"/>
              <a:buNone/>
            </a:pPr>
            <a:r>
              <a:rPr lang="en-US" altLang="ko-KR" sz="2000" dirty="0" smtClean="0">
                <a:solidFill>
                  <a:srgbClr val="CC6600"/>
                </a:solidFill>
              </a:rPr>
              <a:t>2.</a:t>
            </a:r>
            <a:r>
              <a:rPr lang="en-US" altLang="ko-KR" sz="2000" dirty="0" smtClean="0"/>
              <a:t>	Bounded capacity – finite length of </a:t>
            </a:r>
            <a:r>
              <a:rPr lang="en-US" altLang="ko-KR" sz="2000" i="1" dirty="0" smtClean="0"/>
              <a:t>n</a:t>
            </a:r>
            <a:r>
              <a:rPr lang="en-US" altLang="ko-KR" sz="2000" dirty="0" smtClean="0"/>
              <a:t> messages</a:t>
            </a:r>
            <a:br>
              <a:rPr lang="en-US" altLang="ko-KR" sz="2000" dirty="0" smtClean="0"/>
            </a:br>
            <a:r>
              <a:rPr lang="en-US" altLang="ko-KR" sz="2000" dirty="0" smtClean="0"/>
              <a:t>Sender must wait if link full</a:t>
            </a:r>
          </a:p>
          <a:p>
            <a:pPr lvl="1">
              <a:buFont typeface="Monotype Sorts" charset="2"/>
              <a:buNone/>
            </a:pPr>
            <a:r>
              <a:rPr lang="en-US" altLang="ko-KR" sz="2000" dirty="0" smtClean="0">
                <a:solidFill>
                  <a:srgbClr val="CC6600"/>
                </a:solidFill>
              </a:rPr>
              <a:t>3.</a:t>
            </a:r>
            <a:r>
              <a:rPr lang="en-US" altLang="ko-KR" sz="2000" dirty="0" smtClean="0"/>
              <a:t>	Unbounded capacity – infinite length </a:t>
            </a:r>
            <a:br>
              <a:rPr lang="en-US" altLang="ko-KR" sz="2000" dirty="0" smtClean="0"/>
            </a:br>
            <a:r>
              <a:rPr lang="en-US" altLang="ko-KR" sz="2000" dirty="0" smtClean="0"/>
              <a:t>Sender never waits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Pipes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198821" cy="4530329"/>
          </a:xfrm>
        </p:spPr>
        <p:txBody>
          <a:bodyPr/>
          <a:lstStyle/>
          <a:p>
            <a:r>
              <a:rPr lang="en-US" altLang="ko-KR" sz="2400" dirty="0" smtClean="0"/>
              <a:t>Acts as a conduit allowing two processes to communicate</a:t>
            </a:r>
          </a:p>
          <a:p>
            <a:endParaRPr lang="en-US" altLang="ko-KR" sz="2400" dirty="0" smtClean="0"/>
          </a:p>
          <a:p>
            <a:r>
              <a:rPr lang="en-US" altLang="ko-KR" sz="2400" b="1" dirty="0" smtClean="0"/>
              <a:t>Issues</a:t>
            </a:r>
          </a:p>
          <a:p>
            <a:pPr lvl="1"/>
            <a:r>
              <a:rPr lang="en-US" altLang="ko-KR" sz="2400" dirty="0" smtClean="0"/>
              <a:t>Is communication unidirectional or bidirectional?</a:t>
            </a:r>
          </a:p>
          <a:p>
            <a:pPr lvl="1"/>
            <a:r>
              <a:rPr lang="en-US" altLang="ko-KR" sz="2400" dirty="0" smtClean="0"/>
              <a:t>In the case of two-way communication, is it half or full-duplex?</a:t>
            </a:r>
          </a:p>
          <a:p>
            <a:pPr lvl="1"/>
            <a:r>
              <a:rPr lang="en-US" altLang="ko-KR" sz="2400" dirty="0" smtClean="0"/>
              <a:t>Must there exist a relationship (i.e. parent-child) between the communicating processes?</a:t>
            </a:r>
          </a:p>
          <a:p>
            <a:pPr lvl="1"/>
            <a:r>
              <a:rPr lang="en-US" altLang="ko-KR" sz="2400" dirty="0" smtClean="0"/>
              <a:t>Can the pipes be used over a network?</a:t>
            </a:r>
          </a:p>
        </p:txBody>
      </p:sp>
    </p:spTree>
    <p:extLst>
      <p:ext uri="{BB962C8B-B14F-4D97-AF65-F5344CB8AC3E}">
        <p14:creationId xmlns:p14="http://schemas.microsoft.com/office/powerpoint/2010/main" val="226170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Ordinary Pipes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873654" y="1233487"/>
            <a:ext cx="8167864" cy="4530329"/>
          </a:xfrm>
        </p:spPr>
        <p:txBody>
          <a:bodyPr/>
          <a:lstStyle/>
          <a:p>
            <a:r>
              <a:rPr lang="en-US" altLang="ko-KR" sz="2000" b="1" dirty="0" smtClean="0"/>
              <a:t>Ordinary Pipes </a:t>
            </a:r>
            <a:r>
              <a:rPr lang="en-US" altLang="ko-KR" sz="2000" dirty="0" smtClean="0"/>
              <a:t>allow communication in standard producer-consumer style</a:t>
            </a:r>
          </a:p>
          <a:p>
            <a:r>
              <a:rPr lang="en-US" altLang="ko-KR" sz="2000" dirty="0" smtClean="0"/>
              <a:t>Producer writes to one end (the </a:t>
            </a:r>
            <a:r>
              <a:rPr lang="en-US" altLang="ko-KR" sz="2000" i="1" dirty="0" smtClean="0"/>
              <a:t>write-end </a:t>
            </a:r>
            <a:r>
              <a:rPr lang="en-US" altLang="ko-KR" sz="2000" dirty="0" smtClean="0"/>
              <a:t>of the pipe)</a:t>
            </a:r>
          </a:p>
          <a:p>
            <a:r>
              <a:rPr lang="en-US" altLang="ko-KR" sz="2000" dirty="0" smtClean="0"/>
              <a:t>Consumer reads from the other end (the </a:t>
            </a:r>
            <a:r>
              <a:rPr lang="en-US" altLang="ko-KR" sz="2000" i="1" dirty="0" smtClean="0"/>
              <a:t>read-end </a:t>
            </a:r>
            <a:r>
              <a:rPr lang="en-US" altLang="ko-KR" sz="2000" dirty="0" smtClean="0"/>
              <a:t>of the pipe)</a:t>
            </a:r>
          </a:p>
          <a:p>
            <a:r>
              <a:rPr lang="en-US" altLang="ko-KR" sz="2000" dirty="0" smtClean="0"/>
              <a:t>Ordinary pipes are therefore unidirectional</a:t>
            </a:r>
          </a:p>
          <a:p>
            <a:r>
              <a:rPr lang="en-US" altLang="ko-KR" sz="2000" dirty="0" smtClean="0"/>
              <a:t>Only between parent and child processes</a:t>
            </a:r>
          </a:p>
          <a:p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98233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065125" y="277416"/>
            <a:ext cx="8345575" cy="576263"/>
          </a:xfrm>
        </p:spPr>
        <p:txBody>
          <a:bodyPr/>
          <a:lstStyle/>
          <a:p>
            <a:r>
              <a:rPr lang="en-US" altLang="ko-KR" smtClean="0"/>
              <a:t>Interprocess Communication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73655" y="1233487"/>
            <a:ext cx="8138054" cy="4530329"/>
          </a:xfrm>
        </p:spPr>
        <p:txBody>
          <a:bodyPr/>
          <a:lstStyle/>
          <a:p>
            <a:r>
              <a:rPr lang="en-US" altLang="ko-KR" dirty="0" smtClean="0"/>
              <a:t>Processes within a system may be </a:t>
            </a:r>
            <a:r>
              <a:rPr lang="en-US" altLang="ko-KR" b="1" dirty="0" smtClean="0"/>
              <a:t>independent </a:t>
            </a:r>
            <a:r>
              <a:rPr lang="en-US" altLang="ko-KR" dirty="0" smtClean="0"/>
              <a:t>or </a:t>
            </a:r>
            <a:r>
              <a:rPr lang="en-US" altLang="ko-KR" b="1" dirty="0" smtClean="0"/>
              <a:t>cooperating</a:t>
            </a:r>
          </a:p>
          <a:p>
            <a:r>
              <a:rPr lang="en-US" altLang="ko-KR" dirty="0" smtClean="0"/>
              <a:t>Reasons for cooperating processes:</a:t>
            </a:r>
          </a:p>
          <a:p>
            <a:pPr lvl="1"/>
            <a:r>
              <a:rPr lang="en-US" altLang="ko-KR" dirty="0" smtClean="0"/>
              <a:t>Information sharing</a:t>
            </a:r>
          </a:p>
          <a:p>
            <a:pPr lvl="1"/>
            <a:r>
              <a:rPr lang="en-US" altLang="ko-KR" dirty="0" smtClean="0"/>
              <a:t>Computation speedup</a:t>
            </a:r>
          </a:p>
          <a:p>
            <a:pPr lvl="1"/>
            <a:r>
              <a:rPr lang="en-US" altLang="ko-KR" dirty="0" smtClean="0"/>
              <a:t>Modularity</a:t>
            </a:r>
          </a:p>
          <a:p>
            <a:pPr lvl="1"/>
            <a:r>
              <a:rPr lang="en-US" altLang="ko-KR" dirty="0" smtClean="0"/>
              <a:t>Convenience	</a:t>
            </a:r>
          </a:p>
          <a:p>
            <a:r>
              <a:rPr lang="en-US" altLang="ko-KR" dirty="0" smtClean="0"/>
              <a:t>Cooperating processes need </a:t>
            </a:r>
            <a:r>
              <a:rPr lang="en-US" altLang="ko-KR" b="1" dirty="0" err="1" smtClean="0"/>
              <a:t>interprocess</a:t>
            </a:r>
            <a:r>
              <a:rPr lang="en-US" altLang="ko-KR" b="1" dirty="0" smtClean="0"/>
              <a:t> communication 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IPC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Two models of IPC</a:t>
            </a:r>
          </a:p>
          <a:p>
            <a:pPr lvl="1"/>
            <a:r>
              <a:rPr lang="en-US" altLang="ko-KR" dirty="0" smtClean="0"/>
              <a:t>Shared memory</a:t>
            </a:r>
          </a:p>
          <a:p>
            <a:pPr lvl="1"/>
            <a:r>
              <a:rPr lang="en-US" altLang="ko-KR" dirty="0" smtClean="0"/>
              <a:t>Message passing</a:t>
            </a:r>
          </a:p>
          <a:p>
            <a:pPr lvl="1"/>
            <a:endParaRPr lang="en-US" altLang="ko-K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Ordinary Pipes: Example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54" y="1233487"/>
            <a:ext cx="8915400" cy="2256845"/>
          </a:xfrm>
        </p:spPr>
        <p:txBody>
          <a:bodyPr/>
          <a:lstStyle/>
          <a:p>
            <a:r>
              <a:rPr lang="en-US" altLang="ko-KR" sz="2000" dirty="0" smtClean="0"/>
              <a:t>Parent process wants to send a message “Greetings” to a child process</a:t>
            </a:r>
          </a:p>
          <a:p>
            <a:r>
              <a:rPr lang="en-US" altLang="ko-KR" sz="2000" dirty="0" smtClean="0"/>
              <a:t>When creating a pipe, it returns two file descriptors</a:t>
            </a:r>
          </a:p>
          <a:p>
            <a:pPr lvl="1"/>
            <a:r>
              <a:rPr lang="en-US" altLang="ko-KR" sz="2000" dirty="0" smtClean="0"/>
              <a:t>One for writing, one for reading</a:t>
            </a:r>
          </a:p>
          <a:p>
            <a:r>
              <a:rPr lang="en-US" altLang="ko-KR" sz="2000" dirty="0" smtClean="0"/>
              <a:t>Parent process writes to the writing file descriptor</a:t>
            </a:r>
          </a:p>
          <a:p>
            <a:r>
              <a:rPr lang="en-US" altLang="ko-KR" sz="2000" dirty="0" smtClean="0"/>
              <a:t>Child process reads from the reading file descriptor</a:t>
            </a:r>
            <a:endParaRPr lang="ko-KR" altLang="en-US" sz="2000" dirty="0"/>
          </a:p>
        </p:txBody>
      </p:sp>
      <p:sp>
        <p:nvSpPr>
          <p:cNvPr id="4" name="7-Point Star 3"/>
          <p:cNvSpPr/>
          <p:nvPr/>
        </p:nvSpPr>
        <p:spPr bwMode="auto">
          <a:xfrm>
            <a:off x="2592434" y="3666519"/>
            <a:ext cx="666740" cy="58614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en-US" altLang="ko-KR" sz="1300" dirty="0">
              <a:solidFill>
                <a:schemeClr val="tx1"/>
              </a:solidFill>
              <a:latin typeface="Verdana" charset="0"/>
            </a:endParaRPr>
          </a:p>
          <a:p>
            <a:pPr defTabSz="670530"/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7-Point Star 4"/>
          <p:cNvSpPr/>
          <p:nvPr/>
        </p:nvSpPr>
        <p:spPr bwMode="auto">
          <a:xfrm>
            <a:off x="6199378" y="3666519"/>
            <a:ext cx="666740" cy="58614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en-US" altLang="ko-KR" sz="1300" dirty="0">
              <a:solidFill>
                <a:schemeClr val="tx1"/>
              </a:solidFill>
              <a:latin typeface="Verdana" charset="0"/>
            </a:endParaRPr>
          </a:p>
          <a:p>
            <a:pPr defTabSz="670530"/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8981" y="4248598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Parent</a:t>
            </a:r>
            <a:endParaRPr lang="ko-KR" alt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27259" y="424019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Child</a:t>
            </a:r>
            <a:endParaRPr lang="ko-KR" altLang="en-US" sz="1200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3579548" y="4201767"/>
            <a:ext cx="983156" cy="369332"/>
            <a:chOff x="3579548" y="4201767"/>
            <a:chExt cx="983156" cy="36933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902927" y="4237703"/>
              <a:ext cx="328961" cy="29307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rPr>
                <a:t>w</a:t>
              </a: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233743" y="4233989"/>
              <a:ext cx="328961" cy="29307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rPr>
                <a:t>r</a:t>
              </a: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79548" y="4201767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fd</a:t>
              </a:r>
              <a:endParaRPr lang="ko-KR" altLang="en-US" dirty="0"/>
            </a:p>
          </p:txBody>
        </p:sp>
      </p:grpSp>
      <p:sp>
        <p:nvSpPr>
          <p:cNvPr id="11" name="Can 10"/>
          <p:cNvSpPr/>
          <p:nvPr/>
        </p:nvSpPr>
        <p:spPr bwMode="auto">
          <a:xfrm rot="5400000">
            <a:off x="4616605" y="4247695"/>
            <a:ext cx="345688" cy="207412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0694" y="541949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49915" y="541578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97201" y="5111913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pipe()</a:t>
            </a:r>
            <a:endParaRPr lang="ko-KR" altLang="en-US" sz="1600" dirty="0"/>
          </a:p>
        </p:txBody>
      </p:sp>
      <p:cxnSp>
        <p:nvCxnSpPr>
          <p:cNvPr id="24" name="Straight Arrow Connector 23"/>
          <p:cNvCxnSpPr>
            <a:stCxn id="4" idx="1"/>
            <a:endCxn id="5" idx="4"/>
          </p:cNvCxnSpPr>
          <p:nvPr/>
        </p:nvCxnSpPr>
        <p:spPr bwMode="auto">
          <a:xfrm>
            <a:off x="3259176" y="4043473"/>
            <a:ext cx="294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7077248" y="4209204"/>
            <a:ext cx="983156" cy="369332"/>
            <a:chOff x="7077248" y="4209204"/>
            <a:chExt cx="983156" cy="369332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400627" y="4237704"/>
              <a:ext cx="328961" cy="300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rPr>
                <a:t>w</a:t>
              </a: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731443" y="4241426"/>
              <a:ext cx="328961" cy="29307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</a:rPr>
                <a:t>r</a:t>
              </a:r>
              <a:endPara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77248" y="420920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fd</a:t>
              </a:r>
              <a:endParaRPr lang="ko-KR" alt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20166" y="3747723"/>
            <a:ext cx="819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Fork()</a:t>
            </a:r>
            <a:endParaRPr lang="ko-KR" altLang="en-US" sz="1600" dirty="0"/>
          </a:p>
        </p:txBody>
      </p:sp>
      <p:cxnSp>
        <p:nvCxnSpPr>
          <p:cNvPr id="33" name="Elbow Connector 32"/>
          <p:cNvCxnSpPr>
            <a:stCxn id="8" idx="2"/>
            <a:endCxn id="11" idx="3"/>
          </p:cNvCxnSpPr>
          <p:nvPr/>
        </p:nvCxnSpPr>
        <p:spPr bwMode="auto">
          <a:xfrm rot="16200000" flipH="1">
            <a:off x="2947705" y="4480075"/>
            <a:ext cx="759161" cy="85020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Elbow Connector 36"/>
          <p:cNvCxnSpPr>
            <a:stCxn id="11" idx="1"/>
            <a:endCxn id="9" idx="2"/>
          </p:cNvCxnSpPr>
          <p:nvPr/>
        </p:nvCxnSpPr>
        <p:spPr bwMode="auto">
          <a:xfrm flipV="1">
            <a:off x="5826512" y="4517195"/>
            <a:ext cx="685441" cy="76756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854716" y="4978101"/>
            <a:ext cx="91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write()</a:t>
            </a:r>
            <a:endParaRPr lang="ko-KR" alt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772564" y="4974387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read()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998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 animBg="1"/>
      <p:bldP spid="20" grpId="0"/>
      <p:bldP spid="21" grpId="0"/>
      <p:bldP spid="22" grpId="0"/>
      <p:bldP spid="31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Ordinary Pipes: Code in Unix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3"/>
          <a:stretch/>
        </p:blipFill>
        <p:spPr>
          <a:xfrm>
            <a:off x="556402" y="1048215"/>
            <a:ext cx="4093657" cy="2193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9" y="3412273"/>
            <a:ext cx="3892934" cy="2862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95" y="1148573"/>
            <a:ext cx="4848493" cy="43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Named Pipes</a:t>
            </a:r>
          </a:p>
        </p:txBody>
      </p:sp>
      <p:sp>
        <p:nvSpPr>
          <p:cNvPr id="563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Ordinary pipe disappears when the process terminates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Named Pipes are more powerful than ordinary pipes</a:t>
            </a:r>
          </a:p>
          <a:p>
            <a:pPr lvl="1"/>
            <a:r>
              <a:rPr lang="en-US" altLang="ko-KR" sz="2000" dirty="0" smtClean="0"/>
              <a:t>Communication is bidirectional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No parent-child relationship is necessary</a:t>
            </a:r>
          </a:p>
          <a:p>
            <a:pPr lvl="1"/>
            <a:r>
              <a:rPr lang="en-US" altLang="ko-KR" sz="2000" dirty="0" smtClean="0"/>
              <a:t>Several processes can use it (ex: many writers)</a:t>
            </a:r>
          </a:p>
          <a:p>
            <a:pPr lvl="1"/>
            <a:r>
              <a:rPr lang="en-US" altLang="ko-KR" sz="2000" dirty="0" smtClean="0"/>
              <a:t>Continue to exist after a process terminates</a:t>
            </a:r>
          </a:p>
          <a:p>
            <a:pPr lvl="1"/>
            <a:r>
              <a:rPr lang="en-US" altLang="ko-KR" sz="2000" dirty="0" smtClean="0"/>
              <a:t>Provided on both UNIX and Windows systems</a:t>
            </a:r>
          </a:p>
          <a:p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067557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Named Pipes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54" y="1233487"/>
            <a:ext cx="8915400" cy="5100406"/>
          </a:xfrm>
        </p:spPr>
        <p:txBody>
          <a:bodyPr/>
          <a:lstStyle/>
          <a:p>
            <a:r>
              <a:rPr lang="en-US" altLang="ko-KR" sz="2000" dirty="0" smtClean="0"/>
              <a:t>Unix</a:t>
            </a:r>
          </a:p>
          <a:p>
            <a:pPr lvl="1"/>
            <a:r>
              <a:rPr lang="en-US" altLang="ko-KR" sz="2000" dirty="0" smtClean="0"/>
              <a:t>Called FIFO</a:t>
            </a:r>
          </a:p>
          <a:p>
            <a:pPr lvl="1"/>
            <a:r>
              <a:rPr lang="en-US" altLang="ko-KR" sz="2000" dirty="0" smtClean="0"/>
              <a:t>Once created (</a:t>
            </a:r>
            <a:r>
              <a:rPr lang="en-US" altLang="ko-KR" sz="2000" dirty="0" err="1" smtClean="0"/>
              <a:t>mkfifo</a:t>
            </a:r>
            <a:r>
              <a:rPr lang="en-US" altLang="ko-KR" sz="2000" dirty="0" smtClean="0"/>
              <a:t>()), appear as a file (use open(), read(), write(), close())</a:t>
            </a:r>
          </a:p>
          <a:p>
            <a:pPr lvl="1"/>
            <a:r>
              <a:rPr lang="en-US" altLang="ko-KR" sz="2000" dirty="0" smtClean="0"/>
              <a:t>Exists until deleted from the file system</a:t>
            </a:r>
          </a:p>
          <a:p>
            <a:pPr lvl="1"/>
            <a:r>
              <a:rPr lang="en-US" altLang="ko-KR" sz="2000" dirty="0" smtClean="0"/>
              <a:t>Bidirectional, half-duplex</a:t>
            </a:r>
          </a:p>
          <a:p>
            <a:pPr lvl="1"/>
            <a:r>
              <a:rPr lang="en-US" altLang="ko-KR" sz="2000" dirty="0" smtClean="0"/>
              <a:t>Only within a system</a:t>
            </a:r>
          </a:p>
          <a:p>
            <a:r>
              <a:rPr lang="en-US" altLang="ko-KR" sz="2000" dirty="0" smtClean="0"/>
              <a:t>Windows</a:t>
            </a:r>
          </a:p>
          <a:p>
            <a:pPr lvl="1"/>
            <a:r>
              <a:rPr lang="en-US" altLang="ko-KR" sz="2000" dirty="0" smtClean="0"/>
              <a:t>Bidirectional, full-duplex</a:t>
            </a:r>
          </a:p>
          <a:p>
            <a:pPr lvl="1"/>
            <a:r>
              <a:rPr lang="en-US" altLang="ko-KR" sz="2000" dirty="0" smtClean="0"/>
              <a:t>Within or between systems</a:t>
            </a:r>
          </a:p>
          <a:p>
            <a:pPr lvl="1"/>
            <a:r>
              <a:rPr lang="en-US" altLang="ko-KR" sz="2000" dirty="0" err="1" smtClean="0"/>
              <a:t>CreateNamedPipe</a:t>
            </a:r>
            <a:r>
              <a:rPr lang="en-US" altLang="ko-KR" sz="2000" dirty="0" smtClean="0"/>
              <a:t>(), </a:t>
            </a:r>
            <a:r>
              <a:rPr lang="en-US" altLang="ko-KR" sz="2000" dirty="0" err="1" smtClean="0"/>
              <a:t>ConnectNamedPipe</a:t>
            </a:r>
            <a:r>
              <a:rPr lang="en-US" altLang="ko-KR" sz="2000" dirty="0" smtClean="0"/>
              <a:t>(), </a:t>
            </a:r>
            <a:r>
              <a:rPr lang="en-US" altLang="ko-KR" sz="2000" dirty="0" err="1" smtClean="0"/>
              <a:t>ReadFile</a:t>
            </a:r>
            <a:r>
              <a:rPr lang="en-US" altLang="ko-KR" sz="2000" dirty="0" smtClean="0"/>
              <a:t>(), </a:t>
            </a:r>
            <a:r>
              <a:rPr lang="en-US" altLang="ko-KR" sz="2000" dirty="0" err="1" smtClean="0"/>
              <a:t>WriteFile</a:t>
            </a:r>
            <a:r>
              <a:rPr lang="en-US" altLang="ko-KR" sz="2000" dirty="0" smtClean="0"/>
              <a:t>()</a:t>
            </a:r>
          </a:p>
          <a:p>
            <a:r>
              <a:rPr lang="en-US" altLang="ko-KR" sz="2000" dirty="0" err="1" smtClean="0"/>
              <a:t>ls</a:t>
            </a:r>
            <a:r>
              <a:rPr lang="en-US" altLang="ko-KR" sz="2000" dirty="0" smtClean="0"/>
              <a:t> | more, </a:t>
            </a:r>
            <a:r>
              <a:rPr lang="en-US" altLang="ko-KR" sz="2000" dirty="0" err="1" smtClean="0"/>
              <a:t>dir</a:t>
            </a:r>
            <a:r>
              <a:rPr lang="en-US" altLang="ko-KR" sz="2000" dirty="0" smtClean="0"/>
              <a:t> | more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236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End of Chapter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Communications Models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21" y="1458516"/>
            <a:ext cx="6991526" cy="42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Memory &amp; Message Passing</a:t>
            </a:r>
            <a:endParaRPr lang="ko-KR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507594"/>
              </p:ext>
            </p:extLst>
          </p:nvPr>
        </p:nvGraphicFramePr>
        <p:xfrm>
          <a:off x="873125" y="1233486"/>
          <a:ext cx="8025549" cy="375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587"/>
                <a:gridCol w="2899317"/>
                <a:gridCol w="3144645"/>
              </a:tblGrid>
              <a:tr h="65123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Message Passing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Shared Memory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512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Implementation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</a:tr>
              <a:tr h="6512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Speed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</a:tr>
              <a:tr h="11461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Kernel intervention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</a:tr>
              <a:tr h="6512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Data</a:t>
                      </a:r>
                      <a:r>
                        <a:rPr lang="en-US" altLang="ko-KR" baseline="0" dirty="0" smtClean="0"/>
                        <a:t> size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2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Memory &amp; Message Passing</a:t>
            </a:r>
            <a:endParaRPr lang="ko-KR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3260"/>
              </p:ext>
            </p:extLst>
          </p:nvPr>
        </p:nvGraphicFramePr>
        <p:xfrm>
          <a:off x="873125" y="1233486"/>
          <a:ext cx="8025549" cy="375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587"/>
                <a:gridCol w="2899317"/>
                <a:gridCol w="3144645"/>
              </a:tblGrid>
              <a:tr h="65123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Message Passing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Shared Memory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512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Implementation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Easier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Difficult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512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Speed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Slower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Faster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1461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Kernel intervention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 lot, via system calls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No system calls except setup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5123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Data</a:t>
                      </a:r>
                      <a:r>
                        <a:rPr lang="en-US" altLang="ko-KR" baseline="0" dirty="0" smtClean="0"/>
                        <a:t> size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Good</a:t>
                      </a:r>
                      <a:r>
                        <a:rPr lang="en-US" altLang="ko-KR" baseline="0" dirty="0" smtClean="0"/>
                        <a:t> for small amount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Good for large amount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46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Memory Systems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463" y="1508553"/>
            <a:ext cx="4759867" cy="3026279"/>
          </a:xfrm>
        </p:spPr>
        <p:txBody>
          <a:bodyPr/>
          <a:lstStyle/>
          <a:p>
            <a:r>
              <a:rPr lang="en-US" altLang="ko-KR" sz="2000" dirty="0" smtClean="0"/>
              <a:t>Process-A creates a shared memory</a:t>
            </a:r>
          </a:p>
          <a:p>
            <a:pPr lvl="1"/>
            <a:r>
              <a:rPr lang="en-US" altLang="ko-KR" sz="2000" dirty="0" smtClean="0"/>
              <a:t>Shared memory in Process-A’s address space</a:t>
            </a:r>
          </a:p>
          <a:p>
            <a:r>
              <a:rPr lang="en-US" altLang="ko-KR" sz="2000" dirty="0" smtClean="0"/>
              <a:t>Allow Process B to access the shared memory</a:t>
            </a:r>
          </a:p>
          <a:p>
            <a:r>
              <a:rPr lang="en-US" altLang="ko-KR" sz="2000" dirty="0" smtClean="0"/>
              <a:t>No predefined data format</a:t>
            </a:r>
            <a:endParaRPr lang="ko-KR" alt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09548" y="1137424"/>
            <a:ext cx="1839951" cy="48730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09547" y="2709751"/>
            <a:ext cx="1839951" cy="8809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Process A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09548" y="4534832"/>
            <a:ext cx="1839951" cy="880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Process B</a:t>
            </a: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7717" y="5977059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/>
              <a:t>Memory</a:t>
            </a:r>
            <a:endParaRPr lang="ko-KR" altLang="en-US" sz="1600" i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109548" y="2085278"/>
            <a:ext cx="1839951" cy="624473"/>
          </a:xfrm>
          <a:prstGeom prst="rect">
            <a:avLst/>
          </a:prstGeom>
          <a:solidFill>
            <a:srgbClr val="6194FB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charset="0"/>
              </a:rPr>
              <a:t>Shared</a:t>
            </a:r>
            <a:r>
              <a:rPr kumimoji="0" lang="en-US" altLang="ko-KR" sz="16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charset="0"/>
              </a:rPr>
              <a:t> memory</a:t>
            </a:r>
            <a:endParaRPr kumimoji="0" lang="ko-KR" altLang="en-US" sz="16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1918010" y="2553630"/>
            <a:ext cx="234176" cy="301083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12" name="Elbow Connector 11"/>
          <p:cNvCxnSpPr>
            <a:stCxn id="6" idx="3"/>
            <a:endCxn id="8" idx="3"/>
          </p:cNvCxnSpPr>
          <p:nvPr/>
        </p:nvCxnSpPr>
        <p:spPr bwMode="auto">
          <a:xfrm flipV="1">
            <a:off x="2949499" y="2397515"/>
            <a:ext cx="12700" cy="2577790"/>
          </a:xfrm>
          <a:prstGeom prst="bentConnector3">
            <a:avLst>
              <a:gd name="adj1" fmla="val 3731709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122348" y="3418786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/>
              <a:t>access</a:t>
            </a:r>
            <a:endParaRPr lang="ko-KR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0285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742" y="277416"/>
            <a:ext cx="8598958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Producer-Consumer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410892"/>
            <a:ext cx="7224272" cy="4498181"/>
          </a:xfrm>
        </p:spPr>
        <p:txBody>
          <a:bodyPr/>
          <a:lstStyle/>
          <a:p>
            <a:r>
              <a:rPr lang="en-US" altLang="ko-KR" sz="2400" dirty="0" smtClean="0"/>
              <a:t>Producer-Consumer Model</a:t>
            </a:r>
          </a:p>
          <a:p>
            <a:pPr lvl="1"/>
            <a:r>
              <a:rPr lang="en-US" altLang="ko-KR" sz="2400" dirty="0" smtClean="0"/>
              <a:t>Producer only produces (writes) information and Consumer only consumes (reads) the information</a:t>
            </a:r>
          </a:p>
          <a:p>
            <a:pPr lvl="1"/>
            <a:endParaRPr lang="en-US" altLang="ko-KR" sz="2400" dirty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400" dirty="0"/>
          </a:p>
          <a:p>
            <a:pPr lvl="1"/>
            <a:r>
              <a:rPr lang="en-US" altLang="ko-KR" sz="2400" dirty="0" smtClean="0"/>
              <a:t>Use </a:t>
            </a:r>
            <a:r>
              <a:rPr lang="en-US" altLang="ko-KR" sz="2400" i="1" dirty="0" smtClean="0"/>
              <a:t>Buffer</a:t>
            </a:r>
            <a:r>
              <a:rPr lang="en-US" altLang="ko-KR" sz="2400" dirty="0" smtClean="0"/>
              <a:t> to deliver information from producer to consumer</a:t>
            </a:r>
          </a:p>
          <a:p>
            <a:pPr lvl="1"/>
            <a:endParaRPr lang="en-US" altLang="ko-KR" sz="2400" dirty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400" dirty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400" dirty="0" smtClean="0"/>
          </a:p>
        </p:txBody>
      </p:sp>
      <p:sp>
        <p:nvSpPr>
          <p:cNvPr id="4" name="7-Point Star 3"/>
          <p:cNvSpPr/>
          <p:nvPr/>
        </p:nvSpPr>
        <p:spPr bwMode="auto">
          <a:xfrm>
            <a:off x="2592434" y="3432348"/>
            <a:ext cx="666740" cy="58614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en-US" altLang="ko-KR" sz="1300" dirty="0">
              <a:solidFill>
                <a:schemeClr val="tx1"/>
              </a:solidFill>
              <a:latin typeface="Verdana" charset="0"/>
            </a:endParaRPr>
          </a:p>
          <a:p>
            <a:pPr defTabSz="670530"/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7-Point Star 4"/>
          <p:cNvSpPr/>
          <p:nvPr/>
        </p:nvSpPr>
        <p:spPr bwMode="auto">
          <a:xfrm>
            <a:off x="6199378" y="3432348"/>
            <a:ext cx="666740" cy="58614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en-US" altLang="ko-KR" sz="1300" dirty="0">
              <a:solidFill>
                <a:schemeClr val="tx1"/>
              </a:solidFill>
              <a:latin typeface="Verdana" charset="0"/>
            </a:endParaRPr>
          </a:p>
          <a:p>
            <a:pPr defTabSz="670530"/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334217" y="3642142"/>
            <a:ext cx="167268" cy="1665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612996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88416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363836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739256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987508" y="3642142"/>
            <a:ext cx="167268" cy="1665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616471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18037" y="3725421"/>
            <a:ext cx="59843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92075" y="4014427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Producer</a:t>
            </a:r>
            <a:endParaRPr lang="ko-KR" altLang="en-US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48843" y="4006025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Consumer</a:t>
            </a:r>
            <a:endParaRPr lang="ko-KR" altLang="en-US" sz="12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Buffer Model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Unbounded Buffer</a:t>
            </a:r>
          </a:p>
          <a:p>
            <a:pPr lvl="1"/>
            <a:r>
              <a:rPr lang="en-US" altLang="ko-KR" sz="2000" dirty="0" smtClean="0"/>
              <a:t>There is no limit in the buffer size</a:t>
            </a:r>
          </a:p>
          <a:p>
            <a:pPr lvl="1"/>
            <a:r>
              <a:rPr lang="en-US" altLang="ko-KR" sz="2000" dirty="0" smtClean="0"/>
              <a:t>Producer can always create data</a:t>
            </a:r>
          </a:p>
          <a:p>
            <a:pPr lvl="1"/>
            <a:r>
              <a:rPr lang="en-US" altLang="ko-KR" sz="2000" dirty="0" smtClean="0"/>
              <a:t>Consumer cannot consume data if the buffer is empty</a:t>
            </a:r>
          </a:p>
          <a:p>
            <a:r>
              <a:rPr lang="en-US" altLang="ko-KR" sz="2000" dirty="0" smtClean="0"/>
              <a:t>Bounded Buffer</a:t>
            </a:r>
          </a:p>
          <a:p>
            <a:pPr lvl="1"/>
            <a:r>
              <a:rPr lang="en-US" altLang="ko-KR" sz="2000" dirty="0" smtClean="0"/>
              <a:t>There is a limit in the buffer size</a:t>
            </a:r>
          </a:p>
          <a:p>
            <a:pPr lvl="1"/>
            <a:r>
              <a:rPr lang="en-US" altLang="ko-KR" sz="2000" i="1" dirty="0" smtClean="0">
                <a:solidFill>
                  <a:srgbClr val="0000FF"/>
                </a:solidFill>
              </a:rPr>
              <a:t>Producer cannot create data if the buffer is full</a:t>
            </a:r>
          </a:p>
          <a:p>
            <a:pPr lvl="1"/>
            <a:r>
              <a:rPr lang="en-US" altLang="ko-KR" sz="2000" i="1" dirty="0" smtClean="0">
                <a:solidFill>
                  <a:srgbClr val="0000FF"/>
                </a:solidFill>
              </a:rPr>
              <a:t>Consumer cannot consume data if the buffer is empty</a:t>
            </a:r>
          </a:p>
          <a:p>
            <a:r>
              <a:rPr lang="en-US" altLang="ko-KR" sz="2000" dirty="0" smtClean="0"/>
              <a:t>In practice, we have only bounded buffer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410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Buffer by Circular Array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08290" y="1996069"/>
            <a:ext cx="4783873" cy="3568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" name="7-Point Star 4"/>
          <p:cNvSpPr/>
          <p:nvPr/>
        </p:nvSpPr>
        <p:spPr bwMode="auto">
          <a:xfrm>
            <a:off x="4661194" y="1099911"/>
            <a:ext cx="490655" cy="394352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 smtClean="0">
                <a:solidFill>
                  <a:schemeClr val="tx1"/>
                </a:solidFill>
                <a:latin typeface="Verdana" charset="0"/>
              </a:rPr>
              <a:t>P</a:t>
            </a:r>
            <a:endParaRPr lang="en-US" altLang="ko-KR" sz="1300" dirty="0">
              <a:solidFill>
                <a:schemeClr val="tx1"/>
              </a:solidFill>
              <a:latin typeface="Verdana" charset="0"/>
            </a:endParaRPr>
          </a:p>
          <a:p>
            <a:pPr defTabSz="670530"/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795011" y="1572322"/>
            <a:ext cx="245328" cy="3345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51849" y="1739590"/>
            <a:ext cx="535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4527382" y="1996069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70901" y="1996068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014420" y="1996069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57939" y="1996070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01458" y="1996071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44977" y="1996072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988496" y="1996073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2882562" y="2824632"/>
            <a:ext cx="490655" cy="394352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C</a:t>
            </a:r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2988496" y="2419815"/>
            <a:ext cx="256481" cy="32338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324900" y="2637260"/>
            <a:ext cx="535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Elbow Connector 20"/>
          <p:cNvCxnSpPr>
            <a:stCxn id="4" idx="3"/>
            <a:endCxn id="4" idx="1"/>
          </p:cNvCxnSpPr>
          <p:nvPr/>
        </p:nvCxnSpPr>
        <p:spPr bwMode="auto">
          <a:xfrm flipH="1">
            <a:off x="2308290" y="2174489"/>
            <a:ext cx="4783873" cy="12700"/>
          </a:xfrm>
          <a:prstGeom prst="bentConnector5">
            <a:avLst>
              <a:gd name="adj1" fmla="val -4779"/>
              <a:gd name="adj2" fmla="val 10492693"/>
              <a:gd name="adj3" fmla="val 104779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39256" y="2592656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rgbClr val="FF0000"/>
                </a:solidFill>
              </a:rPr>
              <a:t>in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 bwMode="auto">
          <a:xfrm flipV="1">
            <a:off x="4924563" y="2352912"/>
            <a:ext cx="6011" cy="2397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865074" y="1414044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rgbClr val="FF0000"/>
                </a:solidFill>
              </a:rPr>
              <a:t>out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8" idx="2"/>
            <a:endCxn id="16" idx="0"/>
          </p:cNvCxnSpPr>
          <p:nvPr/>
        </p:nvCxnSpPr>
        <p:spPr bwMode="auto">
          <a:xfrm flipH="1">
            <a:off x="3116737" y="1752598"/>
            <a:ext cx="8184" cy="2434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1694959" y="4047893"/>
            <a:ext cx="2865859" cy="1672683"/>
          </a:xfrm>
          <a:prstGeom prst="roundRect">
            <a:avLst>
              <a:gd name="adj" fmla="val 291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#define BS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100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err="1" smtClean="0">
                <a:latin typeface="+mn-ea"/>
                <a:ea typeface="+mn-ea"/>
              </a:rPr>
              <a:t>typedef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en-US" altLang="ko-KR" sz="1600" dirty="0" err="1" smtClean="0">
                <a:latin typeface="+mn-ea"/>
                <a:ea typeface="+mn-ea"/>
              </a:rPr>
              <a:t>struct</a:t>
            </a:r>
            <a:r>
              <a:rPr lang="en-US" altLang="ko-KR" sz="1600" dirty="0" smtClean="0">
                <a:latin typeface="+mn-ea"/>
                <a:ea typeface="+mn-ea"/>
              </a:rPr>
              <a:t> {…} item;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+mn-ea"/>
                <a:ea typeface="+mn-ea"/>
              </a:rPr>
              <a:t>item </a:t>
            </a:r>
            <a:r>
              <a:rPr lang="en-US" altLang="ko-KR" sz="1600" dirty="0" err="1" smtClean="0">
                <a:latin typeface="+mn-ea"/>
                <a:ea typeface="+mn-ea"/>
              </a:rPr>
              <a:t>buf</a:t>
            </a:r>
            <a:r>
              <a:rPr lang="en-US" altLang="ko-KR" sz="1600" dirty="0" smtClean="0">
                <a:latin typeface="+mn-ea"/>
                <a:ea typeface="+mn-ea"/>
              </a:rPr>
              <a:t>[BS]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err="1" smtClean="0">
                <a:latin typeface="+mn-ea"/>
                <a:ea typeface="+mn-ea"/>
              </a:rPr>
              <a:t>int</a:t>
            </a:r>
            <a:r>
              <a:rPr lang="en-US" altLang="ko-KR" sz="1600" dirty="0" smtClean="0">
                <a:latin typeface="+mn-ea"/>
                <a:ea typeface="+mn-ea"/>
              </a:rPr>
              <a:t> in =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err="1">
                <a:latin typeface="+mn-ea"/>
                <a:ea typeface="+mn-ea"/>
              </a:rPr>
              <a:t>i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nt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out = 0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930574" y="4044175"/>
            <a:ext cx="3588958" cy="1672683"/>
          </a:xfrm>
          <a:prstGeom prst="roundRect">
            <a:avLst>
              <a:gd name="adj" fmla="val 291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* Buffer is empty if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+mn-ea"/>
                <a:ea typeface="+mn-ea"/>
              </a:rPr>
              <a:t>    </a:t>
            </a:r>
            <a:r>
              <a:rPr lang="en-US" altLang="ko-KR" sz="1600" dirty="0" err="1" smtClean="0">
                <a:latin typeface="+mn-ea"/>
                <a:ea typeface="+mn-ea"/>
              </a:rPr>
              <a:t>i</a:t>
            </a:r>
            <a:r>
              <a:rPr lang="en-US" altLang="ko-KR" sz="1600" dirty="0" smtClean="0">
                <a:latin typeface="+mn-ea"/>
                <a:ea typeface="+mn-ea"/>
              </a:rPr>
              <a:t> == j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+mn-ea"/>
                <a:ea typeface="+mn-ea"/>
              </a:rPr>
              <a:t>* Buffer is full if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+mn-ea"/>
                <a:ea typeface="+mn-ea"/>
              </a:rPr>
              <a:t>    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(in+1)%BS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== </a:t>
            </a:r>
            <a:r>
              <a:rPr lang="en-US" altLang="ko-KR" sz="1600" dirty="0" smtClean="0">
                <a:latin typeface="+mn-ea"/>
                <a:ea typeface="+mn-ea"/>
              </a:rPr>
              <a:t>out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* Maximum items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count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   BS-1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720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5647</TotalTime>
  <Words>925</Words>
  <Application>Microsoft Macintosh PowerPoint</Application>
  <PresentationFormat>A4 Paper (210x297 mm)</PresentationFormat>
  <Paragraphs>217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1_os-8</vt:lpstr>
      <vt:lpstr>Chapter 3:  Processes-IPC</vt:lpstr>
      <vt:lpstr>Interprocess Communication</vt:lpstr>
      <vt:lpstr>Communications Models </vt:lpstr>
      <vt:lpstr>Shared Memory &amp; Message Passing</vt:lpstr>
      <vt:lpstr>Shared Memory &amp; Message Passing</vt:lpstr>
      <vt:lpstr>Shared Memory Systems</vt:lpstr>
      <vt:lpstr>Producer-Consumer Model</vt:lpstr>
      <vt:lpstr>Shared Buffer Model</vt:lpstr>
      <vt:lpstr>Shared Buffer by Circular Array</vt:lpstr>
      <vt:lpstr>Bounded-Buffer – Producer</vt:lpstr>
      <vt:lpstr>Bounded Buffer – Consumer</vt:lpstr>
      <vt:lpstr>Message Passing Systems</vt:lpstr>
      <vt:lpstr>Direct Communication</vt:lpstr>
      <vt:lpstr>Indirect Communication</vt:lpstr>
      <vt:lpstr>Indirect Communication</vt:lpstr>
      <vt:lpstr>Synchronization</vt:lpstr>
      <vt:lpstr>Buffering</vt:lpstr>
      <vt:lpstr>Pipes</vt:lpstr>
      <vt:lpstr>Ordinary Pipes</vt:lpstr>
      <vt:lpstr>Ordinary Pipes: Example</vt:lpstr>
      <vt:lpstr>Ordinary Pipes: Code in Unix</vt:lpstr>
      <vt:lpstr>Named Pipes</vt:lpstr>
      <vt:lpstr>Named Pipes</vt:lpstr>
      <vt:lpstr>End of Chapter 3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255</cp:revision>
  <cp:lastPrinted>2012-04-04T16:40:33Z</cp:lastPrinted>
  <dcterms:created xsi:type="dcterms:W3CDTF">2011-01-14T20:24:54Z</dcterms:created>
  <dcterms:modified xsi:type="dcterms:W3CDTF">2014-03-26T20:39:47Z</dcterms:modified>
</cp:coreProperties>
</file>