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256" r:id="rId2"/>
    <p:sldId id="257" r:id="rId3"/>
    <p:sldId id="259" r:id="rId4"/>
    <p:sldId id="258" r:id="rId5"/>
    <p:sldId id="265" r:id="rId6"/>
    <p:sldId id="260" r:id="rId7"/>
    <p:sldId id="261" r:id="rId8"/>
    <p:sldId id="264" r:id="rId9"/>
    <p:sldId id="263" r:id="rId10"/>
    <p:sldId id="262"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3" autoAdjust="0"/>
    <p:restoredTop sz="94660"/>
  </p:normalViewPr>
  <p:slideViewPr>
    <p:cSldViewPr snapToGrid="0">
      <p:cViewPr varScale="1">
        <p:scale>
          <a:sx n="104" d="100"/>
          <a:sy n="104" d="100"/>
        </p:scale>
        <p:origin x="75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7F7113-8318-4FEC-B28A-5C7C9A074ED2}" type="datetimeFigureOut">
              <a:rPr lang="en-US" smtClean="0"/>
              <a:t>10/17/2022</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BE854A-77FD-4870-A24A-76AECB298969}" type="slidenum">
              <a:rPr lang="en-US" smtClean="0"/>
              <a:t>‹#›</a:t>
            </a:fld>
            <a:endParaRPr lang="en-US"/>
          </a:p>
        </p:txBody>
      </p:sp>
    </p:spTree>
    <p:extLst>
      <p:ext uri="{BB962C8B-B14F-4D97-AF65-F5344CB8AC3E}">
        <p14:creationId xmlns:p14="http://schemas.microsoft.com/office/powerpoint/2010/main" val="2327023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a:t>Compression is a technique for improving performance, especially in web applications. For example, the DEFLATE  compression format in HTTP  is used by 70% of the top one million websites  because it reduces the size of web content such as HTML, CSS and JavaScript by up to 70-80%. This not only decreases latency and increases throughput, but also reduces energy consumption for battery powered devices</a:t>
            </a:r>
          </a:p>
          <a:p>
            <a:r>
              <a:rPr lang="en-US" dirty="0"/>
              <a:t>Compression side channels were first investigated by</a:t>
            </a:r>
          </a:p>
          <a:p>
            <a:r>
              <a:rPr lang="en-US" dirty="0"/>
              <a:t>Kelsey, who found a potential attack against encryption</a:t>
            </a:r>
          </a:p>
          <a:p>
            <a:r>
              <a:rPr lang="en-US" dirty="0"/>
              <a:t>that later was adapted to the real world. For example, Rizzo</a:t>
            </a:r>
          </a:p>
          <a:p>
            <a:r>
              <a:rPr lang="en-US" dirty="0"/>
              <a:t>and Duong  proposed an attack named CRIME for the</a:t>
            </a:r>
          </a:p>
          <a:p>
            <a:r>
              <a:rPr lang="en-US" dirty="0"/>
              <a:t>widely-used TLS in response to the risk and due to lack of better solution, the community accepted the solution of disabling TLS compression entirely, which is unfortunate.</a:t>
            </a:r>
          </a:p>
          <a:p>
            <a:r>
              <a:rPr lang="en-US" dirty="0"/>
              <a:t>BREACH, another refinement of Kelsey’s technique, which exploits HTTP compression; in response, HTTP/2 altered the compression algorithm to prevent side-channel attacks on header data at the cost of compressibility </a:t>
            </a:r>
          </a:p>
          <a:p>
            <a:endParaRPr lang="en-US" dirty="0"/>
          </a:p>
          <a:p>
            <a:r>
              <a:rPr lang="en-US" dirty="0"/>
              <a:t>Despite the severity of such security threats, there does not yet exist a general approach that provides sound guarantees about leakage-freedom while maintaining acceptable levels of compression and run-time performance. To fill the gap, we propose </a:t>
            </a:r>
            <a:r>
              <a:rPr lang="en-US" dirty="0" err="1"/>
              <a:t>Debreach</a:t>
            </a:r>
            <a:r>
              <a:rPr lang="en-US" dirty="0"/>
              <a:t>, an approach to mitigating compression side channels in web server applications.</a:t>
            </a:r>
          </a:p>
        </p:txBody>
      </p:sp>
      <p:sp>
        <p:nvSpPr>
          <p:cNvPr id="4" name="Номер слайда 3"/>
          <p:cNvSpPr>
            <a:spLocks noGrp="1"/>
          </p:cNvSpPr>
          <p:nvPr>
            <p:ph type="sldNum" sz="quarter" idx="10"/>
          </p:nvPr>
        </p:nvSpPr>
        <p:spPr/>
        <p:txBody>
          <a:bodyPr/>
          <a:lstStyle/>
          <a:p>
            <a:fld id="{1CE07428-55FD-4D8E-AFF0-F4DBCF52473F}" type="slidenum">
              <a:rPr lang="en-US" smtClean="0"/>
              <a:t>3</a:t>
            </a:fld>
            <a:endParaRPr lang="en-US"/>
          </a:p>
        </p:txBody>
      </p:sp>
    </p:spTree>
    <p:extLst>
      <p:ext uri="{BB962C8B-B14F-4D97-AF65-F5344CB8AC3E}">
        <p14:creationId xmlns:p14="http://schemas.microsoft.com/office/powerpoint/2010/main" val="569255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В конце </a:t>
            </a:r>
            <a:r>
              <a:rPr lang="en-US" dirty="0"/>
              <a:t> The correctness then follows trivially, since the two components of an LZ77 match cannot start in nor extend into sensitive data.</a:t>
            </a:r>
          </a:p>
          <a:p>
            <a:endParaRPr lang="en-US" dirty="0"/>
          </a:p>
          <a:p>
            <a:r>
              <a:rPr lang="en-US" dirty="0"/>
              <a:t>Their enhanced compression algorithm guarantees freedom from leaks due to LZ77 about the literal content of the demarcated sensitive data. This follows from the correctness of the algorithm since LZ77 matches cannot contain sensitive data, which implies there can be no dependency between an attacker-controlled plaintext and the literal content of the sensitive data</a:t>
            </a:r>
          </a:p>
        </p:txBody>
      </p:sp>
      <p:sp>
        <p:nvSpPr>
          <p:cNvPr id="4" name="Номер слайда 3"/>
          <p:cNvSpPr>
            <a:spLocks noGrp="1"/>
          </p:cNvSpPr>
          <p:nvPr>
            <p:ph type="sldNum" sz="quarter" idx="5"/>
          </p:nvPr>
        </p:nvSpPr>
        <p:spPr/>
        <p:txBody>
          <a:bodyPr/>
          <a:lstStyle/>
          <a:p>
            <a:fld id="{81BE854A-77FD-4870-A24A-76AECB298969}" type="slidenum">
              <a:rPr lang="en-US" smtClean="0"/>
              <a:t>12</a:t>
            </a:fld>
            <a:endParaRPr lang="en-US"/>
          </a:p>
        </p:txBody>
      </p:sp>
    </p:spTree>
    <p:extLst>
      <p:ext uri="{BB962C8B-B14F-4D97-AF65-F5344CB8AC3E}">
        <p14:creationId xmlns:p14="http://schemas.microsoft.com/office/powerpoint/2010/main" val="10873207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a:t>Moreover, it is fully compatible with existing platforms. The authors have implemented their approach in the software tool for PHP-based server applications and showed that their approach is both efficient compared to state-of-the-art mitigation techniques, and can prevent leaks on a set of real-world applications, while having minor performance overhead.</a:t>
            </a:r>
          </a:p>
        </p:txBody>
      </p:sp>
      <p:sp>
        <p:nvSpPr>
          <p:cNvPr id="4" name="Номер слайда 3"/>
          <p:cNvSpPr>
            <a:spLocks noGrp="1"/>
          </p:cNvSpPr>
          <p:nvPr>
            <p:ph type="sldNum" sz="quarter" idx="5"/>
          </p:nvPr>
        </p:nvSpPr>
        <p:spPr/>
        <p:txBody>
          <a:bodyPr/>
          <a:lstStyle/>
          <a:p>
            <a:fld id="{81BE854A-77FD-4870-A24A-76AECB298969}" type="slidenum">
              <a:rPr lang="en-US" smtClean="0"/>
              <a:t>14</a:t>
            </a:fld>
            <a:endParaRPr lang="en-US"/>
          </a:p>
        </p:txBody>
      </p:sp>
    </p:spTree>
    <p:extLst>
      <p:ext uri="{BB962C8B-B14F-4D97-AF65-F5344CB8AC3E}">
        <p14:creationId xmlns:p14="http://schemas.microsoft.com/office/powerpoint/2010/main" val="1559213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err="1"/>
              <a:t>Debreach</a:t>
            </a:r>
            <a:r>
              <a:rPr lang="en-US" dirty="0"/>
              <a:t> can provide security guarantees about protecting arbitrary web content as opposed to protecting,  only security tokens. Furthermore, it does not require developers to manually identify flows of sensitive data in the program; instead, it uses a static analysis to track the sensitive data flow, and based on the analysis, transforms the server program to allow automated annotation of sensitive data at run time. In addition to automation, the </a:t>
            </a:r>
            <a:r>
              <a:rPr lang="en-US" dirty="0" err="1"/>
              <a:t>Debreach</a:t>
            </a:r>
            <a:r>
              <a:rPr lang="en-US" dirty="0"/>
              <a:t> method provides leakage-free guarantees and high compression performance at the same time.</a:t>
            </a:r>
          </a:p>
        </p:txBody>
      </p:sp>
      <p:sp>
        <p:nvSpPr>
          <p:cNvPr id="4" name="Номер слайда 3"/>
          <p:cNvSpPr>
            <a:spLocks noGrp="1"/>
          </p:cNvSpPr>
          <p:nvPr>
            <p:ph type="sldNum" sz="quarter" idx="5"/>
          </p:nvPr>
        </p:nvSpPr>
        <p:spPr/>
        <p:txBody>
          <a:bodyPr/>
          <a:lstStyle/>
          <a:p>
            <a:fld id="{81BE854A-77FD-4870-A24A-76AECB298969}" type="slidenum">
              <a:rPr lang="en-US" smtClean="0"/>
              <a:t>4</a:t>
            </a:fld>
            <a:endParaRPr lang="en-US"/>
          </a:p>
        </p:txBody>
      </p:sp>
    </p:spTree>
    <p:extLst>
      <p:ext uri="{BB962C8B-B14F-4D97-AF65-F5344CB8AC3E}">
        <p14:creationId xmlns:p14="http://schemas.microsoft.com/office/powerpoint/2010/main" val="23406856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a:t>Here Authors present us an adversary Model  to illustrate the security risks. </a:t>
            </a:r>
          </a:p>
          <a:p>
            <a:r>
              <a:rPr lang="en-US" dirty="0"/>
              <a:t>Suppose an attacker wishes to decrypt part of an encrypted message C with some compressed plaintext O produced by a procedure P, which takes an input string X. Fig. 2 shows the scenario. The attack can be achieved if the following conditions are met. (1) O contains some sensitive string S of interest. (2) O contains some other input string X. (3) P can be executed repeatedly with X chosen by the attacker. (4) P uses some form of dictionary compression on O. (5) The size of the C is visible to the attacker</a:t>
            </a:r>
          </a:p>
        </p:txBody>
      </p:sp>
      <p:sp>
        <p:nvSpPr>
          <p:cNvPr id="4" name="Номер слайда 3"/>
          <p:cNvSpPr>
            <a:spLocks noGrp="1"/>
          </p:cNvSpPr>
          <p:nvPr>
            <p:ph type="sldNum" sz="quarter" idx="5"/>
          </p:nvPr>
        </p:nvSpPr>
        <p:spPr/>
        <p:txBody>
          <a:bodyPr/>
          <a:lstStyle/>
          <a:p>
            <a:fld id="{81BE854A-77FD-4870-A24A-76AECB298969}" type="slidenum">
              <a:rPr lang="en-US" smtClean="0"/>
              <a:t>5</a:t>
            </a:fld>
            <a:endParaRPr lang="en-US"/>
          </a:p>
        </p:txBody>
      </p:sp>
    </p:spTree>
    <p:extLst>
      <p:ext uri="{BB962C8B-B14F-4D97-AF65-F5344CB8AC3E}">
        <p14:creationId xmlns:p14="http://schemas.microsoft.com/office/powerpoint/2010/main" val="799843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b="0" i="0" dirty="0">
                <a:solidFill>
                  <a:srgbClr val="000000"/>
                </a:solidFill>
                <a:effectLst/>
                <a:latin typeface="Open Sans"/>
              </a:rPr>
              <a:t>BREACH attack leverages compression to extract data from a SSL/TLS channel. However, its focus is not on SSL/TLS compression; rather it exploits HTTP compression. Here, the attack tries to exploit the compressed and encrypted HTTP responses</a:t>
            </a:r>
          </a:p>
          <a:p>
            <a:r>
              <a:rPr lang="en-US" b="0" i="0" dirty="0">
                <a:solidFill>
                  <a:srgbClr val="000000"/>
                </a:solidFill>
                <a:effectLst/>
                <a:latin typeface="Open Sans"/>
              </a:rPr>
              <a:t>Consider the following request to an SSL enabled web server  =============== This generates the following response</a:t>
            </a:r>
          </a:p>
          <a:p>
            <a:r>
              <a:rPr lang="en-US" b="0" i="0" dirty="0">
                <a:solidFill>
                  <a:srgbClr val="000000"/>
                </a:solidFill>
                <a:effectLst/>
                <a:latin typeface="Open Sans"/>
              </a:rPr>
              <a:t>Here we see the string </a:t>
            </a:r>
            <a:r>
              <a:rPr lang="en-US" b="1" i="0" dirty="0">
                <a:solidFill>
                  <a:srgbClr val="000000"/>
                </a:solidFill>
                <a:effectLst/>
                <a:latin typeface="Open Sans"/>
              </a:rPr>
              <a:t>id=786345 </a:t>
            </a:r>
            <a:r>
              <a:rPr lang="en-US" b="0" i="0" dirty="0">
                <a:solidFill>
                  <a:srgbClr val="000000"/>
                </a:solidFill>
                <a:effectLst/>
                <a:latin typeface="Open Sans"/>
              </a:rPr>
              <a:t>is reflected back in the response body. The attacker leverages this very functionality to guess the ‘token’ value character by character.</a:t>
            </a:r>
          </a:p>
          <a:p>
            <a:r>
              <a:rPr lang="en-US" b="0" i="0" dirty="0">
                <a:solidFill>
                  <a:srgbClr val="000000"/>
                </a:solidFill>
                <a:effectLst/>
                <a:latin typeface="Open Sans"/>
              </a:rPr>
              <a:t>The attacker injects the token value in the </a:t>
            </a:r>
            <a:r>
              <a:rPr lang="en-US" b="1" i="0" dirty="0">
                <a:solidFill>
                  <a:srgbClr val="000000"/>
                </a:solidFill>
                <a:effectLst/>
                <a:latin typeface="Open Sans"/>
              </a:rPr>
              <a:t>id</a:t>
            </a:r>
            <a:r>
              <a:rPr lang="en-US" b="0" i="0" dirty="0">
                <a:solidFill>
                  <a:srgbClr val="000000"/>
                </a:solidFill>
                <a:effectLst/>
                <a:latin typeface="Open Sans"/>
              </a:rPr>
              <a:t> parameter. If the value of the attacker injected token matches that of the actual token then the length of the response decreases by the length of the duplicate strings due to HTTP compression. In this case the value will be 21 viz. the length of the string </a:t>
            </a:r>
            <a:r>
              <a:rPr lang="en-US" b="1" i="0" dirty="0">
                <a:solidFill>
                  <a:srgbClr val="000000"/>
                </a:solidFill>
                <a:effectLst/>
                <a:latin typeface="Open Sans"/>
              </a:rPr>
              <a:t>token=csvfdfcrvet343v.</a:t>
            </a:r>
            <a:r>
              <a:rPr lang="en-US" b="0" i="0" dirty="0">
                <a:solidFill>
                  <a:srgbClr val="000000"/>
                </a:solidFill>
                <a:effectLst/>
                <a:latin typeface="Open Sans"/>
              </a:rPr>
              <a:t>Initially the attacker only knows that the </a:t>
            </a:r>
            <a:r>
              <a:rPr lang="en-US" b="1" i="0" dirty="0">
                <a:solidFill>
                  <a:srgbClr val="000000"/>
                </a:solidFill>
                <a:effectLst/>
                <a:latin typeface="Open Sans"/>
              </a:rPr>
              <a:t>‘token=’</a:t>
            </a:r>
            <a:r>
              <a:rPr lang="en-US" b="0" i="0" dirty="0">
                <a:solidFill>
                  <a:srgbClr val="000000"/>
                </a:solidFill>
                <a:effectLst/>
                <a:latin typeface="Open Sans"/>
              </a:rPr>
              <a:t> part of the string. This the attacker can know by simply logging into the application himself.</a:t>
            </a:r>
            <a:endParaRPr lang="en-US" dirty="0"/>
          </a:p>
        </p:txBody>
      </p:sp>
      <p:sp>
        <p:nvSpPr>
          <p:cNvPr id="4" name="Номер слайда 3"/>
          <p:cNvSpPr>
            <a:spLocks noGrp="1"/>
          </p:cNvSpPr>
          <p:nvPr>
            <p:ph type="sldNum" sz="quarter" idx="5"/>
          </p:nvPr>
        </p:nvSpPr>
        <p:spPr/>
        <p:txBody>
          <a:bodyPr/>
          <a:lstStyle/>
          <a:p>
            <a:fld id="{81BE854A-77FD-4870-A24A-76AECB298969}" type="slidenum">
              <a:rPr lang="en-US" smtClean="0"/>
              <a:t>6</a:t>
            </a:fld>
            <a:endParaRPr lang="en-US"/>
          </a:p>
        </p:txBody>
      </p:sp>
    </p:spTree>
    <p:extLst>
      <p:ext uri="{BB962C8B-B14F-4D97-AF65-F5344CB8AC3E}">
        <p14:creationId xmlns:p14="http://schemas.microsoft.com/office/powerpoint/2010/main" val="187550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b="0" i="0" dirty="0">
                <a:solidFill>
                  <a:srgbClr val="000000"/>
                </a:solidFill>
                <a:effectLst/>
                <a:latin typeface="Open Sans"/>
              </a:rPr>
              <a:t>Since the first character of the attacker’s guess matches the actual value of the token the response length decreases by 7.</a:t>
            </a:r>
          </a:p>
          <a:p>
            <a:r>
              <a:rPr lang="en-US" b="1" i="0" dirty="0">
                <a:solidFill>
                  <a:srgbClr val="000000"/>
                </a:solidFill>
                <a:effectLst/>
                <a:latin typeface="Open Sans"/>
              </a:rPr>
              <a:t>Step 4:</a:t>
            </a:r>
            <a:r>
              <a:rPr lang="en-US" b="0" i="0" dirty="0">
                <a:solidFill>
                  <a:srgbClr val="000000"/>
                </a:solidFill>
                <a:effectLst/>
                <a:latin typeface="Open Sans"/>
              </a:rPr>
              <a:t> The attacker concludes that he has successfully guessed the first character of the token. The attacker then keeps the first character constant and varies the second character and repeats the entire process again.</a:t>
            </a:r>
          </a:p>
          <a:p>
            <a:pPr algn="l" fontAlgn="base"/>
            <a:r>
              <a:rPr lang="en-US" b="1" i="0" dirty="0">
                <a:solidFill>
                  <a:srgbClr val="000000"/>
                </a:solidFill>
                <a:effectLst/>
                <a:latin typeface="Open Sans"/>
              </a:rPr>
              <a:t>Impact of BREACH attack</a:t>
            </a:r>
          </a:p>
          <a:p>
            <a:pPr algn="l" fontAlgn="base"/>
            <a:r>
              <a:rPr lang="en-US" b="0" i="0" dirty="0">
                <a:solidFill>
                  <a:srgbClr val="000000"/>
                </a:solidFill>
                <a:effectLst/>
                <a:latin typeface="Open Sans"/>
              </a:rPr>
              <a:t>The BREACH attack can be practically executed under a minute depending on number of per thousand requests required as per the secret size. The power of the attack comes from the fact that it allows guessing a secret one character at a time.</a:t>
            </a:r>
          </a:p>
          <a:p>
            <a:endParaRPr lang="en-US" dirty="0"/>
          </a:p>
        </p:txBody>
      </p:sp>
      <p:sp>
        <p:nvSpPr>
          <p:cNvPr id="4" name="Номер слайда 3"/>
          <p:cNvSpPr>
            <a:spLocks noGrp="1"/>
          </p:cNvSpPr>
          <p:nvPr>
            <p:ph type="sldNum" sz="quarter" idx="5"/>
          </p:nvPr>
        </p:nvSpPr>
        <p:spPr/>
        <p:txBody>
          <a:bodyPr/>
          <a:lstStyle/>
          <a:p>
            <a:fld id="{81BE854A-77FD-4870-A24A-76AECB298969}" type="slidenum">
              <a:rPr lang="en-US" smtClean="0"/>
              <a:t>7</a:t>
            </a:fld>
            <a:endParaRPr lang="en-US"/>
          </a:p>
        </p:txBody>
      </p:sp>
    </p:spTree>
    <p:extLst>
      <p:ext uri="{BB962C8B-B14F-4D97-AF65-F5344CB8AC3E}">
        <p14:creationId xmlns:p14="http://schemas.microsoft.com/office/powerpoint/2010/main" val="7322620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a:t>Know we are looking a scenario where victim uses webmail, and the attacker want to know who are in the victims address book </a:t>
            </a:r>
          </a:p>
          <a:p>
            <a:r>
              <a:rPr lang="en-US" dirty="0"/>
              <a:t>Since the webmail uses the DEFLATE compression followed by encryption to process data passing between the victim’s browser and the webmail server, and the attacker may observe the size of the data in transition [7]–[10], there is a side-channel leak. For example, if the attacker is on the same network as the victim and tricks the victim into visiting a malicious web page, he may leverage cookies in the browser to send requests to the server on behalf of the victim.</a:t>
            </a:r>
          </a:p>
          <a:p>
            <a:r>
              <a:rPr lang="en-US" dirty="0"/>
              <a:t>In our  figure  you can see the server-side PHP code responding to such a request, which generates the user’s email </a:t>
            </a:r>
            <a:r>
              <a:rPr lang="en-US" dirty="0" err="1"/>
              <a:t>addressbook</a:t>
            </a:r>
            <a:r>
              <a:rPr lang="en-US" dirty="0"/>
              <a:t> on the returned HTML page. In PHP, the echo statements (e.g., at line 17) cause data to be compressed and then encrypted before they are sent to the client.</a:t>
            </a:r>
            <a:endParaRPr lang="ru-RU" dirty="0"/>
          </a:p>
          <a:p>
            <a:r>
              <a:rPr lang="en-US" dirty="0"/>
              <a:t>The sensitive data are retrieved at line 10 using the API function </a:t>
            </a:r>
            <a:r>
              <a:rPr lang="en-US" dirty="0" err="1"/>
              <a:t>get_addressbook_entries</a:t>
            </a:r>
            <a:r>
              <a:rPr lang="en-US" dirty="0"/>
              <a:t>(). Each $entry is also considered sensitive. Following the data flow, we identify a sink of the tainted data at line 17, which uses the function </a:t>
            </a:r>
            <a:r>
              <a:rPr lang="en-US" dirty="0" err="1"/>
              <a:t>htmlTag</a:t>
            </a:r>
            <a:r>
              <a:rPr lang="en-US" dirty="0"/>
              <a:t> (defined at lines 2-8) to construct a string and then feeds it to the echo. Lines 23-25 print a hidden field to the HTML, containing the query string of the request URL. Passing back the request URL in a hidden field is common practice in server-generated HTML pages, e.g., to redirect back to that URL after a form’s input is handled. In this attack, the hidden field will be exploited by the attacker to infer the sensitive data.</a:t>
            </a:r>
          </a:p>
          <a:p>
            <a:r>
              <a:rPr lang="en-US" dirty="0"/>
              <a:t>     Now, we relate the example to the adversary model in Section II-A: the PHP program is P, the email address is the sensitive string S, the query string of request URL (hidden field) is the input X, and the HTML is the output O. The attacker causes the procedure P to execute by making requests to the server with the desired X in the query string. As mentioned earlier, this is possible if the attacker makes requests from the victim’s browser, which has the victim’s cookies and thus can make the requests appear to be authenticated requests (however, the attacker will not see the content of the response HTML because of the same-origin policy). Nevertheless, the HTML file size is observable.</a:t>
            </a:r>
          </a:p>
        </p:txBody>
      </p:sp>
      <p:sp>
        <p:nvSpPr>
          <p:cNvPr id="4" name="Номер слайда 3"/>
          <p:cNvSpPr>
            <a:spLocks noGrp="1"/>
          </p:cNvSpPr>
          <p:nvPr>
            <p:ph type="sldNum" sz="quarter" idx="5"/>
          </p:nvPr>
        </p:nvSpPr>
        <p:spPr/>
        <p:txBody>
          <a:bodyPr/>
          <a:lstStyle/>
          <a:p>
            <a:fld id="{81BE854A-77FD-4870-A24A-76AECB298969}" type="slidenum">
              <a:rPr lang="en-US" smtClean="0"/>
              <a:t>8</a:t>
            </a:fld>
            <a:endParaRPr lang="en-US"/>
          </a:p>
        </p:txBody>
      </p:sp>
    </p:spTree>
    <p:extLst>
      <p:ext uri="{BB962C8B-B14F-4D97-AF65-F5344CB8AC3E}">
        <p14:creationId xmlns:p14="http://schemas.microsoft.com/office/powerpoint/2010/main" val="1575234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a:t>Now for more deeply understanding how attack works lets consider this figure as an example </a:t>
            </a:r>
          </a:p>
          <a:p>
            <a:endParaRPr lang="en-US" dirty="0"/>
          </a:p>
          <a:p>
            <a:r>
              <a:rPr lang="en-US" dirty="0"/>
              <a:t>To determine the next character, the attacker sends 64 requests to the server, one for each guess character in the alphabet [A−Za−z0−9 @.] appended to the prefix. The first response has only </a:t>
            </a:r>
            <a:r>
              <a:rPr lang="en-US" dirty="0" err="1"/>
              <a:t>sendto</a:t>
            </a:r>
            <a:r>
              <a:rPr lang="en-US" dirty="0"/>
              <a:t>= compressed using the reference (23,7), whereas the second response has the longer string </a:t>
            </a:r>
            <a:r>
              <a:rPr lang="en-US" dirty="0" err="1"/>
              <a:t>sendto</a:t>
            </a:r>
            <a:r>
              <a:rPr lang="en-US" dirty="0"/>
              <a:t>=b compressed using the reference (23,8). With the other guess characters, the compressed data size will be the same as that of character a. Therefore, b is the correct guess.</a:t>
            </a:r>
          </a:p>
        </p:txBody>
      </p:sp>
      <p:sp>
        <p:nvSpPr>
          <p:cNvPr id="4" name="Номер слайда 3"/>
          <p:cNvSpPr>
            <a:spLocks noGrp="1"/>
          </p:cNvSpPr>
          <p:nvPr>
            <p:ph type="sldNum" sz="quarter" idx="5"/>
          </p:nvPr>
        </p:nvSpPr>
        <p:spPr/>
        <p:txBody>
          <a:bodyPr/>
          <a:lstStyle/>
          <a:p>
            <a:fld id="{81BE854A-77FD-4870-A24A-76AECB298969}" type="slidenum">
              <a:rPr lang="en-US" smtClean="0"/>
              <a:t>9</a:t>
            </a:fld>
            <a:endParaRPr lang="en-US"/>
          </a:p>
        </p:txBody>
      </p:sp>
    </p:spTree>
    <p:extLst>
      <p:ext uri="{BB962C8B-B14F-4D97-AF65-F5344CB8AC3E}">
        <p14:creationId xmlns:p14="http://schemas.microsoft.com/office/powerpoint/2010/main" val="178591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a:t>Table I compares </a:t>
            </a:r>
            <a:r>
              <a:rPr lang="en-US" dirty="0" err="1"/>
              <a:t>Debreach</a:t>
            </a:r>
            <a:r>
              <a:rPr lang="en-US" dirty="0"/>
              <a:t> with state-of-the-art techniques, which lack in performance, generality, or automation.</a:t>
            </a:r>
          </a:p>
        </p:txBody>
      </p:sp>
      <p:sp>
        <p:nvSpPr>
          <p:cNvPr id="4" name="Номер слайда 3"/>
          <p:cNvSpPr>
            <a:spLocks noGrp="1"/>
          </p:cNvSpPr>
          <p:nvPr>
            <p:ph type="sldNum" sz="quarter" idx="5"/>
          </p:nvPr>
        </p:nvSpPr>
        <p:spPr/>
        <p:txBody>
          <a:bodyPr/>
          <a:lstStyle/>
          <a:p>
            <a:fld id="{81BE854A-77FD-4870-A24A-76AECB298969}" type="slidenum">
              <a:rPr lang="en-US" smtClean="0"/>
              <a:t>10</a:t>
            </a:fld>
            <a:endParaRPr lang="en-US"/>
          </a:p>
        </p:txBody>
      </p:sp>
    </p:spTree>
    <p:extLst>
      <p:ext uri="{BB962C8B-B14F-4D97-AF65-F5344CB8AC3E}">
        <p14:creationId xmlns:p14="http://schemas.microsoft.com/office/powerpoint/2010/main" val="16575019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a:t>Authors modified LZ77-matching procedure includes a preprocessing step, which identifies and removes the annotations of sensitive data (in the form of special tokens). While removing these special tokens, it also computes the necessary metadata that indicate the locations of the sensitive data. Viewing the compressor’s input as an array of bytes, the metadata stores, for each index in the input buffer, its forward distance to the next closest region of sensitive data.</a:t>
            </a:r>
            <a:endParaRPr lang="ru-RU" dirty="0"/>
          </a:p>
          <a:p>
            <a:endParaRPr lang="ru-RU" dirty="0"/>
          </a:p>
          <a:p>
            <a:r>
              <a:rPr lang="en-US" dirty="0"/>
              <a:t>The procedure is shown in</a:t>
            </a:r>
            <a:r>
              <a:rPr lang="ru-RU" dirty="0"/>
              <a:t> </a:t>
            </a:r>
            <a:r>
              <a:rPr lang="en-US" dirty="0"/>
              <a:t>our figure  where the metadata </a:t>
            </a:r>
            <a:r>
              <a:rPr lang="en-US" dirty="0" err="1"/>
              <a:t>nextTaint</a:t>
            </a:r>
            <a:r>
              <a:rPr lang="en-US" dirty="0"/>
              <a:t>[</a:t>
            </a:r>
            <a:r>
              <a:rPr lang="en-US" dirty="0" err="1"/>
              <a:t>i</a:t>
            </a:r>
            <a:r>
              <a:rPr lang="en-US" dirty="0"/>
              <a:t>] denotes the distance from input[</a:t>
            </a:r>
            <a:r>
              <a:rPr lang="en-US" dirty="0" err="1"/>
              <a:t>i</a:t>
            </a:r>
            <a:r>
              <a:rPr lang="en-US" dirty="0"/>
              <a:t>] to the next region of sensitive data (i.e. input[</a:t>
            </a:r>
            <a:r>
              <a:rPr lang="en-US" dirty="0" err="1"/>
              <a:t>i</a:t>
            </a:r>
            <a:r>
              <a:rPr lang="en-US" dirty="0"/>
              <a:t> + </a:t>
            </a:r>
            <a:r>
              <a:rPr lang="en-US" dirty="0" err="1"/>
              <a:t>nextT</a:t>
            </a:r>
            <a:r>
              <a:rPr lang="en-US" dirty="0"/>
              <a:t> </a:t>
            </a:r>
            <a:r>
              <a:rPr lang="en-US" dirty="0" err="1"/>
              <a:t>aint</a:t>
            </a:r>
            <a:r>
              <a:rPr lang="en-US" dirty="0"/>
              <a:t>[</a:t>
            </a:r>
            <a:r>
              <a:rPr lang="en-US" dirty="0" err="1"/>
              <a:t>i</a:t>
            </a:r>
            <a:r>
              <a:rPr lang="en-US" dirty="0"/>
              <a:t>]] is sensitive). </a:t>
            </a:r>
            <a:r>
              <a:rPr lang="en-US" dirty="0" err="1"/>
              <a:t>nextTaint</a:t>
            </a:r>
            <a:r>
              <a:rPr lang="en-US" dirty="0"/>
              <a:t>[</a:t>
            </a:r>
            <a:r>
              <a:rPr lang="en-US" dirty="0" err="1"/>
              <a:t>i</a:t>
            </a:r>
            <a:r>
              <a:rPr lang="en-US" dirty="0"/>
              <a:t>]==0 means that input[</a:t>
            </a:r>
            <a:r>
              <a:rPr lang="en-US" dirty="0" err="1"/>
              <a:t>i</a:t>
            </a:r>
            <a:r>
              <a:rPr lang="en-US" dirty="0"/>
              <a:t>] is sensitive. The procedure incrementally and forwardly considers each index </a:t>
            </a:r>
            <a:r>
              <a:rPr lang="en-US" dirty="0" err="1"/>
              <a:t>i</a:t>
            </a:r>
            <a:r>
              <a:rPr lang="en-US" dirty="0"/>
              <a:t> in the input beginning from </a:t>
            </a:r>
            <a:r>
              <a:rPr lang="en-US" dirty="0" err="1"/>
              <a:t>i</a:t>
            </a:r>
            <a:r>
              <a:rPr lang="en-US" dirty="0"/>
              <a:t> = 0. When the current index is not sensitive (lines 9-34), we first search the previous input (i.e., input[0..i − 1]) for matches (lines 9-22). If a match is found, an LZ77 reference is output, and </a:t>
            </a:r>
            <a:r>
              <a:rPr lang="en-US" dirty="0" err="1"/>
              <a:t>i</a:t>
            </a:r>
            <a:r>
              <a:rPr lang="en-US" dirty="0"/>
              <a:t> is incremented by the length of the match (lines 23-29). Otherwise, </a:t>
            </a:r>
            <a:r>
              <a:rPr lang="en-US" dirty="0" err="1"/>
              <a:t>i</a:t>
            </a:r>
            <a:r>
              <a:rPr lang="en-US" dirty="0"/>
              <a:t> is incremented by 1, and the literal input byte is output (lines 30-33).</a:t>
            </a:r>
          </a:p>
          <a:p>
            <a:r>
              <a:rPr lang="en-US" dirty="0"/>
              <a:t>To quickly find matches, a dictionary is maintained that records the positions of previously seen strings. The dictionary is updated with every string in the input buffer (lines 25-27 and 31), unless </a:t>
            </a:r>
            <a:r>
              <a:rPr lang="en-US" dirty="0" err="1"/>
              <a:t>i</a:t>
            </a:r>
            <a:r>
              <a:rPr lang="en-US" dirty="0"/>
              <a:t> is in a sensitive region (lines 5-8). The dictionary is then queried for positions of candidates matches for the current index (line 10). For compression ratio efficiency, a minimum match length is defined (</a:t>
            </a:r>
            <a:r>
              <a:rPr lang="en-US" dirty="0" err="1"/>
              <a:t>minM</a:t>
            </a:r>
            <a:r>
              <a:rPr lang="en-US" dirty="0"/>
              <a:t> </a:t>
            </a:r>
            <a:r>
              <a:rPr lang="en-US" dirty="0" err="1"/>
              <a:t>atch</a:t>
            </a:r>
            <a:r>
              <a:rPr lang="en-US" dirty="0"/>
              <a:t> = 3 for both </a:t>
            </a:r>
            <a:r>
              <a:rPr lang="en-US" dirty="0" err="1"/>
              <a:t>Debreach</a:t>
            </a:r>
            <a:r>
              <a:rPr lang="en-US" dirty="0"/>
              <a:t> and the original </a:t>
            </a:r>
            <a:r>
              <a:rPr lang="en-US" dirty="0" err="1"/>
              <a:t>zlib</a:t>
            </a:r>
            <a:r>
              <a:rPr lang="en-US" dirty="0"/>
              <a:t>), and for memory efficiency, only strings of length </a:t>
            </a:r>
            <a:r>
              <a:rPr lang="en-US" dirty="0" err="1"/>
              <a:t>minM</a:t>
            </a:r>
            <a:r>
              <a:rPr lang="en-US" dirty="0"/>
              <a:t> </a:t>
            </a:r>
            <a:r>
              <a:rPr lang="en-US" dirty="0" err="1"/>
              <a:t>atch</a:t>
            </a:r>
            <a:r>
              <a:rPr lang="en-US" dirty="0"/>
              <a:t> are stored in the dictionary. However, when searching for a match, we compute the maximum length (lines 12-16), so the best match is always found in the previous input buffer.</a:t>
            </a:r>
            <a:endParaRPr lang="ru-RU" dirty="0"/>
          </a:p>
          <a:p>
            <a:endParaRPr lang="en-US" dirty="0"/>
          </a:p>
        </p:txBody>
      </p:sp>
      <p:sp>
        <p:nvSpPr>
          <p:cNvPr id="4" name="Номер слайда 3"/>
          <p:cNvSpPr>
            <a:spLocks noGrp="1"/>
          </p:cNvSpPr>
          <p:nvPr>
            <p:ph type="sldNum" sz="quarter" idx="5"/>
          </p:nvPr>
        </p:nvSpPr>
        <p:spPr/>
        <p:txBody>
          <a:bodyPr/>
          <a:lstStyle/>
          <a:p>
            <a:fld id="{81BE854A-77FD-4870-A24A-76AECB298969}" type="slidenum">
              <a:rPr lang="en-US" smtClean="0"/>
              <a:t>11</a:t>
            </a:fld>
            <a:endParaRPr lang="en-US"/>
          </a:p>
        </p:txBody>
      </p:sp>
    </p:spTree>
    <p:extLst>
      <p:ext uri="{BB962C8B-B14F-4D97-AF65-F5344CB8AC3E}">
        <p14:creationId xmlns:p14="http://schemas.microsoft.com/office/powerpoint/2010/main" val="2366782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10/17/2022</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10/17/2022</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10/17/2022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10/17/2022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10/17/2022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10/17/2022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10/17/2022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10/17/2022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10/17/2022</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421772" y="1985873"/>
            <a:ext cx="7935884" cy="2965016"/>
          </a:xfrm>
        </p:spPr>
        <p:txBody>
          <a:bodyPr>
            <a:normAutofit/>
          </a:bodyPr>
          <a:lstStyle/>
          <a:p>
            <a:r>
              <a:rPr lang="en-US" sz="3600" b="1" dirty="0" err="1"/>
              <a:t>Debreach</a:t>
            </a:r>
            <a:r>
              <a:rPr lang="en-US" sz="3600" b="1" dirty="0"/>
              <a:t>: Mitigating Compression Side Channels via Static Analysis and Transformation</a:t>
            </a:r>
            <a:endParaRPr lang="en-US" sz="3600" b="1" dirty="0">
              <a:latin typeface="Comic Sans MS" panose="030F0702030302020204" pitchFamily="66" charset="0"/>
            </a:endParaRPr>
          </a:p>
        </p:txBody>
      </p:sp>
      <p:sp>
        <p:nvSpPr>
          <p:cNvPr id="4" name="Объект 2"/>
          <p:cNvSpPr txBox="1">
            <a:spLocks/>
          </p:cNvSpPr>
          <p:nvPr/>
        </p:nvSpPr>
        <p:spPr>
          <a:xfrm>
            <a:off x="8919353" y="6143106"/>
            <a:ext cx="3530342" cy="714894"/>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sz="2100" kern="1200" cap="none">
                <a:solidFill>
                  <a:schemeClr val="bg2">
                    <a:lumMod val="50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sz="1400" kern="1200" cap="none">
                <a:solidFill>
                  <a:schemeClr val="tx1">
                    <a:tint val="75000"/>
                  </a:schemeClr>
                </a:solidFill>
                <a:effectLst/>
                <a:latin typeface="+mn-lt"/>
                <a:ea typeface="+mn-ea"/>
                <a:cs typeface="+mn-cs"/>
              </a:defRPr>
            </a:lvl9pPr>
          </a:lstStyle>
          <a:p>
            <a:r>
              <a:rPr lang="en-US" sz="1200" b="1" dirty="0">
                <a:solidFill>
                  <a:schemeClr val="tx1"/>
                </a:solidFill>
                <a:latin typeface="Comic Sans MS" panose="030F0702030302020204" pitchFamily="66" charset="0"/>
              </a:rPr>
              <a:t>     		Presentation was made by: </a:t>
            </a:r>
          </a:p>
          <a:p>
            <a:r>
              <a:rPr lang="en-US" sz="1200" b="1" dirty="0">
                <a:solidFill>
                  <a:schemeClr val="tx1"/>
                </a:solidFill>
                <a:latin typeface="Comic Sans MS" panose="030F0702030302020204" pitchFamily="66" charset="0"/>
              </a:rPr>
              <a:t>  			Abdusamatov Somon</a:t>
            </a:r>
          </a:p>
        </p:txBody>
      </p:sp>
    </p:spTree>
    <p:extLst>
      <p:ext uri="{BB962C8B-B14F-4D97-AF65-F5344CB8AC3E}">
        <p14:creationId xmlns:p14="http://schemas.microsoft.com/office/powerpoint/2010/main" val="1509841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F40C59E-FEDE-429E-8AA7-958A1CBF1D45}"/>
              </a:ext>
            </a:extLst>
          </p:cNvPr>
          <p:cNvSpPr>
            <a:spLocks noGrp="1"/>
          </p:cNvSpPr>
          <p:nvPr>
            <p:ph idx="1"/>
          </p:nvPr>
        </p:nvSpPr>
        <p:spPr>
          <a:xfrm>
            <a:off x="920750" y="1003300"/>
            <a:ext cx="10871200" cy="5435600"/>
          </a:xfrm>
        </p:spPr>
        <p:txBody>
          <a:bodyPr/>
          <a:lstStyle/>
          <a:p>
            <a:r>
              <a:rPr lang="en-US" dirty="0"/>
              <a:t> </a:t>
            </a:r>
            <a:r>
              <a:rPr lang="en-US" dirty="0" err="1"/>
              <a:t>Debreach</a:t>
            </a:r>
            <a:endParaRPr lang="en-US" dirty="0"/>
          </a:p>
          <a:p>
            <a:r>
              <a:rPr lang="en-US" dirty="0"/>
              <a:t>Here authors took two-pronged approach. First, They enhance the compressor to exercise the freedom to not compress for any input data surrounded by special markers. </a:t>
            </a:r>
          </a:p>
          <a:p>
            <a:r>
              <a:rPr lang="en-US" dirty="0"/>
              <a:t>Second, authors used static analysis and code instrumentation to identify flow of sensitive data through the program and automatically insert special markers.   </a:t>
            </a:r>
          </a:p>
        </p:txBody>
      </p:sp>
      <p:sp>
        <p:nvSpPr>
          <p:cNvPr id="4" name="Заголовок 1">
            <a:extLst>
              <a:ext uri="{FF2B5EF4-FFF2-40B4-BE49-F238E27FC236}">
                <a16:creationId xmlns:a16="http://schemas.microsoft.com/office/drawing/2014/main" id="{341B48B1-22ED-44BF-BE9C-7DC974F4DCB3}"/>
              </a:ext>
            </a:extLst>
          </p:cNvPr>
          <p:cNvSpPr>
            <a:spLocks noGrp="1"/>
          </p:cNvSpPr>
          <p:nvPr>
            <p:ph type="title"/>
          </p:nvPr>
        </p:nvSpPr>
        <p:spPr>
          <a:xfrm>
            <a:off x="694592" y="0"/>
            <a:ext cx="9601200" cy="869950"/>
          </a:xfrm>
        </p:spPr>
        <p:txBody>
          <a:bodyPr/>
          <a:lstStyle/>
          <a:p>
            <a:r>
              <a:rPr lang="en-US" b="1" dirty="0"/>
              <a:t>Method</a:t>
            </a:r>
          </a:p>
        </p:txBody>
      </p:sp>
      <p:pic>
        <p:nvPicPr>
          <p:cNvPr id="6" name="Рисунок 5">
            <a:extLst>
              <a:ext uri="{FF2B5EF4-FFF2-40B4-BE49-F238E27FC236}">
                <a16:creationId xmlns:a16="http://schemas.microsoft.com/office/drawing/2014/main" id="{F32D943B-FC1A-4D43-A889-FB4C61C9F309}"/>
              </a:ext>
            </a:extLst>
          </p:cNvPr>
          <p:cNvPicPr>
            <a:picLocks noChangeAspect="1"/>
          </p:cNvPicPr>
          <p:nvPr/>
        </p:nvPicPr>
        <p:blipFill>
          <a:blip r:embed="rId3"/>
          <a:stretch>
            <a:fillRect/>
          </a:stretch>
        </p:blipFill>
        <p:spPr>
          <a:xfrm>
            <a:off x="2528154" y="2905125"/>
            <a:ext cx="5934075" cy="1352550"/>
          </a:xfrm>
          <a:prstGeom prst="rect">
            <a:avLst/>
          </a:prstGeom>
        </p:spPr>
      </p:pic>
      <p:sp>
        <p:nvSpPr>
          <p:cNvPr id="8" name="TextBox 7">
            <a:extLst>
              <a:ext uri="{FF2B5EF4-FFF2-40B4-BE49-F238E27FC236}">
                <a16:creationId xmlns:a16="http://schemas.microsoft.com/office/drawing/2014/main" id="{8CC0EAAB-6E95-4712-8DE9-B50EB7FFF8BE}"/>
              </a:ext>
            </a:extLst>
          </p:cNvPr>
          <p:cNvSpPr txBox="1"/>
          <p:nvPr/>
        </p:nvSpPr>
        <p:spPr>
          <a:xfrm>
            <a:off x="2933700" y="4257675"/>
            <a:ext cx="5111750" cy="338554"/>
          </a:xfrm>
          <a:prstGeom prst="rect">
            <a:avLst/>
          </a:prstGeom>
          <a:noFill/>
        </p:spPr>
        <p:txBody>
          <a:bodyPr wrap="square">
            <a:spAutoFit/>
          </a:bodyPr>
          <a:lstStyle/>
          <a:p>
            <a:r>
              <a:rPr lang="en-US" sz="1600" b="1" dirty="0"/>
              <a:t>Comparing </a:t>
            </a:r>
            <a:r>
              <a:rPr lang="en-US" sz="1600" b="1" dirty="0" err="1"/>
              <a:t>Debreach</a:t>
            </a:r>
            <a:r>
              <a:rPr lang="en-US" sz="1600" b="1" dirty="0"/>
              <a:t> method to existing approaches.</a:t>
            </a:r>
          </a:p>
        </p:txBody>
      </p:sp>
    </p:spTree>
    <p:extLst>
      <p:ext uri="{BB962C8B-B14F-4D97-AF65-F5344CB8AC3E}">
        <p14:creationId xmlns:p14="http://schemas.microsoft.com/office/powerpoint/2010/main" val="2073745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arn(inVertical)">
                                      <p:cBhvr>
                                        <p:cTn id="2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4AFE763-98F0-4275-984B-E42A68E2B323}"/>
              </a:ext>
            </a:extLst>
          </p:cNvPr>
          <p:cNvSpPr>
            <a:spLocks noGrp="1"/>
          </p:cNvSpPr>
          <p:nvPr>
            <p:ph idx="1"/>
          </p:nvPr>
        </p:nvSpPr>
        <p:spPr>
          <a:xfrm>
            <a:off x="694592" y="577850"/>
            <a:ext cx="9601200" cy="3581400"/>
          </a:xfrm>
        </p:spPr>
        <p:txBody>
          <a:bodyPr>
            <a:normAutofit/>
          </a:bodyPr>
          <a:lstStyle/>
          <a:p>
            <a:r>
              <a:rPr lang="en-US" b="1" dirty="0"/>
              <a:t>Authors Modified Compressor(LZ-77)</a:t>
            </a:r>
          </a:p>
        </p:txBody>
      </p:sp>
      <p:sp>
        <p:nvSpPr>
          <p:cNvPr id="4" name="Заголовок 1">
            <a:extLst>
              <a:ext uri="{FF2B5EF4-FFF2-40B4-BE49-F238E27FC236}">
                <a16:creationId xmlns:a16="http://schemas.microsoft.com/office/drawing/2014/main" id="{3C9FE087-5C26-4FD0-9CEF-BCB2B87F9810}"/>
              </a:ext>
            </a:extLst>
          </p:cNvPr>
          <p:cNvSpPr>
            <a:spLocks noGrp="1"/>
          </p:cNvSpPr>
          <p:nvPr>
            <p:ph type="title"/>
          </p:nvPr>
        </p:nvSpPr>
        <p:spPr>
          <a:xfrm>
            <a:off x="694592" y="0"/>
            <a:ext cx="9601200" cy="635000"/>
          </a:xfrm>
        </p:spPr>
        <p:txBody>
          <a:bodyPr>
            <a:normAutofit fontScale="90000"/>
          </a:bodyPr>
          <a:lstStyle/>
          <a:p>
            <a:r>
              <a:rPr lang="en-US" b="1" dirty="0"/>
              <a:t>Method</a:t>
            </a:r>
          </a:p>
        </p:txBody>
      </p:sp>
      <p:pic>
        <p:nvPicPr>
          <p:cNvPr id="9" name="Рисунок 8">
            <a:extLst>
              <a:ext uri="{FF2B5EF4-FFF2-40B4-BE49-F238E27FC236}">
                <a16:creationId xmlns:a16="http://schemas.microsoft.com/office/drawing/2014/main" id="{C970E21C-BF19-46FE-8307-F9E590501C0A}"/>
              </a:ext>
            </a:extLst>
          </p:cNvPr>
          <p:cNvPicPr>
            <a:picLocks noChangeAspect="1"/>
          </p:cNvPicPr>
          <p:nvPr/>
        </p:nvPicPr>
        <p:blipFill>
          <a:blip r:embed="rId3"/>
          <a:stretch>
            <a:fillRect/>
          </a:stretch>
        </p:blipFill>
        <p:spPr>
          <a:xfrm>
            <a:off x="3418921" y="990600"/>
            <a:ext cx="4152541" cy="5384334"/>
          </a:xfrm>
          <a:prstGeom prst="rect">
            <a:avLst/>
          </a:prstGeom>
        </p:spPr>
      </p:pic>
    </p:spTree>
    <p:extLst>
      <p:ext uri="{BB962C8B-B14F-4D97-AF65-F5344CB8AC3E}">
        <p14:creationId xmlns:p14="http://schemas.microsoft.com/office/powerpoint/2010/main" val="3910733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Объект 7">
            <a:extLst>
              <a:ext uri="{FF2B5EF4-FFF2-40B4-BE49-F238E27FC236}">
                <a16:creationId xmlns:a16="http://schemas.microsoft.com/office/drawing/2014/main" id="{EA059F5A-D328-4ABD-9110-EDBA683AE263}"/>
              </a:ext>
            </a:extLst>
          </p:cNvPr>
          <p:cNvPicPr>
            <a:picLocks noGrp="1" noChangeAspect="1"/>
          </p:cNvPicPr>
          <p:nvPr>
            <p:ph idx="1"/>
          </p:nvPr>
        </p:nvPicPr>
        <p:blipFill>
          <a:blip r:embed="rId3"/>
          <a:stretch>
            <a:fillRect/>
          </a:stretch>
        </p:blipFill>
        <p:spPr>
          <a:xfrm>
            <a:off x="8582025" y="2506662"/>
            <a:ext cx="3362325" cy="2431323"/>
          </a:xfrm>
        </p:spPr>
      </p:pic>
      <p:sp>
        <p:nvSpPr>
          <p:cNvPr id="9" name="Заголовок 1">
            <a:extLst>
              <a:ext uri="{FF2B5EF4-FFF2-40B4-BE49-F238E27FC236}">
                <a16:creationId xmlns:a16="http://schemas.microsoft.com/office/drawing/2014/main" id="{DB30B8F4-D23C-4109-84C1-B76777F6F288}"/>
              </a:ext>
            </a:extLst>
          </p:cNvPr>
          <p:cNvSpPr txBox="1">
            <a:spLocks/>
          </p:cNvSpPr>
          <p:nvPr/>
        </p:nvSpPr>
        <p:spPr>
          <a:xfrm>
            <a:off x="694592" y="0"/>
            <a:ext cx="9601200" cy="1485900"/>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en-US" b="1"/>
              <a:t>Method</a:t>
            </a:r>
            <a:endParaRPr lang="en-US" b="1" dirty="0"/>
          </a:p>
        </p:txBody>
      </p:sp>
      <p:sp>
        <p:nvSpPr>
          <p:cNvPr id="14" name="Объект 2">
            <a:extLst>
              <a:ext uri="{FF2B5EF4-FFF2-40B4-BE49-F238E27FC236}">
                <a16:creationId xmlns:a16="http://schemas.microsoft.com/office/drawing/2014/main" id="{F7B99582-A3E2-48A1-ACDC-B7B0AC68F7DA}"/>
              </a:ext>
            </a:extLst>
          </p:cNvPr>
          <p:cNvSpPr txBox="1">
            <a:spLocks/>
          </p:cNvSpPr>
          <p:nvPr/>
        </p:nvSpPr>
        <p:spPr>
          <a:xfrm>
            <a:off x="920750" y="1003300"/>
            <a:ext cx="10871200" cy="5435600"/>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endParaRPr lang="en-US" dirty="0"/>
          </a:p>
        </p:txBody>
      </p:sp>
      <p:sp>
        <p:nvSpPr>
          <p:cNvPr id="17" name="Объект 2">
            <a:extLst>
              <a:ext uri="{FF2B5EF4-FFF2-40B4-BE49-F238E27FC236}">
                <a16:creationId xmlns:a16="http://schemas.microsoft.com/office/drawing/2014/main" id="{73B73AC7-66E6-4F58-80AA-205CF6736D1D}"/>
              </a:ext>
            </a:extLst>
          </p:cNvPr>
          <p:cNvSpPr txBox="1">
            <a:spLocks/>
          </p:cNvSpPr>
          <p:nvPr/>
        </p:nvSpPr>
        <p:spPr>
          <a:xfrm>
            <a:off x="1073150" y="920750"/>
            <a:ext cx="7477979" cy="5607050"/>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pPr lvl="1"/>
            <a:r>
              <a:rPr lang="en-US" sz="1800" dirty="0"/>
              <a:t> </a:t>
            </a:r>
            <a:r>
              <a:rPr lang="en-US" sz="1600" dirty="0"/>
              <a:t>There are four cases to consider where sensitive data may be included in a match, which are illustrated in our figure.</a:t>
            </a:r>
          </a:p>
          <a:p>
            <a:endParaRPr lang="en-US" dirty="0"/>
          </a:p>
          <a:p>
            <a:r>
              <a:rPr lang="en-US" sz="1600" dirty="0"/>
              <a:t>Case 1: observe that we never enter the match-searching block (lines 9-34) when </a:t>
            </a:r>
            <a:r>
              <a:rPr lang="en-US" sz="1600" dirty="0" err="1"/>
              <a:t>i</a:t>
            </a:r>
            <a:r>
              <a:rPr lang="en-US" sz="1600" dirty="0"/>
              <a:t> is sensitive (i.e., </a:t>
            </a:r>
            <a:r>
              <a:rPr lang="en-US" sz="1600" dirty="0" err="1"/>
              <a:t>nextT</a:t>
            </a:r>
            <a:r>
              <a:rPr lang="en-US" sz="1600" dirty="0"/>
              <a:t> </a:t>
            </a:r>
            <a:r>
              <a:rPr lang="en-US" sz="1600" dirty="0" err="1"/>
              <a:t>aint</a:t>
            </a:r>
            <a:r>
              <a:rPr lang="en-US" sz="1600" dirty="0"/>
              <a:t>[</a:t>
            </a:r>
            <a:r>
              <a:rPr lang="en-US" sz="1600" dirty="0" err="1"/>
              <a:t>i</a:t>
            </a:r>
            <a:r>
              <a:rPr lang="en-US" sz="1600" dirty="0"/>
              <a:t>] == 0) because of the guard at line 5. This ensures that the reproducible extension cannot start in sensitive data.</a:t>
            </a:r>
          </a:p>
          <a:p>
            <a:r>
              <a:rPr lang="en-US" sz="1600" dirty="0"/>
              <a:t>Case 2: Next, leveraging the fact that </a:t>
            </a:r>
            <a:r>
              <a:rPr lang="en-US" sz="1600" dirty="0" err="1"/>
              <a:t>nextT</a:t>
            </a:r>
            <a:r>
              <a:rPr lang="en-US" sz="1600" dirty="0"/>
              <a:t> </a:t>
            </a:r>
            <a:r>
              <a:rPr lang="en-US" sz="1600" dirty="0" err="1"/>
              <a:t>aint</a:t>
            </a:r>
            <a:r>
              <a:rPr lang="en-US" sz="1600" dirty="0"/>
              <a:t>[</a:t>
            </a:r>
            <a:r>
              <a:rPr lang="en-US" sz="1600" dirty="0" err="1"/>
              <a:t>i</a:t>
            </a:r>
            <a:r>
              <a:rPr lang="en-US" sz="1600" dirty="0"/>
              <a:t>] is the (forward) distance to the closest region of sensitive data (i.e., input[</a:t>
            </a:r>
            <a:r>
              <a:rPr lang="en-US" sz="1600" dirty="0" err="1"/>
              <a:t>i</a:t>
            </a:r>
            <a:r>
              <a:rPr lang="en-US" sz="1600" dirty="0"/>
              <a:t>] to input[</a:t>
            </a:r>
            <a:r>
              <a:rPr lang="en-US" sz="1600" dirty="0" err="1"/>
              <a:t>i</a:t>
            </a:r>
            <a:r>
              <a:rPr lang="en-US" sz="1600" dirty="0"/>
              <a:t> + </a:t>
            </a:r>
            <a:r>
              <a:rPr lang="en-US" sz="1600" dirty="0" err="1"/>
              <a:t>nextT</a:t>
            </a:r>
            <a:r>
              <a:rPr lang="en-US" sz="1600" dirty="0"/>
              <a:t> </a:t>
            </a:r>
            <a:r>
              <a:rPr lang="en-US" sz="1600" dirty="0" err="1"/>
              <a:t>aint</a:t>
            </a:r>
            <a:r>
              <a:rPr lang="en-US" sz="1600" dirty="0"/>
              <a:t>[</a:t>
            </a:r>
            <a:r>
              <a:rPr lang="en-US" sz="1600" dirty="0" err="1"/>
              <a:t>i</a:t>
            </a:r>
            <a:r>
              <a:rPr lang="en-US" sz="1600" dirty="0"/>
              <a:t>] − 1] is not sensitive), it also cannot extend into sensitive data.</a:t>
            </a:r>
          </a:p>
          <a:p>
            <a:r>
              <a:rPr lang="en-US" sz="1600" dirty="0"/>
              <a:t>Case 3: In addition, a match cannot start in sensitive data. Notice that the dictionary is only updated at lines 25-27 and 31 with the locations in the reproducible extension or the literal byte, which we just showed cannot not contain sensitive data.</a:t>
            </a:r>
          </a:p>
          <a:p>
            <a:r>
              <a:rPr lang="en-US" sz="1600" dirty="0"/>
              <a:t>Case 4: </a:t>
            </a:r>
            <a:r>
              <a:rPr lang="en-US" sz="1400" dirty="0"/>
              <a:t>Since we only search the dictionary for match locations (line 10), the property then follows. Finally, the match also cannot extend into sensitive data since we set a maximum match length (line 11).</a:t>
            </a:r>
          </a:p>
          <a:p>
            <a:pPr lvl="1"/>
            <a:r>
              <a:rPr lang="en-US" sz="1600" dirty="0"/>
              <a:t>On the security guarantee </a:t>
            </a:r>
          </a:p>
        </p:txBody>
      </p:sp>
      <p:sp>
        <p:nvSpPr>
          <p:cNvPr id="19" name="TextBox 18">
            <a:extLst>
              <a:ext uri="{FF2B5EF4-FFF2-40B4-BE49-F238E27FC236}">
                <a16:creationId xmlns:a16="http://schemas.microsoft.com/office/drawing/2014/main" id="{7F65D4C0-2FD2-4180-B784-6005D24C9E26}"/>
              </a:ext>
            </a:extLst>
          </p:cNvPr>
          <p:cNvSpPr txBox="1"/>
          <p:nvPr/>
        </p:nvSpPr>
        <p:spPr>
          <a:xfrm>
            <a:off x="8551129" y="4991100"/>
            <a:ext cx="3502025" cy="307777"/>
          </a:xfrm>
          <a:prstGeom prst="rect">
            <a:avLst/>
          </a:prstGeom>
          <a:noFill/>
        </p:spPr>
        <p:txBody>
          <a:bodyPr wrap="square">
            <a:spAutoFit/>
          </a:bodyPr>
          <a:lstStyle/>
          <a:p>
            <a:r>
              <a:rPr lang="en-US" sz="1400" b="1" dirty="0"/>
              <a:t>LZ77: four possible cases for sensitive data.</a:t>
            </a:r>
          </a:p>
        </p:txBody>
      </p:sp>
      <p:sp>
        <p:nvSpPr>
          <p:cNvPr id="21" name="TextBox 20">
            <a:extLst>
              <a:ext uri="{FF2B5EF4-FFF2-40B4-BE49-F238E27FC236}">
                <a16:creationId xmlns:a16="http://schemas.microsoft.com/office/drawing/2014/main" id="{4CF690ED-7330-420D-99E6-44609B648F34}"/>
              </a:ext>
            </a:extLst>
          </p:cNvPr>
          <p:cNvSpPr txBox="1"/>
          <p:nvPr/>
        </p:nvSpPr>
        <p:spPr>
          <a:xfrm>
            <a:off x="3848100" y="527050"/>
            <a:ext cx="2247900" cy="400110"/>
          </a:xfrm>
          <a:prstGeom prst="rect">
            <a:avLst/>
          </a:prstGeom>
          <a:noFill/>
        </p:spPr>
        <p:txBody>
          <a:bodyPr wrap="square">
            <a:spAutoFit/>
          </a:bodyPr>
          <a:lstStyle/>
          <a:p>
            <a:r>
              <a:rPr lang="en-US" sz="2000" b="1" dirty="0"/>
              <a:t>On the correctness</a:t>
            </a:r>
          </a:p>
        </p:txBody>
      </p:sp>
    </p:spTree>
    <p:extLst>
      <p:ext uri="{BB962C8B-B14F-4D97-AF65-F5344CB8AC3E}">
        <p14:creationId xmlns:p14="http://schemas.microsoft.com/office/powerpoint/2010/main" val="1322286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61C7A-496B-4A3E-8F77-B467CA2FBE3E}"/>
              </a:ext>
            </a:extLst>
          </p:cNvPr>
          <p:cNvSpPr>
            <a:spLocks noGrp="1"/>
          </p:cNvSpPr>
          <p:nvPr>
            <p:ph type="title"/>
          </p:nvPr>
        </p:nvSpPr>
        <p:spPr>
          <a:xfrm>
            <a:off x="711200" y="6350"/>
            <a:ext cx="9601200" cy="1485900"/>
          </a:xfrm>
        </p:spPr>
        <p:txBody>
          <a:bodyPr/>
          <a:lstStyle/>
          <a:p>
            <a:r>
              <a:rPr lang="en-US" dirty="0"/>
              <a:t>Evaluation </a:t>
            </a:r>
          </a:p>
        </p:txBody>
      </p:sp>
      <p:sp>
        <p:nvSpPr>
          <p:cNvPr id="3" name="Объект 2">
            <a:extLst>
              <a:ext uri="{FF2B5EF4-FFF2-40B4-BE49-F238E27FC236}">
                <a16:creationId xmlns:a16="http://schemas.microsoft.com/office/drawing/2014/main" id="{823128D7-98FB-494C-88FF-87F37975B7CD}"/>
              </a:ext>
            </a:extLst>
          </p:cNvPr>
          <p:cNvSpPr>
            <a:spLocks noGrp="1"/>
          </p:cNvSpPr>
          <p:nvPr>
            <p:ph idx="1"/>
          </p:nvPr>
        </p:nvSpPr>
        <p:spPr>
          <a:xfrm>
            <a:off x="1104900" y="1568450"/>
            <a:ext cx="9867900" cy="4298950"/>
          </a:xfrm>
        </p:spPr>
        <p:txBody>
          <a:bodyPr/>
          <a:lstStyle/>
          <a:p>
            <a:r>
              <a:rPr lang="en-US" dirty="0"/>
              <a:t>The authors have already reviewed techniques that are the most closely related to their work, including various attacks that exploit the compression side channel.</a:t>
            </a:r>
          </a:p>
          <a:p>
            <a:r>
              <a:rPr lang="en-US" dirty="0"/>
              <a:t>Some components of compression side channel attacks have been leveraged in other types of attacks. For example, the timing of cross-site requests have been exploited to reveal private information in web applications.</a:t>
            </a:r>
          </a:p>
          <a:p>
            <a:r>
              <a:rPr lang="en-US" dirty="0" err="1"/>
              <a:t>Datalog</a:t>
            </a:r>
            <a:r>
              <a:rPr lang="en-US" dirty="0"/>
              <a:t>-based program analysis has been applied in many domains. For example, Whaley and Lam used this framework to perform context-sensitive alias analysis in Java programs. To detect security errors and data-races.</a:t>
            </a:r>
          </a:p>
        </p:txBody>
      </p:sp>
    </p:spTree>
    <p:extLst>
      <p:ext uri="{BB962C8B-B14F-4D97-AF65-F5344CB8AC3E}">
        <p14:creationId xmlns:p14="http://schemas.microsoft.com/office/powerpoint/2010/main" val="3748309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D97B48B-AA20-47F5-8A77-FA991F865FA9}"/>
              </a:ext>
            </a:extLst>
          </p:cNvPr>
          <p:cNvSpPr>
            <a:spLocks noGrp="1"/>
          </p:cNvSpPr>
          <p:nvPr>
            <p:ph type="title"/>
          </p:nvPr>
        </p:nvSpPr>
        <p:spPr>
          <a:xfrm>
            <a:off x="717550" y="0"/>
            <a:ext cx="9601200" cy="1485900"/>
          </a:xfrm>
        </p:spPr>
        <p:txBody>
          <a:bodyPr/>
          <a:lstStyle/>
          <a:p>
            <a:r>
              <a:rPr lang="en-US" dirty="0"/>
              <a:t>Conclusion</a:t>
            </a:r>
          </a:p>
        </p:txBody>
      </p:sp>
      <p:sp>
        <p:nvSpPr>
          <p:cNvPr id="3" name="Объект 2">
            <a:extLst>
              <a:ext uri="{FF2B5EF4-FFF2-40B4-BE49-F238E27FC236}">
                <a16:creationId xmlns:a16="http://schemas.microsoft.com/office/drawing/2014/main" id="{3C4C8E4C-7444-4D4D-BD9F-2F8C67E7A100}"/>
              </a:ext>
            </a:extLst>
          </p:cNvPr>
          <p:cNvSpPr>
            <a:spLocks noGrp="1"/>
          </p:cNvSpPr>
          <p:nvPr>
            <p:ph idx="1"/>
          </p:nvPr>
        </p:nvSpPr>
        <p:spPr/>
        <p:txBody>
          <a:bodyPr/>
          <a:lstStyle/>
          <a:p>
            <a:r>
              <a:rPr lang="en-US" dirty="0"/>
              <a:t>The authors have presented us a safe and efficient compressor-level approach to mitigating compression side channel attacks. </a:t>
            </a:r>
          </a:p>
          <a:p>
            <a:r>
              <a:rPr lang="en-US" dirty="0"/>
              <a:t>Their approach based on static  taint analysis to safely find tainted sinks and efficient code instrumentation techniques to instrument proper program points.</a:t>
            </a:r>
          </a:p>
          <a:p>
            <a:r>
              <a:rPr lang="en-US" dirty="0"/>
              <a:t>It gives a server application the ability to automatically generate annotations of sensitive data at run time.</a:t>
            </a:r>
          </a:p>
        </p:txBody>
      </p:sp>
    </p:spTree>
    <p:extLst>
      <p:ext uri="{BB962C8B-B14F-4D97-AF65-F5344CB8AC3E}">
        <p14:creationId xmlns:p14="http://schemas.microsoft.com/office/powerpoint/2010/main" val="3104340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80086" y="1803862"/>
            <a:ext cx="9601200" cy="3581400"/>
          </a:xfrm>
        </p:spPr>
        <p:txBody>
          <a:bodyPr/>
          <a:lstStyle/>
          <a:p>
            <a:pPr marL="0" indent="0">
              <a:buNone/>
            </a:pPr>
            <a:endParaRPr lang="en-US" b="1" dirty="0"/>
          </a:p>
          <a:p>
            <a:pPr marL="0" indent="0">
              <a:buNone/>
            </a:pPr>
            <a:r>
              <a:rPr lang="ru-RU" b="1" dirty="0"/>
              <a:t>				     </a:t>
            </a:r>
            <a:r>
              <a:rPr lang="en-US" b="1" dirty="0"/>
              <a:t>1.Motivation </a:t>
            </a:r>
          </a:p>
          <a:p>
            <a:pPr marL="0" indent="0">
              <a:buNone/>
            </a:pPr>
            <a:r>
              <a:rPr lang="ru-RU" b="1" dirty="0"/>
              <a:t>				     </a:t>
            </a:r>
            <a:r>
              <a:rPr lang="en-US" b="1" dirty="0"/>
              <a:t>2.Problem </a:t>
            </a:r>
          </a:p>
          <a:p>
            <a:pPr marL="0" indent="0">
              <a:buNone/>
            </a:pPr>
            <a:r>
              <a:rPr lang="ru-RU" b="1" dirty="0"/>
              <a:t>				     </a:t>
            </a:r>
            <a:r>
              <a:rPr lang="en-US" b="1" dirty="0"/>
              <a:t>3.Method </a:t>
            </a:r>
          </a:p>
          <a:p>
            <a:pPr marL="0" indent="0">
              <a:buNone/>
            </a:pPr>
            <a:r>
              <a:rPr lang="ru-RU" b="1" dirty="0"/>
              <a:t>				     </a:t>
            </a:r>
            <a:r>
              <a:rPr lang="en-US" b="1" dirty="0"/>
              <a:t>4.Evaluation</a:t>
            </a:r>
          </a:p>
          <a:p>
            <a:pPr marL="0" indent="0">
              <a:buNone/>
            </a:pPr>
            <a:r>
              <a:rPr lang="ru-RU" b="1" dirty="0"/>
              <a:t>				     </a:t>
            </a:r>
            <a:r>
              <a:rPr lang="en-US" b="1" dirty="0"/>
              <a:t>5.Conclusion </a:t>
            </a:r>
          </a:p>
          <a:p>
            <a:pPr marL="0" indent="0">
              <a:buNone/>
            </a:pPr>
            <a:r>
              <a:rPr lang="ru-RU" b="1" dirty="0"/>
              <a:t>	</a:t>
            </a:r>
            <a:endParaRPr lang="en-US" b="1" dirty="0"/>
          </a:p>
        </p:txBody>
      </p:sp>
      <p:sp>
        <p:nvSpPr>
          <p:cNvPr id="6" name="Прямоугольник 5"/>
          <p:cNvSpPr/>
          <p:nvPr/>
        </p:nvSpPr>
        <p:spPr>
          <a:xfrm>
            <a:off x="5385261" y="404446"/>
            <a:ext cx="1364476" cy="584775"/>
          </a:xfrm>
          <a:prstGeom prst="rect">
            <a:avLst/>
          </a:prstGeom>
        </p:spPr>
        <p:txBody>
          <a:bodyPr wrap="none">
            <a:spAutoFit/>
          </a:bodyPr>
          <a:lstStyle/>
          <a:p>
            <a:r>
              <a:rPr lang="en-US" sz="3200" b="1" dirty="0">
                <a:latin typeface="Comic Sans MS" panose="030F0702030302020204" pitchFamily="66" charset="0"/>
              </a:rPr>
              <a:t>Plane </a:t>
            </a:r>
          </a:p>
        </p:txBody>
      </p:sp>
    </p:spTree>
    <p:extLst>
      <p:ext uri="{BB962C8B-B14F-4D97-AF65-F5344CB8AC3E}">
        <p14:creationId xmlns:p14="http://schemas.microsoft.com/office/powerpoint/2010/main" val="1992507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37492" y="1691657"/>
            <a:ext cx="10489854" cy="4741487"/>
          </a:xfrm>
        </p:spPr>
        <p:txBody>
          <a:bodyPr/>
          <a:lstStyle/>
          <a:p>
            <a:r>
              <a:rPr lang="en-US" dirty="0"/>
              <a:t>Compression is a technique for improving performance, especially in web applications</a:t>
            </a:r>
            <a:endParaRPr lang="ru-RU" dirty="0"/>
          </a:p>
          <a:p>
            <a:r>
              <a:rPr lang="en-US" b="1" dirty="0"/>
              <a:t>DEFLATE</a:t>
            </a:r>
          </a:p>
          <a:p>
            <a:pPr marL="0" indent="0">
              <a:buNone/>
            </a:pPr>
            <a:r>
              <a:rPr lang="en-US" sz="1600" b="1" dirty="0"/>
              <a:t>DEFLATE</a:t>
            </a:r>
            <a:r>
              <a:rPr lang="en-US" sz="1600" dirty="0"/>
              <a:t> uses two techniques: Huffman coding and LZ77 matching, the latter of which is particularly effective for web content. It replaces repeated strings with a reference to an earlier copy in the input.</a:t>
            </a:r>
            <a:endParaRPr lang="ru-RU" sz="1600" b="1" dirty="0"/>
          </a:p>
          <a:p>
            <a:r>
              <a:rPr lang="en-US" b="1" dirty="0"/>
              <a:t>Compression side channels were first investigated by Kelsey</a:t>
            </a:r>
          </a:p>
          <a:p>
            <a:r>
              <a:rPr lang="en-US" b="1" dirty="0"/>
              <a:t>BREACH, another refinement of Kelsey’s technique</a:t>
            </a:r>
          </a:p>
          <a:p>
            <a:r>
              <a:rPr lang="en-US" dirty="0"/>
              <a:t>In this Paper Authors present us  </a:t>
            </a:r>
            <a:r>
              <a:rPr lang="en-US" b="1" dirty="0"/>
              <a:t>DEBREACH</a:t>
            </a:r>
            <a:r>
              <a:rPr lang="en-US" dirty="0"/>
              <a:t>, an approach to mitigating compression side channels in web server applications</a:t>
            </a:r>
            <a:endParaRPr lang="en-US" b="1" dirty="0"/>
          </a:p>
        </p:txBody>
      </p:sp>
      <p:sp>
        <p:nvSpPr>
          <p:cNvPr id="4" name="Заголовок 1"/>
          <p:cNvSpPr>
            <a:spLocks noGrp="1"/>
          </p:cNvSpPr>
          <p:nvPr>
            <p:ph type="title"/>
          </p:nvPr>
        </p:nvSpPr>
        <p:spPr>
          <a:xfrm>
            <a:off x="1037492" y="114300"/>
            <a:ext cx="9601200" cy="1485900"/>
          </a:xfrm>
        </p:spPr>
        <p:txBody>
          <a:bodyPr/>
          <a:lstStyle/>
          <a:p>
            <a:r>
              <a:rPr lang="en-US" b="1" dirty="0"/>
              <a:t>Motivation </a:t>
            </a:r>
          </a:p>
        </p:txBody>
      </p:sp>
      <p:sp>
        <p:nvSpPr>
          <p:cNvPr id="2" name="Прямоугольник 1">
            <a:extLst>
              <a:ext uri="{FF2B5EF4-FFF2-40B4-BE49-F238E27FC236}">
                <a16:creationId xmlns:a16="http://schemas.microsoft.com/office/drawing/2014/main" id="{B873C583-549C-421C-92F9-24074026E7CB}"/>
              </a:ext>
            </a:extLst>
          </p:cNvPr>
          <p:cNvSpPr/>
          <p:nvPr/>
        </p:nvSpPr>
        <p:spPr>
          <a:xfrm>
            <a:off x="5498253" y="678856"/>
            <a:ext cx="4045797" cy="646331"/>
          </a:xfrm>
          <a:prstGeom prst="rect">
            <a:avLst/>
          </a:prstGeom>
          <a:noFill/>
        </p:spPr>
        <p:txBody>
          <a:bodyPr wrap="squar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b="1" dirty="0">
                <a:ln/>
                <a:solidFill>
                  <a:schemeClr val="accent3"/>
                </a:solidFill>
              </a:rPr>
              <a:t>Input=“Bob is great, Bob is cool”</a:t>
            </a:r>
          </a:p>
          <a:p>
            <a:pPr algn="ctr"/>
            <a:r>
              <a:rPr lang="en-US" b="1" dirty="0">
                <a:ln/>
                <a:solidFill>
                  <a:schemeClr val="accent3"/>
                </a:solidFill>
              </a:rPr>
              <a:t> Output=“Bob is great, cool.”</a:t>
            </a:r>
            <a:endParaRPr lang="ru-RU" b="1" cap="none" spc="0" dirty="0">
              <a:ln/>
              <a:solidFill>
                <a:schemeClr val="accent3"/>
              </a:solidFill>
              <a:effectLst/>
            </a:endParaRPr>
          </a:p>
        </p:txBody>
      </p:sp>
    </p:spTree>
    <p:extLst>
      <p:ext uri="{BB962C8B-B14F-4D97-AF65-F5344CB8AC3E}">
        <p14:creationId xmlns:p14="http://schemas.microsoft.com/office/powerpoint/2010/main" val="3938868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2">
                                            <p:txEl>
                                              <p:pRg st="0" end="0"/>
                                            </p:txEl>
                                          </p:spTgt>
                                        </p:tgtEl>
                                        <p:attrNameLst>
                                          <p:attrName>style.visibility</p:attrName>
                                        </p:attrNameLst>
                                      </p:cBhvr>
                                      <p:to>
                                        <p:strVal val="visible"/>
                                      </p:to>
                                    </p:set>
                                    <p:animEffect transition="in" filter="barn(inVertical)">
                                      <p:cBhvr>
                                        <p:cTn id="20" dur="500"/>
                                        <p:tgtEl>
                                          <p:spTgt spid="2">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2">
                                            <p:txEl>
                                              <p:pRg st="1" end="1"/>
                                            </p:txEl>
                                          </p:spTgt>
                                        </p:tgtEl>
                                        <p:attrNameLst>
                                          <p:attrName>style.visibility</p:attrName>
                                        </p:attrNameLst>
                                      </p:cBhvr>
                                      <p:to>
                                        <p:strVal val="visible"/>
                                      </p:to>
                                    </p:set>
                                    <p:animEffect transition="in" filter="barn(inVertical)">
                                      <p:cBhvr>
                                        <p:cTn id="25" dur="500"/>
                                        <p:tgtEl>
                                          <p:spTgt spid="2">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barn(inVertical)">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barn(inVertical)">
                                      <p:cBhvr>
                                        <p:cTn id="35" dur="5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barn(inVertical)">
                                      <p:cBhvr>
                                        <p:cTn id="4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847CBAF-2034-44EC-951E-F0A41FF9C842}"/>
              </a:ext>
            </a:extLst>
          </p:cNvPr>
          <p:cNvSpPr>
            <a:spLocks noGrp="1"/>
          </p:cNvSpPr>
          <p:nvPr>
            <p:ph idx="1"/>
          </p:nvPr>
        </p:nvSpPr>
        <p:spPr>
          <a:xfrm>
            <a:off x="996950" y="1301750"/>
            <a:ext cx="9601200" cy="3581400"/>
          </a:xfrm>
        </p:spPr>
        <p:txBody>
          <a:bodyPr>
            <a:normAutofit/>
          </a:bodyPr>
          <a:lstStyle/>
          <a:p>
            <a:r>
              <a:rPr lang="en-US" sz="1800" dirty="0"/>
              <a:t>Protecting arbitrary web content;</a:t>
            </a:r>
          </a:p>
          <a:p>
            <a:r>
              <a:rPr lang="en-US" sz="1800" dirty="0"/>
              <a:t>It does not require developers manually identify sensitive date; </a:t>
            </a:r>
          </a:p>
          <a:p>
            <a:r>
              <a:rPr lang="en-US" sz="1800" dirty="0" err="1"/>
              <a:t>Debreach</a:t>
            </a:r>
            <a:r>
              <a:rPr lang="en-US" sz="1800" dirty="0"/>
              <a:t> uses a static analysis to track the sensitive data flow;</a:t>
            </a:r>
          </a:p>
          <a:p>
            <a:r>
              <a:rPr lang="en-US" sz="1800" dirty="0"/>
              <a:t>Based on the analysis, transforms the server program to allow automation of sensitive data at  run time;</a:t>
            </a:r>
          </a:p>
          <a:p>
            <a:r>
              <a:rPr lang="en-US" sz="1800" dirty="0"/>
              <a:t>The </a:t>
            </a:r>
            <a:r>
              <a:rPr lang="en-US" sz="1800" dirty="0" err="1"/>
              <a:t>Debreach</a:t>
            </a:r>
            <a:r>
              <a:rPr lang="en-US" sz="1800" dirty="0"/>
              <a:t> method provides leakage-free guarantees and high compression performance at the same time.</a:t>
            </a:r>
          </a:p>
        </p:txBody>
      </p:sp>
      <p:sp>
        <p:nvSpPr>
          <p:cNvPr id="4" name="Заголовок 1">
            <a:extLst>
              <a:ext uri="{FF2B5EF4-FFF2-40B4-BE49-F238E27FC236}">
                <a16:creationId xmlns:a16="http://schemas.microsoft.com/office/drawing/2014/main" id="{1C68F0A1-DD84-427F-AEBE-621176BA3057}"/>
              </a:ext>
            </a:extLst>
          </p:cNvPr>
          <p:cNvSpPr>
            <a:spLocks noGrp="1"/>
          </p:cNvSpPr>
          <p:nvPr>
            <p:ph type="title"/>
          </p:nvPr>
        </p:nvSpPr>
        <p:spPr>
          <a:xfrm>
            <a:off x="694592" y="0"/>
            <a:ext cx="9601200" cy="1485900"/>
          </a:xfrm>
        </p:spPr>
        <p:txBody>
          <a:bodyPr/>
          <a:lstStyle/>
          <a:p>
            <a:r>
              <a:rPr lang="en-US" b="1" dirty="0"/>
              <a:t>Motivation </a:t>
            </a:r>
          </a:p>
        </p:txBody>
      </p:sp>
      <p:sp>
        <p:nvSpPr>
          <p:cNvPr id="6" name="TextBox 5">
            <a:extLst>
              <a:ext uri="{FF2B5EF4-FFF2-40B4-BE49-F238E27FC236}">
                <a16:creationId xmlns:a16="http://schemas.microsoft.com/office/drawing/2014/main" id="{A962EA3B-74CA-4D03-A9B5-5712051F6A4F}"/>
              </a:ext>
            </a:extLst>
          </p:cNvPr>
          <p:cNvSpPr txBox="1"/>
          <p:nvPr/>
        </p:nvSpPr>
        <p:spPr>
          <a:xfrm>
            <a:off x="996950" y="850384"/>
            <a:ext cx="6096000" cy="400110"/>
          </a:xfrm>
          <a:prstGeom prst="rect">
            <a:avLst/>
          </a:prstGeom>
          <a:noFill/>
        </p:spPr>
        <p:txBody>
          <a:bodyPr wrap="square">
            <a:spAutoFit/>
          </a:bodyPr>
          <a:lstStyle/>
          <a:p>
            <a:r>
              <a:rPr lang="en-US" sz="2000" b="1" dirty="0"/>
              <a:t>DEBREACH</a:t>
            </a:r>
            <a:endParaRPr lang="en-US" sz="2000" dirty="0"/>
          </a:p>
        </p:txBody>
      </p:sp>
      <p:pic>
        <p:nvPicPr>
          <p:cNvPr id="5" name="Рисунок 4">
            <a:extLst>
              <a:ext uri="{FF2B5EF4-FFF2-40B4-BE49-F238E27FC236}">
                <a16:creationId xmlns:a16="http://schemas.microsoft.com/office/drawing/2014/main" id="{A901BCEA-F21E-4F4C-8BDA-5E898C4F1239}"/>
              </a:ext>
            </a:extLst>
          </p:cNvPr>
          <p:cNvPicPr>
            <a:picLocks noChangeAspect="1"/>
          </p:cNvPicPr>
          <p:nvPr/>
        </p:nvPicPr>
        <p:blipFill>
          <a:blip r:embed="rId3"/>
          <a:stretch>
            <a:fillRect/>
          </a:stretch>
        </p:blipFill>
        <p:spPr>
          <a:xfrm>
            <a:off x="3316288" y="3935413"/>
            <a:ext cx="5183600" cy="2249487"/>
          </a:xfrm>
          <a:prstGeom prst="rect">
            <a:avLst/>
          </a:prstGeom>
        </p:spPr>
      </p:pic>
      <p:sp>
        <p:nvSpPr>
          <p:cNvPr id="9" name="TextBox 8">
            <a:extLst>
              <a:ext uri="{FF2B5EF4-FFF2-40B4-BE49-F238E27FC236}">
                <a16:creationId xmlns:a16="http://schemas.microsoft.com/office/drawing/2014/main" id="{80143048-E0AB-4F38-9A79-426E10EF6CE4}"/>
              </a:ext>
            </a:extLst>
          </p:cNvPr>
          <p:cNvSpPr txBox="1"/>
          <p:nvPr/>
        </p:nvSpPr>
        <p:spPr>
          <a:xfrm>
            <a:off x="3939294" y="6184900"/>
            <a:ext cx="3937587" cy="338554"/>
          </a:xfrm>
          <a:prstGeom prst="rect">
            <a:avLst/>
          </a:prstGeom>
          <a:noFill/>
        </p:spPr>
        <p:txBody>
          <a:bodyPr wrap="square">
            <a:spAutoFit/>
          </a:bodyPr>
          <a:lstStyle/>
          <a:p>
            <a:r>
              <a:rPr lang="en-US" sz="1600" b="1" dirty="0"/>
              <a:t>The overall flow of the </a:t>
            </a:r>
            <a:r>
              <a:rPr lang="en-US" sz="1600" b="1" dirty="0" err="1"/>
              <a:t>Debreach</a:t>
            </a:r>
            <a:r>
              <a:rPr lang="en-US" sz="1600" b="1" dirty="0"/>
              <a:t> method.</a:t>
            </a:r>
          </a:p>
        </p:txBody>
      </p:sp>
    </p:spTree>
    <p:extLst>
      <p:ext uri="{BB962C8B-B14F-4D97-AF65-F5344CB8AC3E}">
        <p14:creationId xmlns:p14="http://schemas.microsoft.com/office/powerpoint/2010/main" val="20413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barn(inVertic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barn(inVertical)">
                                      <p:cBhvr>
                                        <p:cTn id="37" dur="500"/>
                                        <p:tgtEl>
                                          <p:spTgt spid="5"/>
                                        </p:tgtEl>
                                      </p:cBhvr>
                                    </p:animEffect>
                                  </p:childTnLst>
                                </p:cTn>
                              </p:par>
                              <p:par>
                                <p:cTn id="38" presetID="16" presetClass="entr" presetSubtype="21" fill="hold" grpId="0" nodeType="with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barn(inVertical)">
                                      <p:cBhvr>
                                        <p:cTn id="4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93D8736-FA53-4478-8639-F652509562BC}"/>
              </a:ext>
            </a:extLst>
          </p:cNvPr>
          <p:cNvSpPr>
            <a:spLocks noGrp="1"/>
          </p:cNvSpPr>
          <p:nvPr>
            <p:ph idx="1"/>
          </p:nvPr>
        </p:nvSpPr>
        <p:spPr>
          <a:xfrm>
            <a:off x="908050" y="806450"/>
            <a:ext cx="10883900" cy="5835650"/>
          </a:xfrm>
        </p:spPr>
        <p:txBody>
          <a:bodyPr/>
          <a:lstStyle/>
          <a:p>
            <a:r>
              <a:rPr lang="en-US" b="1" dirty="0"/>
              <a:t>The Adversary Model</a:t>
            </a:r>
          </a:p>
          <a:p>
            <a:endParaRPr lang="en-US" b="1" dirty="0"/>
          </a:p>
          <a:p>
            <a:endParaRPr lang="en-US" b="1" dirty="0"/>
          </a:p>
          <a:p>
            <a:endParaRPr lang="en-US" b="1" dirty="0"/>
          </a:p>
          <a:p>
            <a:endParaRPr lang="en-US" b="1" dirty="0"/>
          </a:p>
          <a:p>
            <a:r>
              <a:rPr lang="en-US" b="1" dirty="0"/>
              <a:t>You Should know that </a:t>
            </a:r>
            <a:r>
              <a:rPr lang="en-US" b="1" dirty="0">
                <a:solidFill>
                  <a:srgbClr val="FF0000"/>
                </a:solidFill>
              </a:rPr>
              <a:t>X</a:t>
            </a:r>
            <a:r>
              <a:rPr lang="en-US" b="1" dirty="0"/>
              <a:t> and </a:t>
            </a:r>
            <a:r>
              <a:rPr lang="en-US" b="1" dirty="0">
                <a:solidFill>
                  <a:srgbClr val="FF0000"/>
                </a:solidFill>
              </a:rPr>
              <a:t>S </a:t>
            </a:r>
            <a:r>
              <a:rPr lang="en-US" b="1" dirty="0"/>
              <a:t>are always compressed together. </a:t>
            </a:r>
          </a:p>
          <a:p>
            <a:r>
              <a:rPr lang="en-US" b="1" dirty="0"/>
              <a:t>And you Should not forget </a:t>
            </a:r>
            <a:r>
              <a:rPr lang="en-US" dirty="0"/>
              <a:t>that the attacker can observe how different the compressed sizes are when different choices of </a:t>
            </a:r>
            <a:r>
              <a:rPr lang="en-US" dirty="0">
                <a:solidFill>
                  <a:srgbClr val="FF0000"/>
                </a:solidFill>
              </a:rPr>
              <a:t>X</a:t>
            </a:r>
            <a:r>
              <a:rPr lang="en-US" dirty="0"/>
              <a:t> are combined with </a:t>
            </a:r>
            <a:r>
              <a:rPr lang="en-US" dirty="0">
                <a:solidFill>
                  <a:srgbClr val="FF0000"/>
                </a:solidFill>
              </a:rPr>
              <a:t>S</a:t>
            </a:r>
            <a:r>
              <a:rPr lang="en-US" dirty="0"/>
              <a:t> to form </a:t>
            </a:r>
            <a:r>
              <a:rPr lang="en-US" dirty="0">
                <a:solidFill>
                  <a:srgbClr val="FF0000"/>
                </a:solidFill>
              </a:rPr>
              <a:t>O</a:t>
            </a:r>
            <a:r>
              <a:rPr lang="en-US" dirty="0"/>
              <a:t>.</a:t>
            </a:r>
            <a:endParaRPr lang="en-US" b="1" dirty="0"/>
          </a:p>
        </p:txBody>
      </p:sp>
      <p:sp>
        <p:nvSpPr>
          <p:cNvPr id="4" name="Заголовок 1">
            <a:extLst>
              <a:ext uri="{FF2B5EF4-FFF2-40B4-BE49-F238E27FC236}">
                <a16:creationId xmlns:a16="http://schemas.microsoft.com/office/drawing/2014/main" id="{EF03FA9E-6935-4503-BB9D-CDA927124B79}"/>
              </a:ext>
            </a:extLst>
          </p:cNvPr>
          <p:cNvSpPr txBox="1">
            <a:spLocks/>
          </p:cNvSpPr>
          <p:nvPr/>
        </p:nvSpPr>
        <p:spPr>
          <a:xfrm>
            <a:off x="694592" y="0"/>
            <a:ext cx="9601200" cy="1485900"/>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en-US" b="1" dirty="0"/>
              <a:t>Motivation </a:t>
            </a:r>
          </a:p>
        </p:txBody>
      </p:sp>
      <p:pic>
        <p:nvPicPr>
          <p:cNvPr id="6" name="Рисунок 5">
            <a:extLst>
              <a:ext uri="{FF2B5EF4-FFF2-40B4-BE49-F238E27FC236}">
                <a16:creationId xmlns:a16="http://schemas.microsoft.com/office/drawing/2014/main" id="{A35C1F53-320C-403B-B007-E06A4A3276E3}"/>
              </a:ext>
            </a:extLst>
          </p:cNvPr>
          <p:cNvPicPr>
            <a:picLocks noChangeAspect="1"/>
          </p:cNvPicPr>
          <p:nvPr/>
        </p:nvPicPr>
        <p:blipFill>
          <a:blip r:embed="rId3"/>
          <a:stretch>
            <a:fillRect/>
          </a:stretch>
        </p:blipFill>
        <p:spPr>
          <a:xfrm>
            <a:off x="1219200" y="1393825"/>
            <a:ext cx="5905500" cy="1123950"/>
          </a:xfrm>
          <a:prstGeom prst="rect">
            <a:avLst/>
          </a:prstGeom>
        </p:spPr>
      </p:pic>
    </p:spTree>
    <p:extLst>
      <p:ext uri="{BB962C8B-B14F-4D97-AF65-F5344CB8AC3E}">
        <p14:creationId xmlns:p14="http://schemas.microsoft.com/office/powerpoint/2010/main" val="3948376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arn(inVertical)">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arn(inVertic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3C625CB-CC3C-471E-85EC-BE33DBDC4941}"/>
              </a:ext>
            </a:extLst>
          </p:cNvPr>
          <p:cNvSpPr>
            <a:spLocks noGrp="1"/>
          </p:cNvSpPr>
          <p:nvPr>
            <p:ph type="title"/>
          </p:nvPr>
        </p:nvSpPr>
        <p:spPr>
          <a:xfrm>
            <a:off x="698500" y="0"/>
            <a:ext cx="9601200" cy="1485900"/>
          </a:xfrm>
        </p:spPr>
        <p:txBody>
          <a:bodyPr/>
          <a:lstStyle/>
          <a:p>
            <a:r>
              <a:rPr lang="en-US" b="1" dirty="0"/>
              <a:t>Problem</a:t>
            </a:r>
          </a:p>
        </p:txBody>
      </p:sp>
      <p:sp>
        <p:nvSpPr>
          <p:cNvPr id="3" name="Объект 2">
            <a:extLst>
              <a:ext uri="{FF2B5EF4-FFF2-40B4-BE49-F238E27FC236}">
                <a16:creationId xmlns:a16="http://schemas.microsoft.com/office/drawing/2014/main" id="{13B390C7-224D-42AA-B0D2-4B9D07F4B701}"/>
              </a:ext>
            </a:extLst>
          </p:cNvPr>
          <p:cNvSpPr>
            <a:spLocks noGrp="1"/>
          </p:cNvSpPr>
          <p:nvPr>
            <p:ph idx="1"/>
          </p:nvPr>
        </p:nvSpPr>
        <p:spPr>
          <a:xfrm>
            <a:off x="952500" y="628650"/>
            <a:ext cx="10744200" cy="6045200"/>
          </a:xfrm>
        </p:spPr>
        <p:txBody>
          <a:bodyPr>
            <a:normAutofit/>
          </a:bodyPr>
          <a:lstStyle/>
          <a:p>
            <a:r>
              <a:rPr lang="en-US" sz="1800" b="0" i="0" dirty="0">
                <a:solidFill>
                  <a:srgbClr val="FF0000"/>
                </a:solidFill>
                <a:effectLst/>
                <a:latin typeface="Open Sans"/>
              </a:rPr>
              <a:t>BEAST</a:t>
            </a:r>
            <a:r>
              <a:rPr lang="en-US" sz="1800" b="0" i="0" dirty="0">
                <a:solidFill>
                  <a:srgbClr val="000000"/>
                </a:solidFill>
                <a:effectLst/>
                <a:latin typeface="Open Sans"/>
              </a:rPr>
              <a:t>, </a:t>
            </a:r>
            <a:r>
              <a:rPr lang="en-US" sz="1800" b="0" i="0" dirty="0">
                <a:solidFill>
                  <a:srgbClr val="FF0000"/>
                </a:solidFill>
                <a:effectLst/>
                <a:latin typeface="Open Sans"/>
              </a:rPr>
              <a:t>CRIME</a:t>
            </a:r>
            <a:r>
              <a:rPr lang="en-US" sz="1800" b="0" i="0" dirty="0">
                <a:solidFill>
                  <a:srgbClr val="000000"/>
                </a:solidFill>
                <a:effectLst/>
                <a:latin typeface="Open Sans"/>
              </a:rPr>
              <a:t> and </a:t>
            </a:r>
            <a:r>
              <a:rPr lang="en-US" sz="1800" b="0" i="0" dirty="0">
                <a:solidFill>
                  <a:srgbClr val="FF0000"/>
                </a:solidFill>
                <a:effectLst/>
                <a:latin typeface="Open Sans"/>
              </a:rPr>
              <a:t>BREACH</a:t>
            </a:r>
            <a:r>
              <a:rPr lang="en-US" sz="1800" b="0" i="0" dirty="0">
                <a:solidFill>
                  <a:srgbClr val="000000"/>
                </a:solidFill>
                <a:effectLst/>
                <a:latin typeface="Open Sans"/>
              </a:rPr>
              <a:t> are a part of the increasing number of attacks on the SSL/TLS protocol.</a:t>
            </a:r>
          </a:p>
          <a:p>
            <a:r>
              <a:rPr lang="en-US" sz="1600" b="1" i="0" dirty="0">
                <a:solidFill>
                  <a:srgbClr val="000000"/>
                </a:solidFill>
                <a:effectLst/>
                <a:latin typeface="Open Sans"/>
              </a:rPr>
              <a:t>Prerequisites of the BREACH attack:</a:t>
            </a:r>
            <a:endParaRPr lang="en-US" sz="1800" b="1" i="0" dirty="0">
              <a:solidFill>
                <a:srgbClr val="000000"/>
              </a:solidFill>
              <a:effectLst/>
              <a:latin typeface="Open Sans"/>
            </a:endParaRPr>
          </a:p>
          <a:p>
            <a:pPr algn="l" fontAlgn="base">
              <a:buFont typeface="Arial" panose="020B0604020202020204" pitchFamily="34" charset="0"/>
              <a:buChar char="•"/>
            </a:pPr>
            <a:r>
              <a:rPr lang="en-US" sz="1400" b="0" i="0" dirty="0">
                <a:solidFill>
                  <a:srgbClr val="000000"/>
                </a:solidFill>
                <a:effectLst/>
                <a:latin typeface="Open Sans"/>
              </a:rPr>
              <a:t>The application must support HTTP compression.</a:t>
            </a:r>
          </a:p>
          <a:p>
            <a:pPr algn="l" fontAlgn="base">
              <a:buFont typeface="Arial" panose="020B0604020202020204" pitchFamily="34" charset="0"/>
              <a:buChar char="•"/>
            </a:pPr>
            <a:r>
              <a:rPr lang="en-US" sz="1400" b="0" i="0" dirty="0">
                <a:solidFill>
                  <a:srgbClr val="000000"/>
                </a:solidFill>
                <a:effectLst/>
                <a:latin typeface="Open Sans"/>
              </a:rPr>
              <a:t>User input should be reflected in the response.</a:t>
            </a:r>
          </a:p>
          <a:p>
            <a:pPr algn="l" fontAlgn="base">
              <a:buFont typeface="Arial" panose="020B0604020202020204" pitchFamily="34" charset="0"/>
              <a:buChar char="•"/>
            </a:pPr>
            <a:r>
              <a:rPr lang="en-US" sz="1400" b="0" i="0" dirty="0">
                <a:solidFill>
                  <a:srgbClr val="000000"/>
                </a:solidFill>
                <a:effectLst/>
                <a:latin typeface="Open Sans"/>
              </a:rPr>
              <a:t>The attacker must be able to do a Man-in-the-middle (MITM) attack on the victim.</a:t>
            </a:r>
          </a:p>
          <a:p>
            <a:pPr algn="l" fontAlgn="base">
              <a:buFont typeface="Arial" panose="020B0604020202020204" pitchFamily="34" charset="0"/>
              <a:buChar char="•"/>
            </a:pPr>
            <a:r>
              <a:rPr lang="en-US" sz="1400" b="0" i="0" dirty="0">
                <a:solidFill>
                  <a:srgbClr val="000000"/>
                </a:solidFill>
                <a:effectLst/>
                <a:latin typeface="Open Sans"/>
              </a:rPr>
              <a:t>The HTTP response should have some secret information like CSRF token.</a:t>
            </a:r>
          </a:p>
          <a:p>
            <a:r>
              <a:rPr lang="en-US" sz="1400" b="1" i="0" dirty="0">
                <a:solidFill>
                  <a:srgbClr val="000000"/>
                </a:solidFill>
                <a:effectLst/>
                <a:latin typeface="Open Sans"/>
              </a:rPr>
              <a:t>How BREACH attack works?</a:t>
            </a:r>
          </a:p>
          <a:p>
            <a:endParaRPr lang="en-US" sz="1400" b="1" dirty="0">
              <a:solidFill>
                <a:srgbClr val="000000"/>
              </a:solidFill>
              <a:latin typeface="Open Sans"/>
            </a:endParaRPr>
          </a:p>
          <a:p>
            <a:endParaRPr lang="en-US" sz="1400" b="1" i="0" dirty="0">
              <a:solidFill>
                <a:srgbClr val="000000"/>
              </a:solidFill>
              <a:effectLst/>
              <a:latin typeface="Open Sans"/>
            </a:endParaRPr>
          </a:p>
          <a:p>
            <a:r>
              <a:rPr lang="en-US" sz="1400" b="1" i="0" dirty="0">
                <a:solidFill>
                  <a:srgbClr val="FF0000"/>
                </a:solidFill>
                <a:effectLst/>
                <a:latin typeface="Open Sans"/>
              </a:rPr>
              <a:t>Step 1</a:t>
            </a:r>
            <a:r>
              <a:rPr lang="en-US" sz="1400" b="1" i="0" dirty="0">
                <a:solidFill>
                  <a:srgbClr val="000000"/>
                </a:solidFill>
                <a:effectLst/>
                <a:latin typeface="Open Sans"/>
              </a:rPr>
              <a:t>:</a:t>
            </a:r>
            <a:r>
              <a:rPr lang="en-US" sz="1400" b="0" i="0" dirty="0">
                <a:solidFill>
                  <a:srgbClr val="000000"/>
                </a:solidFill>
                <a:effectLst/>
                <a:latin typeface="Open Sans"/>
              </a:rPr>
              <a:t> The attacker initiates the attack by sending the following value as the value of the token</a:t>
            </a:r>
            <a:br>
              <a:rPr lang="en-US" sz="1400" dirty="0"/>
            </a:br>
            <a:r>
              <a:rPr lang="en-US" sz="1400" b="1" i="0" dirty="0">
                <a:solidFill>
                  <a:srgbClr val="000000"/>
                </a:solidFill>
                <a:effectLst/>
                <a:latin typeface="Open Sans"/>
              </a:rPr>
              <a:t>token=a. </a:t>
            </a:r>
            <a:r>
              <a:rPr lang="en-US" sz="1400" b="0" i="0" dirty="0">
                <a:solidFill>
                  <a:srgbClr val="000000"/>
                </a:solidFill>
                <a:effectLst/>
                <a:latin typeface="Open Sans"/>
              </a:rPr>
              <a:t>The request will look like this</a:t>
            </a:r>
          </a:p>
          <a:p>
            <a:endParaRPr lang="en-US" sz="1400" dirty="0">
              <a:solidFill>
                <a:srgbClr val="000000"/>
              </a:solidFill>
              <a:latin typeface="Open Sans"/>
            </a:endParaRPr>
          </a:p>
          <a:p>
            <a:pPr marL="0" indent="0">
              <a:lnSpc>
                <a:spcPct val="50000"/>
              </a:lnSpc>
              <a:buNone/>
            </a:pPr>
            <a:r>
              <a:rPr lang="en-US" sz="1400" b="0" i="0" dirty="0">
                <a:solidFill>
                  <a:srgbClr val="000000"/>
                </a:solidFill>
                <a:effectLst/>
                <a:latin typeface="Open Sans"/>
              </a:rPr>
              <a:t>The response will be like:</a:t>
            </a:r>
          </a:p>
          <a:p>
            <a:pPr marL="0" indent="0">
              <a:lnSpc>
                <a:spcPct val="50000"/>
              </a:lnSpc>
              <a:buNone/>
            </a:pPr>
            <a:endParaRPr lang="en-US" sz="1400" b="0" i="0" dirty="0">
              <a:solidFill>
                <a:srgbClr val="000000"/>
              </a:solidFill>
              <a:effectLst/>
              <a:latin typeface="Open Sans"/>
            </a:endParaRPr>
          </a:p>
          <a:p>
            <a:pPr marL="0" indent="0">
              <a:lnSpc>
                <a:spcPct val="50000"/>
              </a:lnSpc>
              <a:buNone/>
            </a:pPr>
            <a:endParaRPr lang="en-US" sz="1200" b="0" i="0" dirty="0">
              <a:solidFill>
                <a:srgbClr val="000000"/>
              </a:solidFill>
              <a:effectLst/>
              <a:latin typeface="Open Sans"/>
            </a:endParaRPr>
          </a:p>
          <a:p>
            <a:pPr marL="0" indent="0">
              <a:lnSpc>
                <a:spcPct val="100000"/>
              </a:lnSpc>
              <a:buNone/>
            </a:pPr>
            <a:r>
              <a:rPr lang="en-US" sz="1200" b="0" i="0" dirty="0">
                <a:solidFill>
                  <a:srgbClr val="000000"/>
                </a:solidFill>
                <a:effectLst/>
                <a:latin typeface="Open Sans"/>
              </a:rPr>
              <a:t>The length of the response will decrease by the 6 viz. the value of the length of the following string </a:t>
            </a:r>
            <a:r>
              <a:rPr lang="en-US" sz="1200" b="1" i="0" dirty="0">
                <a:solidFill>
                  <a:srgbClr val="000000"/>
                </a:solidFill>
                <a:effectLst/>
                <a:latin typeface="Open Sans"/>
              </a:rPr>
              <a:t>‘token=’.</a:t>
            </a:r>
            <a:endParaRPr lang="en-US" sz="1400" b="0" i="0" dirty="0">
              <a:solidFill>
                <a:srgbClr val="000000"/>
              </a:solidFill>
              <a:effectLst/>
              <a:latin typeface="Open Sans"/>
            </a:endParaRPr>
          </a:p>
          <a:p>
            <a:pPr algn="l" fontAlgn="base">
              <a:lnSpc>
                <a:spcPct val="100000"/>
              </a:lnSpc>
            </a:pPr>
            <a:r>
              <a:rPr lang="en-US" sz="1200" b="1" i="0" dirty="0">
                <a:solidFill>
                  <a:srgbClr val="000000"/>
                </a:solidFill>
                <a:effectLst/>
                <a:latin typeface="inherit"/>
              </a:rPr>
              <a:t>Step 2: </a:t>
            </a:r>
            <a:r>
              <a:rPr lang="en-US" sz="1200" b="0" i="0" dirty="0">
                <a:solidFill>
                  <a:srgbClr val="000000"/>
                </a:solidFill>
                <a:effectLst/>
                <a:latin typeface="Open Sans"/>
              </a:rPr>
              <a:t>The attacker looks at the response length and concludes that the value of the token is incorrect.</a:t>
            </a:r>
          </a:p>
          <a:p>
            <a:pPr marL="0" indent="0" algn="l" fontAlgn="base">
              <a:lnSpc>
                <a:spcPct val="100000"/>
              </a:lnSpc>
              <a:buNone/>
            </a:pPr>
            <a:r>
              <a:rPr lang="en-US" sz="1200" b="0" i="0" dirty="0">
                <a:solidFill>
                  <a:srgbClr val="000000"/>
                </a:solidFill>
                <a:effectLst/>
                <a:latin typeface="Open Sans"/>
              </a:rPr>
              <a:t>The attacker repeats the process with different value of ‘token’.</a:t>
            </a:r>
          </a:p>
          <a:p>
            <a:endParaRPr lang="en-US" sz="1600" b="1" i="0" dirty="0">
              <a:solidFill>
                <a:srgbClr val="000000"/>
              </a:solidFill>
              <a:effectLst/>
              <a:latin typeface="Open Sans"/>
            </a:endParaRPr>
          </a:p>
        </p:txBody>
      </p:sp>
      <p:pic>
        <p:nvPicPr>
          <p:cNvPr id="5" name="Рисунок 4">
            <a:extLst>
              <a:ext uri="{FF2B5EF4-FFF2-40B4-BE49-F238E27FC236}">
                <a16:creationId xmlns:a16="http://schemas.microsoft.com/office/drawing/2014/main" id="{53319C6C-8F57-41FE-A5F5-D7406ED69011}"/>
              </a:ext>
            </a:extLst>
          </p:cNvPr>
          <p:cNvPicPr>
            <a:picLocks noChangeAspect="1"/>
          </p:cNvPicPr>
          <p:nvPr/>
        </p:nvPicPr>
        <p:blipFill>
          <a:blip r:embed="rId3"/>
          <a:stretch>
            <a:fillRect/>
          </a:stretch>
        </p:blipFill>
        <p:spPr>
          <a:xfrm>
            <a:off x="1025525" y="3228975"/>
            <a:ext cx="3857625" cy="400050"/>
          </a:xfrm>
          <a:prstGeom prst="rect">
            <a:avLst/>
          </a:prstGeom>
        </p:spPr>
      </p:pic>
      <p:pic>
        <p:nvPicPr>
          <p:cNvPr id="7" name="Рисунок 6">
            <a:extLst>
              <a:ext uri="{FF2B5EF4-FFF2-40B4-BE49-F238E27FC236}">
                <a16:creationId xmlns:a16="http://schemas.microsoft.com/office/drawing/2014/main" id="{416AF320-AA24-4D35-B99C-317B8B8623E2}"/>
              </a:ext>
            </a:extLst>
          </p:cNvPr>
          <p:cNvPicPr>
            <a:picLocks noChangeAspect="1"/>
          </p:cNvPicPr>
          <p:nvPr/>
        </p:nvPicPr>
        <p:blipFill>
          <a:blip r:embed="rId4"/>
          <a:stretch>
            <a:fillRect/>
          </a:stretch>
        </p:blipFill>
        <p:spPr>
          <a:xfrm>
            <a:off x="6613525" y="3228975"/>
            <a:ext cx="4962525" cy="666750"/>
          </a:xfrm>
          <a:prstGeom prst="rect">
            <a:avLst/>
          </a:prstGeom>
        </p:spPr>
      </p:pic>
      <p:sp>
        <p:nvSpPr>
          <p:cNvPr id="9" name="TextBox 8">
            <a:extLst>
              <a:ext uri="{FF2B5EF4-FFF2-40B4-BE49-F238E27FC236}">
                <a16:creationId xmlns:a16="http://schemas.microsoft.com/office/drawing/2014/main" id="{28FB2D10-FE37-45BB-851B-CA4587CF789B}"/>
              </a:ext>
            </a:extLst>
          </p:cNvPr>
          <p:cNvSpPr txBox="1"/>
          <p:nvPr/>
        </p:nvSpPr>
        <p:spPr>
          <a:xfrm>
            <a:off x="1025525" y="3577709"/>
            <a:ext cx="6096000" cy="369332"/>
          </a:xfrm>
          <a:prstGeom prst="rect">
            <a:avLst/>
          </a:prstGeom>
          <a:noFill/>
        </p:spPr>
        <p:txBody>
          <a:bodyPr wrap="square">
            <a:spAutoFit/>
          </a:bodyPr>
          <a:lstStyle/>
          <a:p>
            <a:r>
              <a:rPr lang="en-US" b="1" i="0" dirty="0">
                <a:solidFill>
                  <a:srgbClr val="000000"/>
                </a:solidFill>
                <a:effectLst/>
                <a:latin typeface="Open Sans"/>
              </a:rPr>
              <a:t>token=csvfdfcrvet343v.</a:t>
            </a:r>
            <a:endParaRPr lang="en-US" dirty="0"/>
          </a:p>
        </p:txBody>
      </p:sp>
      <p:pic>
        <p:nvPicPr>
          <p:cNvPr id="11" name="Рисунок 10">
            <a:extLst>
              <a:ext uri="{FF2B5EF4-FFF2-40B4-BE49-F238E27FC236}">
                <a16:creationId xmlns:a16="http://schemas.microsoft.com/office/drawing/2014/main" id="{76EF13A9-7195-4BFE-AD8B-5E615E82920B}"/>
              </a:ext>
            </a:extLst>
          </p:cNvPr>
          <p:cNvPicPr>
            <a:picLocks noChangeAspect="1"/>
          </p:cNvPicPr>
          <p:nvPr/>
        </p:nvPicPr>
        <p:blipFill>
          <a:blip r:embed="rId5"/>
          <a:stretch>
            <a:fillRect/>
          </a:stretch>
        </p:blipFill>
        <p:spPr>
          <a:xfrm>
            <a:off x="1074737" y="4345503"/>
            <a:ext cx="2562225" cy="409575"/>
          </a:xfrm>
          <a:prstGeom prst="rect">
            <a:avLst/>
          </a:prstGeom>
        </p:spPr>
      </p:pic>
      <p:pic>
        <p:nvPicPr>
          <p:cNvPr id="13" name="Рисунок 12">
            <a:extLst>
              <a:ext uri="{FF2B5EF4-FFF2-40B4-BE49-F238E27FC236}">
                <a16:creationId xmlns:a16="http://schemas.microsoft.com/office/drawing/2014/main" id="{50EEAF3E-967A-44B0-87AC-93C7F8B81BFD}"/>
              </a:ext>
            </a:extLst>
          </p:cNvPr>
          <p:cNvPicPr>
            <a:picLocks noChangeAspect="1"/>
          </p:cNvPicPr>
          <p:nvPr/>
        </p:nvPicPr>
        <p:blipFill>
          <a:blip r:embed="rId6"/>
          <a:stretch>
            <a:fillRect/>
          </a:stretch>
        </p:blipFill>
        <p:spPr>
          <a:xfrm>
            <a:off x="1025525" y="4959608"/>
            <a:ext cx="5114925" cy="600075"/>
          </a:xfrm>
          <a:prstGeom prst="rect">
            <a:avLst/>
          </a:prstGeom>
        </p:spPr>
      </p:pic>
    </p:spTree>
    <p:extLst>
      <p:ext uri="{BB962C8B-B14F-4D97-AF65-F5344CB8AC3E}">
        <p14:creationId xmlns:p14="http://schemas.microsoft.com/office/powerpoint/2010/main" val="4277192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inVertical)">
                                      <p:cBhvr>
                                        <p:cTn id="20" dur="500"/>
                                        <p:tgtEl>
                                          <p:spTgt spid="3">
                                            <p:txEl>
                                              <p:pRg st="3" end="3"/>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arn(inVertical)">
                                      <p:cBhvr>
                                        <p:cTn id="23" dur="500"/>
                                        <p:tgtEl>
                                          <p:spTgt spid="3">
                                            <p:txEl>
                                              <p:pRg st="4" end="4"/>
                                            </p:txEl>
                                          </p:spTgt>
                                        </p:tgtEl>
                                      </p:cBhvr>
                                    </p:animEffect>
                                  </p:childTnLst>
                                </p:cTn>
                              </p:par>
                              <p:par>
                                <p:cTn id="24" presetID="16" presetClass="entr" presetSubtype="21"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barn(inVertical)">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barn(inVertical)">
                                      <p:cBhvr>
                                        <p:cTn id="31" dur="50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barn(inVertical)">
                                      <p:cBhvr>
                                        <p:cTn id="36" dur="500"/>
                                        <p:tgtEl>
                                          <p:spTgt spid="5"/>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nodeType="click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barn(inVertical)">
                                      <p:cBhvr>
                                        <p:cTn id="41" dur="500"/>
                                        <p:tgtEl>
                                          <p:spTgt spid="7"/>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9"/>
                                        </p:tgtEl>
                                        <p:attrNameLst>
                                          <p:attrName>style.visibility</p:attrName>
                                        </p:attrNameLst>
                                      </p:cBhvr>
                                      <p:to>
                                        <p:strVal val="visible"/>
                                      </p:to>
                                    </p:set>
                                    <p:animEffect transition="in" filter="barn(inVertical)">
                                      <p:cBhvr>
                                        <p:cTn id="46" dur="500"/>
                                        <p:tgtEl>
                                          <p:spTgt spid="9"/>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nodeType="click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Effect transition="in" filter="barn(inVertical)">
                                      <p:cBhvr>
                                        <p:cTn id="51" dur="500"/>
                                        <p:tgtEl>
                                          <p:spTgt spid="3">
                                            <p:txEl>
                                              <p:pRg st="9" end="9"/>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nodeType="clickEffect">
                                  <p:stCondLst>
                                    <p:cond delay="0"/>
                                  </p:stCondLst>
                                  <p:childTnLst>
                                    <p:set>
                                      <p:cBhvr>
                                        <p:cTn id="55" dur="1" fill="hold">
                                          <p:stCondLst>
                                            <p:cond delay="0"/>
                                          </p:stCondLst>
                                        </p:cTn>
                                        <p:tgtEl>
                                          <p:spTgt spid="11"/>
                                        </p:tgtEl>
                                        <p:attrNameLst>
                                          <p:attrName>style.visibility</p:attrName>
                                        </p:attrNameLst>
                                      </p:cBhvr>
                                      <p:to>
                                        <p:strVal val="visible"/>
                                      </p:to>
                                    </p:set>
                                    <p:animEffect transition="in" filter="barn(inVertical)">
                                      <p:cBhvr>
                                        <p:cTn id="56" dur="500"/>
                                        <p:tgtEl>
                                          <p:spTgt spid="11"/>
                                        </p:tgtEl>
                                      </p:cBhvr>
                                    </p:animEffect>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nodeType="clickEffect">
                                  <p:stCondLst>
                                    <p:cond delay="0"/>
                                  </p:stCondLst>
                                  <p:childTnLst>
                                    <p:set>
                                      <p:cBhvr>
                                        <p:cTn id="60" dur="1" fill="hold">
                                          <p:stCondLst>
                                            <p:cond delay="0"/>
                                          </p:stCondLst>
                                        </p:cTn>
                                        <p:tgtEl>
                                          <p:spTgt spid="3">
                                            <p:txEl>
                                              <p:pRg st="11" end="11"/>
                                            </p:txEl>
                                          </p:spTgt>
                                        </p:tgtEl>
                                        <p:attrNameLst>
                                          <p:attrName>style.visibility</p:attrName>
                                        </p:attrNameLst>
                                      </p:cBhvr>
                                      <p:to>
                                        <p:strVal val="visible"/>
                                      </p:to>
                                    </p:set>
                                    <p:animEffect transition="in" filter="barn(inVertical)">
                                      <p:cBhvr>
                                        <p:cTn id="61" dur="500"/>
                                        <p:tgtEl>
                                          <p:spTgt spid="3">
                                            <p:txEl>
                                              <p:pRg st="11" end="11"/>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16" presetClass="entr" presetSubtype="21" fill="hold" nodeType="clickEffect">
                                  <p:stCondLst>
                                    <p:cond delay="0"/>
                                  </p:stCondLst>
                                  <p:childTnLst>
                                    <p:set>
                                      <p:cBhvr>
                                        <p:cTn id="65" dur="1" fill="hold">
                                          <p:stCondLst>
                                            <p:cond delay="0"/>
                                          </p:stCondLst>
                                        </p:cTn>
                                        <p:tgtEl>
                                          <p:spTgt spid="13"/>
                                        </p:tgtEl>
                                        <p:attrNameLst>
                                          <p:attrName>style.visibility</p:attrName>
                                        </p:attrNameLst>
                                      </p:cBhvr>
                                      <p:to>
                                        <p:strVal val="visible"/>
                                      </p:to>
                                    </p:set>
                                    <p:animEffect transition="in" filter="barn(inVertical)">
                                      <p:cBhvr>
                                        <p:cTn id="66" dur="500"/>
                                        <p:tgtEl>
                                          <p:spTgt spid="13"/>
                                        </p:tgtEl>
                                      </p:cBhvr>
                                    </p:animEffect>
                                  </p:childTnLst>
                                </p:cTn>
                              </p:par>
                            </p:childTnLst>
                          </p:cTn>
                        </p:par>
                      </p:childTnLst>
                    </p:cTn>
                  </p:par>
                  <p:par>
                    <p:cTn id="67" fill="hold">
                      <p:stCondLst>
                        <p:cond delay="indefinite"/>
                      </p:stCondLst>
                      <p:childTnLst>
                        <p:par>
                          <p:cTn id="68" fill="hold">
                            <p:stCondLst>
                              <p:cond delay="0"/>
                            </p:stCondLst>
                            <p:childTnLst>
                              <p:par>
                                <p:cTn id="69" presetID="16" presetClass="entr" presetSubtype="21" fill="hold" nodeType="clickEffect">
                                  <p:stCondLst>
                                    <p:cond delay="0"/>
                                  </p:stCondLst>
                                  <p:childTnLst>
                                    <p:set>
                                      <p:cBhvr>
                                        <p:cTn id="70" dur="1" fill="hold">
                                          <p:stCondLst>
                                            <p:cond delay="0"/>
                                          </p:stCondLst>
                                        </p:cTn>
                                        <p:tgtEl>
                                          <p:spTgt spid="3">
                                            <p:txEl>
                                              <p:pRg st="14" end="14"/>
                                            </p:txEl>
                                          </p:spTgt>
                                        </p:tgtEl>
                                        <p:attrNameLst>
                                          <p:attrName>style.visibility</p:attrName>
                                        </p:attrNameLst>
                                      </p:cBhvr>
                                      <p:to>
                                        <p:strVal val="visible"/>
                                      </p:to>
                                    </p:set>
                                    <p:animEffect transition="in" filter="barn(inVertical)">
                                      <p:cBhvr>
                                        <p:cTn id="71" dur="500"/>
                                        <p:tgtEl>
                                          <p:spTgt spid="3">
                                            <p:txEl>
                                              <p:pRg st="14" end="14"/>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16" presetClass="entr" presetSubtype="21" fill="hold" nodeType="clickEffect">
                                  <p:stCondLst>
                                    <p:cond delay="0"/>
                                  </p:stCondLst>
                                  <p:childTnLst>
                                    <p:set>
                                      <p:cBhvr>
                                        <p:cTn id="75" dur="1" fill="hold">
                                          <p:stCondLst>
                                            <p:cond delay="0"/>
                                          </p:stCondLst>
                                        </p:cTn>
                                        <p:tgtEl>
                                          <p:spTgt spid="3">
                                            <p:txEl>
                                              <p:pRg st="15" end="15"/>
                                            </p:txEl>
                                          </p:spTgt>
                                        </p:tgtEl>
                                        <p:attrNameLst>
                                          <p:attrName>style.visibility</p:attrName>
                                        </p:attrNameLst>
                                      </p:cBhvr>
                                      <p:to>
                                        <p:strVal val="visible"/>
                                      </p:to>
                                    </p:set>
                                    <p:animEffect transition="in" filter="barn(inVertical)">
                                      <p:cBhvr>
                                        <p:cTn id="76" dur="500"/>
                                        <p:tgtEl>
                                          <p:spTgt spid="3">
                                            <p:txEl>
                                              <p:pRg st="15" end="15"/>
                                            </p:txEl>
                                          </p:spTgt>
                                        </p:tgtEl>
                                      </p:cBhvr>
                                    </p:animEffect>
                                  </p:childTnLst>
                                </p:cTn>
                              </p:par>
                              <p:par>
                                <p:cTn id="77" presetID="16" presetClass="entr" presetSubtype="21" fill="hold" nodeType="withEffect">
                                  <p:stCondLst>
                                    <p:cond delay="0"/>
                                  </p:stCondLst>
                                  <p:childTnLst>
                                    <p:set>
                                      <p:cBhvr>
                                        <p:cTn id="78" dur="1" fill="hold">
                                          <p:stCondLst>
                                            <p:cond delay="0"/>
                                          </p:stCondLst>
                                        </p:cTn>
                                        <p:tgtEl>
                                          <p:spTgt spid="3">
                                            <p:txEl>
                                              <p:pRg st="16" end="16"/>
                                            </p:txEl>
                                          </p:spTgt>
                                        </p:tgtEl>
                                        <p:attrNameLst>
                                          <p:attrName>style.visibility</p:attrName>
                                        </p:attrNameLst>
                                      </p:cBhvr>
                                      <p:to>
                                        <p:strVal val="visible"/>
                                      </p:to>
                                    </p:set>
                                    <p:animEffect transition="in" filter="barn(inVertical)">
                                      <p:cBhvr>
                                        <p:cTn id="79" dur="5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BBD60811-3EB8-4DAD-9269-4C32FDB85E14}"/>
              </a:ext>
            </a:extLst>
          </p:cNvPr>
          <p:cNvSpPr>
            <a:spLocks noGrp="1"/>
          </p:cNvSpPr>
          <p:nvPr>
            <p:ph type="title"/>
          </p:nvPr>
        </p:nvSpPr>
        <p:spPr>
          <a:xfrm>
            <a:off x="698500" y="0"/>
            <a:ext cx="9601200" cy="1485900"/>
          </a:xfrm>
        </p:spPr>
        <p:txBody>
          <a:bodyPr/>
          <a:lstStyle/>
          <a:p>
            <a:r>
              <a:rPr lang="en-US" b="1" dirty="0"/>
              <a:t>Problem</a:t>
            </a:r>
          </a:p>
        </p:txBody>
      </p:sp>
      <p:sp>
        <p:nvSpPr>
          <p:cNvPr id="5" name="Объект 2">
            <a:extLst>
              <a:ext uri="{FF2B5EF4-FFF2-40B4-BE49-F238E27FC236}">
                <a16:creationId xmlns:a16="http://schemas.microsoft.com/office/drawing/2014/main" id="{D69B1120-3CC0-416C-8239-282F30580936}"/>
              </a:ext>
            </a:extLst>
          </p:cNvPr>
          <p:cNvSpPr>
            <a:spLocks noGrp="1"/>
          </p:cNvSpPr>
          <p:nvPr>
            <p:ph idx="1"/>
          </p:nvPr>
        </p:nvSpPr>
        <p:spPr>
          <a:xfrm>
            <a:off x="952500" y="628650"/>
            <a:ext cx="10744200" cy="6045200"/>
          </a:xfrm>
        </p:spPr>
        <p:txBody>
          <a:bodyPr>
            <a:normAutofit/>
          </a:bodyPr>
          <a:lstStyle/>
          <a:p>
            <a:r>
              <a:rPr lang="en-US" b="1" dirty="0"/>
              <a:t>Step 3</a:t>
            </a:r>
            <a:r>
              <a:rPr lang="en-US" dirty="0"/>
              <a:t>  </a:t>
            </a:r>
          </a:p>
          <a:p>
            <a:pPr marL="0" indent="0">
              <a:lnSpc>
                <a:spcPct val="82000"/>
              </a:lnSpc>
              <a:buNone/>
            </a:pPr>
            <a:r>
              <a:rPr lang="en-US" sz="1800" dirty="0"/>
              <a:t>When the attacker tries </a:t>
            </a:r>
            <a:r>
              <a:rPr lang="en-US" sz="1800" b="1" dirty="0"/>
              <a:t>‘token=c’</a:t>
            </a:r>
            <a:r>
              <a:rPr lang="en-US" sz="1800" dirty="0"/>
              <a:t>, the request looks like this: </a:t>
            </a:r>
          </a:p>
          <a:p>
            <a:pPr marL="0" indent="0">
              <a:lnSpc>
                <a:spcPct val="82000"/>
              </a:lnSpc>
              <a:buNone/>
            </a:pPr>
            <a:r>
              <a:rPr lang="en-US" sz="1800" dirty="0"/>
              <a:t>And response will look like this:</a:t>
            </a:r>
          </a:p>
          <a:p>
            <a:pPr marL="0" indent="0">
              <a:buNone/>
            </a:pPr>
            <a:endParaRPr lang="en-US" sz="1800" b="0" i="0" dirty="0">
              <a:solidFill>
                <a:srgbClr val="000000"/>
              </a:solidFill>
              <a:effectLst/>
              <a:latin typeface="Open Sans"/>
            </a:endParaRPr>
          </a:p>
          <a:p>
            <a:pPr fontAlgn="base">
              <a:lnSpc>
                <a:spcPct val="100000"/>
              </a:lnSpc>
            </a:pPr>
            <a:r>
              <a:rPr lang="en-US" b="1" dirty="0"/>
              <a:t>Step 4</a:t>
            </a:r>
            <a:r>
              <a:rPr lang="en-US" b="1" i="0" dirty="0">
                <a:solidFill>
                  <a:srgbClr val="000000"/>
                </a:solidFill>
                <a:effectLst/>
                <a:latin typeface="inherit"/>
              </a:rPr>
              <a:t> </a:t>
            </a:r>
          </a:p>
          <a:p>
            <a:pPr marL="0" indent="0" fontAlgn="base">
              <a:lnSpc>
                <a:spcPct val="100000"/>
              </a:lnSpc>
              <a:buNone/>
            </a:pPr>
            <a:r>
              <a:rPr lang="en-US" sz="1800" b="1" dirty="0">
                <a:solidFill>
                  <a:srgbClr val="000000"/>
                </a:solidFill>
                <a:latin typeface="inherit"/>
              </a:rPr>
              <a:t>“token=ca”</a:t>
            </a:r>
          </a:p>
          <a:p>
            <a:pPr fontAlgn="base">
              <a:lnSpc>
                <a:spcPct val="100000"/>
              </a:lnSpc>
            </a:pPr>
            <a:r>
              <a:rPr lang="en-US" b="1" dirty="0"/>
              <a:t>Step 5</a:t>
            </a:r>
          </a:p>
          <a:p>
            <a:pPr marL="0" indent="0" fontAlgn="base">
              <a:lnSpc>
                <a:spcPct val="100000"/>
              </a:lnSpc>
              <a:buNone/>
            </a:pPr>
            <a:r>
              <a:rPr lang="en-US" dirty="0"/>
              <a:t>The attacker does this until he has successfully guessed the entire value of the ‘token’.</a:t>
            </a:r>
          </a:p>
          <a:p>
            <a:pPr fontAlgn="base">
              <a:lnSpc>
                <a:spcPct val="100000"/>
              </a:lnSpc>
            </a:pPr>
            <a:r>
              <a:rPr lang="en-US" b="1" dirty="0"/>
              <a:t>Impact of BREACH attack</a:t>
            </a:r>
            <a:endParaRPr lang="en-US" b="1" i="0" dirty="0">
              <a:solidFill>
                <a:srgbClr val="000000"/>
              </a:solidFill>
              <a:effectLst/>
              <a:latin typeface="inherit"/>
            </a:endParaRPr>
          </a:p>
        </p:txBody>
      </p:sp>
      <p:pic>
        <p:nvPicPr>
          <p:cNvPr id="7" name="Рисунок 6">
            <a:extLst>
              <a:ext uri="{FF2B5EF4-FFF2-40B4-BE49-F238E27FC236}">
                <a16:creationId xmlns:a16="http://schemas.microsoft.com/office/drawing/2014/main" id="{9C7E32C5-C7AA-475C-8294-5D1B7F9295CC}"/>
              </a:ext>
            </a:extLst>
          </p:cNvPr>
          <p:cNvPicPr>
            <a:picLocks noChangeAspect="1"/>
          </p:cNvPicPr>
          <p:nvPr/>
        </p:nvPicPr>
        <p:blipFill>
          <a:blip r:embed="rId3"/>
          <a:stretch>
            <a:fillRect/>
          </a:stretch>
        </p:blipFill>
        <p:spPr>
          <a:xfrm>
            <a:off x="7189787" y="1041400"/>
            <a:ext cx="2409825" cy="381000"/>
          </a:xfrm>
          <a:prstGeom prst="rect">
            <a:avLst/>
          </a:prstGeom>
        </p:spPr>
      </p:pic>
      <p:pic>
        <p:nvPicPr>
          <p:cNvPr id="9" name="Рисунок 8">
            <a:extLst>
              <a:ext uri="{FF2B5EF4-FFF2-40B4-BE49-F238E27FC236}">
                <a16:creationId xmlns:a16="http://schemas.microsoft.com/office/drawing/2014/main" id="{A9D9250D-2952-4552-BF3C-63AA3EC23912}"/>
              </a:ext>
            </a:extLst>
          </p:cNvPr>
          <p:cNvPicPr>
            <a:picLocks noChangeAspect="1"/>
          </p:cNvPicPr>
          <p:nvPr/>
        </p:nvPicPr>
        <p:blipFill>
          <a:blip r:embed="rId4"/>
          <a:stretch>
            <a:fillRect/>
          </a:stretch>
        </p:blipFill>
        <p:spPr>
          <a:xfrm>
            <a:off x="1047750" y="1708150"/>
            <a:ext cx="5048250" cy="561975"/>
          </a:xfrm>
          <a:prstGeom prst="rect">
            <a:avLst/>
          </a:prstGeom>
        </p:spPr>
      </p:pic>
    </p:spTree>
    <p:extLst>
      <p:ext uri="{BB962C8B-B14F-4D97-AF65-F5344CB8AC3E}">
        <p14:creationId xmlns:p14="http://schemas.microsoft.com/office/powerpoint/2010/main" val="1536665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arn(inVertical)">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barn(inVertical)">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barn(inVertical)">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barn(inVertical)">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barn(inVertical)">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barn(inVertical)">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barn(inVertical)">
                                      <p:cBhvr>
                                        <p:cTn id="47"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BBD60811-3EB8-4DAD-9269-4C32FDB85E14}"/>
              </a:ext>
            </a:extLst>
          </p:cNvPr>
          <p:cNvSpPr>
            <a:spLocks noGrp="1"/>
          </p:cNvSpPr>
          <p:nvPr>
            <p:ph type="title"/>
          </p:nvPr>
        </p:nvSpPr>
        <p:spPr>
          <a:xfrm>
            <a:off x="698500" y="0"/>
            <a:ext cx="9601200" cy="1485900"/>
          </a:xfrm>
        </p:spPr>
        <p:txBody>
          <a:bodyPr/>
          <a:lstStyle/>
          <a:p>
            <a:r>
              <a:rPr lang="en-US" b="1" dirty="0"/>
              <a:t>Problem</a:t>
            </a:r>
          </a:p>
        </p:txBody>
      </p:sp>
      <p:sp>
        <p:nvSpPr>
          <p:cNvPr id="5" name="Объект 2">
            <a:extLst>
              <a:ext uri="{FF2B5EF4-FFF2-40B4-BE49-F238E27FC236}">
                <a16:creationId xmlns:a16="http://schemas.microsoft.com/office/drawing/2014/main" id="{D69B1120-3CC0-416C-8239-282F30580936}"/>
              </a:ext>
            </a:extLst>
          </p:cNvPr>
          <p:cNvSpPr>
            <a:spLocks noGrp="1"/>
          </p:cNvSpPr>
          <p:nvPr>
            <p:ph idx="1"/>
          </p:nvPr>
        </p:nvSpPr>
        <p:spPr>
          <a:xfrm>
            <a:off x="952500" y="628650"/>
            <a:ext cx="10744200" cy="6045200"/>
          </a:xfrm>
        </p:spPr>
        <p:txBody>
          <a:bodyPr>
            <a:normAutofit/>
          </a:bodyPr>
          <a:lstStyle/>
          <a:p>
            <a:r>
              <a:rPr lang="en-US" dirty="0"/>
              <a:t>Realistic Attack Example</a:t>
            </a:r>
          </a:p>
          <a:p>
            <a:endParaRPr lang="en-US" dirty="0"/>
          </a:p>
        </p:txBody>
      </p:sp>
      <p:pic>
        <p:nvPicPr>
          <p:cNvPr id="3" name="Рисунок 2">
            <a:extLst>
              <a:ext uri="{FF2B5EF4-FFF2-40B4-BE49-F238E27FC236}">
                <a16:creationId xmlns:a16="http://schemas.microsoft.com/office/drawing/2014/main" id="{1343F72D-16B0-4BA6-A1A5-9509D7EC0C2F}"/>
              </a:ext>
            </a:extLst>
          </p:cNvPr>
          <p:cNvPicPr>
            <a:picLocks noChangeAspect="1"/>
          </p:cNvPicPr>
          <p:nvPr/>
        </p:nvPicPr>
        <p:blipFill>
          <a:blip r:embed="rId3"/>
          <a:stretch>
            <a:fillRect/>
          </a:stretch>
        </p:blipFill>
        <p:spPr>
          <a:xfrm>
            <a:off x="952500" y="1022349"/>
            <a:ext cx="4646057" cy="4624313"/>
          </a:xfrm>
          <a:prstGeom prst="rect">
            <a:avLst/>
          </a:prstGeom>
        </p:spPr>
      </p:pic>
      <p:sp>
        <p:nvSpPr>
          <p:cNvPr id="10" name="TextBox 9">
            <a:extLst>
              <a:ext uri="{FF2B5EF4-FFF2-40B4-BE49-F238E27FC236}">
                <a16:creationId xmlns:a16="http://schemas.microsoft.com/office/drawing/2014/main" id="{C5C4A68C-03F8-4A56-9520-9323BB7E6961}"/>
              </a:ext>
            </a:extLst>
          </p:cNvPr>
          <p:cNvSpPr txBox="1"/>
          <p:nvPr/>
        </p:nvSpPr>
        <p:spPr>
          <a:xfrm>
            <a:off x="952500" y="5574041"/>
            <a:ext cx="4686299" cy="523220"/>
          </a:xfrm>
          <a:prstGeom prst="rect">
            <a:avLst/>
          </a:prstGeom>
          <a:noFill/>
        </p:spPr>
        <p:txBody>
          <a:bodyPr wrap="square">
            <a:spAutoFit/>
          </a:bodyPr>
          <a:lstStyle/>
          <a:p>
            <a:r>
              <a:rPr lang="en-US" sz="1400" b="1" dirty="0"/>
              <a:t>Compression side channel in a PHP program that creates an HTML page of a user’s email </a:t>
            </a:r>
            <a:r>
              <a:rPr lang="en-US" sz="1400" b="1" dirty="0" err="1"/>
              <a:t>addressbook</a:t>
            </a:r>
            <a:r>
              <a:rPr lang="en-US" sz="1400" b="1" dirty="0"/>
              <a:t>. </a:t>
            </a:r>
          </a:p>
        </p:txBody>
      </p:sp>
      <p:pic>
        <p:nvPicPr>
          <p:cNvPr id="11" name="Рисунок 10">
            <a:extLst>
              <a:ext uri="{FF2B5EF4-FFF2-40B4-BE49-F238E27FC236}">
                <a16:creationId xmlns:a16="http://schemas.microsoft.com/office/drawing/2014/main" id="{8D74A3FA-AF53-4B99-A4F8-168B0C87F9EB}"/>
              </a:ext>
            </a:extLst>
          </p:cNvPr>
          <p:cNvPicPr>
            <a:picLocks noChangeAspect="1"/>
          </p:cNvPicPr>
          <p:nvPr/>
        </p:nvPicPr>
        <p:blipFill>
          <a:blip r:embed="rId4"/>
          <a:stretch>
            <a:fillRect/>
          </a:stretch>
        </p:blipFill>
        <p:spPr>
          <a:xfrm>
            <a:off x="5962650" y="1268709"/>
            <a:ext cx="5905500" cy="1123950"/>
          </a:xfrm>
          <a:prstGeom prst="rect">
            <a:avLst/>
          </a:prstGeom>
        </p:spPr>
      </p:pic>
      <p:sp>
        <p:nvSpPr>
          <p:cNvPr id="16" name="TextBox 15">
            <a:extLst>
              <a:ext uri="{FF2B5EF4-FFF2-40B4-BE49-F238E27FC236}">
                <a16:creationId xmlns:a16="http://schemas.microsoft.com/office/drawing/2014/main" id="{45C86609-6B27-4217-9C84-C156BF022739}"/>
              </a:ext>
            </a:extLst>
          </p:cNvPr>
          <p:cNvSpPr txBox="1"/>
          <p:nvPr/>
        </p:nvSpPr>
        <p:spPr>
          <a:xfrm>
            <a:off x="5943600" y="2405617"/>
            <a:ext cx="6096000" cy="369332"/>
          </a:xfrm>
          <a:prstGeom prst="rect">
            <a:avLst/>
          </a:prstGeom>
          <a:noFill/>
        </p:spPr>
        <p:txBody>
          <a:bodyPr wrap="square">
            <a:spAutoFit/>
          </a:bodyPr>
          <a:lstStyle/>
          <a:p>
            <a:r>
              <a:rPr lang="en-US" b="1" dirty="0"/>
              <a:t>PHP program is </a:t>
            </a:r>
            <a:r>
              <a:rPr lang="en-US" b="1" dirty="0">
                <a:solidFill>
                  <a:srgbClr val="FF0000"/>
                </a:solidFill>
              </a:rPr>
              <a:t>P</a:t>
            </a:r>
          </a:p>
        </p:txBody>
      </p:sp>
      <p:sp>
        <p:nvSpPr>
          <p:cNvPr id="17" name="TextBox 16">
            <a:extLst>
              <a:ext uri="{FF2B5EF4-FFF2-40B4-BE49-F238E27FC236}">
                <a16:creationId xmlns:a16="http://schemas.microsoft.com/office/drawing/2014/main" id="{030703B4-BDF2-4507-8315-3357948BA770}"/>
              </a:ext>
            </a:extLst>
          </p:cNvPr>
          <p:cNvSpPr txBox="1"/>
          <p:nvPr/>
        </p:nvSpPr>
        <p:spPr>
          <a:xfrm>
            <a:off x="5943600" y="2732126"/>
            <a:ext cx="6096000" cy="369332"/>
          </a:xfrm>
          <a:prstGeom prst="rect">
            <a:avLst/>
          </a:prstGeom>
          <a:noFill/>
        </p:spPr>
        <p:txBody>
          <a:bodyPr wrap="square">
            <a:spAutoFit/>
          </a:bodyPr>
          <a:lstStyle/>
          <a:p>
            <a:r>
              <a:rPr lang="en-US" b="1" dirty="0"/>
              <a:t>The email address is the sensitive string </a:t>
            </a:r>
            <a:r>
              <a:rPr lang="en-US" b="1" dirty="0">
                <a:solidFill>
                  <a:srgbClr val="FF0000"/>
                </a:solidFill>
              </a:rPr>
              <a:t>S</a:t>
            </a:r>
            <a:r>
              <a:rPr lang="en-US" b="1" dirty="0"/>
              <a:t>,</a:t>
            </a:r>
          </a:p>
        </p:txBody>
      </p:sp>
      <p:sp>
        <p:nvSpPr>
          <p:cNvPr id="18" name="TextBox 17">
            <a:extLst>
              <a:ext uri="{FF2B5EF4-FFF2-40B4-BE49-F238E27FC236}">
                <a16:creationId xmlns:a16="http://schemas.microsoft.com/office/drawing/2014/main" id="{1CEC7C82-8157-4897-963B-0F3302A60410}"/>
              </a:ext>
            </a:extLst>
          </p:cNvPr>
          <p:cNvSpPr txBox="1"/>
          <p:nvPr/>
        </p:nvSpPr>
        <p:spPr>
          <a:xfrm>
            <a:off x="5899150" y="3335376"/>
            <a:ext cx="6096000" cy="369332"/>
          </a:xfrm>
          <a:prstGeom prst="rect">
            <a:avLst/>
          </a:prstGeom>
          <a:noFill/>
        </p:spPr>
        <p:txBody>
          <a:bodyPr wrap="square">
            <a:spAutoFit/>
          </a:bodyPr>
          <a:lstStyle/>
          <a:p>
            <a:r>
              <a:rPr lang="en-US" b="1" dirty="0"/>
              <a:t> The query string of request URL is the input </a:t>
            </a:r>
            <a:r>
              <a:rPr lang="en-US" b="1" dirty="0">
                <a:solidFill>
                  <a:srgbClr val="FF0000"/>
                </a:solidFill>
              </a:rPr>
              <a:t>X</a:t>
            </a:r>
            <a:r>
              <a:rPr lang="en-US" b="1" dirty="0"/>
              <a:t>,</a:t>
            </a:r>
          </a:p>
        </p:txBody>
      </p:sp>
      <p:sp>
        <p:nvSpPr>
          <p:cNvPr id="19" name="TextBox 18">
            <a:extLst>
              <a:ext uri="{FF2B5EF4-FFF2-40B4-BE49-F238E27FC236}">
                <a16:creationId xmlns:a16="http://schemas.microsoft.com/office/drawing/2014/main" id="{972ECA36-13F6-4F50-A9B5-B48B64791C56}"/>
              </a:ext>
            </a:extLst>
          </p:cNvPr>
          <p:cNvSpPr txBox="1"/>
          <p:nvPr/>
        </p:nvSpPr>
        <p:spPr>
          <a:xfrm>
            <a:off x="5899150" y="3033751"/>
            <a:ext cx="6096000" cy="369332"/>
          </a:xfrm>
          <a:prstGeom prst="rect">
            <a:avLst/>
          </a:prstGeom>
          <a:noFill/>
        </p:spPr>
        <p:txBody>
          <a:bodyPr wrap="square">
            <a:spAutoFit/>
          </a:bodyPr>
          <a:lstStyle/>
          <a:p>
            <a:r>
              <a:rPr lang="en-US" b="1" dirty="0"/>
              <a:t> The HTML is the output </a:t>
            </a:r>
            <a:r>
              <a:rPr lang="en-US" b="1" dirty="0">
                <a:solidFill>
                  <a:srgbClr val="FF0000"/>
                </a:solidFill>
              </a:rPr>
              <a:t>O</a:t>
            </a:r>
          </a:p>
        </p:txBody>
      </p:sp>
      <p:sp>
        <p:nvSpPr>
          <p:cNvPr id="20" name="TextBox 19">
            <a:extLst>
              <a:ext uri="{FF2B5EF4-FFF2-40B4-BE49-F238E27FC236}">
                <a16:creationId xmlns:a16="http://schemas.microsoft.com/office/drawing/2014/main" id="{9286A4CA-8B6C-4389-95E6-C49D472FA2C8}"/>
              </a:ext>
            </a:extLst>
          </p:cNvPr>
          <p:cNvSpPr txBox="1"/>
          <p:nvPr/>
        </p:nvSpPr>
        <p:spPr>
          <a:xfrm>
            <a:off x="7664628" y="907058"/>
            <a:ext cx="3967679" cy="400110"/>
          </a:xfrm>
          <a:prstGeom prst="rect">
            <a:avLst/>
          </a:prstGeom>
          <a:noFill/>
        </p:spPr>
        <p:txBody>
          <a:bodyPr wrap="square">
            <a:spAutoFit/>
          </a:bodyPr>
          <a:lstStyle/>
          <a:p>
            <a:r>
              <a:rPr lang="en-US" sz="2000" b="1" dirty="0"/>
              <a:t>The Adversary Model</a:t>
            </a:r>
          </a:p>
        </p:txBody>
      </p:sp>
    </p:spTree>
    <p:extLst>
      <p:ext uri="{BB962C8B-B14F-4D97-AF65-F5344CB8AC3E}">
        <p14:creationId xmlns:p14="http://schemas.microsoft.com/office/powerpoint/2010/main" val="2461565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barn(inVertical)">
                                      <p:cBhvr>
                                        <p:cTn id="25" dur="500"/>
                                        <p:tgtEl>
                                          <p:spTgt spid="20"/>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barn(inVertical)">
                                      <p:cBhvr>
                                        <p:cTn id="28" dur="500"/>
                                        <p:tgtEl>
                                          <p:spTgt spid="16"/>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barn(inVertical)">
                                      <p:cBhvr>
                                        <p:cTn id="31" dur="500"/>
                                        <p:tgtEl>
                                          <p:spTgt spid="17"/>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barn(inVertical)">
                                      <p:cBhvr>
                                        <p:cTn id="34" dur="500"/>
                                        <p:tgtEl>
                                          <p:spTgt spid="19"/>
                                        </p:tgtEl>
                                      </p:cBhvr>
                                    </p:animEffect>
                                  </p:childTnLst>
                                </p:cTn>
                              </p:par>
                              <p:par>
                                <p:cTn id="35" presetID="16" presetClass="entr" presetSubtype="21"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barn(inVertical)">
                                      <p:cBhvr>
                                        <p:cTn id="3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6" grpId="0"/>
      <p:bldP spid="17" grpId="0"/>
      <p:bldP spid="18" grpId="0"/>
      <p:bldP spid="19" grpId="0"/>
      <p:bldP spid="2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a:extLst>
              <a:ext uri="{FF2B5EF4-FFF2-40B4-BE49-F238E27FC236}">
                <a16:creationId xmlns:a16="http://schemas.microsoft.com/office/drawing/2014/main" id="{56A21A37-978E-40CD-ABE9-823DF3C1FF1E}"/>
              </a:ext>
            </a:extLst>
          </p:cNvPr>
          <p:cNvSpPr>
            <a:spLocks noGrp="1"/>
          </p:cNvSpPr>
          <p:nvPr>
            <p:ph type="title"/>
          </p:nvPr>
        </p:nvSpPr>
        <p:spPr>
          <a:xfrm>
            <a:off x="704850" y="0"/>
            <a:ext cx="9601200" cy="1485900"/>
          </a:xfrm>
        </p:spPr>
        <p:txBody>
          <a:bodyPr/>
          <a:lstStyle/>
          <a:p>
            <a:r>
              <a:rPr lang="en-US" b="1" dirty="0"/>
              <a:t>Problem</a:t>
            </a:r>
          </a:p>
        </p:txBody>
      </p:sp>
      <p:sp>
        <p:nvSpPr>
          <p:cNvPr id="25" name="Объект 24">
            <a:extLst>
              <a:ext uri="{FF2B5EF4-FFF2-40B4-BE49-F238E27FC236}">
                <a16:creationId xmlns:a16="http://schemas.microsoft.com/office/drawing/2014/main" id="{BC3AE796-C1D8-45E4-8440-F3B392A298C6}"/>
              </a:ext>
            </a:extLst>
          </p:cNvPr>
          <p:cNvSpPr>
            <a:spLocks noGrp="1"/>
          </p:cNvSpPr>
          <p:nvPr>
            <p:ph idx="1"/>
          </p:nvPr>
        </p:nvSpPr>
        <p:spPr/>
        <p:txBody>
          <a:bodyPr/>
          <a:lstStyle/>
          <a:p>
            <a:r>
              <a:rPr lang="en-US" sz="2000" b="1" dirty="0"/>
              <a:t>Data containing a sensitive email address and three attacker’s guesses lead to different compression sizes.</a:t>
            </a:r>
          </a:p>
          <a:p>
            <a:r>
              <a:rPr lang="en-US" sz="2000" b="1" dirty="0"/>
              <a:t>To decrypt an email address, the attacker will attempt to guess it, character by character.</a:t>
            </a:r>
          </a:p>
          <a:p>
            <a:r>
              <a:rPr lang="en-US" sz="2000" b="1" dirty="0"/>
              <a:t>Assume that email addresses are composed from the alphabet in our case and also for simplicity assume there is only one email address </a:t>
            </a:r>
            <a:r>
              <a:rPr lang="en-US" sz="2000" b="1" dirty="0">
                <a:solidFill>
                  <a:srgbClr val="FF0000"/>
                </a:solidFill>
              </a:rPr>
              <a:t>bob@test.com</a:t>
            </a:r>
          </a:p>
          <a:p>
            <a:r>
              <a:rPr lang="en-US" b="1" dirty="0"/>
              <a:t>The attacker can bootstrap with a known prefix: </a:t>
            </a:r>
            <a:r>
              <a:rPr lang="en-US" b="1" dirty="0" err="1">
                <a:solidFill>
                  <a:srgbClr val="FF0000"/>
                </a:solidFill>
              </a:rPr>
              <a:t>sendto</a:t>
            </a:r>
            <a:r>
              <a:rPr lang="en-US" b="1" dirty="0">
                <a:solidFill>
                  <a:srgbClr val="FF0000"/>
                </a:solidFill>
              </a:rPr>
              <a:t>=.</a:t>
            </a:r>
          </a:p>
          <a:p>
            <a:r>
              <a:rPr lang="en-US" dirty="0" err="1">
                <a:solidFill>
                  <a:srgbClr val="FF0000"/>
                </a:solidFill>
              </a:rPr>
              <a:t>sendto</a:t>
            </a:r>
            <a:r>
              <a:rPr lang="en-US" dirty="0">
                <a:solidFill>
                  <a:srgbClr val="FF0000"/>
                </a:solidFill>
              </a:rPr>
              <a:t>=b </a:t>
            </a:r>
            <a:endParaRPr lang="en-US" b="1" dirty="0">
              <a:solidFill>
                <a:srgbClr val="FF0000"/>
              </a:solidFill>
            </a:endParaRPr>
          </a:p>
          <a:p>
            <a:pPr marL="0" indent="0">
              <a:buNone/>
            </a:pPr>
            <a:r>
              <a:rPr lang="en-US" b="1" dirty="0">
                <a:solidFill>
                  <a:srgbClr val="FF0000"/>
                </a:solidFill>
              </a:rPr>
              <a:t>                 </a:t>
            </a:r>
            <a:endParaRPr lang="en-US" dirty="0"/>
          </a:p>
        </p:txBody>
      </p:sp>
      <p:pic>
        <p:nvPicPr>
          <p:cNvPr id="18" name="Рисунок 17">
            <a:extLst>
              <a:ext uri="{FF2B5EF4-FFF2-40B4-BE49-F238E27FC236}">
                <a16:creationId xmlns:a16="http://schemas.microsoft.com/office/drawing/2014/main" id="{EBF171E3-56BF-473D-A9C4-2179BE2A3FD3}"/>
              </a:ext>
            </a:extLst>
          </p:cNvPr>
          <p:cNvPicPr>
            <a:picLocks noChangeAspect="1"/>
          </p:cNvPicPr>
          <p:nvPr/>
        </p:nvPicPr>
        <p:blipFill>
          <a:blip r:embed="rId3"/>
          <a:stretch>
            <a:fillRect/>
          </a:stretch>
        </p:blipFill>
        <p:spPr>
          <a:xfrm>
            <a:off x="1219266" y="1162786"/>
            <a:ext cx="5876925" cy="1209675"/>
          </a:xfrm>
          <a:prstGeom prst="rect">
            <a:avLst/>
          </a:prstGeom>
        </p:spPr>
      </p:pic>
    </p:spTree>
    <p:extLst>
      <p:ext uri="{BB962C8B-B14F-4D97-AF65-F5344CB8AC3E}">
        <p14:creationId xmlns:p14="http://schemas.microsoft.com/office/powerpoint/2010/main" val="1094887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5">
                                            <p:txEl>
                                              <p:pRg st="0" end="0"/>
                                            </p:txEl>
                                          </p:spTgt>
                                        </p:tgtEl>
                                        <p:attrNameLst>
                                          <p:attrName>style.visibility</p:attrName>
                                        </p:attrNameLst>
                                      </p:cBhvr>
                                      <p:to>
                                        <p:strVal val="visible"/>
                                      </p:to>
                                    </p:set>
                                    <p:animEffect transition="in" filter="barn(inVertical)">
                                      <p:cBhvr>
                                        <p:cTn id="12" dur="500"/>
                                        <p:tgtEl>
                                          <p:spTgt spid="2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5">
                                            <p:txEl>
                                              <p:pRg st="1" end="1"/>
                                            </p:txEl>
                                          </p:spTgt>
                                        </p:tgtEl>
                                        <p:attrNameLst>
                                          <p:attrName>style.visibility</p:attrName>
                                        </p:attrNameLst>
                                      </p:cBhvr>
                                      <p:to>
                                        <p:strVal val="visible"/>
                                      </p:to>
                                    </p:set>
                                    <p:animEffect transition="in" filter="barn(inVertical)">
                                      <p:cBhvr>
                                        <p:cTn id="17" dur="500"/>
                                        <p:tgtEl>
                                          <p:spTgt spid="2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5">
                                            <p:txEl>
                                              <p:pRg st="2" end="2"/>
                                            </p:txEl>
                                          </p:spTgt>
                                        </p:tgtEl>
                                        <p:attrNameLst>
                                          <p:attrName>style.visibility</p:attrName>
                                        </p:attrNameLst>
                                      </p:cBhvr>
                                      <p:to>
                                        <p:strVal val="visible"/>
                                      </p:to>
                                    </p:set>
                                    <p:animEffect transition="in" filter="barn(inVertical)">
                                      <p:cBhvr>
                                        <p:cTn id="22" dur="500"/>
                                        <p:tgtEl>
                                          <p:spTgt spid="2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5">
                                            <p:txEl>
                                              <p:pRg st="3" end="3"/>
                                            </p:txEl>
                                          </p:spTgt>
                                        </p:tgtEl>
                                        <p:attrNameLst>
                                          <p:attrName>style.visibility</p:attrName>
                                        </p:attrNameLst>
                                      </p:cBhvr>
                                      <p:to>
                                        <p:strVal val="visible"/>
                                      </p:to>
                                    </p:set>
                                    <p:animEffect transition="in" filter="barn(inVertical)">
                                      <p:cBhvr>
                                        <p:cTn id="27" dur="500"/>
                                        <p:tgtEl>
                                          <p:spTgt spid="2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25">
                                            <p:txEl>
                                              <p:pRg st="4" end="4"/>
                                            </p:txEl>
                                          </p:spTgt>
                                        </p:tgtEl>
                                        <p:attrNameLst>
                                          <p:attrName>style.visibility</p:attrName>
                                        </p:attrNameLst>
                                      </p:cBhvr>
                                      <p:to>
                                        <p:strVal val="visible"/>
                                      </p:to>
                                    </p:set>
                                    <p:animEffect transition="in" filter="barn(inVertical)">
                                      <p:cBhvr>
                                        <p:cTn id="32" dur="500"/>
                                        <p:tgtEl>
                                          <p:spTgt spid="2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Уголки">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TM10001105[[fn=Уголки]]</Template>
  <TotalTime>1139</TotalTime>
  <Words>2962</Words>
  <Application>Microsoft Office PowerPoint</Application>
  <PresentationFormat>와이드스크린</PresentationFormat>
  <Paragraphs>153</Paragraphs>
  <Slides>14</Slides>
  <Notes>11</Notes>
  <HiddenSlides>0</HiddenSlides>
  <MMClips>0</MMClips>
  <ScaleCrop>false</ScaleCrop>
  <HeadingPairs>
    <vt:vector size="6" baseType="variant">
      <vt:variant>
        <vt:lpstr>사용한 글꼴</vt:lpstr>
      </vt:variant>
      <vt:variant>
        <vt:i4>7</vt:i4>
      </vt:variant>
      <vt:variant>
        <vt:lpstr>테마</vt:lpstr>
      </vt:variant>
      <vt:variant>
        <vt:i4>1</vt:i4>
      </vt:variant>
      <vt:variant>
        <vt:lpstr>슬라이드 제목</vt:lpstr>
      </vt:variant>
      <vt:variant>
        <vt:i4>14</vt:i4>
      </vt:variant>
    </vt:vector>
  </HeadingPairs>
  <TitlesOfParts>
    <vt:vector size="22" baseType="lpstr">
      <vt:lpstr>inherit</vt:lpstr>
      <vt:lpstr>Arial</vt:lpstr>
      <vt:lpstr>Calibri</vt:lpstr>
      <vt:lpstr>Comic Sans MS</vt:lpstr>
      <vt:lpstr>Franklin Gothic Book</vt:lpstr>
      <vt:lpstr>Open Sans</vt:lpstr>
      <vt:lpstr>Wingdings 3</vt:lpstr>
      <vt:lpstr>Уголки</vt:lpstr>
      <vt:lpstr>PowerPoint 프레젠테이션</vt:lpstr>
      <vt:lpstr>PowerPoint 프레젠테이션</vt:lpstr>
      <vt:lpstr>Motivation </vt:lpstr>
      <vt:lpstr>Motivation </vt:lpstr>
      <vt:lpstr>PowerPoint 프레젠테이션</vt:lpstr>
      <vt:lpstr>Problem</vt:lpstr>
      <vt:lpstr>Problem</vt:lpstr>
      <vt:lpstr>Problem</vt:lpstr>
      <vt:lpstr>Problem</vt:lpstr>
      <vt:lpstr>Method</vt:lpstr>
      <vt:lpstr>Method</vt:lpstr>
      <vt:lpstr>PowerPoint 프레젠테이션</vt:lpstr>
      <vt:lpstr>Evaluation </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Somon Abdusamatov</dc:creator>
  <cp:lastModifiedBy>손지민</cp:lastModifiedBy>
  <cp:revision>7</cp:revision>
  <dcterms:created xsi:type="dcterms:W3CDTF">2022-07-01T13:05:25Z</dcterms:created>
  <dcterms:modified xsi:type="dcterms:W3CDTF">2022-10-16T15:32:28Z</dcterms:modified>
</cp:coreProperties>
</file>