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9" r:id="rId1"/>
  </p:sldMasterIdLst>
  <p:notesMasterIdLst>
    <p:notesMasterId r:id="rId18"/>
  </p:notesMasterIdLst>
  <p:sldIdLst>
    <p:sldId id="256" r:id="rId2"/>
    <p:sldId id="257" r:id="rId3"/>
    <p:sldId id="258" r:id="rId4"/>
    <p:sldId id="259" r:id="rId5"/>
    <p:sldId id="274" r:id="rId6"/>
    <p:sldId id="269" r:id="rId7"/>
    <p:sldId id="270" r:id="rId8"/>
    <p:sldId id="271" r:id="rId9"/>
    <p:sldId id="261" r:id="rId10"/>
    <p:sldId id="260" r:id="rId11"/>
    <p:sldId id="273" r:id="rId12"/>
    <p:sldId id="263" r:id="rId13"/>
    <p:sldId id="275" r:id="rId14"/>
    <p:sldId id="276" r:id="rId15"/>
    <p:sldId id="277" r:id="rId16"/>
    <p:sldId id="27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B14643-B0A2-4E22-AB4F-FC2588E062B4}" type="datetimeFigureOut">
              <a:rPr lang="en-US" smtClean="0"/>
              <a:t>12/7/2022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F3E3F-2D3E-4EE2-AF44-7C1FC8B5FA2A}" type="slidenum">
              <a:rPr lang="en-US" smtClean="0"/>
              <a:t>‹#›</a:t>
            </a:fld>
            <a:endParaRPr lang="en-US"/>
          </a:p>
        </p:txBody>
      </p:sp>
    </p:spTree>
    <p:extLst>
      <p:ext uri="{BB962C8B-B14F-4D97-AF65-F5344CB8AC3E}">
        <p14:creationId xmlns:p14="http://schemas.microsoft.com/office/powerpoint/2010/main" val="2983619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Individuals who organize and participate in political protest, who work as journalists reporting on inconvenient topics, network with fellow members of their minority group, or even purchase embarrassing or potentially incriminating personal items, may risk their life and liberty if their identity becomes known </a:t>
            </a:r>
          </a:p>
          <a:p>
            <a:r>
              <a:rPr lang="en-US"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Targeted </a:t>
            </a:r>
            <a:r>
              <a:rPr lang="en-US" dirty="0" err="1" smtClean="0"/>
              <a:t>deanonymization</a:t>
            </a:r>
            <a:r>
              <a:rPr lang="en-US" dirty="0" smtClean="0"/>
              <a:t> attacks</a:t>
            </a:r>
          </a:p>
          <a:p>
            <a:r>
              <a:rPr lang="en-US" dirty="0" smtClean="0"/>
              <a:t> These attacks assume an attacker who has complete or partial control over some website, and is interested in learning whether a specific target is browsing the website. The attacker knows this target only through a public identifier, such as an email address or a Twitter handle.</a:t>
            </a:r>
          </a:p>
          <a:p>
            <a:r>
              <a:rPr lang="en-US" dirty="0" smtClean="0"/>
              <a:t>=========================================================================================================================</a:t>
            </a:r>
          </a:p>
          <a:p>
            <a:r>
              <a:rPr lang="en-US" dirty="0" smtClean="0"/>
              <a:t>The agency, however, has also gathered a list of Facebook accounts who are suspected to be users of this forum. The law enforcement agency would like to </a:t>
            </a:r>
            <a:r>
              <a:rPr lang="en-US" dirty="0" err="1" smtClean="0"/>
              <a:t>crossreference</a:t>
            </a:r>
            <a:r>
              <a:rPr lang="en-US" dirty="0" smtClean="0"/>
              <a:t> the pseudonyms with this list of potential suspects.</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3</a:t>
            </a:fld>
            <a:endParaRPr lang="en-US"/>
          </a:p>
        </p:txBody>
      </p:sp>
    </p:spTree>
    <p:extLst>
      <p:ext uri="{BB962C8B-B14F-4D97-AF65-F5344CB8AC3E}">
        <p14:creationId xmlns:p14="http://schemas.microsoft.com/office/powerpoint/2010/main" val="2394196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The defense</a:t>
            </a:r>
            <a:r>
              <a:rPr lang="en-US" baseline="0" dirty="0" smtClean="0"/>
              <a:t> is a </a:t>
            </a:r>
            <a:r>
              <a:rPr lang="en-US" baseline="0" dirty="0" err="1" smtClean="0"/>
              <a:t>Leakuidator</a:t>
            </a:r>
            <a:r>
              <a:rPr lang="en-US" baseline="0" dirty="0" smtClean="0"/>
              <a:t>+ which sits between the browser and any websites that are visited.</a:t>
            </a:r>
          </a:p>
          <a:p>
            <a:r>
              <a:rPr lang="en-US" baseline="0" dirty="0" smtClean="0"/>
              <a:t>Basically intercepts all HTTP requests and look specifically at requests made cross site  to embed all the resources. As can be see in the figure it outstrips cookies from the crosstalk request and sends the response back to the page bur we need cookies for some legitimate functionalities such as tracking and analytics so the extension makes second request identical to the first request this time with cookies and compares responses with each other if there is something different  it means that the response relies on cookies which makes it prone to target </a:t>
            </a:r>
            <a:r>
              <a:rPr lang="en-US" dirty="0" err="1" smtClean="0"/>
              <a:t>deanonymization</a:t>
            </a:r>
            <a:r>
              <a:rPr lang="en-US" dirty="0" smtClean="0"/>
              <a:t>  attack at this time the extension notifies the user and let user decide what to do</a:t>
            </a:r>
            <a:r>
              <a:rPr lang="en-US" baseline="0" dirty="0" smtClean="0"/>
              <a:t> about it.</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12</a:t>
            </a:fld>
            <a:endParaRPr lang="en-US"/>
          </a:p>
        </p:txBody>
      </p:sp>
    </p:spTree>
    <p:extLst>
      <p:ext uri="{BB962C8B-B14F-4D97-AF65-F5344CB8AC3E}">
        <p14:creationId xmlns:p14="http://schemas.microsoft.com/office/powerpoint/2010/main" val="648239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13</a:t>
            </a:fld>
            <a:endParaRPr lang="en-US"/>
          </a:p>
        </p:txBody>
      </p:sp>
    </p:spTree>
    <p:extLst>
      <p:ext uri="{BB962C8B-B14F-4D97-AF65-F5344CB8AC3E}">
        <p14:creationId xmlns:p14="http://schemas.microsoft.com/office/powerpoint/2010/main" val="121139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In the setup phase, the attacker uploads a resource to the service, and then binds it to the victim’s identity. </a:t>
            </a:r>
          </a:p>
          <a:p>
            <a:r>
              <a:rPr lang="en-US" dirty="0" smtClean="0"/>
              <a:t>==============================================================</a:t>
            </a:r>
          </a:p>
          <a:p>
            <a:r>
              <a:rPr lang="en-US" dirty="0" smtClean="0"/>
              <a:t>There are two approaches to perform this binding. In the sharing-based approach [1], the attacker privately shares the resource with the target (e.g., by using the victim’s email address or user ID with the service).</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4</a:t>
            </a:fld>
            <a:endParaRPr lang="en-US"/>
          </a:p>
        </p:txBody>
      </p:sp>
    </p:spTree>
    <p:extLst>
      <p:ext uri="{BB962C8B-B14F-4D97-AF65-F5344CB8AC3E}">
        <p14:creationId xmlns:p14="http://schemas.microsoft.com/office/powerpoint/2010/main" val="1383004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Steps 1 and 2 he attacker causes the target to visit this page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Steps 3 and 4 as the target’s browser renders the page, it makes a cross-site request for the embedded resource to the sharing service The response of the sharing website to this request depends on the target’s identity.</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Step 5 with the sharing-based approach, the response to this cross-site request contains the shared resource if the user is the target, and an error otherwise.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With the blocking-based approach, the opposite happens – the response contains an error for the blocked target, and the shared resource for other users.</a:t>
            </a:r>
          </a:p>
          <a:p>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5</a:t>
            </a:fld>
            <a:endParaRPr lang="en-US"/>
          </a:p>
        </p:txBody>
      </p:sp>
    </p:spTree>
    <p:extLst>
      <p:ext uri="{BB962C8B-B14F-4D97-AF65-F5344CB8AC3E}">
        <p14:creationId xmlns:p14="http://schemas.microsoft.com/office/powerpoint/2010/main" val="1121621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Micro-architectural side-channel attacks</a:t>
            </a:r>
          </a:p>
          <a:p>
            <a:pPr lvl="1"/>
            <a:r>
              <a:rPr lang="en-US" dirty="0" smtClean="0"/>
              <a:t>Exploit deeper processor ingredients below the trust architecture boundary</a:t>
            </a:r>
          </a:p>
          <a:p>
            <a:r>
              <a:rPr lang="en-US" sz="1400" dirty="0" smtClean="0"/>
              <a:t>Thus attack can get around these boundaries and thus compromise the confidentiality of the system </a:t>
            </a:r>
          </a:p>
          <a:p>
            <a:r>
              <a:rPr lang="en-US" sz="1400" b="1" dirty="0" smtClean="0"/>
              <a:t>=====================================================================</a:t>
            </a:r>
          </a:p>
          <a:p>
            <a:r>
              <a:rPr lang="en-US" sz="1400" b="1" dirty="0" smtClean="0"/>
              <a:t>Cache side-channel attacks </a:t>
            </a:r>
          </a:p>
          <a:p>
            <a:r>
              <a:rPr lang="en-US" sz="1400" dirty="0" smtClean="0"/>
              <a:t>This attack is one type of micro-architectural attack.</a:t>
            </a:r>
            <a:endParaRPr lang="en-US" sz="1400" b="1" dirty="0" smtClean="0"/>
          </a:p>
          <a:p>
            <a:r>
              <a:rPr lang="en-US" sz="1400" dirty="0" smtClean="0"/>
              <a:t>They exploit the high-speed cache memory, which is found in modern processors and used to interface between the fast CPU and the slower DRAM memory. </a:t>
            </a:r>
          </a:p>
          <a:p>
            <a:r>
              <a:rPr lang="en-US" sz="1400" dirty="0" smtClean="0"/>
              <a:t>Cache attacks make use of the fact that all processes compete for the limited space available in these CPU caches. An attacker can exploit this contention to make inferences about the internal state of other processes, regardless of any software-based isolation mechanisms.</a:t>
            </a:r>
          </a:p>
          <a:p>
            <a:r>
              <a:rPr lang="en-US" sz="1400" b="1" dirty="0" smtClean="0"/>
              <a:t>============================================================</a:t>
            </a:r>
          </a:p>
          <a:p>
            <a:pPr lvl="1"/>
            <a:r>
              <a:rPr lang="en-US" dirty="0" smtClean="0"/>
              <a:t>The </a:t>
            </a:r>
            <a:r>
              <a:rPr lang="en-US" b="1" dirty="0" err="1" smtClean="0"/>
              <a:t>Prime+Probe</a:t>
            </a:r>
            <a:r>
              <a:rPr lang="en-US" dirty="0" smtClean="0"/>
              <a:t> attack has four steps.</a:t>
            </a:r>
          </a:p>
          <a:p>
            <a:pPr lvl="1"/>
            <a:r>
              <a:rPr lang="en-US" dirty="0" smtClean="0"/>
              <a:t>First, the attacker creates one or multiple eviction sets.</a:t>
            </a:r>
            <a:endParaRPr lang="en-US" sz="1400" b="1" dirty="0" smtClean="0"/>
          </a:p>
          <a:p>
            <a:r>
              <a:rPr lang="en-US" sz="1400" dirty="0" smtClean="0"/>
              <a:t>Each eviction set is a list of memory addresses mapped by the CPU into the same region of the cache, a region also used by the victim for its own purposes.</a:t>
            </a:r>
          </a:p>
          <a:p>
            <a:r>
              <a:rPr lang="en-US" sz="1400" b="1" dirty="0" smtClean="0"/>
              <a:t>====================================================================</a:t>
            </a:r>
          </a:p>
          <a:p>
            <a:pPr lvl="1"/>
            <a:r>
              <a:rPr lang="en-US" dirty="0" smtClean="0"/>
              <a:t>Next, the attacker waits for the victim to use the cache.</a:t>
            </a:r>
          </a:p>
          <a:p>
            <a:r>
              <a:rPr lang="en-US" sz="1400" dirty="0" smtClean="0"/>
              <a:t>Since the attacker and the victim share the same region of the cache, this evicts some attacker data from the cache.</a:t>
            </a:r>
            <a:endParaRPr lang="en-US" sz="1400" b="1" dirty="0"/>
          </a:p>
        </p:txBody>
      </p:sp>
      <p:sp>
        <p:nvSpPr>
          <p:cNvPr id="4" name="Номер слайда 3"/>
          <p:cNvSpPr>
            <a:spLocks noGrp="1"/>
          </p:cNvSpPr>
          <p:nvPr>
            <p:ph type="sldNum" sz="quarter" idx="10"/>
          </p:nvPr>
        </p:nvSpPr>
        <p:spPr/>
        <p:txBody>
          <a:bodyPr/>
          <a:lstStyle/>
          <a:p>
            <a:fld id="{021F3E3F-2D3E-4EE2-AF44-7C1FC8B5FA2A}" type="slidenum">
              <a:rPr lang="en-US" smtClean="0"/>
              <a:t>6</a:t>
            </a:fld>
            <a:endParaRPr lang="en-US"/>
          </a:p>
        </p:txBody>
      </p:sp>
    </p:spTree>
    <p:extLst>
      <p:ext uri="{BB962C8B-B14F-4D97-AF65-F5344CB8AC3E}">
        <p14:creationId xmlns:p14="http://schemas.microsoft.com/office/powerpoint/2010/main" val="3441690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attacker trains a machine learning classifier to detect the cache signature associated with successfully loading a leaky resource. </a:t>
            </a:r>
          </a:p>
          <a:p>
            <a:r>
              <a:rPr lang="en-US" dirty="0" smtClean="0"/>
              <a:t>The training phase can be potentially repeated under a variety of combinations of sharing service, browser, and device hardware</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7</a:t>
            </a:fld>
            <a:endParaRPr lang="en-US"/>
          </a:p>
        </p:txBody>
      </p:sp>
    </p:spTree>
    <p:extLst>
      <p:ext uri="{BB962C8B-B14F-4D97-AF65-F5344CB8AC3E}">
        <p14:creationId xmlns:p14="http://schemas.microsoft.com/office/powerpoint/2010/main" val="3350855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a:t>
            </a:r>
            <a:r>
              <a:rPr lang="en-US" baseline="0" dirty="0" smtClean="0"/>
              <a:t> this paper authors used three different method to embed the shared resource in the attack page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first method is the iframes approach. In the start measuring </a:t>
            </a:r>
            <a:r>
              <a:rPr lang="en-US" baseline="0" dirty="0" err="1" smtClean="0"/>
              <a:t>measuring</a:t>
            </a:r>
            <a:r>
              <a:rPr lang="en-US" baseline="0" dirty="0" smtClean="0"/>
              <a:t> the cache contention and then basically create iframe element in attack page to embed the shared resource while measuring the CPU cache access patterns.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Second method id=s pop- under in this measuring the cache access patterns and upon user click the attack page opens the shared resource in pop – up page which bypasses the limitations of the iframe based </a:t>
            </a:r>
            <a:r>
              <a:rPr lang="en-US" baseline="0" dirty="0" err="1" smtClean="0"/>
              <a:t>based</a:t>
            </a:r>
            <a:r>
              <a:rPr lang="en-US" baseline="0" dirty="0" smtClean="0"/>
              <a:t> approach and after opening new window the focus is returned back to the initial window so the user does not notice it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p>
          <a:p>
            <a:endParaRPr lang="en-US" dirty="0"/>
          </a:p>
        </p:txBody>
      </p:sp>
      <p:sp>
        <p:nvSpPr>
          <p:cNvPr id="4" name="Номер слайда 3"/>
          <p:cNvSpPr>
            <a:spLocks noGrp="1"/>
          </p:cNvSpPr>
          <p:nvPr>
            <p:ph type="sldNum" sz="quarter" idx="5"/>
          </p:nvPr>
        </p:nvSpPr>
        <p:spPr/>
        <p:txBody>
          <a:bodyPr/>
          <a:lstStyle/>
          <a:p>
            <a:fld id="{021F3E3F-2D3E-4EE2-AF44-7C1FC8B5FA2A}" type="slidenum">
              <a:rPr lang="en-US" smtClean="0"/>
              <a:t>8</a:t>
            </a:fld>
            <a:endParaRPr lang="en-US"/>
          </a:p>
        </p:txBody>
      </p:sp>
    </p:spTree>
    <p:extLst>
      <p:ext uri="{BB962C8B-B14F-4D97-AF65-F5344CB8AC3E}">
        <p14:creationId xmlns:p14="http://schemas.microsoft.com/office/powerpoint/2010/main" val="3203950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Third</a:t>
            </a:r>
            <a:r>
              <a:rPr lang="en-US" baseline="0" dirty="0" smtClean="0"/>
              <a:t> method which is called tab – under  in tab under approach a new tab is opened which has the focus and then the initial tab in the </a:t>
            </a:r>
            <a:r>
              <a:rPr lang="en-US" baseline="0" dirty="0" err="1" smtClean="0"/>
              <a:t>backround</a:t>
            </a:r>
            <a:r>
              <a:rPr lang="en-US" baseline="0" dirty="0" smtClean="0"/>
              <a:t> navigates to the load the shared resource while the tab in focus. Start measuring the access cache access patterns .</a:t>
            </a:r>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9</a:t>
            </a:fld>
            <a:endParaRPr lang="en-US"/>
          </a:p>
        </p:txBody>
      </p:sp>
    </p:spTree>
    <p:extLst>
      <p:ext uri="{BB962C8B-B14F-4D97-AF65-F5344CB8AC3E}">
        <p14:creationId xmlns:p14="http://schemas.microsoft.com/office/powerpoint/2010/main" val="1446307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They were</a:t>
            </a:r>
            <a:r>
              <a:rPr lang="en-US" baseline="0" dirty="0" smtClean="0"/>
              <a:t> able to successfully perform the itemization on </a:t>
            </a:r>
            <a:endParaRPr lang="en-US" dirty="0"/>
          </a:p>
        </p:txBody>
      </p:sp>
      <p:sp>
        <p:nvSpPr>
          <p:cNvPr id="4" name="Номер слайда 3"/>
          <p:cNvSpPr>
            <a:spLocks noGrp="1"/>
          </p:cNvSpPr>
          <p:nvPr>
            <p:ph type="sldNum" sz="quarter" idx="5"/>
          </p:nvPr>
        </p:nvSpPr>
        <p:spPr/>
        <p:txBody>
          <a:bodyPr/>
          <a:lstStyle/>
          <a:p>
            <a:fld id="{021F3E3F-2D3E-4EE2-AF44-7C1FC8B5FA2A}" type="slidenum">
              <a:rPr lang="en-US" smtClean="0"/>
              <a:t>10</a:t>
            </a:fld>
            <a:endParaRPr lang="en-US"/>
          </a:p>
        </p:txBody>
      </p:sp>
    </p:spTree>
    <p:extLst>
      <p:ext uri="{BB962C8B-B14F-4D97-AF65-F5344CB8AC3E}">
        <p14:creationId xmlns:p14="http://schemas.microsoft.com/office/powerpoint/2010/main" val="1761903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021F3E3F-2D3E-4EE2-AF44-7C1FC8B5FA2A}" type="slidenum">
              <a:rPr lang="en-US" smtClean="0"/>
              <a:t>11</a:t>
            </a:fld>
            <a:endParaRPr lang="en-US"/>
          </a:p>
        </p:txBody>
      </p:sp>
    </p:spTree>
    <p:extLst>
      <p:ext uri="{BB962C8B-B14F-4D97-AF65-F5344CB8AC3E}">
        <p14:creationId xmlns:p14="http://schemas.microsoft.com/office/powerpoint/2010/main" val="1116753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87DE6118-2437-4B30-8E3C-4D2BE6020583}" type="datetimeFigureOut">
              <a:rPr lang="en-US" smtClean="0"/>
              <a:pPr/>
              <a:t>12/7/2022</a:t>
            </a:fld>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69E57DC2-970A-4B3E-BB1C-7A09969E49DF}"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0738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10733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84004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86209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0503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236792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1932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209667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046679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smtClean="0"/>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7DE6118-2437-4B30-8E3C-4D2BE6020583}" type="datetimeFigureOut">
              <a:rPr lang="en-US" smtClean="0"/>
              <a:pPr/>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071740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7DE6118-2437-4B30-8E3C-4D2BE6020583}" type="datetimeFigureOut">
              <a:rPr lang="en-US" smtClean="0"/>
              <a:pPr/>
              <a:t>12/7/2022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107233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87DE6118-2437-4B30-8E3C-4D2BE6020583}" type="datetimeFigureOut">
              <a:rPr lang="en-US" smtClean="0"/>
              <a:pPr/>
              <a:t>12/7/2022</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65618168"/>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tVert">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76104" y="882628"/>
            <a:ext cx="8782355" cy="2960293"/>
          </a:xfrm>
        </p:spPr>
        <p:txBody>
          <a:bodyPr/>
          <a:lstStyle/>
          <a:p>
            <a:r>
              <a:rPr lang="en-US" sz="4800" dirty="0"/>
              <a:t>Targeted </a:t>
            </a:r>
            <a:r>
              <a:rPr lang="en-US" sz="4800" dirty="0" err="1"/>
              <a:t>Deanonymization</a:t>
            </a:r>
            <a:r>
              <a:rPr lang="en-US" sz="4800" dirty="0"/>
              <a:t> via the Cache Side Channel: Attacks and Defenses</a:t>
            </a:r>
            <a:endParaRPr lang="en-US" sz="4800" b="1" dirty="0">
              <a:latin typeface="Arial" panose="020B0604020202020204" pitchFamily="34" charset="0"/>
              <a:cs typeface="Arial" panose="020B0604020202020204" pitchFamily="34" charset="0"/>
            </a:endParaRPr>
          </a:p>
        </p:txBody>
      </p:sp>
      <p:sp>
        <p:nvSpPr>
          <p:cNvPr id="4" name="Объект 2"/>
          <p:cNvSpPr txBox="1">
            <a:spLocks/>
          </p:cNvSpPr>
          <p:nvPr/>
        </p:nvSpPr>
        <p:spPr>
          <a:xfrm>
            <a:off x="9208674" y="6080834"/>
            <a:ext cx="2827134" cy="300550"/>
          </a:xfrm>
          <a:prstGeom prst="rect">
            <a:avLst/>
          </a:prstGeom>
        </p:spPr>
        <p:txBody>
          <a:bodyPr vert="horz" lIns="91440" tIns="45720" rIns="91440" bIns="45720" rtlCol="0" anchor="t">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50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en-US" sz="1100" b="1" dirty="0">
                <a:solidFill>
                  <a:schemeClr val="tx1"/>
                </a:solidFill>
                <a:latin typeface="Comic Sans MS" panose="030F0702030302020204" pitchFamily="66" charset="0"/>
              </a:rPr>
              <a:t>     		</a:t>
            </a:r>
            <a:r>
              <a:rPr lang="en-US" sz="1100" b="1" dirty="0">
                <a:solidFill>
                  <a:schemeClr val="tx1"/>
                </a:solidFill>
                <a:latin typeface="+mj-lt"/>
              </a:rPr>
              <a:t>Presentation was made by: </a:t>
            </a:r>
          </a:p>
          <a:p>
            <a:r>
              <a:rPr lang="en-US" sz="1100" b="1" dirty="0">
                <a:solidFill>
                  <a:schemeClr val="tx1"/>
                </a:solidFill>
                <a:latin typeface="+mj-lt"/>
              </a:rPr>
              <a:t>  		      Abdusamatov Somon</a:t>
            </a:r>
          </a:p>
        </p:txBody>
      </p:sp>
    </p:spTree>
    <p:extLst>
      <p:ext uri="{BB962C8B-B14F-4D97-AF65-F5344CB8AC3E}">
        <p14:creationId xmlns:p14="http://schemas.microsoft.com/office/powerpoint/2010/main" val="22778339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6700" y="763480"/>
            <a:ext cx="11013772" cy="5575177"/>
          </a:xfrm>
        </p:spPr>
        <p:txBody>
          <a:bodyPr>
            <a:normAutofit/>
          </a:bodyPr>
          <a:lstStyle/>
          <a:p>
            <a:pPr marL="530352" lvl="1" indent="0">
              <a:buNone/>
            </a:pPr>
            <a:endParaRPr lang="en-US" dirty="0"/>
          </a:p>
          <a:p>
            <a:pPr marL="530352" lvl="1" indent="0">
              <a:buNone/>
            </a:pPr>
            <a:r>
              <a:rPr lang="en-US" dirty="0" smtClean="0"/>
              <a:t> Systems:</a:t>
            </a:r>
            <a:endParaRPr lang="en-US" b="1" dirty="0">
              <a:solidFill>
                <a:srgbClr val="FF0000"/>
              </a:solidFill>
            </a:endParaRPr>
          </a:p>
          <a:p>
            <a:pPr marL="873252" lvl="1" indent="-342900">
              <a:buFontTx/>
              <a:buChar char="-"/>
            </a:pPr>
            <a:endParaRPr lang="en-US" b="1" dirty="0">
              <a:solidFill>
                <a:srgbClr val="FF0000"/>
              </a:solidFill>
            </a:endParaRPr>
          </a:p>
          <a:p>
            <a:pPr marL="530352" lvl="1" indent="0">
              <a:buNone/>
            </a:pPr>
            <a:r>
              <a:rPr lang="en-US" b="1" dirty="0" smtClean="0">
                <a:solidFill>
                  <a:srgbClr val="FF0000"/>
                </a:solidFill>
              </a:rPr>
              <a:t>    </a:t>
            </a:r>
          </a:p>
          <a:p>
            <a:pPr marL="530352" lvl="1" indent="0">
              <a:buNone/>
            </a:pPr>
            <a:r>
              <a:rPr lang="en-US" b="1" dirty="0" smtClean="0">
                <a:solidFill>
                  <a:srgbClr val="FF0000"/>
                </a:solidFill>
              </a:rPr>
              <a:t>    </a:t>
            </a:r>
          </a:p>
          <a:p>
            <a:pPr marL="530352" lvl="1" indent="0">
              <a:buNone/>
            </a:pPr>
            <a:r>
              <a:rPr lang="en-US" dirty="0" smtClean="0"/>
              <a:t> Browsers</a:t>
            </a:r>
            <a:r>
              <a:rPr lang="en-US" dirty="0"/>
              <a:t>:</a:t>
            </a:r>
          </a:p>
          <a:p>
            <a:pPr marL="530352" lvl="1" indent="0">
              <a:buNone/>
            </a:pPr>
            <a:endParaRPr lang="en-US" b="1" dirty="0" smtClean="0">
              <a:solidFill>
                <a:srgbClr val="FF0000"/>
              </a:solidFill>
            </a:endParaRPr>
          </a:p>
          <a:p>
            <a:pPr marL="873252" lvl="1" indent="-342900">
              <a:buFontTx/>
              <a:buChar char="-"/>
            </a:pPr>
            <a:endParaRPr lang="en-US" b="1" dirty="0">
              <a:solidFill>
                <a:srgbClr val="FF0000"/>
              </a:solidFill>
            </a:endParaRPr>
          </a:p>
          <a:p>
            <a:pPr marL="530352" lvl="1" indent="0">
              <a:buNone/>
            </a:pPr>
            <a:r>
              <a:rPr lang="en-US" b="1" dirty="0" smtClean="0">
                <a:solidFill>
                  <a:srgbClr val="FF0000"/>
                </a:solidFill>
              </a:rPr>
              <a:t>    </a:t>
            </a:r>
          </a:p>
          <a:p>
            <a:pPr marL="530352" lvl="1" indent="0">
              <a:buNone/>
            </a:pPr>
            <a:r>
              <a:rPr lang="en-US" dirty="0" smtClean="0"/>
              <a:t>  Services:</a:t>
            </a:r>
          </a:p>
          <a:p>
            <a:pPr marL="873252" lvl="1" indent="-342900">
              <a:buFontTx/>
              <a:buChar char="-"/>
            </a:pPr>
            <a:endParaRPr lang="en-US" b="1" dirty="0" smtClean="0">
              <a:solidFill>
                <a:srgbClr val="FF0000"/>
              </a:solidFill>
            </a:endParaRPr>
          </a:p>
          <a:p>
            <a:pPr marL="530352" lvl="1" indent="0">
              <a:buNone/>
            </a:pPr>
            <a:endParaRPr lang="en-US" b="1" dirty="0" smtClean="0"/>
          </a:p>
          <a:p>
            <a:pPr marL="530352" lvl="1" indent="0">
              <a:buNone/>
            </a:pPr>
            <a:r>
              <a:rPr lang="en-US" b="1" dirty="0" smtClean="0"/>
              <a:t>Authors successfully execute the attack on browsers which has a strict policy of not allowing cookies to be attached to crosstalk requests including Safari and Tor.</a:t>
            </a:r>
            <a:endParaRPr lang="en-US" b="1" dirty="0"/>
          </a:p>
        </p:txBody>
      </p:sp>
      <p:pic>
        <p:nvPicPr>
          <p:cNvPr id="6" name="Рисунок 5"/>
          <p:cNvPicPr>
            <a:picLocks noChangeAspect="1"/>
          </p:cNvPicPr>
          <p:nvPr/>
        </p:nvPicPr>
        <p:blipFill>
          <a:blip r:embed="rId3"/>
          <a:stretch>
            <a:fillRect/>
          </a:stretch>
        </p:blipFill>
        <p:spPr>
          <a:xfrm>
            <a:off x="3753333" y="1062787"/>
            <a:ext cx="2862928" cy="814227"/>
          </a:xfrm>
          <a:prstGeom prst="rect">
            <a:avLst/>
          </a:prstGeom>
        </p:spPr>
      </p:pic>
      <p:pic>
        <p:nvPicPr>
          <p:cNvPr id="7" name="Рисунок 6"/>
          <p:cNvPicPr>
            <a:picLocks noChangeAspect="1"/>
          </p:cNvPicPr>
          <p:nvPr/>
        </p:nvPicPr>
        <p:blipFill>
          <a:blip r:embed="rId4"/>
          <a:stretch>
            <a:fillRect/>
          </a:stretch>
        </p:blipFill>
        <p:spPr>
          <a:xfrm>
            <a:off x="3753333" y="2379009"/>
            <a:ext cx="2862928" cy="860881"/>
          </a:xfrm>
          <a:prstGeom prst="rect">
            <a:avLst/>
          </a:prstGeom>
        </p:spPr>
      </p:pic>
      <p:pic>
        <p:nvPicPr>
          <p:cNvPr id="8" name="Рисунок 7"/>
          <p:cNvPicPr>
            <a:picLocks noChangeAspect="1"/>
          </p:cNvPicPr>
          <p:nvPr/>
        </p:nvPicPr>
        <p:blipFill>
          <a:blip r:embed="rId5"/>
          <a:stretch>
            <a:fillRect/>
          </a:stretch>
        </p:blipFill>
        <p:spPr>
          <a:xfrm>
            <a:off x="3753333" y="3623582"/>
            <a:ext cx="5699462" cy="930913"/>
          </a:xfrm>
          <a:prstGeom prst="rect">
            <a:avLst/>
          </a:prstGeom>
        </p:spPr>
      </p:pic>
      <p:sp>
        <p:nvSpPr>
          <p:cNvPr id="9" name="Заголовок 1"/>
          <p:cNvSpPr txBox="1">
            <a:spLocks/>
          </p:cNvSpPr>
          <p:nvPr/>
        </p:nvSpPr>
        <p:spPr>
          <a:xfrm>
            <a:off x="266700" y="257175"/>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a:solidFill>
                  <a:schemeClr val="tx1"/>
                </a:solidFill>
              </a:rPr>
              <a:t>Attack</a:t>
            </a:r>
          </a:p>
        </p:txBody>
      </p:sp>
      <p:sp>
        <p:nvSpPr>
          <p:cNvPr id="10" name="Прямоугольник 9"/>
          <p:cNvSpPr/>
          <p:nvPr/>
        </p:nvSpPr>
        <p:spPr>
          <a:xfrm>
            <a:off x="7854698" y="733795"/>
            <a:ext cx="3863825" cy="2215991"/>
          </a:xfrm>
          <a:prstGeom prst="rect">
            <a:avLst/>
          </a:prstGeom>
        </p:spPr>
        <p:txBody>
          <a:bodyPr wrap="square">
            <a:spAutoFit/>
          </a:bodyPr>
          <a:lstStyle/>
          <a:p>
            <a:pPr marL="530352" lvl="1" indent="0">
              <a:buNone/>
            </a:pPr>
            <a:r>
              <a:rPr lang="en-US" sz="2400" b="1" dirty="0" smtClean="0">
                <a:solidFill>
                  <a:srgbClr val="FF0000"/>
                </a:solidFill>
              </a:rPr>
              <a:t>Attack accuracy:</a:t>
            </a:r>
          </a:p>
          <a:p>
            <a:pPr marL="530352" lvl="1" indent="0">
              <a:buNone/>
            </a:pPr>
            <a:r>
              <a:rPr lang="en-US" sz="2400" b="1" dirty="0" smtClean="0">
                <a:solidFill>
                  <a:srgbClr val="FF0000"/>
                </a:solidFill>
              </a:rPr>
              <a:t>84.5% - 100%</a:t>
            </a:r>
          </a:p>
          <a:p>
            <a:pPr marL="530352" lvl="1" indent="0">
              <a:buNone/>
            </a:pPr>
            <a:r>
              <a:rPr lang="en-US" sz="2400" b="1" dirty="0" smtClean="0">
                <a:solidFill>
                  <a:srgbClr val="FF0000"/>
                </a:solidFill>
              </a:rPr>
              <a:t>Time: Less than 3 seconds</a:t>
            </a:r>
          </a:p>
          <a:p>
            <a:pPr marL="530352" lvl="1" indent="0">
              <a:buNone/>
            </a:pPr>
            <a:r>
              <a:rPr lang="en-US" sz="2400" b="1" dirty="0" smtClean="0">
                <a:solidFill>
                  <a:srgbClr val="FF0000"/>
                </a:solidFill>
              </a:rPr>
              <a:t>(and up to 10 seconds)</a:t>
            </a:r>
          </a:p>
          <a:p>
            <a:pPr marL="530352" lvl="1" indent="0">
              <a:buNone/>
            </a:pPr>
            <a:endParaRPr lang="en-US" b="1" dirty="0"/>
          </a:p>
        </p:txBody>
      </p:sp>
      <p:pic>
        <p:nvPicPr>
          <p:cNvPr id="12" name="Рисунок 11"/>
          <p:cNvPicPr>
            <a:picLocks noChangeAspect="1"/>
          </p:cNvPicPr>
          <p:nvPr/>
        </p:nvPicPr>
        <p:blipFill>
          <a:blip r:embed="rId3"/>
          <a:stretch>
            <a:fillRect/>
          </a:stretch>
        </p:blipFill>
        <p:spPr>
          <a:xfrm>
            <a:off x="3753333" y="1062327"/>
            <a:ext cx="2862928" cy="814227"/>
          </a:xfrm>
          <a:prstGeom prst="rect">
            <a:avLst/>
          </a:prstGeom>
        </p:spPr>
      </p:pic>
    </p:spTree>
    <p:extLst>
      <p:ext uri="{BB962C8B-B14F-4D97-AF65-F5344CB8AC3E}">
        <p14:creationId xmlns:p14="http://schemas.microsoft.com/office/powerpoint/2010/main" val="283295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barn(inVertical)">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arn(inVertic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barn(inVertical)">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arn(inVertical)">
                                      <p:cBhvr>
                                        <p:cTn id="4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stretch>
            <a:fillRect/>
          </a:stretch>
        </p:blipFill>
        <p:spPr>
          <a:xfrm>
            <a:off x="1766657" y="359156"/>
            <a:ext cx="8877670" cy="2045082"/>
          </a:xfrm>
          <a:prstGeom prst="rect">
            <a:avLst/>
          </a:prstGeom>
        </p:spPr>
      </p:pic>
      <p:sp>
        <p:nvSpPr>
          <p:cNvPr id="4" name="Прямоугольник 3"/>
          <p:cNvSpPr/>
          <p:nvPr/>
        </p:nvSpPr>
        <p:spPr>
          <a:xfrm>
            <a:off x="1966405" y="2404238"/>
            <a:ext cx="8478174" cy="584775"/>
          </a:xfrm>
          <a:prstGeom prst="rect">
            <a:avLst/>
          </a:prstGeom>
        </p:spPr>
        <p:txBody>
          <a:bodyPr wrap="square">
            <a:spAutoFit/>
          </a:bodyPr>
          <a:lstStyle/>
          <a:p>
            <a:r>
              <a:rPr lang="en-US" sz="1600" b="1" dirty="0"/>
              <a:t>Summary of experimental results. Attack accuracy (%) is shown both before and after applying </a:t>
            </a:r>
            <a:r>
              <a:rPr lang="en-US" sz="1600" b="1" dirty="0" err="1"/>
              <a:t>Leakuidator</a:t>
            </a:r>
            <a:r>
              <a:rPr lang="en-US" sz="1600" b="1" dirty="0"/>
              <a:t>+. ta is the attack duration in seconds.</a:t>
            </a:r>
          </a:p>
        </p:txBody>
      </p:sp>
      <p:pic>
        <p:nvPicPr>
          <p:cNvPr id="5" name="Рисунок 4"/>
          <p:cNvPicPr>
            <a:picLocks noChangeAspect="1"/>
          </p:cNvPicPr>
          <p:nvPr/>
        </p:nvPicPr>
        <p:blipFill>
          <a:blip r:embed="rId4"/>
          <a:stretch>
            <a:fillRect/>
          </a:stretch>
        </p:blipFill>
        <p:spPr>
          <a:xfrm>
            <a:off x="2314842" y="3606683"/>
            <a:ext cx="7501812" cy="1685274"/>
          </a:xfrm>
          <a:prstGeom prst="rect">
            <a:avLst/>
          </a:prstGeom>
        </p:spPr>
      </p:pic>
      <p:sp>
        <p:nvSpPr>
          <p:cNvPr id="8" name="Прямоугольник 7"/>
          <p:cNvSpPr/>
          <p:nvPr/>
        </p:nvSpPr>
        <p:spPr>
          <a:xfrm>
            <a:off x="2297085" y="5371856"/>
            <a:ext cx="7672537" cy="584775"/>
          </a:xfrm>
          <a:prstGeom prst="rect">
            <a:avLst/>
          </a:prstGeom>
        </p:spPr>
        <p:txBody>
          <a:bodyPr wrap="square">
            <a:spAutoFit/>
          </a:bodyPr>
          <a:lstStyle/>
          <a:p>
            <a:r>
              <a:rPr lang="en-US" sz="1600" b="1" dirty="0"/>
              <a:t>Scalable attack results for 8 user states. Attack accuracy (%) is shown both before and after applying the </a:t>
            </a:r>
            <a:r>
              <a:rPr lang="en-US" sz="1600" b="1" dirty="0" err="1"/>
              <a:t>Leakuidator</a:t>
            </a:r>
            <a:r>
              <a:rPr lang="en-US" sz="1600" b="1" dirty="0"/>
              <a:t>+ defense. ta is the attack duration in seconds.</a:t>
            </a:r>
          </a:p>
        </p:txBody>
      </p:sp>
    </p:spTree>
    <p:extLst>
      <p:ext uri="{BB962C8B-B14F-4D97-AF65-F5344CB8AC3E}">
        <p14:creationId xmlns:p14="http://schemas.microsoft.com/office/powerpoint/2010/main" val="941205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title"/>
          </p:nvPr>
        </p:nvSpPr>
        <p:spPr>
          <a:xfrm>
            <a:off x="238125" y="238125"/>
            <a:ext cx="9601200" cy="1166304"/>
          </a:xfrm>
        </p:spPr>
        <p:txBody>
          <a:bodyPr>
            <a:normAutofit/>
          </a:bodyPr>
          <a:lstStyle/>
          <a:p>
            <a:r>
              <a:rPr lang="en-US" b="1" dirty="0" smtClean="0"/>
              <a:t>Defense: </a:t>
            </a:r>
            <a:r>
              <a:rPr lang="en-US" b="1" dirty="0" err="1" smtClean="0"/>
              <a:t>Leakuidator</a:t>
            </a:r>
            <a:r>
              <a:rPr lang="en-US" b="1" dirty="0" smtClean="0"/>
              <a:t> +</a:t>
            </a:r>
            <a:endParaRPr lang="en-US" b="1" dirty="0"/>
          </a:p>
        </p:txBody>
      </p:sp>
      <p:pic>
        <p:nvPicPr>
          <p:cNvPr id="2" name="Рисунок 1"/>
          <p:cNvPicPr>
            <a:picLocks noChangeAspect="1"/>
          </p:cNvPicPr>
          <p:nvPr/>
        </p:nvPicPr>
        <p:blipFill>
          <a:blip r:embed="rId3"/>
          <a:stretch>
            <a:fillRect/>
          </a:stretch>
        </p:blipFill>
        <p:spPr>
          <a:xfrm>
            <a:off x="7556182" y="347579"/>
            <a:ext cx="4149663" cy="2716321"/>
          </a:xfrm>
          <a:prstGeom prst="rect">
            <a:avLst/>
          </a:prstGeom>
        </p:spPr>
      </p:pic>
      <p:pic>
        <p:nvPicPr>
          <p:cNvPr id="6" name="Рисунок 5"/>
          <p:cNvPicPr>
            <a:picLocks noChangeAspect="1"/>
          </p:cNvPicPr>
          <p:nvPr/>
        </p:nvPicPr>
        <p:blipFill>
          <a:blip r:embed="rId4"/>
          <a:stretch>
            <a:fillRect/>
          </a:stretch>
        </p:blipFill>
        <p:spPr>
          <a:xfrm>
            <a:off x="342438" y="3179310"/>
            <a:ext cx="4696287" cy="3335983"/>
          </a:xfrm>
          <a:prstGeom prst="rect">
            <a:avLst/>
          </a:prstGeom>
        </p:spPr>
      </p:pic>
      <p:sp>
        <p:nvSpPr>
          <p:cNvPr id="7" name="Прямоугольник 6"/>
          <p:cNvSpPr/>
          <p:nvPr/>
        </p:nvSpPr>
        <p:spPr>
          <a:xfrm>
            <a:off x="826373" y="2769710"/>
            <a:ext cx="3549370" cy="338554"/>
          </a:xfrm>
          <a:prstGeom prst="rect">
            <a:avLst/>
          </a:prstGeom>
        </p:spPr>
        <p:txBody>
          <a:bodyPr wrap="none">
            <a:spAutoFit/>
          </a:bodyPr>
          <a:lstStyle/>
          <a:p>
            <a:r>
              <a:rPr lang="en-US" sz="1600" b="1" dirty="0"/>
              <a:t>Interaction Diagram for </a:t>
            </a:r>
            <a:r>
              <a:rPr lang="en-US" sz="1600" b="1" dirty="0" err="1"/>
              <a:t>Leakuidator</a:t>
            </a:r>
            <a:r>
              <a:rPr lang="en-US" sz="1600" b="1" dirty="0"/>
              <a:t>+.</a:t>
            </a:r>
          </a:p>
        </p:txBody>
      </p:sp>
    </p:spTree>
    <p:extLst>
      <p:ext uri="{BB962C8B-B14F-4D97-AF65-F5344CB8AC3E}">
        <p14:creationId xmlns:p14="http://schemas.microsoft.com/office/powerpoint/2010/main" val="3026175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5233" y="236738"/>
            <a:ext cx="9875520" cy="1356360"/>
          </a:xfrm>
        </p:spPr>
        <p:txBody>
          <a:bodyPr/>
          <a:lstStyle/>
          <a:p>
            <a:r>
              <a:rPr lang="en-US" b="1" dirty="0"/>
              <a:t>Evaluation</a:t>
            </a:r>
          </a:p>
        </p:txBody>
      </p:sp>
      <p:sp>
        <p:nvSpPr>
          <p:cNvPr id="3" name="Объект 2"/>
          <p:cNvSpPr>
            <a:spLocks noGrp="1"/>
          </p:cNvSpPr>
          <p:nvPr>
            <p:ph idx="1"/>
          </p:nvPr>
        </p:nvSpPr>
        <p:spPr/>
        <p:txBody>
          <a:bodyPr/>
          <a:lstStyle/>
          <a:p>
            <a:r>
              <a:rPr lang="en-US" dirty="0" smtClean="0"/>
              <a:t>Authors </a:t>
            </a:r>
            <a:r>
              <a:rPr lang="en-US" dirty="0"/>
              <a:t>performed a comprehensive set of experiments to validate </a:t>
            </a:r>
            <a:r>
              <a:rPr lang="en-US" dirty="0" err="1"/>
              <a:t>Leakuidator</a:t>
            </a:r>
            <a:r>
              <a:rPr lang="en-US" dirty="0"/>
              <a:t>+’s effectiveness</a:t>
            </a:r>
            <a:r>
              <a:rPr lang="en-US" dirty="0" smtClean="0"/>
              <a:t>. With </a:t>
            </a:r>
            <a:r>
              <a:rPr lang="en-US" dirty="0" err="1" smtClean="0"/>
              <a:t>Leakuidator</a:t>
            </a:r>
            <a:r>
              <a:rPr lang="en-US" dirty="0" smtClean="0"/>
              <a:t>+ </a:t>
            </a:r>
            <a:r>
              <a:rPr lang="en-US" dirty="0"/>
              <a:t>attack accuracy becomes equivalent to that of a random guess</a:t>
            </a:r>
            <a:r>
              <a:rPr lang="en-US" dirty="0" smtClean="0"/>
              <a:t>.</a:t>
            </a:r>
          </a:p>
          <a:p>
            <a:r>
              <a:rPr lang="en-US" dirty="0" smtClean="0"/>
              <a:t>Authors </a:t>
            </a:r>
            <a:r>
              <a:rPr lang="en-US" dirty="0"/>
              <a:t>also evaluated </a:t>
            </a:r>
            <a:r>
              <a:rPr lang="en-US" dirty="0" err="1"/>
              <a:t>Leakuidator</a:t>
            </a:r>
            <a:r>
              <a:rPr lang="en-US" dirty="0"/>
              <a:t>+’s effectiveness against attacks targeting a group of users</a:t>
            </a:r>
            <a:r>
              <a:rPr lang="en-US" dirty="0" smtClean="0"/>
              <a:t>. In this case attack accuracy becomes 12.5%.</a:t>
            </a:r>
          </a:p>
          <a:p>
            <a:endParaRPr lang="en-US" dirty="0"/>
          </a:p>
        </p:txBody>
      </p:sp>
    </p:spTree>
    <p:extLst>
      <p:ext uri="{BB962C8B-B14F-4D97-AF65-F5344CB8AC3E}">
        <p14:creationId xmlns:p14="http://schemas.microsoft.com/office/powerpoint/2010/main" val="764434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6356" y="254493"/>
            <a:ext cx="9875520" cy="1356360"/>
          </a:xfrm>
        </p:spPr>
        <p:txBody>
          <a:bodyPr/>
          <a:lstStyle/>
          <a:p>
            <a:r>
              <a:rPr lang="en-US" b="1" dirty="0"/>
              <a:t>Future </a:t>
            </a:r>
            <a:r>
              <a:rPr lang="en-US" b="1" dirty="0" smtClean="0"/>
              <a:t>Work</a:t>
            </a:r>
            <a:endParaRPr lang="en-US" b="1" dirty="0"/>
          </a:p>
        </p:txBody>
      </p:sp>
      <p:sp>
        <p:nvSpPr>
          <p:cNvPr id="3" name="Объект 2"/>
          <p:cNvSpPr>
            <a:spLocks noGrp="1"/>
          </p:cNvSpPr>
          <p:nvPr>
            <p:ph idx="1"/>
          </p:nvPr>
        </p:nvSpPr>
        <p:spPr/>
        <p:txBody>
          <a:bodyPr/>
          <a:lstStyle/>
          <a:p>
            <a:r>
              <a:rPr lang="en-US" dirty="0"/>
              <a:t>As future work, </a:t>
            </a:r>
            <a:r>
              <a:rPr lang="en-US" dirty="0" smtClean="0"/>
              <a:t>Authors  </a:t>
            </a:r>
            <a:r>
              <a:rPr lang="en-US" dirty="0"/>
              <a:t>plan to further explore and improve usability aspects of the proposed </a:t>
            </a:r>
            <a:r>
              <a:rPr lang="en-US" dirty="0" err="1"/>
              <a:t>Leakuidator</a:t>
            </a:r>
            <a:r>
              <a:rPr lang="en-US" dirty="0"/>
              <a:t>+ defense.</a:t>
            </a:r>
          </a:p>
        </p:txBody>
      </p:sp>
    </p:spTree>
    <p:extLst>
      <p:ext uri="{BB962C8B-B14F-4D97-AF65-F5344CB8AC3E}">
        <p14:creationId xmlns:p14="http://schemas.microsoft.com/office/powerpoint/2010/main" val="211336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5233" y="254493"/>
            <a:ext cx="9875520" cy="1356360"/>
          </a:xfrm>
        </p:spPr>
        <p:txBody>
          <a:bodyPr/>
          <a:lstStyle/>
          <a:p>
            <a:r>
              <a:rPr lang="en-US" b="1" dirty="0"/>
              <a:t> Conclusion</a:t>
            </a:r>
            <a:endParaRPr lang="en-US" dirty="0"/>
          </a:p>
        </p:txBody>
      </p:sp>
      <p:sp>
        <p:nvSpPr>
          <p:cNvPr id="3" name="Объект 2"/>
          <p:cNvSpPr>
            <a:spLocks noGrp="1"/>
          </p:cNvSpPr>
          <p:nvPr>
            <p:ph idx="1"/>
          </p:nvPr>
        </p:nvSpPr>
        <p:spPr/>
        <p:txBody>
          <a:bodyPr/>
          <a:lstStyle/>
          <a:p>
            <a:r>
              <a:rPr lang="en-US" dirty="0" smtClean="0"/>
              <a:t>In this paper the authors introduced us a </a:t>
            </a:r>
            <a:r>
              <a:rPr lang="en-US" dirty="0"/>
              <a:t>novel attack techniques for targeted </a:t>
            </a:r>
            <a:r>
              <a:rPr lang="en-US" dirty="0" err="1"/>
              <a:t>deanonymization</a:t>
            </a:r>
            <a:r>
              <a:rPr lang="en-US" dirty="0"/>
              <a:t> on the web, which can uniquely identify a target user when leaky resources are rendered in the user’s </a:t>
            </a:r>
            <a:r>
              <a:rPr lang="en-US" dirty="0" smtClean="0"/>
              <a:t>browser.</a:t>
            </a:r>
          </a:p>
          <a:p>
            <a:endParaRPr lang="en-US" dirty="0" smtClean="0"/>
          </a:p>
          <a:p>
            <a:r>
              <a:rPr lang="en-US" dirty="0" smtClean="0"/>
              <a:t>They also present us group attack.</a:t>
            </a:r>
          </a:p>
          <a:p>
            <a:endParaRPr lang="en-US" dirty="0"/>
          </a:p>
          <a:p>
            <a:r>
              <a:rPr lang="en-US" dirty="0" smtClean="0"/>
              <a:t>And finally Authors present us defense against those </a:t>
            </a:r>
            <a:r>
              <a:rPr lang="en-US" dirty="0"/>
              <a:t>threat</a:t>
            </a:r>
            <a:r>
              <a:rPr lang="en-US" dirty="0" smtClean="0"/>
              <a:t>.</a:t>
            </a:r>
          </a:p>
          <a:p>
            <a:pPr marL="45720" indent="0">
              <a:buNone/>
            </a:pPr>
            <a:r>
              <a:rPr lang="en-US" dirty="0" smtClean="0"/>
              <a:t> </a:t>
            </a:r>
            <a:r>
              <a:rPr lang="en-US" dirty="0" err="1"/>
              <a:t>Leakuidator</a:t>
            </a:r>
            <a:r>
              <a:rPr lang="en-US" dirty="0"/>
              <a:t>+ is a client-side defense that can be </a:t>
            </a:r>
            <a:r>
              <a:rPr lang="en-US" dirty="0" smtClean="0"/>
              <a:t>deployed right </a:t>
            </a:r>
            <a:r>
              <a:rPr lang="en-US" dirty="0"/>
              <a:t>away as a browser </a:t>
            </a:r>
            <a:r>
              <a:rPr lang="en-US" dirty="0" smtClean="0"/>
              <a:t>extension</a:t>
            </a:r>
            <a:endParaRPr lang="en-US" dirty="0"/>
          </a:p>
        </p:txBody>
      </p:sp>
    </p:spTree>
    <p:extLst>
      <p:ext uri="{BB962C8B-B14F-4D97-AF65-F5344CB8AC3E}">
        <p14:creationId xmlns:p14="http://schemas.microsoft.com/office/powerpoint/2010/main" val="276237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8889" y="433041"/>
            <a:ext cx="10404629" cy="5896738"/>
          </a:xfrm>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US" sz="7200" b="1" dirty="0"/>
              <a:t>Thank you for </a:t>
            </a:r>
          </a:p>
          <a:p>
            <a:pPr marL="0" indent="0">
              <a:buNone/>
            </a:pPr>
            <a:r>
              <a:rPr lang="en-US" sz="7200" b="1" dirty="0"/>
              <a:t>  		</a:t>
            </a:r>
            <a:r>
              <a:rPr lang="en-US" sz="7200" b="1" dirty="0"/>
              <a:t> </a:t>
            </a:r>
            <a:r>
              <a:rPr lang="en-US" sz="7200" b="1" dirty="0" smtClean="0"/>
              <a:t>        </a:t>
            </a:r>
            <a:r>
              <a:rPr lang="en-US" sz="7200" b="1" dirty="0" smtClean="0"/>
              <a:t>your </a:t>
            </a:r>
            <a:r>
              <a:rPr lang="en-US" sz="7200" b="1" dirty="0"/>
              <a:t>attention</a:t>
            </a:r>
            <a:r>
              <a:rPr lang="en-US" sz="7200" b="1" dirty="0" smtClean="0"/>
              <a:t>!</a:t>
            </a:r>
          </a:p>
          <a:p>
            <a:pPr marL="0" indent="0">
              <a:buNone/>
            </a:pPr>
            <a:endParaRPr lang="en-US" sz="7200" b="1" dirty="0" smtClean="0"/>
          </a:p>
          <a:p>
            <a:pPr marL="0" indent="0">
              <a:buNone/>
            </a:pPr>
            <a:r>
              <a:rPr lang="en-US" sz="7200" b="1" dirty="0" smtClean="0"/>
              <a:t>         Any questions ? </a:t>
            </a:r>
            <a:r>
              <a:rPr lang="en-US" sz="7200" b="1" dirty="0" smtClean="0"/>
              <a:t> </a:t>
            </a:r>
            <a:endParaRPr lang="en-US" sz="7200" b="1" dirty="0"/>
          </a:p>
        </p:txBody>
      </p:sp>
    </p:spTree>
    <p:extLst>
      <p:ext uri="{BB962C8B-B14F-4D97-AF65-F5344CB8AC3E}">
        <p14:creationId xmlns:p14="http://schemas.microsoft.com/office/powerpoint/2010/main" val="55939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ircle(in)">
                                      <p:cBhvr>
                                        <p:cTn id="1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0" y="35511"/>
            <a:ext cx="9601200" cy="1485900"/>
          </a:xfrm>
        </p:spPr>
        <p:txBody>
          <a:bodyPr/>
          <a:lstStyle/>
          <a:p>
            <a:r>
              <a:rPr lang="en-US" b="1" dirty="0" smtClean="0">
                <a:latin typeface="Comic Sans MS" panose="030F0702030302020204" pitchFamily="66" charset="0"/>
              </a:rPr>
              <a:t>  Plane </a:t>
            </a:r>
            <a:endParaRPr lang="en-US" b="1" dirty="0">
              <a:latin typeface="Comic Sans MS" panose="030F0702030302020204" pitchFamily="66" charset="0"/>
            </a:endParaRPr>
          </a:p>
        </p:txBody>
      </p:sp>
      <p:sp>
        <p:nvSpPr>
          <p:cNvPr id="4" name="Объект 2"/>
          <p:cNvSpPr>
            <a:spLocks noGrp="1"/>
          </p:cNvSpPr>
          <p:nvPr>
            <p:ph idx="1"/>
          </p:nvPr>
        </p:nvSpPr>
        <p:spPr>
          <a:xfrm>
            <a:off x="701335" y="1521411"/>
            <a:ext cx="3737500" cy="3581400"/>
          </a:xfrm>
        </p:spPr>
        <p:txBody>
          <a:bodyPr>
            <a:normAutofit fontScale="85000" lnSpcReduction="20000"/>
          </a:bodyPr>
          <a:lstStyle/>
          <a:p>
            <a:pPr marL="0" indent="0">
              <a:buNone/>
            </a:pPr>
            <a:endParaRPr lang="en-US" b="1" dirty="0"/>
          </a:p>
          <a:p>
            <a:pPr marL="0" indent="0">
              <a:buNone/>
            </a:pPr>
            <a:r>
              <a:rPr lang="ru-RU" b="1" dirty="0"/>
              <a:t>	</a:t>
            </a:r>
            <a:r>
              <a:rPr lang="ru-RU" b="1" dirty="0" smtClean="0"/>
              <a:t>  </a:t>
            </a:r>
            <a:r>
              <a:rPr lang="en-US" b="1" dirty="0" smtClean="0"/>
              <a:t>Motivation &amp; Problem</a:t>
            </a:r>
          </a:p>
          <a:p>
            <a:pPr marL="0" indent="0">
              <a:buNone/>
            </a:pPr>
            <a:r>
              <a:rPr lang="en-US" b="1" dirty="0" smtClean="0"/>
              <a:t>	 </a:t>
            </a:r>
            <a:r>
              <a:rPr lang="ru-RU" b="1" dirty="0"/>
              <a:t> </a:t>
            </a:r>
            <a:r>
              <a:rPr lang="en-US" b="1" dirty="0"/>
              <a:t>Method </a:t>
            </a:r>
            <a:endParaRPr lang="en-US" b="1" dirty="0" smtClean="0"/>
          </a:p>
          <a:p>
            <a:pPr marL="0" indent="0">
              <a:buNone/>
            </a:pPr>
            <a:r>
              <a:rPr lang="en-US" b="1" dirty="0"/>
              <a:t>	</a:t>
            </a:r>
            <a:r>
              <a:rPr lang="en-US" b="1" dirty="0" smtClean="0"/>
              <a:t>   Attack</a:t>
            </a:r>
          </a:p>
          <a:p>
            <a:pPr marL="0" indent="0">
              <a:buNone/>
            </a:pPr>
            <a:r>
              <a:rPr lang="en-US" b="1" dirty="0" smtClean="0"/>
              <a:t>	   Defense</a:t>
            </a:r>
          </a:p>
          <a:p>
            <a:pPr marL="0" indent="0">
              <a:buNone/>
            </a:pPr>
            <a:r>
              <a:rPr lang="en-US" b="1" dirty="0"/>
              <a:t>	</a:t>
            </a:r>
            <a:r>
              <a:rPr lang="en-US" b="1" dirty="0" smtClean="0"/>
              <a:t>   Evaluation</a:t>
            </a:r>
          </a:p>
          <a:p>
            <a:pPr marL="0" indent="0">
              <a:buNone/>
            </a:pPr>
            <a:r>
              <a:rPr lang="en-US" b="1" dirty="0" smtClean="0"/>
              <a:t>	   Conclusion</a:t>
            </a:r>
            <a:r>
              <a:rPr lang="ru-RU" b="1" dirty="0" smtClean="0"/>
              <a:t>	</a:t>
            </a:r>
            <a:endParaRPr lang="en-US" b="1" dirty="0" smtClean="0"/>
          </a:p>
          <a:p>
            <a:pPr marL="0" indent="0">
              <a:buNone/>
            </a:pPr>
            <a:r>
              <a:rPr lang="en-US" b="1" dirty="0" smtClean="0"/>
              <a:t>	    </a:t>
            </a:r>
            <a:r>
              <a:rPr lang="ru-RU" b="1" dirty="0" smtClean="0"/>
              <a:t>			 </a:t>
            </a:r>
            <a:r>
              <a:rPr lang="en-US" b="1" dirty="0" smtClean="0"/>
              <a:t>     </a:t>
            </a:r>
          </a:p>
          <a:p>
            <a:pPr marL="0" indent="0">
              <a:buNone/>
            </a:pPr>
            <a:r>
              <a:rPr lang="ru-RU" b="1" dirty="0"/>
              <a:t>	</a:t>
            </a:r>
            <a:endParaRPr lang="en-US" b="1" dirty="0"/>
          </a:p>
        </p:txBody>
      </p:sp>
    </p:spTree>
    <p:extLst>
      <p:ext uri="{BB962C8B-B14F-4D97-AF65-F5344CB8AC3E}">
        <p14:creationId xmlns:p14="http://schemas.microsoft.com/office/powerpoint/2010/main" val="4050043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10" y="26633"/>
            <a:ext cx="9601200" cy="1166304"/>
          </a:xfrm>
        </p:spPr>
        <p:txBody>
          <a:bodyPr/>
          <a:lstStyle/>
          <a:p>
            <a:r>
              <a:rPr lang="en-US" b="1" dirty="0" smtClean="0"/>
              <a:t> Motivation </a:t>
            </a:r>
            <a:endParaRPr lang="en-US" b="1" dirty="0"/>
          </a:p>
        </p:txBody>
      </p:sp>
      <p:sp>
        <p:nvSpPr>
          <p:cNvPr id="3" name="Объект 2"/>
          <p:cNvSpPr>
            <a:spLocks noGrp="1"/>
          </p:cNvSpPr>
          <p:nvPr>
            <p:ph idx="1"/>
          </p:nvPr>
        </p:nvSpPr>
        <p:spPr/>
        <p:txBody>
          <a:bodyPr/>
          <a:lstStyle/>
          <a:p>
            <a:r>
              <a:rPr lang="en-US" dirty="0"/>
              <a:t>On the Internet , everybody knows it is better to stay anonymous</a:t>
            </a:r>
            <a:r>
              <a:rPr lang="en-US" dirty="0" smtClean="0"/>
              <a:t>.</a:t>
            </a:r>
          </a:p>
          <a:p>
            <a:r>
              <a:rPr lang="en-US" dirty="0"/>
              <a:t>Targeted </a:t>
            </a:r>
            <a:r>
              <a:rPr lang="en-US" dirty="0" err="1"/>
              <a:t>deanonymization</a:t>
            </a:r>
            <a:r>
              <a:rPr lang="en-US" dirty="0"/>
              <a:t> </a:t>
            </a:r>
            <a:r>
              <a:rPr lang="en-US" dirty="0" smtClean="0"/>
              <a:t>attack the goal of this attack is compromise a high – profile target </a:t>
            </a:r>
          </a:p>
          <a:p>
            <a:r>
              <a:rPr lang="en-US" dirty="0" smtClean="0"/>
              <a:t>Consider </a:t>
            </a:r>
            <a:r>
              <a:rPr lang="en-US" dirty="0"/>
              <a:t>the case where a law enforcement agency has covertly taken control of an underground extremist forum. The agency wishes to identify the users of this forum, but these users use pseudonyms to connect to the forum.</a:t>
            </a:r>
          </a:p>
        </p:txBody>
      </p:sp>
    </p:spTree>
    <p:extLst>
      <p:ext uri="{BB962C8B-B14F-4D97-AF65-F5344CB8AC3E}">
        <p14:creationId xmlns:p14="http://schemas.microsoft.com/office/powerpoint/2010/main" val="161724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2657" y="1915355"/>
            <a:ext cx="11194741" cy="4038600"/>
          </a:xfrm>
        </p:spPr>
        <p:txBody>
          <a:bodyPr/>
          <a:lstStyle/>
          <a:p>
            <a:r>
              <a:rPr lang="en-US" dirty="0"/>
              <a:t>Leaky resource attacks </a:t>
            </a:r>
            <a:r>
              <a:rPr lang="en-US" dirty="0" smtClean="0"/>
              <a:t>are </a:t>
            </a:r>
            <a:r>
              <a:rPr lang="en-US" dirty="0"/>
              <a:t>targeted privacy attacks, which can uniquely identify an individual browsing an attacker-controlled webpage</a:t>
            </a:r>
            <a:r>
              <a:rPr lang="en-US" dirty="0" smtClean="0"/>
              <a:t>.</a:t>
            </a:r>
          </a:p>
          <a:p>
            <a:r>
              <a:rPr lang="en-US" dirty="0"/>
              <a:t>The attack consists of two </a:t>
            </a:r>
            <a:r>
              <a:rPr lang="en-US" dirty="0" smtClean="0"/>
              <a:t>phases</a:t>
            </a:r>
          </a:p>
          <a:p>
            <a:pPr lvl="1"/>
            <a:r>
              <a:rPr lang="en-US" dirty="0" smtClean="0"/>
              <a:t>Setup phase</a:t>
            </a:r>
          </a:p>
          <a:p>
            <a:pPr lvl="2"/>
            <a:r>
              <a:rPr lang="en-US" dirty="0"/>
              <a:t>There are two approaches to perform this binding. </a:t>
            </a:r>
            <a:endParaRPr lang="en-US" dirty="0" smtClean="0"/>
          </a:p>
          <a:p>
            <a:pPr lvl="3"/>
            <a:r>
              <a:rPr lang="en-US" dirty="0" smtClean="0"/>
              <a:t>Sharing-based approach (</a:t>
            </a:r>
            <a:r>
              <a:rPr lang="en-US" dirty="0"/>
              <a:t>the attacker privately shares the resource with the </a:t>
            </a:r>
            <a:r>
              <a:rPr lang="en-US" dirty="0" smtClean="0"/>
              <a:t>target </a:t>
            </a:r>
            <a:r>
              <a:rPr lang="en-US" dirty="0"/>
              <a:t>by using the victim’s email address </a:t>
            </a:r>
            <a:r>
              <a:rPr lang="en-US" dirty="0" smtClean="0"/>
              <a:t>)</a:t>
            </a:r>
          </a:p>
          <a:p>
            <a:pPr lvl="3"/>
            <a:r>
              <a:rPr lang="en-US" dirty="0"/>
              <a:t>Blocking-based </a:t>
            </a:r>
            <a:r>
              <a:rPr lang="en-US" dirty="0" smtClean="0"/>
              <a:t>approach (</a:t>
            </a:r>
            <a:r>
              <a:rPr lang="en-US" dirty="0"/>
              <a:t>the attacker makes the resource public, and then blocks the target from viewing any resources owned by the </a:t>
            </a:r>
            <a:r>
              <a:rPr lang="en-US" dirty="0" smtClean="0"/>
              <a:t>attacker).</a:t>
            </a:r>
          </a:p>
          <a:p>
            <a:pPr lvl="3"/>
            <a:endParaRPr lang="en-US" dirty="0"/>
          </a:p>
        </p:txBody>
      </p:sp>
      <p:sp>
        <p:nvSpPr>
          <p:cNvPr id="5" name="Заголовок 1"/>
          <p:cNvSpPr txBox="1">
            <a:spLocks/>
          </p:cNvSpPr>
          <p:nvPr/>
        </p:nvSpPr>
        <p:spPr>
          <a:xfrm>
            <a:off x="314324" y="426683"/>
            <a:ext cx="9601200" cy="842824"/>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a:solidFill>
                  <a:schemeClr val="tx1"/>
                </a:solidFill>
              </a:rPr>
              <a:t>Method </a:t>
            </a:r>
          </a:p>
          <a:p>
            <a:endParaRPr lang="en-US" b="1" dirty="0" smtClean="0">
              <a:solidFill>
                <a:schemeClr val="tx1"/>
              </a:solidFill>
            </a:endParaRPr>
          </a:p>
        </p:txBody>
      </p:sp>
      <p:sp>
        <p:nvSpPr>
          <p:cNvPr id="2" name="Прямоугольник 1"/>
          <p:cNvSpPr/>
          <p:nvPr/>
        </p:nvSpPr>
        <p:spPr>
          <a:xfrm>
            <a:off x="3449404" y="1269507"/>
            <a:ext cx="3331040" cy="461665"/>
          </a:xfrm>
          <a:prstGeom prst="rect">
            <a:avLst/>
          </a:prstGeom>
        </p:spPr>
        <p:txBody>
          <a:bodyPr wrap="none">
            <a:spAutoFit/>
          </a:bodyPr>
          <a:lstStyle/>
          <a:p>
            <a:r>
              <a:rPr lang="en-US" sz="2400" b="1" dirty="0"/>
              <a:t>Leaky Resource Attacks</a:t>
            </a:r>
          </a:p>
        </p:txBody>
      </p:sp>
    </p:spTree>
    <p:extLst>
      <p:ext uri="{BB962C8B-B14F-4D97-AF65-F5344CB8AC3E}">
        <p14:creationId xmlns:p14="http://schemas.microsoft.com/office/powerpoint/2010/main" val="1520622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5032" y="1258409"/>
            <a:ext cx="6278732" cy="5115757"/>
          </a:xfrm>
        </p:spPr>
        <p:txBody>
          <a:bodyPr/>
          <a:lstStyle/>
          <a:p>
            <a:r>
              <a:rPr lang="en-US" dirty="0"/>
              <a:t>In the execution </a:t>
            </a:r>
            <a:r>
              <a:rPr lang="en-US" dirty="0" smtClean="0"/>
              <a:t>phase</a:t>
            </a:r>
          </a:p>
          <a:p>
            <a:r>
              <a:rPr lang="en-US" dirty="0" smtClean="0"/>
              <a:t>Steps </a:t>
            </a:r>
            <a:r>
              <a:rPr lang="en-US" dirty="0"/>
              <a:t>1 and 2 he attacker causes the target to visit this </a:t>
            </a:r>
            <a:r>
              <a:rPr lang="en-US" dirty="0" smtClean="0"/>
              <a:t>page</a:t>
            </a:r>
          </a:p>
          <a:p>
            <a:r>
              <a:rPr lang="en-US" dirty="0" smtClean="0"/>
              <a:t>Steps </a:t>
            </a:r>
            <a:r>
              <a:rPr lang="en-US" dirty="0"/>
              <a:t>3 and 4 </a:t>
            </a:r>
            <a:r>
              <a:rPr lang="en-US" dirty="0" smtClean="0"/>
              <a:t>as </a:t>
            </a:r>
            <a:r>
              <a:rPr lang="en-US" dirty="0"/>
              <a:t>the target’s browser renders the page, it makes a cross-site request for the embedded resource to the sharing </a:t>
            </a:r>
            <a:r>
              <a:rPr lang="en-US" dirty="0" smtClean="0"/>
              <a:t>service</a:t>
            </a:r>
          </a:p>
          <a:p>
            <a:r>
              <a:rPr lang="en-US" dirty="0"/>
              <a:t>Step 5 </a:t>
            </a:r>
            <a:r>
              <a:rPr lang="en-US" dirty="0" smtClean="0"/>
              <a:t>with </a:t>
            </a:r>
            <a:r>
              <a:rPr lang="en-US" dirty="0"/>
              <a:t>the sharing-based approach, the response to this cross-site request contains the shared resource if the user is the target, and an error </a:t>
            </a:r>
            <a:r>
              <a:rPr lang="en-US" dirty="0" smtClean="0"/>
              <a:t>otherwise.</a:t>
            </a:r>
          </a:p>
          <a:p>
            <a:r>
              <a:rPr lang="en-US" dirty="0"/>
              <a:t>Step 6 </a:t>
            </a:r>
            <a:r>
              <a:rPr lang="en-US" dirty="0" smtClean="0"/>
              <a:t>learning </a:t>
            </a:r>
            <a:r>
              <a:rPr lang="en-US" dirty="0"/>
              <a:t>information about the </a:t>
            </a:r>
            <a:r>
              <a:rPr lang="en-US" dirty="0" smtClean="0"/>
              <a:t>response.</a:t>
            </a:r>
            <a:endParaRPr lang="en-US" dirty="0"/>
          </a:p>
        </p:txBody>
      </p:sp>
      <p:sp>
        <p:nvSpPr>
          <p:cNvPr id="4" name="Заголовок 1"/>
          <p:cNvSpPr txBox="1">
            <a:spLocks/>
          </p:cNvSpPr>
          <p:nvPr/>
        </p:nvSpPr>
        <p:spPr>
          <a:xfrm>
            <a:off x="314324" y="426683"/>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a:solidFill>
                  <a:schemeClr val="tx1"/>
                </a:solidFill>
              </a:rPr>
              <a:t>Leaky Resource Attacks</a:t>
            </a:r>
          </a:p>
        </p:txBody>
      </p:sp>
      <p:pic>
        <p:nvPicPr>
          <p:cNvPr id="5" name="Рисунок 4"/>
          <p:cNvPicPr>
            <a:picLocks noChangeAspect="1"/>
          </p:cNvPicPr>
          <p:nvPr/>
        </p:nvPicPr>
        <p:blipFill>
          <a:blip r:embed="rId3"/>
          <a:stretch>
            <a:fillRect/>
          </a:stretch>
        </p:blipFill>
        <p:spPr>
          <a:xfrm>
            <a:off x="6886136" y="325992"/>
            <a:ext cx="4953691" cy="5744377"/>
          </a:xfrm>
          <a:prstGeom prst="rect">
            <a:avLst/>
          </a:prstGeom>
        </p:spPr>
      </p:pic>
      <p:sp>
        <p:nvSpPr>
          <p:cNvPr id="6" name="Прямоугольник 5"/>
          <p:cNvSpPr/>
          <p:nvPr/>
        </p:nvSpPr>
        <p:spPr>
          <a:xfrm>
            <a:off x="6886136" y="6171060"/>
            <a:ext cx="5152693" cy="369332"/>
          </a:xfrm>
          <a:prstGeom prst="rect">
            <a:avLst/>
          </a:prstGeom>
        </p:spPr>
        <p:txBody>
          <a:bodyPr wrap="none">
            <a:spAutoFit/>
          </a:bodyPr>
          <a:lstStyle/>
          <a:p>
            <a:r>
              <a:rPr lang="en-US" dirty="0"/>
              <a:t>The leaky resource attack (sharing-based approach).</a:t>
            </a:r>
          </a:p>
        </p:txBody>
      </p:sp>
    </p:spTree>
    <p:extLst>
      <p:ext uri="{BB962C8B-B14F-4D97-AF65-F5344CB8AC3E}">
        <p14:creationId xmlns:p14="http://schemas.microsoft.com/office/powerpoint/2010/main" val="291050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76250" y="22860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smtClean="0">
                <a:solidFill>
                  <a:schemeClr val="tx1"/>
                </a:solidFill>
              </a:rPr>
              <a:t> </a:t>
            </a:r>
            <a:r>
              <a:rPr lang="en-US" b="1" dirty="0">
                <a:solidFill>
                  <a:schemeClr val="tx1"/>
                </a:solidFill>
              </a:rPr>
              <a:t>Cache-Based Side Channel Attacks</a:t>
            </a:r>
          </a:p>
        </p:txBody>
      </p:sp>
      <p:sp>
        <p:nvSpPr>
          <p:cNvPr id="6" name="Объект 2"/>
          <p:cNvSpPr>
            <a:spLocks noGrp="1"/>
          </p:cNvSpPr>
          <p:nvPr>
            <p:ph idx="1"/>
          </p:nvPr>
        </p:nvSpPr>
        <p:spPr>
          <a:xfrm>
            <a:off x="284085" y="1562894"/>
            <a:ext cx="11620869" cy="4580453"/>
          </a:xfrm>
        </p:spPr>
        <p:txBody>
          <a:bodyPr/>
          <a:lstStyle/>
          <a:p>
            <a:r>
              <a:rPr lang="en-US" b="1" dirty="0"/>
              <a:t>Micro-architectural side-channel </a:t>
            </a:r>
            <a:r>
              <a:rPr lang="en-US" b="1" dirty="0" smtClean="0"/>
              <a:t>attacks</a:t>
            </a:r>
          </a:p>
          <a:p>
            <a:pPr lvl="1"/>
            <a:r>
              <a:rPr lang="en-US" dirty="0"/>
              <a:t>Exploit deeper processor ingredients below the trust architecture </a:t>
            </a:r>
            <a:r>
              <a:rPr lang="en-US" dirty="0" smtClean="0"/>
              <a:t>boundary</a:t>
            </a:r>
          </a:p>
          <a:p>
            <a:r>
              <a:rPr lang="en-US" b="1" dirty="0" smtClean="0"/>
              <a:t>Cache </a:t>
            </a:r>
            <a:r>
              <a:rPr lang="en-US" b="1" dirty="0"/>
              <a:t>side-channel attacks </a:t>
            </a:r>
          </a:p>
          <a:p>
            <a:pPr lvl="1"/>
            <a:r>
              <a:rPr lang="en-US" dirty="0"/>
              <a:t>This attack is one type of micro-architectural attack</a:t>
            </a:r>
            <a:r>
              <a:rPr lang="en-US" dirty="0" smtClean="0"/>
              <a:t>.</a:t>
            </a:r>
          </a:p>
          <a:p>
            <a:r>
              <a:rPr lang="en-US" dirty="0" smtClean="0"/>
              <a:t>There </a:t>
            </a:r>
            <a:r>
              <a:rPr lang="en-US" dirty="0"/>
              <a:t>are several methods for performing cache attacks. This work uses the </a:t>
            </a:r>
            <a:r>
              <a:rPr lang="en-US" b="1" dirty="0" err="1"/>
              <a:t>Prime+Probe</a:t>
            </a:r>
            <a:r>
              <a:rPr lang="en-US" dirty="0"/>
              <a:t> </a:t>
            </a:r>
            <a:r>
              <a:rPr lang="en-US" dirty="0" smtClean="0"/>
              <a:t>technique.</a:t>
            </a:r>
          </a:p>
          <a:p>
            <a:pPr lvl="1"/>
            <a:r>
              <a:rPr lang="en-US" dirty="0"/>
              <a:t>The </a:t>
            </a:r>
            <a:r>
              <a:rPr lang="en-US" b="1" dirty="0" err="1"/>
              <a:t>Prime+Probe</a:t>
            </a:r>
            <a:r>
              <a:rPr lang="en-US" dirty="0"/>
              <a:t> attack has four steps</a:t>
            </a:r>
            <a:r>
              <a:rPr lang="en-US" dirty="0" smtClean="0"/>
              <a:t>.</a:t>
            </a:r>
          </a:p>
          <a:p>
            <a:pPr lvl="1"/>
            <a:r>
              <a:rPr lang="en-US" dirty="0"/>
              <a:t>First, the attacker creates one or multiple eviction sets</a:t>
            </a:r>
            <a:r>
              <a:rPr lang="en-US" dirty="0" smtClean="0"/>
              <a:t>.</a:t>
            </a:r>
          </a:p>
          <a:p>
            <a:pPr lvl="1"/>
            <a:r>
              <a:rPr lang="en-US" dirty="0"/>
              <a:t>In the second step, the attacker accesses the eviction set, bringing the cache into a known state (prime step</a:t>
            </a:r>
            <a:r>
              <a:rPr lang="en-US" dirty="0" smtClean="0"/>
              <a:t>)</a:t>
            </a:r>
          </a:p>
          <a:p>
            <a:pPr lvl="1"/>
            <a:r>
              <a:rPr lang="en-US" dirty="0"/>
              <a:t>Next, the attacker waits for the victim to use the cache</a:t>
            </a:r>
            <a:r>
              <a:rPr lang="en-US" dirty="0" smtClean="0"/>
              <a:t>.</a:t>
            </a:r>
          </a:p>
          <a:p>
            <a:pPr lvl="1"/>
            <a:r>
              <a:rPr lang="en-US" dirty="0"/>
              <a:t>In </a:t>
            </a:r>
            <a:r>
              <a:rPr lang="en-US" dirty="0" smtClean="0"/>
              <a:t>the </a:t>
            </a:r>
            <a:r>
              <a:rPr lang="en-US" dirty="0"/>
              <a:t>fourth and final step, the attacker accesses the eviction set again</a:t>
            </a:r>
          </a:p>
        </p:txBody>
      </p:sp>
    </p:spTree>
    <p:extLst>
      <p:ext uri="{BB962C8B-B14F-4D97-AF65-F5344CB8AC3E}">
        <p14:creationId xmlns:p14="http://schemas.microsoft.com/office/powerpoint/2010/main" val="404656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down)">
                                      <p:cBhvr>
                                        <p:cTn id="17" dur="500"/>
                                        <p:tgtEl>
                                          <p:spTgt spid="6">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barn(inVertical)">
                                      <p:cBhvr>
                                        <p:cTn id="20" dur="500"/>
                                        <p:tgtEl>
                                          <p:spTgt spid="6">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barn(inVertical)">
                                      <p:cBhvr>
                                        <p:cTn id="25" dur="500"/>
                                        <p:tgtEl>
                                          <p:spTgt spid="6">
                                            <p:txEl>
                                              <p:pRg st="4" end="4"/>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6">
                                            <p:txEl>
                                              <p:pRg st="5" end="5"/>
                                            </p:txEl>
                                          </p:spTgt>
                                        </p:tgtEl>
                                        <p:attrNameLst>
                                          <p:attrName>style.visibility</p:attrName>
                                        </p:attrNameLst>
                                      </p:cBhvr>
                                      <p:to>
                                        <p:strVal val="visible"/>
                                      </p:to>
                                    </p:set>
                                    <p:animEffect transition="in" filter="barn(inVertical)">
                                      <p:cBhvr>
                                        <p:cTn id="28" dur="500"/>
                                        <p:tgtEl>
                                          <p:spTgt spid="6">
                                            <p:txEl>
                                              <p:pRg st="5" end="5"/>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Effect transition="in" filter="barn(inVertical)">
                                      <p:cBhvr>
                                        <p:cTn id="31" dur="500"/>
                                        <p:tgtEl>
                                          <p:spTgt spid="6">
                                            <p:txEl>
                                              <p:pRg st="6" end="6"/>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6">
                                            <p:txEl>
                                              <p:pRg st="7" end="7"/>
                                            </p:txEl>
                                          </p:spTgt>
                                        </p:tgtEl>
                                        <p:attrNameLst>
                                          <p:attrName>style.visibility</p:attrName>
                                        </p:attrNameLst>
                                      </p:cBhvr>
                                      <p:to>
                                        <p:strVal val="visible"/>
                                      </p:to>
                                    </p:set>
                                    <p:animEffect transition="in" filter="barn(inVertical)">
                                      <p:cBhvr>
                                        <p:cTn id="34" dur="500"/>
                                        <p:tgtEl>
                                          <p:spTgt spid="6">
                                            <p:txEl>
                                              <p:pRg st="7" end="7"/>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6">
                                            <p:txEl>
                                              <p:pRg st="8" end="8"/>
                                            </p:txEl>
                                          </p:spTgt>
                                        </p:tgtEl>
                                        <p:attrNameLst>
                                          <p:attrName>style.visibility</p:attrName>
                                        </p:attrNameLst>
                                      </p:cBhvr>
                                      <p:to>
                                        <p:strVal val="visible"/>
                                      </p:to>
                                    </p:set>
                                    <p:animEffect transition="in" filter="barn(inVertical)">
                                      <p:cBhvr>
                                        <p:cTn id="37" dur="500"/>
                                        <p:tgtEl>
                                          <p:spTgt spid="6">
                                            <p:txEl>
                                              <p:pRg st="8" end="8"/>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6">
                                            <p:txEl>
                                              <p:pRg st="9" end="9"/>
                                            </p:txEl>
                                          </p:spTgt>
                                        </p:tgtEl>
                                        <p:attrNameLst>
                                          <p:attrName>style.visibility</p:attrName>
                                        </p:attrNameLst>
                                      </p:cBhvr>
                                      <p:to>
                                        <p:strVal val="visible"/>
                                      </p:to>
                                    </p:set>
                                    <p:animEffect transition="in" filter="barn(inVertical)">
                                      <p:cBhvr>
                                        <p:cTn id="40" dur="500"/>
                                        <p:tgtEl>
                                          <p:spTgt spid="6">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txBox="1">
            <a:spLocks/>
          </p:cNvSpPr>
          <p:nvPr/>
        </p:nvSpPr>
        <p:spPr>
          <a:xfrm>
            <a:off x="266700" y="257175"/>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a:solidFill>
                  <a:schemeClr val="tx1"/>
                </a:solidFill>
              </a:rPr>
              <a:t>Attack</a:t>
            </a:r>
          </a:p>
        </p:txBody>
      </p:sp>
      <p:sp>
        <p:nvSpPr>
          <p:cNvPr id="5" name="Объект 4"/>
          <p:cNvSpPr>
            <a:spLocks noGrp="1"/>
          </p:cNvSpPr>
          <p:nvPr>
            <p:ph idx="1"/>
          </p:nvPr>
        </p:nvSpPr>
        <p:spPr>
          <a:xfrm>
            <a:off x="355600" y="1465262"/>
            <a:ext cx="10732610" cy="4850559"/>
          </a:xfrm>
          <a:prstGeom prst="rect">
            <a:avLst/>
          </a:prstGeom>
        </p:spPr>
        <p:txBody>
          <a:bodyPr wrap="square">
            <a:spAutoFit/>
          </a:bodyPr>
          <a:lstStyle/>
          <a:p>
            <a:r>
              <a:rPr lang="en-US" sz="2400" dirty="0" smtClean="0"/>
              <a:t>The </a:t>
            </a:r>
            <a:r>
              <a:rPr lang="en-US" sz="2400" dirty="0"/>
              <a:t>attack has two </a:t>
            </a:r>
            <a:r>
              <a:rPr lang="en-US" sz="2400" dirty="0" smtClean="0"/>
              <a:t>phrases</a:t>
            </a:r>
          </a:p>
          <a:p>
            <a:pPr lvl="1"/>
            <a:r>
              <a:rPr lang="en-US" sz="2400" dirty="0" smtClean="0"/>
              <a:t>Training </a:t>
            </a:r>
            <a:r>
              <a:rPr lang="en-US" sz="2400" dirty="0"/>
              <a:t>phase and an online </a:t>
            </a:r>
            <a:r>
              <a:rPr lang="en-US" sz="2400" dirty="0" smtClean="0"/>
              <a:t>phase</a:t>
            </a:r>
          </a:p>
          <a:p>
            <a:pPr marL="1671400" lvl="6" indent="0">
              <a:buNone/>
            </a:pPr>
            <a:r>
              <a:rPr lang="en-US" sz="2400" b="1" dirty="0" smtClean="0"/>
              <a:t>		In </a:t>
            </a:r>
            <a:r>
              <a:rPr lang="en-US" sz="2400" b="1" dirty="0"/>
              <a:t>the training </a:t>
            </a:r>
            <a:r>
              <a:rPr lang="en-US" sz="2400" b="1" dirty="0" smtClean="0"/>
              <a:t>phase:</a:t>
            </a:r>
          </a:p>
          <a:p>
            <a:r>
              <a:rPr lang="en-US" sz="2400" dirty="0" smtClean="0"/>
              <a:t>The </a:t>
            </a:r>
            <a:r>
              <a:rPr lang="en-US" sz="2400" dirty="0"/>
              <a:t>attacker trains a machine learning classifier to detect the cache signature associated with successfully loading a leaky resource. </a:t>
            </a:r>
            <a:endParaRPr lang="en-US" sz="2400" dirty="0" smtClean="0"/>
          </a:p>
          <a:p>
            <a:pPr marL="548640" lvl="2" indent="0">
              <a:buNone/>
            </a:pPr>
            <a:r>
              <a:rPr lang="en-US" sz="2400" b="1" dirty="0" smtClean="0"/>
              <a:t>			In the </a:t>
            </a:r>
            <a:r>
              <a:rPr lang="en-US" sz="2400" b="1" dirty="0"/>
              <a:t>online </a:t>
            </a:r>
            <a:r>
              <a:rPr lang="en-US" sz="2400" b="1" dirty="0" smtClean="0"/>
              <a:t>phase:</a:t>
            </a:r>
            <a:endParaRPr lang="en-US" sz="2400" b="1" dirty="0"/>
          </a:p>
          <a:p>
            <a:r>
              <a:rPr lang="en-US" sz="2400" dirty="0"/>
              <a:t>I</a:t>
            </a:r>
            <a:r>
              <a:rPr lang="en-US" sz="2400" dirty="0" smtClean="0"/>
              <a:t>n </a:t>
            </a:r>
            <a:r>
              <a:rPr lang="en-US" sz="2400" dirty="0"/>
              <a:t>the online phase, the victim visits the </a:t>
            </a:r>
            <a:r>
              <a:rPr lang="en-US" sz="2400" dirty="0" smtClean="0"/>
              <a:t>attacker controlled </a:t>
            </a:r>
            <a:r>
              <a:rPr lang="en-US" sz="2400" dirty="0"/>
              <a:t>page, which loads the leaky resource. While the leaky resource is loaded and rendered, the attack page measures cache activity on the victim’s computer. Finally, the attacker passes the collected cache measurements through the trained classifier, allowing it to identify the victim</a:t>
            </a:r>
            <a:endParaRPr lang="en-US" sz="2400" dirty="0" smtClean="0"/>
          </a:p>
          <a:p>
            <a:endParaRPr lang="en-US" sz="2400" b="1" dirty="0" smtClean="0"/>
          </a:p>
        </p:txBody>
      </p:sp>
      <p:sp>
        <p:nvSpPr>
          <p:cNvPr id="3" name="Прямоугольник 2"/>
          <p:cNvSpPr/>
          <p:nvPr/>
        </p:nvSpPr>
        <p:spPr>
          <a:xfrm>
            <a:off x="2667134" y="769292"/>
            <a:ext cx="4076052" cy="461665"/>
          </a:xfrm>
          <a:prstGeom prst="rect">
            <a:avLst/>
          </a:prstGeom>
        </p:spPr>
        <p:txBody>
          <a:bodyPr wrap="none">
            <a:spAutoFit/>
          </a:bodyPr>
          <a:lstStyle/>
          <a:p>
            <a:r>
              <a:rPr lang="en-US" sz="2400" b="1" dirty="0"/>
              <a:t>General Attack Methodology </a:t>
            </a:r>
          </a:p>
        </p:txBody>
      </p:sp>
    </p:spTree>
    <p:extLst>
      <p:ext uri="{BB962C8B-B14F-4D97-AF65-F5344CB8AC3E}">
        <p14:creationId xmlns:p14="http://schemas.microsoft.com/office/powerpoint/2010/main" val="171647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arn(inVertical)">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barn(inVertical)">
                                      <p:cBhvr>
                                        <p:cTn id="15" dur="500"/>
                                        <p:tgtEl>
                                          <p:spTgt spid="5">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barn(inVertical)">
                                      <p:cBhvr>
                                        <p:cTn id="18" dur="500"/>
                                        <p:tgtEl>
                                          <p:spTgt spid="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barn(inVertical)">
                                      <p:cBhvr>
                                        <p:cTn id="23" dur="500"/>
                                        <p:tgtEl>
                                          <p:spTgt spid="5">
                                            <p:txEl>
                                              <p:pRg st="4" end="4"/>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barn(inVertical)">
                                      <p:cBhvr>
                                        <p:cTn id="2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247650" y="180975"/>
            <a:ext cx="9601200" cy="1166304"/>
          </a:xfrm>
        </p:spPr>
        <p:txBody>
          <a:bodyPr/>
          <a:lstStyle/>
          <a:p>
            <a:r>
              <a:rPr lang="en-US" b="1" dirty="0" smtClean="0"/>
              <a:t>Embedding methods:</a:t>
            </a:r>
            <a:endParaRPr lang="en-US" b="1" u="sng" dirty="0"/>
          </a:p>
        </p:txBody>
      </p:sp>
      <p:sp>
        <p:nvSpPr>
          <p:cNvPr id="8" name="Объект 2"/>
          <p:cNvSpPr txBox="1">
            <a:spLocks/>
          </p:cNvSpPr>
          <p:nvPr/>
        </p:nvSpPr>
        <p:spPr>
          <a:xfrm>
            <a:off x="355107" y="1083500"/>
            <a:ext cx="11620869" cy="56191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pic>
        <p:nvPicPr>
          <p:cNvPr id="2" name="Рисунок 1"/>
          <p:cNvPicPr>
            <a:picLocks noChangeAspect="1"/>
          </p:cNvPicPr>
          <p:nvPr/>
        </p:nvPicPr>
        <p:blipFill>
          <a:blip r:embed="rId3"/>
          <a:stretch>
            <a:fillRect/>
          </a:stretch>
        </p:blipFill>
        <p:spPr>
          <a:xfrm>
            <a:off x="5424629" y="1142223"/>
            <a:ext cx="6268325" cy="2248214"/>
          </a:xfrm>
          <a:prstGeom prst="rect">
            <a:avLst/>
          </a:prstGeom>
        </p:spPr>
      </p:pic>
      <p:sp>
        <p:nvSpPr>
          <p:cNvPr id="3" name="Rectangle 1"/>
          <p:cNvSpPr>
            <a:spLocks noChangeArrowheads="1"/>
          </p:cNvSpPr>
          <p:nvPr/>
        </p:nvSpPr>
        <p:spPr bwMode="auto">
          <a:xfrm>
            <a:off x="7143563" y="3465956"/>
            <a:ext cx="28304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Arial" panose="020B0604020202020204" pitchFamily="34" charset="0"/>
              </a:rPr>
              <a:t>Embedding method: iframe</a:t>
            </a:r>
          </a:p>
        </p:txBody>
      </p:sp>
      <p:sp>
        <p:nvSpPr>
          <p:cNvPr id="5" name="Прямоугольник 4"/>
          <p:cNvSpPr/>
          <p:nvPr/>
        </p:nvSpPr>
        <p:spPr>
          <a:xfrm>
            <a:off x="5683465" y="523333"/>
            <a:ext cx="5228948" cy="461665"/>
          </a:xfrm>
          <a:prstGeom prst="rect">
            <a:avLst/>
          </a:prstGeom>
        </p:spPr>
        <p:txBody>
          <a:bodyPr wrap="square">
            <a:spAutoFit/>
          </a:bodyPr>
          <a:lstStyle/>
          <a:p>
            <a:r>
              <a:rPr lang="en-US" sz="2400" b="1" dirty="0" smtClean="0"/>
              <a:t>The first method is  iframe approach</a:t>
            </a:r>
            <a:endParaRPr lang="en-US" sz="2400" dirty="0"/>
          </a:p>
        </p:txBody>
      </p:sp>
      <p:sp>
        <p:nvSpPr>
          <p:cNvPr id="7" name="Прямоугольник 6"/>
          <p:cNvSpPr/>
          <p:nvPr/>
        </p:nvSpPr>
        <p:spPr>
          <a:xfrm>
            <a:off x="483153" y="3342845"/>
            <a:ext cx="4134465" cy="461665"/>
          </a:xfrm>
          <a:prstGeom prst="rect">
            <a:avLst/>
          </a:prstGeom>
        </p:spPr>
        <p:txBody>
          <a:bodyPr wrap="none">
            <a:spAutoFit/>
          </a:bodyPr>
          <a:lstStyle/>
          <a:p>
            <a:r>
              <a:rPr lang="en-US" sz="2400" b="1" dirty="0"/>
              <a:t>Second method is pop - under</a:t>
            </a:r>
            <a:endParaRPr lang="en-US" sz="2400" dirty="0"/>
          </a:p>
        </p:txBody>
      </p:sp>
      <p:sp>
        <p:nvSpPr>
          <p:cNvPr id="10" name="Прямоугольник 9"/>
          <p:cNvSpPr/>
          <p:nvPr/>
        </p:nvSpPr>
        <p:spPr>
          <a:xfrm>
            <a:off x="355107" y="1212205"/>
            <a:ext cx="4786500" cy="2031325"/>
          </a:xfrm>
          <a:prstGeom prst="rect">
            <a:avLst/>
          </a:prstGeom>
        </p:spPr>
        <p:txBody>
          <a:bodyPr wrap="square">
            <a:spAutoFit/>
          </a:bodyPr>
          <a:lstStyle/>
          <a:p>
            <a:r>
              <a:rPr lang="en-US" dirty="0" smtClean="0"/>
              <a:t>The </a:t>
            </a:r>
            <a:r>
              <a:rPr lang="en-US" dirty="0"/>
              <a:t>attack web page initiates the cache activity measurement (line 1), uses JavaScript to insert an &lt;iframe&gt; tag and load the leaky resource inside it (lines 2-4), takes cache measurements for the duration  (line 5), and finally removes the &lt;iframe&gt; (line 6) and uploads the traces to the server (line 7).</a:t>
            </a:r>
          </a:p>
        </p:txBody>
      </p:sp>
      <p:pic>
        <p:nvPicPr>
          <p:cNvPr id="11" name="Рисунок 10"/>
          <p:cNvPicPr>
            <a:picLocks noChangeAspect="1"/>
          </p:cNvPicPr>
          <p:nvPr/>
        </p:nvPicPr>
        <p:blipFill>
          <a:blip r:embed="rId4"/>
          <a:stretch>
            <a:fillRect/>
          </a:stretch>
        </p:blipFill>
        <p:spPr>
          <a:xfrm>
            <a:off x="355107" y="3916665"/>
            <a:ext cx="5140171" cy="2112841"/>
          </a:xfrm>
          <a:prstGeom prst="rect">
            <a:avLst/>
          </a:prstGeom>
        </p:spPr>
      </p:pic>
      <p:sp>
        <p:nvSpPr>
          <p:cNvPr id="12" name="Прямоугольник 11"/>
          <p:cNvSpPr/>
          <p:nvPr/>
        </p:nvSpPr>
        <p:spPr>
          <a:xfrm>
            <a:off x="1238873" y="6128008"/>
            <a:ext cx="3018968" cy="338554"/>
          </a:xfrm>
          <a:prstGeom prst="rect">
            <a:avLst/>
          </a:prstGeom>
        </p:spPr>
        <p:txBody>
          <a:bodyPr wrap="none">
            <a:spAutoFit/>
          </a:bodyPr>
          <a:lstStyle/>
          <a:p>
            <a:r>
              <a:rPr lang="en-US" sz="1600" b="1" dirty="0"/>
              <a:t>Embedding method: pop-under.</a:t>
            </a:r>
          </a:p>
        </p:txBody>
      </p:sp>
      <p:sp>
        <p:nvSpPr>
          <p:cNvPr id="13" name="Прямоугольник 12"/>
          <p:cNvSpPr/>
          <p:nvPr/>
        </p:nvSpPr>
        <p:spPr>
          <a:xfrm>
            <a:off x="5584428" y="4019184"/>
            <a:ext cx="6096000" cy="2031325"/>
          </a:xfrm>
          <a:prstGeom prst="rect">
            <a:avLst/>
          </a:prstGeom>
        </p:spPr>
        <p:txBody>
          <a:bodyPr>
            <a:spAutoFit/>
          </a:bodyPr>
          <a:lstStyle/>
          <a:p>
            <a:r>
              <a:rPr lang="en-US" dirty="0"/>
              <a:t>The go() function, executed on user click, starts cache activity measurement (line 2), and then opens a new pop-under window to load the leaky resource (line 3). The attack page, which is in focus, takes cache measurements while the leaky resource is loaded in the pop-under window (line 6). Once the measurements are collected, the pop-under window is closed (line 7).</a:t>
            </a:r>
          </a:p>
        </p:txBody>
      </p:sp>
    </p:spTree>
    <p:extLst>
      <p:ext uri="{BB962C8B-B14F-4D97-AF65-F5344CB8AC3E}">
        <p14:creationId xmlns:p14="http://schemas.microsoft.com/office/powerpoint/2010/main" val="4260243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nodePh="1">
                                  <p:stCondLst>
                                    <p:cond delay="0"/>
                                  </p:stCondLst>
                                  <p:endCondLst>
                                    <p:cond evt="begin" delay="0">
                                      <p:tn val="16"/>
                                    </p:cond>
                                  </p:end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par>
                                <p:cTn id="24" presetID="16" presetClass="entr" presetSubtype="21"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arn(inVertical)">
                                      <p:cBhvr>
                                        <p:cTn id="26" dur="500"/>
                                        <p:tgtEl>
                                          <p:spTgt spid="11"/>
                                        </p:tgtEl>
                                      </p:cBhvr>
                                    </p:animEffect>
                                  </p:childTnLst>
                                </p:cTn>
                              </p:par>
                              <p:par>
                                <p:cTn id="27" presetID="16" presetClass="entr" presetSubtype="21"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barn(inVertical)">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arn(inVertical)">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P spid="5" grpId="0"/>
      <p:bldP spid="7"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3"/>
          <a:stretch>
            <a:fillRect/>
          </a:stretch>
        </p:blipFill>
        <p:spPr>
          <a:xfrm>
            <a:off x="5705383" y="1222689"/>
            <a:ext cx="6096851" cy="2353003"/>
          </a:xfrm>
          <a:prstGeom prst="rect">
            <a:avLst/>
          </a:prstGeom>
        </p:spPr>
      </p:pic>
      <p:sp>
        <p:nvSpPr>
          <p:cNvPr id="9" name="Прямоугольник 8"/>
          <p:cNvSpPr/>
          <p:nvPr/>
        </p:nvSpPr>
        <p:spPr>
          <a:xfrm>
            <a:off x="6919463" y="3643829"/>
            <a:ext cx="2930610" cy="338554"/>
          </a:xfrm>
          <a:prstGeom prst="rect">
            <a:avLst/>
          </a:prstGeom>
        </p:spPr>
        <p:txBody>
          <a:bodyPr wrap="none">
            <a:spAutoFit/>
          </a:bodyPr>
          <a:lstStyle/>
          <a:p>
            <a:r>
              <a:rPr lang="en-US" sz="1600" b="1" dirty="0"/>
              <a:t>Embedding method: tab-under</a:t>
            </a:r>
          </a:p>
        </p:txBody>
      </p:sp>
      <p:sp>
        <p:nvSpPr>
          <p:cNvPr id="10" name="Прямоугольник 9"/>
          <p:cNvSpPr/>
          <p:nvPr/>
        </p:nvSpPr>
        <p:spPr>
          <a:xfrm>
            <a:off x="334393" y="1037509"/>
            <a:ext cx="5370990" cy="3416320"/>
          </a:xfrm>
          <a:prstGeom prst="rect">
            <a:avLst/>
          </a:prstGeom>
        </p:spPr>
        <p:txBody>
          <a:bodyPr wrap="square">
            <a:spAutoFit/>
          </a:bodyPr>
          <a:lstStyle/>
          <a:p>
            <a:r>
              <a:rPr lang="en-US" dirty="0" smtClean="0"/>
              <a:t>The go() function, which runs upon user click, opens a second instance of the attack page, with an added URL parameter (lines 2-3). The focus is now on this second instance, which looks identical to the first instance, so this action is barely noticeable by the user. The second instance of the attack page now starts collecting cache measurements (lines 5-8). Meanwhile, after opening the new tab, the first instance of the attack page, which is now in the background, navigates to the SD-URL of the shared resource (line 4). Since the first tab is not in focus, the victim does not notice the leaky resource being loaded in this tab. </a:t>
            </a:r>
            <a:endParaRPr lang="en-US" dirty="0"/>
          </a:p>
        </p:txBody>
      </p:sp>
      <p:sp>
        <p:nvSpPr>
          <p:cNvPr id="2" name="Прямоугольник 1"/>
          <p:cNvSpPr/>
          <p:nvPr/>
        </p:nvSpPr>
        <p:spPr>
          <a:xfrm>
            <a:off x="3383873" y="437602"/>
            <a:ext cx="4643020" cy="461665"/>
          </a:xfrm>
          <a:prstGeom prst="rect">
            <a:avLst/>
          </a:prstGeom>
        </p:spPr>
        <p:txBody>
          <a:bodyPr wrap="square">
            <a:spAutoFit/>
          </a:bodyPr>
          <a:lstStyle/>
          <a:p>
            <a:r>
              <a:rPr lang="en-US" sz="2400" b="1" dirty="0" smtClean="0"/>
              <a:t>And the last  method</a:t>
            </a:r>
            <a:r>
              <a:rPr lang="en-US" sz="2400" b="1" dirty="0"/>
              <a:t>: tab-under</a:t>
            </a:r>
          </a:p>
        </p:txBody>
      </p:sp>
    </p:spTree>
    <p:extLst>
      <p:ext uri="{BB962C8B-B14F-4D97-AF65-F5344CB8AC3E}">
        <p14:creationId xmlns:p14="http://schemas.microsoft.com/office/powerpoint/2010/main" val="4276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theme/theme1.xml><?xml version="1.0" encoding="utf-8"?>
<a:theme xmlns:a="http://schemas.openxmlformats.org/drawingml/2006/main" name="Базис">
  <a:themeElements>
    <a:clrScheme name="Другая 3">
      <a:dk1>
        <a:srgbClr val="000000"/>
      </a:dk1>
      <a:lt1>
        <a:srgbClr val="E5E5E5"/>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TM03457444[[fn=Базис]]</Template>
  <TotalTime>6313</TotalTime>
  <Words>1846</Words>
  <Application>Microsoft Office PowerPoint</Application>
  <PresentationFormat>Широкоэкранный</PresentationFormat>
  <Paragraphs>151</Paragraphs>
  <Slides>16</Slides>
  <Notes>11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Comic Sans MS</vt:lpstr>
      <vt:lpstr>Corbel</vt:lpstr>
      <vt:lpstr>Wingdings 3</vt:lpstr>
      <vt:lpstr>Базис</vt:lpstr>
      <vt:lpstr>Targeted Deanonymization via the Cache Side Channel: Attacks and Defenses</vt:lpstr>
      <vt:lpstr>  Plane </vt:lpstr>
      <vt:lpstr> Motivation </vt:lpstr>
      <vt:lpstr>Презентация PowerPoint</vt:lpstr>
      <vt:lpstr>Презентация PowerPoint</vt:lpstr>
      <vt:lpstr>Презентация PowerPoint</vt:lpstr>
      <vt:lpstr>Презентация PowerPoint</vt:lpstr>
      <vt:lpstr>Embedding methods:</vt:lpstr>
      <vt:lpstr>Презентация PowerPoint</vt:lpstr>
      <vt:lpstr>Презентация PowerPoint</vt:lpstr>
      <vt:lpstr>Презентация PowerPoint</vt:lpstr>
      <vt:lpstr>Defense: Leakuidator +</vt:lpstr>
      <vt:lpstr>Evaluation</vt:lpstr>
      <vt:lpstr>Future Work</vt:lpstr>
      <vt:lpstr> Conclusion</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and evaluation of an efficient secure computation system using ‘R’ for healthcare statistics</dc:title>
  <dc:creator>ASUS</dc:creator>
  <cp:lastModifiedBy>ASUS</cp:lastModifiedBy>
  <cp:revision>99</cp:revision>
  <dcterms:created xsi:type="dcterms:W3CDTF">2022-04-29T07:50:01Z</dcterms:created>
  <dcterms:modified xsi:type="dcterms:W3CDTF">2022-12-07T03:29:32Z</dcterms:modified>
</cp:coreProperties>
</file>