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12192000" cy="6858000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14" autoAdjust="0"/>
    <p:restoredTop sz="94660"/>
  </p:normalViewPr>
  <p:slideViewPr>
    <p:cSldViewPr snapToGrid="0">
      <p:cViewPr varScale="1">
        <p:scale>
          <a:sx n="72" d="100"/>
          <a:sy n="72" d="100"/>
        </p:scale>
        <p:origin x="840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7DD47A4-5ABA-4BC0-B3AC-C01551AC2220}" type="datetimeFigureOut">
              <a:rPr lang="ko-KR" altLang="en-US" smtClean="0"/>
              <a:t>2022-11-11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55F376C-7531-4513-B7C1-B8F2051A08A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5829097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28600" indent="-228600">
              <a:buAutoNum type="arabicPeriod"/>
            </a:pPr>
            <a:endParaRPr lang="en-US" altLang="ko-KR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55F376C-7531-4513-B7C1-B8F2051A08AE}" type="slidenum">
              <a:rPr lang="ko-KR" altLang="en-US" smtClean="0"/>
              <a:t>4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42740493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ko-KR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55F376C-7531-4513-B7C1-B8F2051A08AE}" type="slidenum">
              <a:rPr lang="ko-KR" altLang="en-US" smtClean="0"/>
              <a:t>5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59535463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55F376C-7531-4513-B7C1-B8F2051A08AE}" type="slidenum">
              <a:rPr lang="ko-KR" altLang="en-US" smtClean="0"/>
              <a:t>6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2110465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55F376C-7531-4513-B7C1-B8F2051A08AE}" type="slidenum">
              <a:rPr lang="ko-KR" altLang="en-US" smtClean="0"/>
              <a:t>7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82766298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55F376C-7531-4513-B7C1-B8F2051A08AE}" type="slidenum">
              <a:rPr lang="ko-KR" altLang="en-US" smtClean="0"/>
              <a:t>8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23248459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B4C93172-656A-9EF7-5BE0-DF8E2571C87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부제목 2">
            <a:extLst>
              <a:ext uri="{FF2B5EF4-FFF2-40B4-BE49-F238E27FC236}">
                <a16:creationId xmlns:a16="http://schemas.microsoft.com/office/drawing/2014/main" id="{DE799061-5528-1429-F194-35F0BB5EBC3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/>
              <a:t>클릭하여 마스터 부제목 스타일 편집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6D9E53ED-6519-470E-544A-4C2E45AC0B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7823BE-0958-4FA3-BF5A-B7DAFB48AAE0}" type="datetimeFigureOut">
              <a:rPr lang="ko-KR" altLang="en-US" smtClean="0"/>
              <a:t>2022-11-11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3198ECFE-F17A-FC4B-C886-822722AEFF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93272109-D32D-0EBE-3625-7557A1D6B6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EE914E-188B-4331-AF50-AFBA64BE666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005537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D9810E2E-398D-13D4-DA08-93994B70EA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>
            <a:extLst>
              <a:ext uri="{FF2B5EF4-FFF2-40B4-BE49-F238E27FC236}">
                <a16:creationId xmlns:a16="http://schemas.microsoft.com/office/drawing/2014/main" id="{D69B92F4-3EA9-9D4D-C7AB-D2EACA1046A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FF7B4B92-BE61-869B-A051-5C350D2901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7823BE-0958-4FA3-BF5A-B7DAFB48AAE0}" type="datetimeFigureOut">
              <a:rPr lang="ko-KR" altLang="en-US" smtClean="0"/>
              <a:t>2022-11-11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7F4B1766-5AC1-3211-7BA0-871056160B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4B6437AD-DE4F-F418-CF5C-3B519D4ABE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EE914E-188B-4331-AF50-AFBA64BE666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685825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>
            <a:extLst>
              <a:ext uri="{FF2B5EF4-FFF2-40B4-BE49-F238E27FC236}">
                <a16:creationId xmlns:a16="http://schemas.microsoft.com/office/drawing/2014/main" id="{F47A32B2-5D5D-D05B-7F76-2CE3A78CA5C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>
            <a:extLst>
              <a:ext uri="{FF2B5EF4-FFF2-40B4-BE49-F238E27FC236}">
                <a16:creationId xmlns:a16="http://schemas.microsoft.com/office/drawing/2014/main" id="{6D6F6886-C548-4221-6EAF-5BFD023A6D6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4CD7312D-F894-9B08-4B87-12B3D6DF5F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7823BE-0958-4FA3-BF5A-B7DAFB48AAE0}" type="datetimeFigureOut">
              <a:rPr lang="ko-KR" altLang="en-US" smtClean="0"/>
              <a:t>2022-11-11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D410C601-F8D6-390D-0F3F-00412D74FA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A01D4B3B-719F-1C41-A1EC-9EA736F961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EE914E-188B-4331-AF50-AFBA64BE666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410907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4D90836E-D3DA-4A11-0992-B5DD849F5C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8E80A13D-BA37-068E-5E27-3C29A43775D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A59B56DE-9CBE-2B63-EFA2-B51BCA5539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7823BE-0958-4FA3-BF5A-B7DAFB48AAE0}" type="datetimeFigureOut">
              <a:rPr lang="ko-KR" altLang="en-US" smtClean="0"/>
              <a:t>2022-11-11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E34297B5-31AF-DE84-D7C0-26D9DC3BD3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4F6F37E7-B7FA-7355-5869-84C10141A3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EE914E-188B-4331-AF50-AFBA64BE666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418029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89288235-5926-9DA9-26F9-52BD8480D5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8BBD69EC-913E-4FF0-C01F-DAF2AA41796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D8FAC42C-7746-110D-9531-0DAEA2859B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7823BE-0958-4FA3-BF5A-B7DAFB48AAE0}" type="datetimeFigureOut">
              <a:rPr lang="ko-KR" altLang="en-US" smtClean="0"/>
              <a:t>2022-11-11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F9B8C09E-DBFF-4B25-5840-5B6A3AA084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1FB130E8-B3EF-8212-B124-294EEACD93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EE914E-188B-4331-AF50-AFBA64BE666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448211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057CB720-C5F3-3A2A-2CA7-66F8CFAEA7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7F2578CA-08FA-431F-99D7-0A11AD133BA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내용 개체 틀 3">
            <a:extLst>
              <a:ext uri="{FF2B5EF4-FFF2-40B4-BE49-F238E27FC236}">
                <a16:creationId xmlns:a16="http://schemas.microsoft.com/office/drawing/2014/main" id="{32B31570-B1A7-6BBF-65A4-D57EDACA211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6B25A60B-1FA8-AE97-8199-9DFE610E17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7823BE-0958-4FA3-BF5A-B7DAFB48AAE0}" type="datetimeFigureOut">
              <a:rPr lang="ko-KR" altLang="en-US" smtClean="0"/>
              <a:t>2022-11-11</a:t>
            </a:fld>
            <a:endParaRPr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3972ECCC-E94E-AD5E-BE1F-B3FB59BDF0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B6025DC3-6D84-4BDE-2ED9-640B1BC477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EE914E-188B-4331-AF50-AFBA64BE666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28388762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D7B69A6B-C738-8EA2-E70D-A3375F02DB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9E18115E-0D65-E825-852D-109713755D7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4" name="내용 개체 틀 3">
            <a:extLst>
              <a:ext uri="{FF2B5EF4-FFF2-40B4-BE49-F238E27FC236}">
                <a16:creationId xmlns:a16="http://schemas.microsoft.com/office/drawing/2014/main" id="{E074BEB0-2E64-B3C3-CE50-7B1636EE437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5" name="텍스트 개체 틀 4">
            <a:extLst>
              <a:ext uri="{FF2B5EF4-FFF2-40B4-BE49-F238E27FC236}">
                <a16:creationId xmlns:a16="http://schemas.microsoft.com/office/drawing/2014/main" id="{851802B7-28C1-53F0-EE0F-DC9CAE6E18C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6" name="내용 개체 틀 5">
            <a:extLst>
              <a:ext uri="{FF2B5EF4-FFF2-40B4-BE49-F238E27FC236}">
                <a16:creationId xmlns:a16="http://schemas.microsoft.com/office/drawing/2014/main" id="{CE1812FB-4D08-46DA-D547-1342B36B44F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7" name="날짜 개체 틀 6">
            <a:extLst>
              <a:ext uri="{FF2B5EF4-FFF2-40B4-BE49-F238E27FC236}">
                <a16:creationId xmlns:a16="http://schemas.microsoft.com/office/drawing/2014/main" id="{CB867261-B699-F0BE-FD48-D825884BC3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7823BE-0958-4FA3-BF5A-B7DAFB48AAE0}" type="datetimeFigureOut">
              <a:rPr lang="ko-KR" altLang="en-US" smtClean="0"/>
              <a:t>2022-11-11</a:t>
            </a:fld>
            <a:endParaRPr lang="ko-KR" altLang="en-US"/>
          </a:p>
        </p:txBody>
      </p:sp>
      <p:sp>
        <p:nvSpPr>
          <p:cNvPr id="8" name="바닥글 개체 틀 7">
            <a:extLst>
              <a:ext uri="{FF2B5EF4-FFF2-40B4-BE49-F238E27FC236}">
                <a16:creationId xmlns:a16="http://schemas.microsoft.com/office/drawing/2014/main" id="{A764E0A5-559C-2AFE-1D4C-8F5A6FBA95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>
            <a:extLst>
              <a:ext uri="{FF2B5EF4-FFF2-40B4-BE49-F238E27FC236}">
                <a16:creationId xmlns:a16="http://schemas.microsoft.com/office/drawing/2014/main" id="{AFDEFE83-5CF8-5AB5-5E27-182EE7287E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EE914E-188B-4331-AF50-AFBA64BE666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5995020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D8AB2D42-DB5E-C677-09FD-24BD4412C7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날짜 개체 틀 2">
            <a:extLst>
              <a:ext uri="{FF2B5EF4-FFF2-40B4-BE49-F238E27FC236}">
                <a16:creationId xmlns:a16="http://schemas.microsoft.com/office/drawing/2014/main" id="{0C503793-79FD-1D55-4BA4-6FD6175A59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7823BE-0958-4FA3-BF5A-B7DAFB48AAE0}" type="datetimeFigureOut">
              <a:rPr lang="ko-KR" altLang="en-US" smtClean="0"/>
              <a:t>2022-11-11</a:t>
            </a:fld>
            <a:endParaRPr lang="ko-KR" altLang="en-US"/>
          </a:p>
        </p:txBody>
      </p:sp>
      <p:sp>
        <p:nvSpPr>
          <p:cNvPr id="4" name="바닥글 개체 틀 3">
            <a:extLst>
              <a:ext uri="{FF2B5EF4-FFF2-40B4-BE49-F238E27FC236}">
                <a16:creationId xmlns:a16="http://schemas.microsoft.com/office/drawing/2014/main" id="{24AEC9E7-59BF-D31B-9376-8855D8086D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>
            <a:extLst>
              <a:ext uri="{FF2B5EF4-FFF2-40B4-BE49-F238E27FC236}">
                <a16:creationId xmlns:a16="http://schemas.microsoft.com/office/drawing/2014/main" id="{92081934-781D-2252-4A0D-329C8B10B7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EE914E-188B-4331-AF50-AFBA64BE666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963992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>
            <a:extLst>
              <a:ext uri="{FF2B5EF4-FFF2-40B4-BE49-F238E27FC236}">
                <a16:creationId xmlns:a16="http://schemas.microsoft.com/office/drawing/2014/main" id="{C4A0DF32-D1D6-EFF8-1276-DF6B3D7FE0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7823BE-0958-4FA3-BF5A-B7DAFB48AAE0}" type="datetimeFigureOut">
              <a:rPr lang="ko-KR" altLang="en-US" smtClean="0"/>
              <a:t>2022-11-11</a:t>
            </a:fld>
            <a:endParaRPr lang="ko-KR" altLang="en-US"/>
          </a:p>
        </p:txBody>
      </p:sp>
      <p:sp>
        <p:nvSpPr>
          <p:cNvPr id="3" name="바닥글 개체 틀 2">
            <a:extLst>
              <a:ext uri="{FF2B5EF4-FFF2-40B4-BE49-F238E27FC236}">
                <a16:creationId xmlns:a16="http://schemas.microsoft.com/office/drawing/2014/main" id="{11685619-0C29-B3BD-B6E2-13A5AAF9B6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3842D32F-FA56-3E58-8421-98E7973407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EE914E-188B-4331-AF50-AFBA64BE666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567850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B8E13E4A-E62C-E11D-6B31-C443D3157B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38836E1A-342D-9581-364C-B3E9652E0B9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F273A946-3F79-4356-870C-CFA0735B14F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765BD011-A9AF-8F28-234A-8CC734FF8C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7823BE-0958-4FA3-BF5A-B7DAFB48AAE0}" type="datetimeFigureOut">
              <a:rPr lang="ko-KR" altLang="en-US" smtClean="0"/>
              <a:t>2022-11-11</a:t>
            </a:fld>
            <a:endParaRPr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871142FF-51B3-7647-28DD-FA186F7BFD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C78F1722-F6DE-5A9A-CC92-20FAC3F5C8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EE914E-188B-4331-AF50-AFBA64BE666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988982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4B29EBA8-544C-094C-B042-3449704C48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04F184E2-B3E7-5492-183F-DF992BAC4A6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098689E2-89BC-7749-E3E2-1128E7C716B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32E14D8A-54FD-B4FF-D3E0-9EC2EAF28F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7823BE-0958-4FA3-BF5A-B7DAFB48AAE0}" type="datetimeFigureOut">
              <a:rPr lang="ko-KR" altLang="en-US" smtClean="0"/>
              <a:t>2022-11-11</a:t>
            </a:fld>
            <a:endParaRPr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40E1D6A1-7A52-E632-BE6E-4F9AEFD7E2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79FFF07C-D7A0-7CD6-96F7-6266EE1128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EE914E-188B-4331-AF50-AFBA64BE666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6869048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>
            <a:extLst>
              <a:ext uri="{FF2B5EF4-FFF2-40B4-BE49-F238E27FC236}">
                <a16:creationId xmlns:a16="http://schemas.microsoft.com/office/drawing/2014/main" id="{2A19EE09-266D-5B71-EA90-3C01CE8603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738C1166-A9C7-DB94-739B-40A3E9E8481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94FD213A-0DF4-6A73-E80C-CD7B8CD0862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A7823BE-0958-4FA3-BF5A-B7DAFB48AAE0}" type="datetimeFigureOut">
              <a:rPr lang="ko-KR" altLang="en-US" smtClean="0"/>
              <a:t>2022-11-11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3DE87CCA-27BF-E4C1-31AD-4D9209E4F75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BC4D4B03-27D6-5017-BBDB-635EFB2DEAA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1EE914E-188B-4331-AF50-AFBA64BE666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4063493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17672E47-2015-031E-4ADE-5A8780C10D4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94825" y="1214438"/>
            <a:ext cx="10402350" cy="2387600"/>
          </a:xfrm>
        </p:spPr>
        <p:txBody>
          <a:bodyPr>
            <a:normAutofit fontScale="90000"/>
          </a:bodyPr>
          <a:lstStyle/>
          <a:p>
            <a:r>
              <a:rPr lang="en-US" altLang="ko-KR" dirty="0"/>
              <a:t>AI </a:t>
            </a:r>
            <a:r>
              <a:rPr lang="ko-KR" altLang="en-US" dirty="0"/>
              <a:t>사이버보안 체계를 위한</a:t>
            </a:r>
            <a:br>
              <a:rPr lang="en-US" altLang="ko-KR" dirty="0"/>
            </a:br>
            <a:r>
              <a:rPr lang="ko-KR" altLang="en-US" dirty="0"/>
              <a:t>블록체인 기반의 </a:t>
            </a:r>
            <a:r>
              <a:rPr lang="en-US" altLang="ko-KR" dirty="0"/>
              <a:t>Data-Preserving AI </a:t>
            </a:r>
            <a:r>
              <a:rPr lang="ko-KR" altLang="en-US" dirty="0"/>
              <a:t>학습환경 모델 </a:t>
            </a:r>
          </a:p>
        </p:txBody>
      </p:sp>
      <p:sp>
        <p:nvSpPr>
          <p:cNvPr id="3" name="부제목 2">
            <a:extLst>
              <a:ext uri="{FF2B5EF4-FFF2-40B4-BE49-F238E27FC236}">
                <a16:creationId xmlns:a16="http://schemas.microsoft.com/office/drawing/2014/main" id="{5EBB51E4-39CE-7E55-3565-B4D9759EDC51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4307992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B0CB455B-307A-4D7E-BE85-155A1A64D7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/>
              <a:t>목차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C8FA4D6D-EA13-D498-F40F-8057F3E961A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altLang="ko-KR" dirty="0"/>
              <a:t>AI</a:t>
            </a:r>
            <a:r>
              <a:rPr lang="ko-KR" altLang="en-US" dirty="0"/>
              <a:t>소개</a:t>
            </a:r>
            <a:endParaRPr lang="en-US" altLang="ko-KR" dirty="0"/>
          </a:p>
          <a:p>
            <a:pPr marL="0" indent="0">
              <a:buNone/>
            </a:pPr>
            <a:r>
              <a:rPr lang="en-US" altLang="ko-KR" dirty="0"/>
              <a:t>AI </a:t>
            </a:r>
            <a:r>
              <a:rPr lang="ko-KR" altLang="en-US" dirty="0"/>
              <a:t>사이버위협 사례</a:t>
            </a:r>
            <a:endParaRPr lang="en-US" altLang="ko-KR" dirty="0"/>
          </a:p>
          <a:p>
            <a:pPr marL="0" indent="0">
              <a:buNone/>
            </a:pPr>
            <a:r>
              <a:rPr lang="ko-KR" altLang="en-US" dirty="0"/>
              <a:t>관련연구 동향</a:t>
            </a:r>
            <a:endParaRPr lang="en-US" altLang="ko-KR" dirty="0"/>
          </a:p>
          <a:p>
            <a:pPr marL="0" indent="0">
              <a:buNone/>
            </a:pPr>
            <a:r>
              <a:rPr lang="en-US" altLang="ko-KR" dirty="0"/>
              <a:t>AI </a:t>
            </a:r>
            <a:r>
              <a:rPr lang="ko-KR" altLang="en-US" dirty="0"/>
              <a:t>학습데이터 특성</a:t>
            </a:r>
            <a:endParaRPr lang="en-US" altLang="ko-KR" dirty="0"/>
          </a:p>
          <a:p>
            <a:pPr marL="0" indent="0">
              <a:buNone/>
            </a:pPr>
            <a:r>
              <a:rPr lang="en-US" altLang="ko-KR" dirty="0"/>
              <a:t>AI</a:t>
            </a:r>
            <a:r>
              <a:rPr lang="ko-KR" altLang="en-US" dirty="0"/>
              <a:t>에 적용가능한 공격 기법</a:t>
            </a:r>
            <a:endParaRPr lang="en-US" altLang="ko-KR" dirty="0"/>
          </a:p>
          <a:p>
            <a:pPr marL="0" indent="0">
              <a:buNone/>
            </a:pPr>
            <a:r>
              <a:rPr lang="en-US" altLang="ko-KR" dirty="0"/>
              <a:t>AI </a:t>
            </a:r>
            <a:r>
              <a:rPr lang="ko-KR" altLang="en-US" dirty="0"/>
              <a:t>학습환경 모델</a:t>
            </a:r>
            <a:endParaRPr lang="en-US" altLang="ko-KR" dirty="0"/>
          </a:p>
          <a:p>
            <a:pPr marL="0" indent="0">
              <a:buNone/>
            </a:pPr>
            <a:r>
              <a:rPr lang="ko-KR" altLang="en-US" dirty="0"/>
              <a:t>결론</a:t>
            </a:r>
            <a:endParaRPr lang="en-US" altLang="ko-KR" dirty="0"/>
          </a:p>
          <a:p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31890432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4F11C52B-157B-B384-94BD-5DA79DBC02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/>
              <a:t>AI</a:t>
            </a:r>
            <a:endParaRPr lang="ko-KR" altLang="en-US" dirty="0"/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B52C5FAE-859C-7272-AC42-26A15938DC1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o-KR" altLang="en-US" dirty="0"/>
              <a:t>인공지능 기술 </a:t>
            </a:r>
            <a:r>
              <a:rPr lang="en-US" altLang="ko-KR" dirty="0"/>
              <a:t>: </a:t>
            </a:r>
            <a:r>
              <a:rPr lang="ko-KR" altLang="en-US" dirty="0"/>
              <a:t>작동과정에 대한 투명성 보장되지 않아 수동적 인식 영역에 제한되는 한계를 가짐</a:t>
            </a:r>
            <a:endParaRPr lang="en-US" altLang="ko-KR" dirty="0"/>
          </a:p>
          <a:p>
            <a:r>
              <a:rPr lang="ko-KR" altLang="en-US" dirty="0"/>
              <a:t>인공지능 학습을 위한 원시데이터</a:t>
            </a:r>
            <a:r>
              <a:rPr lang="en-US" altLang="ko-KR" dirty="0"/>
              <a:t> : AI </a:t>
            </a:r>
            <a:r>
              <a:rPr lang="ko-KR" altLang="en-US" dirty="0"/>
              <a:t>학습의 고도화</a:t>
            </a:r>
            <a:r>
              <a:rPr lang="en-US" altLang="ko-KR" dirty="0"/>
              <a:t> </a:t>
            </a:r>
            <a:r>
              <a:rPr lang="ko-KR" altLang="en-US" dirty="0"/>
              <a:t>위한 데이터 품질 확보가 필요함</a:t>
            </a:r>
            <a:endParaRPr lang="en-US" altLang="ko-KR" dirty="0"/>
          </a:p>
          <a:p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60327443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FD7975E9-60B2-97DA-D22E-A949623870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AI </a:t>
            </a:r>
            <a:r>
              <a:rPr lang="ko-KR" altLang="en-US" dirty="0"/>
              <a:t>사이버위협 사례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4ADE3880-2FEF-F60B-A57E-54B5DE6FDEB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en-US" altLang="ko-KR" dirty="0"/>
              <a:t>AI </a:t>
            </a:r>
            <a:r>
              <a:rPr lang="ko-KR" altLang="en-US" dirty="0"/>
              <a:t>쳇봇 악의적 학습 유도</a:t>
            </a:r>
            <a:endParaRPr lang="en-US" altLang="ko-KR" dirty="0"/>
          </a:p>
          <a:p>
            <a:pPr marL="514350" indent="-514350">
              <a:buFont typeface="+mj-lt"/>
              <a:buAutoNum type="arabicPeriod"/>
            </a:pPr>
            <a:r>
              <a:rPr lang="ko-KR" altLang="en-US" dirty="0"/>
              <a:t>적대적 스티커 기반 공격</a:t>
            </a:r>
            <a:endParaRPr lang="en-US" altLang="ko-KR" dirty="0"/>
          </a:p>
          <a:p>
            <a:pPr marL="514350" indent="-514350">
              <a:buFont typeface="+mj-lt"/>
              <a:buAutoNum type="arabicPeriod"/>
            </a:pPr>
            <a:r>
              <a:rPr lang="ko-KR" altLang="en-US" dirty="0"/>
              <a:t>미국 플로리다주 브로워드 카운티의 범죄 재발 가능성 예측 오류</a:t>
            </a:r>
            <a:endParaRPr lang="en-US" altLang="ko-KR" dirty="0"/>
          </a:p>
          <a:p>
            <a:pPr marL="514350" indent="-514350">
              <a:buFont typeface="+mj-lt"/>
              <a:buAutoNum type="arabicPeriod"/>
            </a:pPr>
            <a:r>
              <a:rPr lang="ko-KR" altLang="en-US" dirty="0"/>
              <a:t>딥러닝을 통한 의료 기록 위조</a:t>
            </a:r>
            <a:endParaRPr lang="en-US" altLang="ko-KR" dirty="0"/>
          </a:p>
          <a:p>
            <a:pPr marL="514350" indent="-514350">
              <a:buFont typeface="+mj-lt"/>
              <a:buAutoNum type="arabicPeriod"/>
            </a:pPr>
            <a:r>
              <a:rPr lang="en-US" altLang="ko-KR" dirty="0"/>
              <a:t>AI</a:t>
            </a:r>
            <a:r>
              <a:rPr lang="ko-KR" altLang="en-US" dirty="0"/>
              <a:t>를 활용한 </a:t>
            </a:r>
            <a:r>
              <a:rPr lang="ko-KR" altLang="en-US" dirty="0" err="1"/>
              <a:t>딥페이크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56395633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D6417C99-AC31-2A88-14EE-32CA4FF1B4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관련 연구 동향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34D2777C-0F1C-789C-0706-08E30F167FD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dirty="0"/>
              <a:t>Kim(2019)</a:t>
            </a:r>
          </a:p>
          <a:p>
            <a:r>
              <a:rPr lang="en-US" altLang="ko-KR" dirty="0"/>
              <a:t>Aum(2019)</a:t>
            </a:r>
          </a:p>
          <a:p>
            <a:r>
              <a:rPr lang="en-US" altLang="ko-KR" dirty="0"/>
              <a:t>Asaph(2016)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99557490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90AB771D-FA38-4F84-1755-8E14A0C334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AI </a:t>
            </a:r>
            <a:r>
              <a:rPr lang="ko-KR" altLang="en-US" dirty="0"/>
              <a:t>학습데이터 특성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D207411B-1E5C-E8CD-5895-3D8CC5BB113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ko-KR" altLang="en-US" dirty="0"/>
              <a:t>딥러닝을 활용하여 특정 기능의 </a:t>
            </a:r>
            <a:r>
              <a:rPr lang="en-US" altLang="ko-KR" dirty="0"/>
              <a:t>AI </a:t>
            </a:r>
            <a:r>
              <a:rPr lang="ko-KR" altLang="en-US" dirty="0"/>
              <a:t>모델을 구현위해 목적에 맞는 데이터셋 구성</a:t>
            </a:r>
            <a:endParaRPr lang="en-US" altLang="ko-KR" dirty="0"/>
          </a:p>
          <a:p>
            <a:r>
              <a:rPr lang="ko-KR" altLang="en-US" dirty="0"/>
              <a:t>데이터 수집</a:t>
            </a:r>
            <a:endParaRPr lang="en-US" altLang="ko-KR" dirty="0"/>
          </a:p>
          <a:p>
            <a:r>
              <a:rPr lang="ko-KR" altLang="en-US" dirty="0"/>
              <a:t>데이터 전처리</a:t>
            </a:r>
            <a:endParaRPr lang="en-US" altLang="ko-KR" dirty="0"/>
          </a:p>
          <a:p>
            <a:r>
              <a:rPr lang="ko-KR" altLang="en-US" dirty="0"/>
              <a:t>데이터 분석</a:t>
            </a:r>
          </a:p>
        </p:txBody>
      </p:sp>
    </p:spTree>
    <p:extLst>
      <p:ext uri="{BB962C8B-B14F-4D97-AF65-F5344CB8AC3E}">
        <p14:creationId xmlns:p14="http://schemas.microsoft.com/office/powerpoint/2010/main" val="113720680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0929B4E3-DB81-2D84-748F-D5FE2EEF10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AI</a:t>
            </a:r>
            <a:r>
              <a:rPr lang="ko-KR" altLang="en-US" dirty="0"/>
              <a:t>에 적용 가능한 공격기법</a:t>
            </a:r>
          </a:p>
        </p:txBody>
      </p:sp>
      <p:graphicFrame>
        <p:nvGraphicFramePr>
          <p:cNvPr id="4" name="표 4">
            <a:extLst>
              <a:ext uri="{FF2B5EF4-FFF2-40B4-BE49-F238E27FC236}">
                <a16:creationId xmlns:a16="http://schemas.microsoft.com/office/drawing/2014/main" id="{2DEB4213-F617-01D1-20F1-6E5ACA8CBF3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245735501"/>
              </p:ext>
            </p:extLst>
          </p:nvPr>
        </p:nvGraphicFramePr>
        <p:xfrm>
          <a:off x="838200" y="1825625"/>
          <a:ext cx="10515600" cy="3479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66394">
                  <a:extLst>
                    <a:ext uri="{9D8B030D-6E8A-4147-A177-3AD203B41FA5}">
                      <a16:colId xmlns:a16="http://schemas.microsoft.com/office/drawing/2014/main" val="2082406006"/>
                    </a:ext>
                  </a:extLst>
                </a:gridCol>
                <a:gridCol w="8149206">
                  <a:extLst>
                    <a:ext uri="{9D8B030D-6E8A-4147-A177-3AD203B41FA5}">
                      <a16:colId xmlns:a16="http://schemas.microsoft.com/office/drawing/2014/main" val="125335828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dirty="0"/>
                        <a:t>Attack method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dirty="0"/>
                        <a:t>Description</a:t>
                      </a:r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8058278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dirty="0"/>
                        <a:t>Poisoning attack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dirty="0"/>
                        <a:t>A type of causal attack that injects a hostile sample into a training data set, disrupting the availability and integrity of a machine learning </a:t>
                      </a:r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8905748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dirty="0"/>
                        <a:t>Evasion attack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dirty="0"/>
                        <a:t>Attacks that significantly reduce the overall security of the target system by generating some hostile samples that an attacker can evade </a:t>
                      </a:r>
                      <a:r>
                        <a:rPr lang="en-US" altLang="ko-KR" dirty="0" err="1"/>
                        <a:t>detectio</a:t>
                      </a:r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4184669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dirty="0"/>
                        <a:t>Impersonate attack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dirty="0"/>
                        <a:t>Generate specific hostile samples so that existing machine-learning-based systems use a different label than the impersonated sample to misclassify the original sample</a:t>
                      </a:r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5201302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dirty="0"/>
                        <a:t>Inversion attack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dirty="0"/>
                        <a:t>It is an attack that collects some basic information about the target system model by using API provided by the machine learning system, and reversely analyzes the basic information to steal sensitive information</a:t>
                      </a:r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5230328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0373254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843A5C41-2465-AA64-7375-D9AE3F11AB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AI </a:t>
            </a:r>
            <a:r>
              <a:rPr lang="ko-KR" altLang="en-US" dirty="0"/>
              <a:t>학습환경 모델</a:t>
            </a:r>
          </a:p>
        </p:txBody>
      </p:sp>
      <p:pic>
        <p:nvPicPr>
          <p:cNvPr id="7" name="그림 6">
            <a:extLst>
              <a:ext uri="{FF2B5EF4-FFF2-40B4-BE49-F238E27FC236}">
                <a16:creationId xmlns:a16="http://schemas.microsoft.com/office/drawing/2014/main" id="{0251D839-E7B2-1518-4608-DB15502CE76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8200" y="1825625"/>
            <a:ext cx="5181600" cy="3454400"/>
          </a:xfrm>
          <a:prstGeom prst="rect">
            <a:avLst/>
          </a:prstGeom>
        </p:spPr>
      </p:pic>
      <p:pic>
        <p:nvPicPr>
          <p:cNvPr id="9" name="그림 8">
            <a:extLst>
              <a:ext uri="{FF2B5EF4-FFF2-40B4-BE49-F238E27FC236}">
                <a16:creationId xmlns:a16="http://schemas.microsoft.com/office/drawing/2014/main" id="{9E4EF0C7-F279-1E78-5BBC-C23D4B9D662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96000" y="1825625"/>
            <a:ext cx="4793551" cy="345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823373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제목 4">
            <a:extLst>
              <a:ext uri="{FF2B5EF4-FFF2-40B4-BE49-F238E27FC236}">
                <a16:creationId xmlns:a16="http://schemas.microsoft.com/office/drawing/2014/main" id="{7883783D-1C2F-15DB-AE66-4BEF6974D5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/>
              <a:t>결론</a:t>
            </a:r>
          </a:p>
        </p:txBody>
      </p:sp>
      <p:sp>
        <p:nvSpPr>
          <p:cNvPr id="6" name="내용 개체 틀 5">
            <a:extLst>
              <a:ext uri="{FF2B5EF4-FFF2-40B4-BE49-F238E27FC236}">
                <a16:creationId xmlns:a16="http://schemas.microsoft.com/office/drawing/2014/main" id="{71DFC6E8-137F-4780-013F-BCE729A9E80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o-KR" altLang="en-US" dirty="0"/>
              <a:t>사이버 보안 관점 </a:t>
            </a:r>
            <a:r>
              <a:rPr lang="en-US" altLang="ko-KR" dirty="0"/>
              <a:t>AI </a:t>
            </a:r>
            <a:r>
              <a:rPr lang="ko-KR" altLang="en-US" dirty="0"/>
              <a:t>학습데이터 부정확한 사례 및 사이버보안 공격 방법 분석으로 학습데이터 관리 필요성 확인</a:t>
            </a:r>
            <a:endParaRPr lang="en-US" altLang="ko-KR" dirty="0"/>
          </a:p>
          <a:p>
            <a:r>
              <a:rPr lang="ko-KR" altLang="en-US" dirty="0"/>
              <a:t>학습데이터 무결성 검증을 위해 블록체인 기반의 학습데이터 구축모델</a:t>
            </a:r>
            <a:r>
              <a:rPr lang="en-US" altLang="ko-KR" dirty="0"/>
              <a:t>(Data-preserving) </a:t>
            </a:r>
            <a:r>
              <a:rPr lang="ko-KR" altLang="en-US" dirty="0"/>
              <a:t>제시</a:t>
            </a:r>
          </a:p>
        </p:txBody>
      </p:sp>
    </p:spTree>
    <p:extLst>
      <p:ext uri="{BB962C8B-B14F-4D97-AF65-F5344CB8AC3E}">
        <p14:creationId xmlns:p14="http://schemas.microsoft.com/office/powerpoint/2010/main" val="243348445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115</TotalTime>
  <Words>280</Words>
  <Application>Microsoft Office PowerPoint</Application>
  <PresentationFormat>와이드스크린</PresentationFormat>
  <Paragraphs>47</Paragraphs>
  <Slides>9</Slides>
  <Notes>5</Notes>
  <HiddenSlides>0</HiddenSlides>
  <MMClips>0</MMClips>
  <ScaleCrop>false</ScaleCrop>
  <HeadingPairs>
    <vt:vector size="6" baseType="variant">
      <vt:variant>
        <vt:lpstr>사용한 글꼴</vt:lpstr>
      </vt:variant>
      <vt:variant>
        <vt:i4>2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9</vt:i4>
      </vt:variant>
    </vt:vector>
  </HeadingPairs>
  <TitlesOfParts>
    <vt:vector size="12" baseType="lpstr">
      <vt:lpstr>맑은 고딕</vt:lpstr>
      <vt:lpstr>Arial</vt:lpstr>
      <vt:lpstr>Office 테마</vt:lpstr>
      <vt:lpstr>AI 사이버보안 체계를 위한 블록체인 기반의 Data-Preserving AI 학습환경 모델 </vt:lpstr>
      <vt:lpstr>목차</vt:lpstr>
      <vt:lpstr>AI</vt:lpstr>
      <vt:lpstr>AI 사이버위협 사례</vt:lpstr>
      <vt:lpstr>관련 연구 동향</vt:lpstr>
      <vt:lpstr>AI 학습데이터 특성</vt:lpstr>
      <vt:lpstr>AI에 적용 가능한 공격기법</vt:lpstr>
      <vt:lpstr>AI 학습환경 모델</vt:lpstr>
      <vt:lpstr>결론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AI 사이버보안 체계를 위한 블록체인 기반의 Data-Preserving AI 학습환경 모델 </dc:title>
  <dc:creator>김은성</dc:creator>
  <cp:lastModifiedBy>김 은성</cp:lastModifiedBy>
  <cp:revision>3</cp:revision>
  <dcterms:created xsi:type="dcterms:W3CDTF">2022-10-25T21:08:37Z</dcterms:created>
  <dcterms:modified xsi:type="dcterms:W3CDTF">2022-11-11T01:07:35Z</dcterms:modified>
</cp:coreProperties>
</file>