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4" autoAdjust="0"/>
    <p:restoredTop sz="94660"/>
  </p:normalViewPr>
  <p:slideViewPr>
    <p:cSldViewPr snapToGrid="0">
      <p:cViewPr varScale="1">
        <p:scale>
          <a:sx n="72" d="100"/>
          <a:sy n="72" d="100"/>
        </p:scale>
        <p:origin x="84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DD47A4-5ABA-4BC0-B3AC-C01551AC2220}" type="datetimeFigureOut">
              <a:rPr lang="ko-KR" altLang="en-US" smtClean="0"/>
              <a:t>2022-11-11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F376C-7531-4513-B7C1-B8F2051A08A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2909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F376C-7531-4513-B7C1-B8F2051A08AE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74049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F376C-7531-4513-B7C1-B8F2051A08AE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953546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F376C-7531-4513-B7C1-B8F2051A08AE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11046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F376C-7531-4513-B7C1-B8F2051A08AE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276629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F376C-7531-4513-B7C1-B8F2051A08AE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24845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4C93172-656A-9EF7-5BE0-DF8E2571C8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DE799061-5528-1429-F194-35F0BB5EBC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D9E53ED-6519-470E-544A-4C2E45AC0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823BE-0958-4FA3-BF5A-B7DAFB48AAE0}" type="datetimeFigureOut">
              <a:rPr lang="ko-KR" altLang="en-US" smtClean="0"/>
              <a:t>2022-11-11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198ECFE-F17A-FC4B-C886-822722AEF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3272109-D32D-0EBE-3625-7557A1D6B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E914E-188B-4331-AF50-AFBA64BE666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553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9810E2E-398D-13D4-DA08-93994B70E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69B92F4-3EA9-9D4D-C7AB-D2EACA1046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F7B4B92-BE61-869B-A051-5C350D290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823BE-0958-4FA3-BF5A-B7DAFB48AAE0}" type="datetimeFigureOut">
              <a:rPr lang="ko-KR" altLang="en-US" smtClean="0"/>
              <a:t>2022-11-11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F4B1766-5AC1-3211-7BA0-871056160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B6437AD-DE4F-F418-CF5C-3B519D4AB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E914E-188B-4331-AF50-AFBA64BE666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68582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F47A32B2-5D5D-D05B-7F76-2CE3A78CA5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D6F6886-C548-4221-6EAF-5BFD023A6D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CD7312D-F894-9B08-4B87-12B3D6DF5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823BE-0958-4FA3-BF5A-B7DAFB48AAE0}" type="datetimeFigureOut">
              <a:rPr lang="ko-KR" altLang="en-US" smtClean="0"/>
              <a:t>2022-11-11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410C601-F8D6-390D-0F3F-00412D74F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01D4B3B-719F-1C41-A1EC-9EA736F96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E914E-188B-4331-AF50-AFBA64BE666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1090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D90836E-D3DA-4A11-0992-B5DD849F5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E80A13D-BA37-068E-5E27-3C29A43775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59B56DE-9CBE-2B63-EFA2-B51BCA553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823BE-0958-4FA3-BF5A-B7DAFB48AAE0}" type="datetimeFigureOut">
              <a:rPr lang="ko-KR" altLang="en-US" smtClean="0"/>
              <a:t>2022-11-11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34297B5-31AF-DE84-D7C0-26D9DC3BD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F6F37E7-B7FA-7355-5869-84C10141A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E914E-188B-4331-AF50-AFBA64BE666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41802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9288235-5926-9DA9-26F9-52BD8480D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BBD69EC-913E-4FF0-C01F-DAF2AA4179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8FAC42C-7746-110D-9531-0DAEA2859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823BE-0958-4FA3-BF5A-B7DAFB48AAE0}" type="datetimeFigureOut">
              <a:rPr lang="ko-KR" altLang="en-US" smtClean="0"/>
              <a:t>2022-11-11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9B8C09E-DBFF-4B25-5840-5B6A3AA08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FB130E8-B3EF-8212-B124-294EEACD9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E914E-188B-4331-AF50-AFBA64BE666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4821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57CB720-C5F3-3A2A-2CA7-66F8CFAEA7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F2578CA-08FA-431F-99D7-0A11AD133B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32B31570-B1A7-6BBF-65A4-D57EDACA21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25A60B-1FA8-AE97-8199-9DFE610E17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823BE-0958-4FA3-BF5A-B7DAFB48AAE0}" type="datetimeFigureOut">
              <a:rPr lang="ko-KR" altLang="en-US" smtClean="0"/>
              <a:t>2022-11-11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972ECCC-E94E-AD5E-BE1F-B3FB59BDF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6025DC3-6D84-4BDE-2ED9-640B1BC47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E914E-188B-4331-AF50-AFBA64BE666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83887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7B69A6B-C738-8EA2-E70D-A3375F02D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E18115E-0D65-E825-852D-109713755D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074BEB0-2E64-B3C3-CE50-7B1636EE43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51802B7-28C1-53F0-EE0F-DC9CAE6E18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CE1812FB-4D08-46DA-D547-1342B36B44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CB867261-B699-F0BE-FD48-D825884BC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823BE-0958-4FA3-BF5A-B7DAFB48AAE0}" type="datetimeFigureOut">
              <a:rPr lang="ko-KR" altLang="en-US" smtClean="0"/>
              <a:t>2022-11-11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764E0A5-559C-2AFE-1D4C-8F5A6FBA9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FDEFE83-5CF8-5AB5-5E27-182EE7287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E914E-188B-4331-AF50-AFBA64BE666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99502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8AB2D42-DB5E-C677-09FD-24BD4412C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0C503793-79FD-1D55-4BA4-6FD6175A5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823BE-0958-4FA3-BF5A-B7DAFB48AAE0}" type="datetimeFigureOut">
              <a:rPr lang="ko-KR" altLang="en-US" smtClean="0"/>
              <a:t>2022-11-11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24AEC9E7-59BF-D31B-9376-8855D8086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2081934-781D-2252-4A0D-329C8B10B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E914E-188B-4331-AF50-AFBA64BE666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96399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C4A0DF32-D1D6-EFF8-1276-DF6B3D7FE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823BE-0958-4FA3-BF5A-B7DAFB48AAE0}" type="datetimeFigureOut">
              <a:rPr lang="ko-KR" altLang="en-US" smtClean="0"/>
              <a:t>2022-11-11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11685619-0C29-B3BD-B6E2-13A5AAF9B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3842D32F-FA56-3E58-8421-98E797340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E914E-188B-4331-AF50-AFBA64BE666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6785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8E13E4A-E62C-E11D-6B31-C443D3157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8836E1A-342D-9581-364C-B3E9652E0B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F273A946-3F79-4356-870C-CFA0735B14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65BD011-A9AF-8F28-234A-8CC734FF8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823BE-0958-4FA3-BF5A-B7DAFB48AAE0}" type="datetimeFigureOut">
              <a:rPr lang="ko-KR" altLang="en-US" smtClean="0"/>
              <a:t>2022-11-11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71142FF-51B3-7647-28DD-FA186F7BF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78F1722-F6DE-5A9A-CC92-20FAC3F5C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E914E-188B-4331-AF50-AFBA64BE666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98898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B29EBA8-544C-094C-B042-3449704C4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04F184E2-B3E7-5492-183F-DF992BAC4A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098689E2-89BC-7749-E3E2-1128E7C716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2E14D8A-54FD-B4FF-D3E0-9EC2EAF28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823BE-0958-4FA3-BF5A-B7DAFB48AAE0}" type="datetimeFigureOut">
              <a:rPr lang="ko-KR" altLang="en-US" smtClean="0"/>
              <a:t>2022-11-11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0E1D6A1-7A52-E632-BE6E-4F9AEFD7E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9FFF07C-D7A0-7CD6-96F7-6266EE112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E914E-188B-4331-AF50-AFBA64BE666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6904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2A19EE09-266D-5B71-EA90-3C01CE860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38C1166-A9C7-DB94-739B-40A3E9E848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4FD213A-0DF4-6A73-E80C-CD7B8CD086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7823BE-0958-4FA3-BF5A-B7DAFB48AAE0}" type="datetimeFigureOut">
              <a:rPr lang="ko-KR" altLang="en-US" smtClean="0"/>
              <a:t>2022-11-11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DE87CCA-27BF-E4C1-31AD-4D9209E4F7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C4D4B03-27D6-5017-BBDB-635EFB2DEA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EE914E-188B-4331-AF50-AFBA64BE666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6349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7672E47-2015-031E-4ADE-5A8780C10D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4825" y="1214438"/>
            <a:ext cx="10402350" cy="2387600"/>
          </a:xfrm>
        </p:spPr>
        <p:txBody>
          <a:bodyPr>
            <a:normAutofit fontScale="90000"/>
          </a:bodyPr>
          <a:lstStyle/>
          <a:p>
            <a:r>
              <a:rPr lang="en-US" altLang="ko-KR" dirty="0"/>
              <a:t>AI </a:t>
            </a:r>
            <a:r>
              <a:rPr lang="ko-KR" altLang="en-US" dirty="0"/>
              <a:t>사이버보안 체계를 위한</a:t>
            </a:r>
            <a:br>
              <a:rPr lang="en-US" altLang="ko-KR" dirty="0"/>
            </a:br>
            <a:r>
              <a:rPr lang="ko-KR" altLang="en-US" dirty="0"/>
              <a:t>블록체인 기반의 </a:t>
            </a:r>
            <a:r>
              <a:rPr lang="en-US" altLang="ko-KR" dirty="0"/>
              <a:t>Data-Preserving AI </a:t>
            </a:r>
            <a:r>
              <a:rPr lang="ko-KR" altLang="en-US" dirty="0"/>
              <a:t>학습환경 모델 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5EBB51E4-39CE-7E55-3565-B4D9759EDC5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3079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0CB455B-307A-4D7E-BE85-155A1A64D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목차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8FA4D6D-EA13-D498-F40F-8057F3E96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dirty="0"/>
              <a:t>AI</a:t>
            </a:r>
            <a:r>
              <a:rPr lang="ko-KR" altLang="en-US" dirty="0"/>
              <a:t>소개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AI </a:t>
            </a:r>
            <a:r>
              <a:rPr lang="ko-KR" altLang="en-US" dirty="0"/>
              <a:t>사이버위협 사례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dirty="0"/>
              <a:t>관련연구 동향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AI </a:t>
            </a:r>
            <a:r>
              <a:rPr lang="ko-KR" altLang="en-US" dirty="0"/>
              <a:t>학습데이터 특성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AI</a:t>
            </a:r>
            <a:r>
              <a:rPr lang="ko-KR" altLang="en-US" dirty="0"/>
              <a:t>에 적용가능한 공격 기법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AI </a:t>
            </a:r>
            <a:r>
              <a:rPr lang="ko-KR" altLang="en-US" dirty="0"/>
              <a:t>학습환경 모델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dirty="0"/>
              <a:t>결론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18904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F11C52B-157B-B384-94BD-5DA79DBC0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AI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52C5FAE-859C-7272-AC42-26A15938DC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인공지능 기술 </a:t>
            </a:r>
            <a:r>
              <a:rPr lang="en-US" altLang="ko-KR" dirty="0"/>
              <a:t>: </a:t>
            </a:r>
            <a:r>
              <a:rPr lang="ko-KR" altLang="en-US" dirty="0"/>
              <a:t>작동과정에 대한 투명성 보장되지 않아 수동적 인식 영역에 제한되는 한계를 가짐</a:t>
            </a:r>
            <a:endParaRPr lang="en-US" altLang="ko-KR" dirty="0"/>
          </a:p>
          <a:p>
            <a:r>
              <a:rPr lang="ko-KR" altLang="en-US" dirty="0"/>
              <a:t>인공지능 학습을 위한 원시데이터</a:t>
            </a:r>
            <a:r>
              <a:rPr lang="en-US" altLang="ko-KR" dirty="0"/>
              <a:t> : AI </a:t>
            </a:r>
            <a:r>
              <a:rPr lang="ko-KR" altLang="en-US" dirty="0"/>
              <a:t>학습의 고도화</a:t>
            </a:r>
            <a:r>
              <a:rPr lang="en-US" altLang="ko-KR" dirty="0"/>
              <a:t> </a:t>
            </a:r>
            <a:r>
              <a:rPr lang="ko-KR" altLang="en-US" dirty="0"/>
              <a:t>위한 데이터 품질 확보가 필요함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03274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D7975E9-60B2-97DA-D22E-A94962387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AI </a:t>
            </a:r>
            <a:r>
              <a:rPr lang="ko-KR" altLang="en-US" dirty="0"/>
              <a:t>사이버위협 사례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ADE3880-2FEF-F60B-A57E-54B5DE6FDE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altLang="ko-KR" dirty="0"/>
              <a:t>AI </a:t>
            </a:r>
            <a:r>
              <a:rPr lang="ko-KR" altLang="en-US" dirty="0"/>
              <a:t>쳇봇 악의적 학습 유도</a:t>
            </a:r>
            <a:endParaRPr lang="en-US" altLang="ko-KR" dirty="0"/>
          </a:p>
          <a:p>
            <a:pPr marL="514350" indent="-514350">
              <a:buFont typeface="+mj-lt"/>
              <a:buAutoNum type="arabicPeriod"/>
            </a:pPr>
            <a:r>
              <a:rPr lang="ko-KR" altLang="en-US" dirty="0"/>
              <a:t>적대적 스티커 기반 공격</a:t>
            </a:r>
            <a:endParaRPr lang="en-US" altLang="ko-KR" dirty="0"/>
          </a:p>
          <a:p>
            <a:pPr marL="514350" indent="-514350">
              <a:buFont typeface="+mj-lt"/>
              <a:buAutoNum type="arabicPeriod"/>
            </a:pPr>
            <a:r>
              <a:rPr lang="ko-KR" altLang="en-US" dirty="0"/>
              <a:t>미국 플로리다주 브로워드 카운티의 범죄 재발 가능성 예측 오류</a:t>
            </a:r>
            <a:endParaRPr lang="en-US" altLang="ko-KR" dirty="0"/>
          </a:p>
          <a:p>
            <a:pPr marL="514350" indent="-514350">
              <a:buFont typeface="+mj-lt"/>
              <a:buAutoNum type="arabicPeriod"/>
            </a:pPr>
            <a:r>
              <a:rPr lang="ko-KR" altLang="en-US" dirty="0"/>
              <a:t>딥러닝을 통한 의료 기록 위조</a:t>
            </a:r>
            <a:endParaRPr lang="en-US" altLang="ko-KR" dirty="0"/>
          </a:p>
          <a:p>
            <a:pPr marL="514350" indent="-514350">
              <a:buFont typeface="+mj-lt"/>
              <a:buAutoNum type="arabicPeriod"/>
            </a:pPr>
            <a:r>
              <a:rPr lang="en-US" altLang="ko-KR" dirty="0"/>
              <a:t>AI</a:t>
            </a:r>
            <a:r>
              <a:rPr lang="ko-KR" altLang="en-US" dirty="0"/>
              <a:t>를 활용한 </a:t>
            </a:r>
            <a:r>
              <a:rPr lang="ko-KR" altLang="en-US" dirty="0" err="1"/>
              <a:t>딥페이크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63956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417C99-AC31-2A88-14EE-32CA4FF1B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관련 연구 동향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4D2777C-0F1C-789C-0706-08E30F167F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Kim(2019)</a:t>
            </a:r>
          </a:p>
          <a:p>
            <a:r>
              <a:rPr lang="en-US" altLang="ko-KR" dirty="0"/>
              <a:t>Aum(2019)</a:t>
            </a:r>
          </a:p>
          <a:p>
            <a:r>
              <a:rPr lang="en-US" altLang="ko-KR" dirty="0"/>
              <a:t>Asaph(2016)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955749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0AB771D-FA38-4F84-1755-8E14A0C33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AI </a:t>
            </a:r>
            <a:r>
              <a:rPr lang="ko-KR" altLang="en-US" dirty="0"/>
              <a:t>학습데이터 특성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207411B-1E5C-E8CD-5895-3D8CC5BB11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o-KR" altLang="en-US" dirty="0"/>
              <a:t>딥러닝을 활용하여 특정 기능의 </a:t>
            </a:r>
            <a:r>
              <a:rPr lang="en-US" altLang="ko-KR" dirty="0"/>
              <a:t>AI </a:t>
            </a:r>
            <a:r>
              <a:rPr lang="ko-KR" altLang="en-US" dirty="0"/>
              <a:t>모델을 구현위해 목적에 맞는 데이터셋 구성</a:t>
            </a:r>
            <a:endParaRPr lang="en-US" altLang="ko-KR" dirty="0"/>
          </a:p>
          <a:p>
            <a:r>
              <a:rPr lang="ko-KR" altLang="en-US" dirty="0"/>
              <a:t>데이터 수집</a:t>
            </a:r>
            <a:endParaRPr lang="en-US" altLang="ko-KR" dirty="0"/>
          </a:p>
          <a:p>
            <a:r>
              <a:rPr lang="ko-KR" altLang="en-US" dirty="0"/>
              <a:t>데이터 전처리</a:t>
            </a:r>
            <a:endParaRPr lang="en-US" altLang="ko-KR" dirty="0"/>
          </a:p>
          <a:p>
            <a:r>
              <a:rPr lang="ko-KR" altLang="en-US" dirty="0"/>
              <a:t>데이터 분석</a:t>
            </a:r>
          </a:p>
        </p:txBody>
      </p:sp>
    </p:spTree>
    <p:extLst>
      <p:ext uri="{BB962C8B-B14F-4D97-AF65-F5344CB8AC3E}">
        <p14:creationId xmlns:p14="http://schemas.microsoft.com/office/powerpoint/2010/main" val="11372068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929B4E3-DB81-2D84-748F-D5FE2EEF1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AI</a:t>
            </a:r>
            <a:r>
              <a:rPr lang="ko-KR" altLang="en-US" dirty="0"/>
              <a:t>에 적용 가능한 공격기법</a:t>
            </a:r>
          </a:p>
        </p:txBody>
      </p:sp>
      <p:graphicFrame>
        <p:nvGraphicFramePr>
          <p:cNvPr id="4" name="표 4">
            <a:extLst>
              <a:ext uri="{FF2B5EF4-FFF2-40B4-BE49-F238E27FC236}">
                <a16:creationId xmlns:a16="http://schemas.microsoft.com/office/drawing/2014/main" id="{2DEB4213-F617-01D1-20F1-6E5ACA8CBF3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5735501"/>
              </p:ext>
            </p:extLst>
          </p:nvPr>
        </p:nvGraphicFramePr>
        <p:xfrm>
          <a:off x="838200" y="1825625"/>
          <a:ext cx="10515600" cy="347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6394">
                  <a:extLst>
                    <a:ext uri="{9D8B030D-6E8A-4147-A177-3AD203B41FA5}">
                      <a16:colId xmlns:a16="http://schemas.microsoft.com/office/drawing/2014/main" val="2082406006"/>
                    </a:ext>
                  </a:extLst>
                </a:gridCol>
                <a:gridCol w="8149206">
                  <a:extLst>
                    <a:ext uri="{9D8B030D-6E8A-4147-A177-3AD203B41FA5}">
                      <a16:colId xmlns:a16="http://schemas.microsoft.com/office/drawing/2014/main" val="12533582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Attack method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Description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05827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Poisoning attack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A type of causal attack that injects a hostile sample into a training data set, disrupting the availability and integrity of a machine learning 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90574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Evasion attack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Attacks that significantly reduce the overall security of the target system by generating some hostile samples that an attacker can evade </a:t>
                      </a:r>
                      <a:r>
                        <a:rPr lang="en-US" altLang="ko-KR" dirty="0" err="1"/>
                        <a:t>detectio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18466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Impersonate attack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Generate specific hostile samples so that existing machine-learning-based systems use a different label than the impersonated sample to misclassify the original sample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20130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Inversion attack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It is an attack that collects some basic information about the target system model by using API provided by the machine learning system, and reversely analyzes the basic information to steal sensitive information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23032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37325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43A5C41-2465-AA64-7375-D9AE3F11A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AI </a:t>
            </a:r>
            <a:r>
              <a:rPr lang="ko-KR" altLang="en-US" dirty="0"/>
              <a:t>학습환경 모델</a:t>
            </a:r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0251D839-E7B2-1518-4608-DB15502CE7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825625"/>
            <a:ext cx="5181600" cy="3454400"/>
          </a:xfrm>
          <a:prstGeom prst="rect">
            <a:avLst/>
          </a:prstGeom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9E4EF0C7-F279-1E78-5BBC-C23D4B9D662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1825625"/>
            <a:ext cx="4793551" cy="345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82337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>
            <a:extLst>
              <a:ext uri="{FF2B5EF4-FFF2-40B4-BE49-F238E27FC236}">
                <a16:creationId xmlns:a16="http://schemas.microsoft.com/office/drawing/2014/main" id="{7883783D-1C2F-15DB-AE66-4BEF6974D5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결론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71DFC6E8-137F-4780-013F-BCE729A9E8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사이버 보안 관점 </a:t>
            </a:r>
            <a:r>
              <a:rPr lang="en-US" altLang="ko-KR" dirty="0"/>
              <a:t>AI </a:t>
            </a:r>
            <a:r>
              <a:rPr lang="ko-KR" altLang="en-US" dirty="0"/>
              <a:t>학습데이터 부정확한 사례 및 사이버보안 공격 방법 분석으로 학습데이터 관리 필요성 확인</a:t>
            </a:r>
            <a:endParaRPr lang="en-US" altLang="ko-KR" dirty="0"/>
          </a:p>
          <a:p>
            <a:r>
              <a:rPr lang="ko-KR" altLang="en-US" dirty="0"/>
              <a:t>학습데이터 무결성 검증을 위해 블록체인 기반의 학습데이터 구축모델</a:t>
            </a:r>
            <a:r>
              <a:rPr lang="en-US" altLang="ko-KR" dirty="0"/>
              <a:t>(Data-preserving) </a:t>
            </a:r>
            <a:r>
              <a:rPr lang="ko-KR" altLang="en-US" dirty="0"/>
              <a:t>제시</a:t>
            </a:r>
          </a:p>
        </p:txBody>
      </p:sp>
    </p:spTree>
    <p:extLst>
      <p:ext uri="{BB962C8B-B14F-4D97-AF65-F5344CB8AC3E}">
        <p14:creationId xmlns:p14="http://schemas.microsoft.com/office/powerpoint/2010/main" val="24334844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280</Words>
  <Application>Microsoft Office PowerPoint</Application>
  <PresentationFormat>와이드스크린</PresentationFormat>
  <Paragraphs>47</Paragraphs>
  <Slides>9</Slides>
  <Notes>5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2" baseType="lpstr">
      <vt:lpstr>맑은 고딕</vt:lpstr>
      <vt:lpstr>Arial</vt:lpstr>
      <vt:lpstr>Office 테마</vt:lpstr>
      <vt:lpstr>AI 사이버보안 체계를 위한 블록체인 기반의 Data-Preserving AI 학습환경 모델 </vt:lpstr>
      <vt:lpstr>목차</vt:lpstr>
      <vt:lpstr>AI</vt:lpstr>
      <vt:lpstr>AI 사이버위협 사례</vt:lpstr>
      <vt:lpstr>관련 연구 동향</vt:lpstr>
      <vt:lpstr>AI 학습데이터 특성</vt:lpstr>
      <vt:lpstr>AI에 적용 가능한 공격기법</vt:lpstr>
      <vt:lpstr>AI 학습환경 모델</vt:lpstr>
      <vt:lpstr>결론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사이버보안 체계를 위한 블록체인 기반의 Data-Preserving AI 학습환경 모델 </dc:title>
  <dc:creator>김은성</dc:creator>
  <cp:lastModifiedBy>김 은성</cp:lastModifiedBy>
  <cp:revision>3</cp:revision>
  <dcterms:created xsi:type="dcterms:W3CDTF">2022-10-25T21:08:37Z</dcterms:created>
  <dcterms:modified xsi:type="dcterms:W3CDTF">2022-11-11T01:07:35Z</dcterms:modified>
</cp:coreProperties>
</file>