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DEAMON Model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COST ANALYSIS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i="1"/>
              <a:t>E</a:t>
            </a:r>
            <a:r>
              <a:rPr lang="en-US" altLang="ko-KR"/>
              <a:t>[</a:t>
            </a:r>
            <a:r>
              <a:rPr lang="en-US" altLang="ko-KR" i="1"/>
              <a:t>Y</a:t>
            </a:r>
            <a:r>
              <a:rPr lang="en-US" altLang="ko-KR" i="1" baseline="-25000"/>
              <a:t>i</a:t>
            </a:r>
            <a:r>
              <a:rPr lang="en-US" altLang="ko-KR"/>
              <a:t>] = 1</a:t>
            </a:r>
            <a:r>
              <a:rPr lang="en-US" altLang="ko-KR" i="1"/>
              <a:t>/λ</a:t>
            </a:r>
            <a:r>
              <a:rPr lang="en-US" altLang="ko-KR" baseline="30000"/>
              <a:t>0</a:t>
            </a:r>
            <a:r>
              <a:rPr lang="en-US" altLang="ko-KR" baseline="-25000"/>
              <a:t>x </a:t>
            </a:r>
            <a:r>
              <a:rPr lang="en-US" altLang="ko-KR"/>
              <a:t>   and  E[Z</a:t>
            </a:r>
            <a:r>
              <a:rPr lang="en-US" altLang="ko-KR" baseline="-25000"/>
              <a:t>i</a:t>
            </a:r>
            <a:r>
              <a:rPr lang="en-US" altLang="ko-KR"/>
              <a:t>] = 1</a:t>
            </a:r>
            <a:r>
              <a:rPr lang="en-US" altLang="ko-KR" i="1"/>
              <a:t>/λ</a:t>
            </a:r>
            <a:r>
              <a:rPr lang="en-US" altLang="ko-KR" baseline="30000"/>
              <a:t>1</a:t>
            </a:r>
            <a:r>
              <a:rPr lang="en-US" altLang="ko-KR" baseline="-25000"/>
              <a:t>x</a:t>
            </a:r>
          </a:p>
          <a:p>
            <a:endParaRPr lang="en-US" altLang="ko-KR" baseline="-25000"/>
          </a:p>
          <a:p>
            <a:endParaRPr lang="en-US" altLang="ko-KR" baseline="-25000"/>
          </a:p>
          <a:p>
            <a:endParaRPr lang="en-US" altLang="ko-KR" baseline="-25000"/>
          </a:p>
          <a:p>
            <a:endParaRPr lang="en-US" altLang="ko-KR" baseline="-25000"/>
          </a:p>
          <a:p>
            <a:endParaRPr lang="en-US" altLang="ko-KR"/>
          </a:p>
          <a:p>
            <a:r>
              <a:rPr lang="en-US" altLang="ko-KR"/>
              <a:t>Probability that </a:t>
            </a:r>
            <a:r>
              <a:rPr lang="en-US" altLang="ko-KR" i="1"/>
              <a:t>x </a:t>
            </a:r>
            <a:r>
              <a:rPr lang="en-US" altLang="ko-KR"/>
              <a:t>is false.</a:t>
            </a:r>
            <a:endParaRPr lang="en-US" altLang="ko-KR" baseline="-25000"/>
          </a:p>
          <a:p>
            <a:endParaRPr lang="en-US" altLang="ko-KR" baseline="-2500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514600"/>
            <a:ext cx="2895600" cy="990600"/>
          </a:xfrm>
          <a:prstGeom prst="rect">
            <a:avLst/>
          </a:prstGeom>
          <a:noFill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4953000"/>
            <a:ext cx="4876800" cy="149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i="1"/>
              <a:t>Analysis of BASIC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/>
              <a:t>The average cost rate of </a:t>
            </a:r>
            <a:r>
              <a:rPr lang="en-US" altLang="ko-KR" i="1"/>
              <a:t>h </a:t>
            </a:r>
            <a:r>
              <a:rPr lang="en-US" altLang="ko-KR"/>
              <a:t>monitoring </a:t>
            </a:r>
            <a:r>
              <a:rPr lang="en-US" altLang="ko-KR" i="1"/>
              <a:t>f </a:t>
            </a:r>
          </a:p>
          <a:p>
            <a:endParaRPr lang="en-US" altLang="ko-KR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971800"/>
            <a:ext cx="8763000" cy="137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/>
              <a:t>Total energy-cost rate of BASIC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/>
              <a:t>Let </a:t>
            </a:r>
            <a:r>
              <a:rPr lang="en-US" altLang="ko-KR" i="1"/>
              <a:t>f </a:t>
            </a:r>
            <a:r>
              <a:rPr lang="en-US" altLang="ko-KR"/>
              <a:t>= </a:t>
            </a:r>
            <a:r>
              <a:rPr lang="en-US" altLang="ko-KR" i="1"/>
              <a:t>x</a:t>
            </a:r>
            <a:r>
              <a:rPr lang="en-US" altLang="ko-KR" baseline="-25000"/>
              <a:t>1</a:t>
            </a:r>
            <a:r>
              <a:rPr lang="en-US" altLang="ko-KR" i="1"/>
              <a:t>∨ x</a:t>
            </a:r>
            <a:r>
              <a:rPr lang="en-US" altLang="ko-KR" baseline="-25000"/>
              <a:t>2</a:t>
            </a:r>
            <a:r>
              <a:rPr lang="en-US" altLang="ko-KR" i="1"/>
              <a:t>∨ </a:t>
            </a:r>
            <a:r>
              <a:rPr lang="ko-KR" altLang="en-US" i="1"/>
              <a:t>・・・∨</a:t>
            </a:r>
            <a:r>
              <a:rPr lang="en-US" altLang="ko-KR" i="1"/>
              <a:t>x</a:t>
            </a:r>
            <a:r>
              <a:rPr lang="en-US" altLang="ko-KR" i="1" baseline="-25000"/>
              <a:t>k</a:t>
            </a:r>
          </a:p>
          <a:p>
            <a:endParaRPr lang="en-US" altLang="ko-KR" i="1" baseline="-2500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514600"/>
            <a:ext cx="2971800" cy="990600"/>
          </a:xfrm>
          <a:prstGeom prst="rect">
            <a:avLst/>
          </a:prstGeom>
          <a:noFill/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962400"/>
            <a:ext cx="4419600" cy="2659063"/>
          </a:xfrm>
          <a:prstGeom prst="rect">
            <a:avLst/>
          </a:prstGeom>
          <a:noFill/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3429000"/>
            <a:ext cx="3276600" cy="2009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Deamon: Reading Cost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76800" y="4648200"/>
            <a:ext cx="3200400" cy="1219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ko-KR" sz="2800" dirty="0"/>
              <a:t>in state </a:t>
            </a:r>
            <a:r>
              <a:rPr lang="en-US" altLang="ko-KR" sz="2800" i="1" dirty="0"/>
              <a:t>T</a:t>
            </a:r>
            <a:r>
              <a:rPr lang="en-US" altLang="ko-KR" sz="2800" baseline="-25000" dirty="0"/>
              <a:t>(</a:t>
            </a:r>
            <a:r>
              <a:rPr lang="en-US" altLang="ko-KR" sz="2800" i="1" baseline="-25000" dirty="0"/>
              <a:t>I</a:t>
            </a:r>
            <a:r>
              <a:rPr lang="en-US" altLang="ko-KR" sz="2800" baseline="-25000" dirty="0"/>
              <a:t>1</a:t>
            </a:r>
            <a:r>
              <a:rPr lang="en-US" altLang="ko-KR" sz="2800" i="1" baseline="-25000" dirty="0"/>
              <a:t>, I</a:t>
            </a:r>
            <a:r>
              <a:rPr lang="en-US" altLang="ko-KR" sz="2800" baseline="-25000" dirty="0"/>
              <a:t>2</a:t>
            </a:r>
            <a:r>
              <a:rPr lang="en-US" altLang="ko-KR" sz="2800" i="1" baseline="-25000" dirty="0"/>
              <a:t>...,</a:t>
            </a:r>
            <a:r>
              <a:rPr lang="en-US" altLang="ko-KR" sz="2800" i="1" baseline="-25000" dirty="0" err="1"/>
              <a:t>Ik</a:t>
            </a:r>
            <a:r>
              <a:rPr lang="en-US" altLang="ko-KR" sz="2800" baseline="-25000" dirty="0"/>
              <a:t>)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057400"/>
            <a:ext cx="6324600" cy="2498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SYSTEM MODEL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i="1" dirty="0" smtClean="0"/>
              <a:t>Task based Sensing Model</a:t>
            </a:r>
          </a:p>
          <a:p>
            <a:pPr lvl="1"/>
            <a:r>
              <a:rPr lang="en-US" altLang="ko-KR" i="1" dirty="0" smtClean="0"/>
              <a:t>T = (S,F, </a:t>
            </a:r>
            <a:r>
              <a:rPr lang="en-US" altLang="ko-KR" i="1" dirty="0" err="1" smtClean="0"/>
              <a:t>r</a:t>
            </a:r>
            <a:r>
              <a:rPr lang="en-US" altLang="ko-KR" i="1" baseline="-25000" dirty="0" err="1" smtClean="0"/>
              <a:t>R</a:t>
            </a:r>
            <a:r>
              <a:rPr lang="en-US" altLang="ko-KR" i="1" dirty="0" smtClean="0"/>
              <a:t>, </a:t>
            </a:r>
            <a:r>
              <a:rPr lang="en-US" altLang="ko-KR" i="1" dirty="0" err="1" smtClean="0"/>
              <a:t>t</a:t>
            </a:r>
            <a:r>
              <a:rPr lang="en-US" altLang="ko-KR" i="1" baseline="-25000" dirty="0" err="1" smtClean="0"/>
              <a:t>B</a:t>
            </a:r>
            <a:r>
              <a:rPr lang="en-US" altLang="ko-KR" i="1" dirty="0" smtClean="0"/>
              <a:t>, </a:t>
            </a:r>
            <a:r>
              <a:rPr lang="en-US" altLang="ko-KR" i="1" dirty="0" err="1" smtClean="0"/>
              <a:t>t</a:t>
            </a:r>
            <a:r>
              <a:rPr lang="en-US" altLang="ko-KR" i="1" baseline="-25000" dirty="0" err="1" smtClean="0"/>
              <a:t>E</a:t>
            </a:r>
            <a:r>
              <a:rPr lang="en-US" altLang="ko-KR" i="1" dirty="0" smtClean="0"/>
              <a:t>)</a:t>
            </a:r>
            <a:endParaRPr lang="en-US" altLang="ko-KR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ko-KR" sz="3200" i="1" dirty="0" smtClean="0"/>
              <a:t>Sensing condition (F) is in CNF</a:t>
            </a:r>
          </a:p>
          <a:p>
            <a:pPr marL="742950" lvl="2" indent="-342900"/>
            <a:r>
              <a:rPr lang="en-US" altLang="ko-KR" i="1" dirty="0" smtClean="0"/>
              <a:t>C</a:t>
            </a:r>
            <a:r>
              <a:rPr lang="en-US" altLang="ko-KR" i="1" baseline="-25000" dirty="0" smtClean="0"/>
              <a:t>1</a:t>
            </a:r>
            <a:r>
              <a:rPr lang="en-US" altLang="ko-KR" i="1" dirty="0" smtClean="0"/>
              <a:t>, . . . , C</a:t>
            </a:r>
            <a:r>
              <a:rPr lang="en-US" altLang="ko-KR" i="1" baseline="-25000" dirty="0" smtClean="0"/>
              <a:t>k</a:t>
            </a:r>
            <a:r>
              <a:rPr lang="en-US" altLang="ko-KR" i="1" dirty="0" smtClean="0"/>
              <a:t>,  </a:t>
            </a:r>
          </a:p>
          <a:p>
            <a:pPr marL="2571750" lvl="6" indent="-342900">
              <a:buNone/>
            </a:pPr>
            <a:r>
              <a:rPr lang="en-US" altLang="ko-KR" i="1" dirty="0" smtClean="0"/>
              <a:t>	where </a:t>
            </a:r>
            <a:r>
              <a:rPr lang="en-US" altLang="ko-KR" i="1" dirty="0" err="1" smtClean="0"/>
              <a:t>C</a:t>
            </a:r>
            <a:r>
              <a:rPr lang="en-US" altLang="ko-KR" i="1" baseline="-25000" dirty="0" err="1" smtClean="0"/>
              <a:t>i</a:t>
            </a:r>
            <a:r>
              <a:rPr lang="en-US" altLang="ko-KR" i="1" baseline="-25000" dirty="0" smtClean="0"/>
              <a:t>   </a:t>
            </a:r>
            <a:r>
              <a:rPr lang="en-US" altLang="ko-KR" i="1" dirty="0" smtClean="0"/>
              <a:t>is Disjunctive of literals </a:t>
            </a:r>
            <a:r>
              <a:rPr lang="en-US" altLang="ko-KR" i="1" dirty="0" err="1" smtClean="0"/>
              <a:t>l</a:t>
            </a:r>
            <a:r>
              <a:rPr lang="en-US" altLang="ko-KR" i="1" baseline="-25000" dirty="0" err="1" smtClean="0"/>
              <a:t>i</a:t>
            </a:r>
            <a:r>
              <a:rPr lang="en-US" altLang="ko-KR" i="1" baseline="-25000" dirty="0" smtClean="0"/>
              <a:t>  </a:t>
            </a:r>
            <a:r>
              <a:rPr lang="en-US" altLang="ko-KR" dirty="0" smtClean="0"/>
              <a:t>atoms </a:t>
            </a:r>
            <a:r>
              <a:rPr lang="en-US" altLang="ko-KR" i="1" dirty="0" smtClean="0"/>
              <a:t>x</a:t>
            </a:r>
            <a:r>
              <a:rPr lang="en-US" altLang="ko-KR" i="1" baseline="-25000" dirty="0" smtClean="0"/>
              <a:t>i1</a:t>
            </a:r>
            <a:r>
              <a:rPr lang="en-US" altLang="ko-KR" i="1" dirty="0" smtClean="0"/>
              <a:t>, . . . , </a:t>
            </a:r>
            <a:r>
              <a:rPr lang="en-US" altLang="ko-KR" i="1" dirty="0" err="1" smtClean="0"/>
              <a:t>x</a:t>
            </a:r>
            <a:r>
              <a:rPr lang="en-US" altLang="ko-KR" i="1" baseline="-25000" dirty="0" err="1" smtClean="0"/>
              <a:t>ili</a:t>
            </a:r>
            <a:endParaRPr lang="en-US" altLang="ko-KR" i="1" baseline="-25000" dirty="0" smtClean="0"/>
          </a:p>
          <a:p>
            <a:pPr marL="2571750" lvl="6" indent="-342900">
              <a:buNone/>
            </a:pPr>
            <a:endParaRPr lang="en-US" altLang="ko-KR" i="1" baseline="-25000" dirty="0" smtClean="0"/>
          </a:p>
          <a:p>
            <a:pPr marL="742950" lvl="2" indent="-342900"/>
            <a:r>
              <a:rPr lang="en-US" altLang="ko-KR" i="1" dirty="0" smtClean="0"/>
              <a:t>x11 ∧ x21 ∧ (x31 ∨ x32 ∨ x33)</a:t>
            </a:r>
          </a:p>
          <a:p>
            <a:pPr marL="742950" lvl="2" indent="-342900"/>
            <a:endParaRPr lang="en-US" altLang="ko-KR" i="1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ko-KR" sz="3200" i="1" dirty="0" smtClean="0"/>
              <a:t>Distributed condition monitoring</a:t>
            </a:r>
          </a:p>
          <a:p>
            <a:pPr marL="742950" lvl="2" indent="-342900"/>
            <a:r>
              <a:rPr lang="en-US" altLang="ko-KR" i="1" dirty="0" smtClean="0"/>
              <a:t>Borrow some sensors from neighboring nodes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altLang="ko-KR" sz="3200" i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DEAMON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i="1" dirty="0" smtClean="0"/>
              <a:t>“U” be the universe of all sensors, </a:t>
            </a:r>
          </a:p>
          <a:p>
            <a:pPr lvl="1"/>
            <a:r>
              <a:rPr lang="en-US" altLang="ko-KR" dirty="0" smtClean="0"/>
              <a:t>Let “</a:t>
            </a:r>
            <a:r>
              <a:rPr lang="en-US" altLang="ko-KR" i="1" dirty="0" smtClean="0"/>
              <a:t>m” be the master node and “H” be the set of helpers.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ko-KR" sz="3200" i="1" dirty="0" smtClean="0"/>
              <a:t>Energy-aware sensor monitoring:</a:t>
            </a:r>
          </a:p>
          <a:p>
            <a:pPr marL="742950" lvl="2" indent="-342900"/>
            <a:r>
              <a:rPr lang="en-US" altLang="ko-KR" dirty="0" smtClean="0"/>
              <a:t>Given (</a:t>
            </a:r>
            <a:r>
              <a:rPr lang="en-US" altLang="ko-KR" i="1" dirty="0" smtClean="0"/>
              <a:t>F,H,O</a:t>
            </a:r>
            <a:r>
              <a:rPr lang="en-US" altLang="ko-KR" i="1" baseline="-25000" dirty="0" smtClean="0"/>
              <a:t>H</a:t>
            </a:r>
            <a:r>
              <a:rPr lang="en-US" altLang="ko-KR" i="1" dirty="0" smtClean="0"/>
              <a:t>,C</a:t>
            </a:r>
            <a:r>
              <a:rPr lang="en-US" altLang="ko-KR" i="1" baseline="-25000" dirty="0" smtClean="0"/>
              <a:t>H</a:t>
            </a:r>
            <a:r>
              <a:rPr lang="en-US" altLang="ko-KR" i="1" dirty="0" smtClean="0"/>
              <a:t>) as input and goal is to </a:t>
            </a:r>
            <a:r>
              <a:rPr lang="en-US" altLang="ko-KR" i="1" smtClean="0"/>
              <a:t>minimize C</a:t>
            </a:r>
            <a:r>
              <a:rPr lang="en-US" altLang="ko-KR" i="1" baseline="-25000" smtClean="0"/>
              <a:t>rate</a:t>
            </a:r>
          </a:p>
          <a:p>
            <a:pPr marL="742950" lvl="2" indent="-342900"/>
            <a:endParaRPr lang="ko-KR" altLang="en-US" i="1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572000"/>
            <a:ext cx="5257800" cy="859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i="1"/>
              <a:t>Average Energy Consumption Rate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505200"/>
            <a:ext cx="8229600" cy="228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sz="1600" i="1"/>
              <a:t>τ</a:t>
            </a:r>
            <a:r>
              <a:rPr lang="en-US" altLang="ko-KR" sz="1600" i="1" baseline="-25000"/>
              <a:t>h,s</a:t>
            </a:r>
            <a:r>
              <a:rPr lang="en-US" altLang="ko-KR" sz="1600" i="1"/>
              <a:t> </a:t>
            </a:r>
            <a:r>
              <a:rPr lang="en-US" altLang="ko-KR" sz="1600"/>
              <a:t>is </a:t>
            </a:r>
            <a:r>
              <a:rPr lang="en-US" altLang="ko-KR" sz="1600" i="1"/>
              <a:t>h</a:t>
            </a:r>
            <a:r>
              <a:rPr lang="en-US" altLang="ko-KR" sz="1600">
                <a:latin typeface="Arial"/>
              </a:rPr>
              <a:t>’</a:t>
            </a:r>
            <a:r>
              <a:rPr lang="en-US" altLang="ko-KR" sz="1600"/>
              <a:t>s sampling rate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ko-KR" sz="1600"/>
          </a:p>
          <a:p>
            <a:pPr>
              <a:lnSpc>
                <a:spcPct val="80000"/>
              </a:lnSpc>
            </a:pPr>
            <a:r>
              <a:rPr lang="en-US" altLang="ko-KR" sz="1600" b="1" i="1"/>
              <a:t>p</a:t>
            </a:r>
            <a:r>
              <a:rPr lang="en-US" altLang="ko-KR" sz="1600" b="1" i="1" baseline="-25000"/>
              <a:t>h,s</a:t>
            </a:r>
            <a:r>
              <a:rPr lang="en-US" altLang="ko-KR" sz="1600" b="1" i="1"/>
              <a:t> </a:t>
            </a:r>
            <a:r>
              <a:rPr lang="en-US" altLang="ko-KR" sz="1600" b="1"/>
              <a:t>is the time proportion</a:t>
            </a:r>
          </a:p>
          <a:p>
            <a:pPr>
              <a:lnSpc>
                <a:spcPct val="80000"/>
              </a:lnSpc>
            </a:pPr>
            <a:endParaRPr lang="en-US" altLang="ko-KR" sz="1600"/>
          </a:p>
          <a:p>
            <a:pPr>
              <a:lnSpc>
                <a:spcPct val="80000"/>
              </a:lnSpc>
            </a:pPr>
            <a:r>
              <a:rPr lang="en-US" altLang="ko-KR" sz="1600" i="1"/>
              <a:t>c</a:t>
            </a:r>
            <a:r>
              <a:rPr lang="en-US" altLang="ko-KR" sz="1600" i="1" baseline="30000"/>
              <a:t>r</a:t>
            </a:r>
            <a:r>
              <a:rPr lang="en-US" altLang="ko-KR" sz="1600" i="1" baseline="-25000"/>
              <a:t>h,s</a:t>
            </a:r>
            <a:r>
              <a:rPr lang="en-US" altLang="ko-KR" sz="1600" i="1"/>
              <a:t> </a:t>
            </a:r>
            <a:r>
              <a:rPr lang="en-US" altLang="ko-KR" sz="1600"/>
              <a:t>be </a:t>
            </a:r>
            <a:r>
              <a:rPr lang="en-US" altLang="ko-KR" sz="1600" i="1"/>
              <a:t>h</a:t>
            </a:r>
            <a:r>
              <a:rPr lang="en-US" altLang="ko-KR" sz="1600">
                <a:latin typeface="Arial"/>
              </a:rPr>
              <a:t>’</a:t>
            </a:r>
            <a:r>
              <a:rPr lang="en-US" altLang="ko-KR" sz="1600"/>
              <a:t>s sampling cost</a:t>
            </a:r>
          </a:p>
          <a:p>
            <a:pPr>
              <a:lnSpc>
                <a:spcPct val="80000"/>
              </a:lnSpc>
            </a:pPr>
            <a:endParaRPr lang="en-US" altLang="ko-KR" sz="1600"/>
          </a:p>
          <a:p>
            <a:pPr>
              <a:lnSpc>
                <a:spcPct val="80000"/>
              </a:lnSpc>
            </a:pPr>
            <a:r>
              <a:rPr lang="en-US" altLang="ko-KR" sz="1600" b="1" i="1"/>
              <a:t>w</a:t>
            </a:r>
            <a:r>
              <a:rPr lang="en-US" altLang="ko-KR" sz="1600" b="1" i="1" baseline="-25000"/>
              <a:t>h</a:t>
            </a:r>
            <a:r>
              <a:rPr lang="en-US" altLang="ko-KR" sz="1600" b="1" i="1"/>
              <a:t> </a:t>
            </a:r>
            <a:r>
              <a:rPr lang="en-US" altLang="ko-KR" sz="1600" b="1"/>
              <a:t>is the average transmission bandwidth</a:t>
            </a:r>
          </a:p>
          <a:p>
            <a:pPr>
              <a:lnSpc>
                <a:spcPct val="80000"/>
              </a:lnSpc>
            </a:pPr>
            <a:endParaRPr lang="en-US" altLang="ko-KR" sz="1600"/>
          </a:p>
          <a:p>
            <a:pPr>
              <a:lnSpc>
                <a:spcPct val="80000"/>
              </a:lnSpc>
            </a:pPr>
            <a:r>
              <a:rPr lang="en-US" altLang="ko-KR" sz="1600" i="1"/>
              <a:t>C</a:t>
            </a:r>
            <a:r>
              <a:rPr lang="en-US" altLang="ko-KR" sz="1600" i="1" baseline="30000"/>
              <a:t>t</a:t>
            </a:r>
            <a:r>
              <a:rPr lang="en-US" altLang="ko-KR" sz="1600" i="1" baseline="-25000"/>
              <a:t>h</a:t>
            </a:r>
            <a:r>
              <a:rPr lang="en-US" altLang="ko-KR" sz="1600" i="1"/>
              <a:t> </a:t>
            </a:r>
            <a:r>
              <a:rPr lang="en-US" altLang="ko-KR" sz="1600"/>
              <a:t>be </a:t>
            </a:r>
            <a:r>
              <a:rPr lang="en-US" altLang="ko-KR" sz="1600" i="1"/>
              <a:t>h</a:t>
            </a:r>
            <a:r>
              <a:rPr lang="en-US" altLang="ko-KR" sz="1600">
                <a:latin typeface="Arial"/>
              </a:rPr>
              <a:t>’</a:t>
            </a:r>
            <a:r>
              <a:rPr lang="en-US" altLang="ko-KR" sz="1600"/>
              <a:t>s transmission cost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7315200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DEAMON-ASSIGN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24400"/>
            <a:ext cx="8229600" cy="1295400"/>
          </a:xfrm>
        </p:spPr>
        <p:txBody>
          <a:bodyPr/>
          <a:lstStyle/>
          <a:p>
            <a:r>
              <a:rPr lang="en-US" altLang="ko-KR" sz="2800" i="1"/>
              <a:t>λ</a:t>
            </a:r>
            <a:r>
              <a:rPr lang="en-US" altLang="ko-KR" sz="2800" i="1" baseline="-25000"/>
              <a:t>x</a:t>
            </a:r>
            <a:r>
              <a:rPr lang="en-US" altLang="ko-KR" sz="2800" i="1"/>
              <a:t> </a:t>
            </a:r>
            <a:r>
              <a:rPr lang="en-US" altLang="ko-KR" sz="2800"/>
              <a:t>is the expected change rate of </a:t>
            </a:r>
            <a:r>
              <a:rPr lang="en-US" altLang="ko-KR" sz="2800" i="1"/>
              <a:t>x </a:t>
            </a:r>
            <a:r>
              <a:rPr lang="en-US" altLang="ko-KR" sz="2800"/>
              <a:t>and</a:t>
            </a:r>
          </a:p>
          <a:p>
            <a:r>
              <a:rPr lang="en-US" altLang="ko-KR" sz="2800" i="1"/>
              <a:t>L</a:t>
            </a:r>
            <a:r>
              <a:rPr lang="en-US" altLang="ko-KR" sz="2800" i="1" baseline="-25000"/>
              <a:t>h</a:t>
            </a:r>
            <a:r>
              <a:rPr lang="en-US" altLang="ko-KR" sz="2800" i="1"/>
              <a:t> </a:t>
            </a:r>
            <a:r>
              <a:rPr lang="en-US" altLang="ko-KR" sz="2800"/>
              <a:t>is the length of a reporting message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86106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229600" cy="6056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i="1"/>
              <a:t>DEAMON</a:t>
            </a:r>
            <a:r>
              <a:rPr lang="en-US" altLang="ko-KR" sz="4000" i="1">
                <a:latin typeface="Arial"/>
              </a:rPr>
              <a:t>’</a:t>
            </a:r>
            <a:r>
              <a:rPr lang="en-US" altLang="ko-KR" sz="4000" i="1"/>
              <a:t>s condition monitoring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8153400" cy="3819525"/>
          </a:xfrm>
          <a:prstGeom prst="rect">
            <a:avLst/>
          </a:prstGeom>
          <a:noFill/>
        </p:spPr>
      </p:pic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5638800"/>
            <a:ext cx="8229600" cy="868363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ko-KR"/>
              <a:t>F = (x</a:t>
            </a:r>
            <a:r>
              <a:rPr lang="en-US" altLang="ko-KR" baseline="-25000"/>
              <a:t>1</a:t>
            </a:r>
            <a:r>
              <a:rPr lang="en-US" altLang="ko-KR" i="1"/>
              <a:t>∨ </a:t>
            </a:r>
            <a:r>
              <a:rPr lang="en-US" altLang="ko-KR"/>
              <a:t>x</a:t>
            </a:r>
            <a:r>
              <a:rPr lang="en-US" altLang="ko-KR" baseline="-25000"/>
              <a:t>2</a:t>
            </a:r>
            <a:r>
              <a:rPr lang="en-US" altLang="ko-KR" i="1"/>
              <a:t>∨ </a:t>
            </a:r>
            <a:r>
              <a:rPr lang="en-US" altLang="ko-KR"/>
              <a:t>x</a:t>
            </a:r>
            <a:r>
              <a:rPr lang="en-US" altLang="ko-KR" baseline="-25000"/>
              <a:t>3</a:t>
            </a:r>
            <a:r>
              <a:rPr lang="en-US" altLang="ko-KR"/>
              <a:t>) </a:t>
            </a:r>
            <a:r>
              <a:rPr lang="en-US" altLang="ko-KR" i="1"/>
              <a:t>∧ </a:t>
            </a:r>
            <a:r>
              <a:rPr lang="en-US" altLang="ko-KR"/>
              <a:t>(x</a:t>
            </a:r>
            <a:r>
              <a:rPr lang="en-US" altLang="ko-KR" baseline="-25000"/>
              <a:t>4</a:t>
            </a:r>
            <a:r>
              <a:rPr lang="en-US" altLang="ko-KR" i="1"/>
              <a:t>∨ </a:t>
            </a:r>
            <a:r>
              <a:rPr lang="en-US" altLang="ko-KR"/>
              <a:t>x</a:t>
            </a:r>
            <a:r>
              <a:rPr lang="en-US" altLang="ko-KR" baseline="-25000"/>
              <a:t>5</a:t>
            </a:r>
            <a:r>
              <a:rPr lang="en-US" altLang="ko-KR" i="1"/>
              <a:t>∨ </a:t>
            </a:r>
            <a:r>
              <a:rPr lang="en-US" altLang="ko-KR"/>
              <a:t>x</a:t>
            </a:r>
            <a:r>
              <a:rPr lang="en-US" altLang="ko-KR" baseline="-25000"/>
              <a:t>6</a:t>
            </a:r>
            <a:r>
              <a:rPr lang="en-US" altLang="ko-KR"/>
              <a:t>)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8600"/>
            <a:ext cx="6858000" cy="662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14300"/>
            <a:ext cx="8458200" cy="6362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203</Words>
  <Application>Microsoft Office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DEAMON Model</vt:lpstr>
      <vt:lpstr>SYSTEM MODEL</vt:lpstr>
      <vt:lpstr>DEAMON</vt:lpstr>
      <vt:lpstr>Average Energy Consumption Rate</vt:lpstr>
      <vt:lpstr>DEAMON-ASSIGN</vt:lpstr>
      <vt:lpstr>Slide 6</vt:lpstr>
      <vt:lpstr>DEAMON’s condition monitoring</vt:lpstr>
      <vt:lpstr>Slide 8</vt:lpstr>
      <vt:lpstr>Slide 9</vt:lpstr>
      <vt:lpstr>COST ANALYSIS</vt:lpstr>
      <vt:lpstr>Analysis of BASIC</vt:lpstr>
      <vt:lpstr>Total energy-cost rate of BASIC</vt:lpstr>
      <vt:lpstr>Deamon: Reading Cost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DEAMON Model</dc:title>
  <dc:creator>Administrator</dc:creator>
  <cp:lastModifiedBy>Registered User</cp:lastModifiedBy>
  <cp:revision>87</cp:revision>
  <dcterms:created xsi:type="dcterms:W3CDTF">2006-08-16T00:00:00Z</dcterms:created>
  <dcterms:modified xsi:type="dcterms:W3CDTF">2014-09-26T04:32:08Z</dcterms:modified>
</cp:coreProperties>
</file>