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8"/>
  </p:notesMasterIdLst>
  <p:handoutMasterIdLst>
    <p:handoutMasterId r:id="rId19"/>
  </p:handoutMasterIdLst>
  <p:sldIdLst>
    <p:sldId id="308" r:id="rId3"/>
    <p:sldId id="257" r:id="rId4"/>
    <p:sldId id="270" r:id="rId5"/>
    <p:sldId id="306" r:id="rId6"/>
    <p:sldId id="307" r:id="rId7"/>
    <p:sldId id="277" r:id="rId8"/>
    <p:sldId id="262" r:id="rId9"/>
    <p:sldId id="258" r:id="rId10"/>
    <p:sldId id="292" r:id="rId11"/>
    <p:sldId id="298" r:id="rId12"/>
    <p:sldId id="293" r:id="rId13"/>
    <p:sldId id="294" r:id="rId14"/>
    <p:sldId id="295" r:id="rId15"/>
    <p:sldId id="297" r:id="rId16"/>
    <p:sldId id="296" r:id="rId17"/>
  </p:sldIdLst>
  <p:sldSz cx="9144000" cy="6858000" type="screen4x3"/>
  <p:notesSz cx="7004050" cy="929005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  <a:srgbClr val="72AF2F"/>
    <a:srgbClr val="58267E"/>
    <a:srgbClr val="F0EA00"/>
    <a:srgbClr val="ACA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02" autoAdjust="0"/>
    <p:restoredTop sz="64294" autoAdjust="0"/>
  </p:normalViewPr>
  <p:slideViewPr>
    <p:cSldViewPr>
      <p:cViewPr>
        <p:scale>
          <a:sx n="70" d="100"/>
          <a:sy n="70" d="100"/>
        </p:scale>
        <p:origin x="-100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7341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9472DD5C-B6A9-4714-908F-0B8F74738B98}" type="datetimeFigureOut">
              <a:rPr lang="en-US" smtClean="0"/>
              <a:pPr/>
              <a:t>5/1/2014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7341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7C1C90DE-A98B-4173-B17E-434F189FC4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29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193366E8-8A22-4400-BBA2-8D322280A6E8}" type="datetimeFigureOut">
              <a:rPr lang="en-US" smtClean="0"/>
              <a:pPr/>
              <a:t>5/1/2014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1850" cy="3482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12775"/>
            <a:ext cx="5603240" cy="4180523"/>
          </a:xfrm>
          <a:prstGeom prst="rect">
            <a:avLst/>
          </a:prstGeom>
        </p:spPr>
        <p:txBody>
          <a:bodyPr vert="horz" lIns="93104" tIns="46552" rIns="93104" bIns="4655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3792D2CF-A01B-4515-8B40-3DC34258267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28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evaluation metrics we use include success rate and the relative spatial size. </a:t>
                </a:r>
              </a:p>
              <a:p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en-US" sz="1200" b="1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Success rate (SR):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evaluate the effectiveness of algorithms, computed by </a:t>
                </a:r>
                <a:r>
                  <a:rPr lang="en-US" sz="800" i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Successfully anonymized requests </a:t>
                </a:r>
                <a:r>
                  <a:rPr lang="en-US" sz="800" b="0" i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over </a:t>
                </a:r>
                <a:r>
                  <a:rPr lang="en-US" sz="1200" i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Total requests</a:t>
                </a:r>
                <a:endParaRPr lang="en-US" sz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endParaRPr>
              </a:p>
              <a:p>
                <a:endParaRPr lang="en-US" dirty="0" smtClean="0"/>
              </a:p>
              <a:p>
                <a:r>
                  <a:rPr lang="en-US" sz="1200" b="1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Relative spatial size (RSS):</a:t>
                </a:r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 measures the minimum acceptable area size defined by the users, normalized by the cloaked region size provided by the cloaking algorithm. </a:t>
                </a:r>
              </a:p>
              <a:p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In other words, it is a measure of how close is cloaked region area as compare to the user specified minimum area. </a:t>
                </a:r>
              </a:p>
              <a:p>
                <a:endParaRPr lang="en-US" sz="1200" kern="1200" dirty="0" smtClean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r>
                  <a:rPr lang="en-US" sz="1200" kern="1200" dirty="0" smtClean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The higher the relative spatial size, the better utility achieved.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194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4439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042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8196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186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3606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906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some main points</a:t>
            </a:r>
            <a:r>
              <a:rPr lang="en-US" baseline="0" dirty="0" smtClean="0"/>
              <a:t> of the last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1FFADA-6531-46D8-BA41-EE650D3C04E7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hangingPunct="0"/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hangingPunct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138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243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rgbClr val="FF9966"/>
                </a:solidFill>
                <a:latin typeface="Arial" charset="0"/>
                <a:ea typeface="Gulim" pitchFamily="34" charset="-127"/>
              </a:defRPr>
            </a:lvl1pPr>
            <a:lvl2pPr marL="756472" indent="-290951" eaLnBrk="0" hangingPunct="0">
              <a:defRPr b="1">
                <a:solidFill>
                  <a:srgbClr val="FF9966"/>
                </a:solidFill>
                <a:latin typeface="Arial" charset="0"/>
                <a:ea typeface="Gulim" pitchFamily="34" charset="-127"/>
              </a:defRPr>
            </a:lvl2pPr>
            <a:lvl3pPr marL="1163803" indent="-232761" eaLnBrk="0" hangingPunct="0">
              <a:defRPr b="1">
                <a:solidFill>
                  <a:srgbClr val="FF9966"/>
                </a:solidFill>
                <a:latin typeface="Arial" charset="0"/>
                <a:ea typeface="Gulim" pitchFamily="34" charset="-127"/>
              </a:defRPr>
            </a:lvl3pPr>
            <a:lvl4pPr marL="1629324" indent="-232761" eaLnBrk="0" hangingPunct="0">
              <a:defRPr b="1">
                <a:solidFill>
                  <a:srgbClr val="FF9966"/>
                </a:solidFill>
                <a:latin typeface="Arial" charset="0"/>
                <a:ea typeface="Gulim" pitchFamily="34" charset="-127"/>
              </a:defRPr>
            </a:lvl4pPr>
            <a:lvl5pPr marL="2094845" indent="-232761" eaLnBrk="0" hangingPunct="0">
              <a:defRPr b="1">
                <a:solidFill>
                  <a:srgbClr val="FF9966"/>
                </a:solidFill>
                <a:latin typeface="Arial" charset="0"/>
                <a:ea typeface="Gulim" pitchFamily="34" charset="-127"/>
              </a:defRPr>
            </a:lvl5pPr>
            <a:lvl6pPr marL="2560366" indent="-232761" algn="just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66"/>
                </a:solidFill>
                <a:latin typeface="Arial" charset="0"/>
                <a:ea typeface="Gulim" pitchFamily="34" charset="-127"/>
              </a:defRPr>
            </a:lvl6pPr>
            <a:lvl7pPr marL="3025887" indent="-232761" algn="just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66"/>
                </a:solidFill>
                <a:latin typeface="Arial" charset="0"/>
                <a:ea typeface="Gulim" pitchFamily="34" charset="-127"/>
              </a:defRPr>
            </a:lvl7pPr>
            <a:lvl8pPr marL="3491408" indent="-232761" algn="just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66"/>
                </a:solidFill>
                <a:latin typeface="Arial" charset="0"/>
                <a:ea typeface="Gulim" pitchFamily="34" charset="-127"/>
              </a:defRPr>
            </a:lvl8pPr>
            <a:lvl9pPr marL="3956929" indent="-232761" algn="just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66"/>
                </a:solidFill>
                <a:latin typeface="Arial" charset="0"/>
                <a:ea typeface="Gulim" pitchFamily="34" charset="-127"/>
              </a:defRPr>
            </a:lvl9pPr>
          </a:lstStyle>
          <a:p>
            <a:pPr eaLnBrk="1" hangingPunct="1"/>
            <a:fld id="{F1FC8F8F-1038-4FFC-97C9-34623A176CC8}" type="slidenum">
              <a:rPr lang="en-US" altLang="zh-CN" b="0">
                <a:solidFill>
                  <a:schemeClr val="tx1"/>
                </a:solidFill>
                <a:ea typeface="宋体" pitchFamily="2" charset="-122"/>
              </a:rPr>
              <a:pPr eaLnBrk="1" hangingPunct="1"/>
              <a:t>6</a:t>
            </a:fld>
            <a:endParaRPr lang="en-US" altLang="zh-CN" b="0">
              <a:solidFill>
                <a:schemeClr val="tx1"/>
              </a:solidFill>
              <a:ea typeface="宋体" pitchFamily="2" charset="-122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830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31042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7419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546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74" y="0"/>
            <a:ext cx="9144000" cy="6858000"/>
            <a:chOff x="-1574" y="0"/>
            <a:chExt cx="914400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>
              <a:duotone>
                <a:schemeClr val="accent1"/>
                <a:srgbClr val="FFFFFF"/>
              </a:duotone>
              <a:lum bright="-10000"/>
            </a:blip>
            <a:stretch>
              <a:fillRect/>
            </a:stretch>
          </p:blipFill>
          <p:spPr>
            <a:xfrm>
              <a:off x="-1574" y="381000"/>
              <a:ext cx="9144000" cy="60936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angle 10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Shape 20"/>
          <p:cNvSpPr>
            <a:spLocks noGrp="1"/>
          </p:cNvSpPr>
          <p:nvPr>
            <p:ph type="title"/>
          </p:nvPr>
        </p:nvSpPr>
        <p:spPr>
          <a:xfrm>
            <a:off x="704850" y="4495800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 anchor="b" anchorCtr="0"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74" y="0"/>
            <a:ext cx="9145574" cy="6858000"/>
            <a:chOff x="-1574" y="0"/>
            <a:chExt cx="9145574" cy="6858000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81000"/>
              <a:ext cx="9144000" cy="6096000"/>
            </a:xfrm>
            <a:prstGeom prst="rect">
              <a:avLst/>
            </a:prstGeom>
            <a:gradFill>
              <a:gsLst>
                <a:gs pos="0">
                  <a:schemeClr val="accent1">
                    <a:tint val="40000"/>
                  </a:schemeClr>
                </a:gs>
                <a:gs pos="100000">
                  <a:schemeClr val="accent1">
                    <a:shade val="75000"/>
                  </a:schemeClr>
                </a:gs>
              </a:gsLst>
              <a:path path="circle">
                <a:fillToRect l="100000" t="100000" r="100000" b="100000"/>
              </a:path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13" y="4505325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1"/>
            <a:ext cx="5111750" cy="452596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00201"/>
            <a:ext cx="3008313" cy="4525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1506538"/>
            <a:chOff x="0" y="0"/>
            <a:chExt cx="9144000" cy="1506538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11">
              <a:duotone>
                <a:schemeClr val="accent1"/>
                <a:srgbClr val="FFFFFF"/>
              </a:duotone>
            </a:blip>
            <a:srcRect/>
            <a:stretch>
              <a:fillRect/>
            </a:stretch>
          </p:blipFill>
          <p:spPr>
            <a:xfrm>
              <a:off x="0" y="1"/>
              <a:ext cx="9144000" cy="14192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Rectangle 9"/>
            <p:cNvSpPr/>
            <p:nvPr userDrawn="1"/>
          </p:nvSpPr>
          <p:spPr>
            <a:xfrm>
              <a:off x="0" y="0"/>
              <a:ext cx="9144000" cy="144780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49000">
                  <a:schemeClr val="accent1">
                    <a:tint val="20000"/>
                    <a:alpha val="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142875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504950"/>
              <a:ext cx="9144000" cy="1588"/>
            </a:xfrm>
            <a:prstGeom prst="line">
              <a:avLst/>
            </a:prstGeom>
            <a:ln w="15875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000" b="0" i="0" u="none" strike="noStrike" kern="1200" cap="none" spc="0" normalizeH="0" baseline="0" noProof="0" smtClean="0">
          <a:ln>
            <a:noFill/>
          </a:ln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uLnTx/>
          <a:uFillTx/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spcAft>
          <a:spcPts val="400"/>
        </a:spcAft>
        <a:buFont typeface="Arial"/>
        <a:buChar char="•"/>
        <a:defRPr sz="2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/>
          </p:cNvSpPr>
          <p:nvPr>
            <p:ph type="title"/>
          </p:nvPr>
        </p:nvSpPr>
        <p:spPr>
          <a:xfrm>
            <a:off x="838200" y="5029200"/>
            <a:ext cx="7772400" cy="828675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Nguyen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HMCL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51243" y="1905000"/>
            <a:ext cx="8153400" cy="2971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Improvement Plan of Journal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한양신명조"/>
                <a:cs typeface="Times New Roman" pitchFamily="18" charset="0"/>
              </a:rPr>
              <a:t>Protecting Location Privacy against 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한양신명조"/>
                <a:cs typeface="Times New Roman" pitchFamily="18" charset="0"/>
              </a:rPr>
              <a:t>Maximum Movement Boundary Attack 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한양신명조"/>
                <a:cs typeface="Times New Roman" pitchFamily="18" charset="0"/>
              </a:rPr>
              <a:t>in Constrained Movement Scenarios</a:t>
            </a:r>
          </a:p>
          <a:p>
            <a:pPr>
              <a:spcBef>
                <a:spcPct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79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</a:t>
            </a:r>
            <a:r>
              <a:rPr lang="en-US" dirty="0"/>
              <a:t>Metrics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00600"/>
              </a:xfrm>
            </p:spPr>
            <p:txBody>
              <a:bodyPr>
                <a:normAutofit/>
              </a:bodyPr>
              <a:lstStyle/>
              <a:p>
                <a:r>
                  <a:rPr lang="en-US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Success rate (SR)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SR</m:t>
                      </m:r>
                      <m:r>
                        <a:rPr lang="en-US" sz="240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Successfully</m:t>
                          </m:r>
                          <m:r>
                            <a:rPr lang="en-US" sz="240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anonymized</m:t>
                          </m:r>
                          <m:r>
                            <a:rPr lang="en-US" sz="240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requests</m:t>
                          </m:r>
                          <m:r>
                            <a:rPr lang="en-US" sz="240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40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Total</m:t>
                          </m:r>
                          <m:r>
                            <a:rPr lang="en-US" sz="240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40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requests</m:t>
                          </m:r>
                        </m:den>
                      </m:f>
                    </m:oMath>
                  </m:oMathPara>
                </a14:m>
                <a:endParaRPr lang="en-US" sz="2400" dirty="0" smtClean="0">
                  <a:effectLst>
                    <a:outerShdw blurRad="38100" dist="38100" dir="2700000" algn="tl" rotWithShape="0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endParaRPr lang="en-US" sz="2400" b="1" dirty="0" smtClean="0">
                  <a:effectLst>
                    <a:outerShdw blurRad="38100" dist="38100" dir="2700000" algn="tl" rotWithShape="0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sz="2400" b="1" dirty="0" smtClean="0">
                    <a:effectLst>
                      <a:outerShdw blurRad="38100" dist="38100" dir="2700000" algn="tl" rotWithShape="0">
                        <a:srgbClr val="000000">
                          <a:alpha val="43137"/>
                        </a:srgbClr>
                      </a:outerShdw>
                    </a:effectLst>
                  </a:rPr>
                  <a:t>Relative </a:t>
                </a:r>
                <a:r>
                  <a:rPr lang="en-US" sz="2400" b="1" dirty="0">
                    <a:effectLst>
                      <a:outerShdw blurRad="38100" dist="38100" dir="2700000" algn="tl" rotWithShape="0">
                        <a:srgbClr val="000000">
                          <a:alpha val="43137"/>
                        </a:srgbClr>
                      </a:outerShdw>
                    </a:effectLst>
                  </a:rPr>
                  <a:t>spatial size (RSS): </a:t>
                </a:r>
                <a:endParaRPr lang="en-US" sz="2400" b="1" dirty="0" smtClean="0">
                  <a:effectLst>
                    <a:outerShdw blurRad="38100" dist="38100" dir="2700000" algn="tl" rotWithShape="0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RSS</m:t>
                      </m:r>
                      <m:r>
                        <a:rPr lang="en-US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n</m:t>
                          </m:r>
                        </m:den>
                      </m:f>
                      <m:nary>
                        <m:naryPr>
                          <m:chr m:val="∑"/>
                          <m:limLoc m:val="undOvr"/>
                          <m:ctrlPr>
                            <a:rPr lang="en-US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</m:rPr>
                            <a:rPr lang="en-US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i</m:t>
                          </m:r>
                          <m:r>
                            <a:rPr lang="en-US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a:rPr lang="en-US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n</m:t>
                          </m:r>
                        </m:sup>
                        <m:e>
                          <m:f>
                            <m:fPr>
                              <m:ctrlPr>
                                <a:rPr lang="en-US" i="1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Area</m:t>
                              </m:r>
                              <m:r>
                                <a:rPr lang="en-US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i="1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Amin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i</m:t>
                                  </m:r>
                                </m:sub>
                              </m:sSub>
                              <m:r>
                                <a:rPr lang="en-US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Area</m:t>
                              </m:r>
                              <m:r>
                                <a:rPr lang="en-US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i="1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CR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/>
                                    </a:rPr>
                                    <m:t>i</m:t>
                                  </m:r>
                                </m:sub>
                              </m:sSub>
                              <m:r>
                                <a:rPr lang="en-US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)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2000" dirty="0" smtClean="0">
                  <a:effectLst>
                    <a:outerShdw blurRad="38100" dist="38100" dir="2700000" algn="tl" rotWithShape="0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lvl="1"/>
                <a:endParaRPr 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lvl="1"/>
                <a:r>
                  <a:rPr lang="en-US" sz="2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 measure </a:t>
                </a:r>
                <a:r>
                  <a: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of how close is achieved cloaked region area by the cloaking algorithm as compare to the user specified minimum </a:t>
                </a:r>
                <a:r>
                  <a:rPr lang="en-US" sz="2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area.</a:t>
                </a:r>
              </a:p>
              <a:p>
                <a:pPr lvl="1"/>
                <a:r>
                  <a: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The </a:t>
                </a:r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higher</a:t>
                </a:r>
                <a:r>
                  <a:rPr lang="en-US" sz="2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the relative spatial size, the </a:t>
                </a: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better</a:t>
                </a:r>
                <a:r>
                  <a: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utility</a:t>
                </a:r>
                <a:r>
                  <a: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0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achieved.</a:t>
                </a:r>
                <a:endParaRPr lang="en-US" sz="2000" dirty="0">
                  <a:effectLst>
                    <a:outerShdw blurRad="38100" dist="38100" dir="2700000" algn="tl" rotWithShape="0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00600"/>
              </a:xfrm>
              <a:blipFill rotWithShape="1">
                <a:blip r:embed="rId3"/>
                <a:stretch>
                  <a:fillRect l="-1037" t="-1144" b="-5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1503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Compare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MMBCMS: our proposed algorithm </a:t>
            </a:r>
          </a:p>
          <a:p>
            <a:pPr lvl="1"/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MMBPan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2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Pan’s algorithm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miscalculated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reachable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users</a:t>
            </a:r>
          </a:p>
          <a:p>
            <a:pPr lvl="2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Modified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considering the accurate calculation of the reachable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567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Experiments: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Success rate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1391210"/>
            <a:ext cx="3696882" cy="277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383" y="1427939"/>
            <a:ext cx="3677891" cy="2758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57" y="4023377"/>
            <a:ext cx="3702882" cy="2777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382" y="4032746"/>
            <a:ext cx="3677891" cy="275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397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Experiment: Relative spatial size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42" y="14478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598" y="1447800"/>
            <a:ext cx="3657601" cy="2743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85" y="4066082"/>
            <a:ext cx="3620957" cy="2715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9324" y="4087318"/>
            <a:ext cx="3618876" cy="2714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398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</a:t>
            </a:r>
            <a:r>
              <a:rPr lang="en-US" dirty="0" err="1" smtClean="0"/>
              <a:t>Paramics</a:t>
            </a:r>
            <a:r>
              <a:rPr lang="en-US" dirty="0" smtClean="0"/>
              <a:t> </a:t>
            </a:r>
            <a:r>
              <a:rPr lang="en-US" dirty="0" err="1" smtClean="0"/>
              <a:t>microsimulation</a:t>
            </a:r>
            <a:r>
              <a:rPr lang="en-US" dirty="0" smtClean="0"/>
              <a:t> to generate the dataset contains </a:t>
            </a:r>
            <a:r>
              <a:rPr lang="en-US" dirty="0"/>
              <a:t>the </a:t>
            </a:r>
            <a:r>
              <a:rPr lang="en-US" dirty="0" smtClean="0"/>
              <a:t>movement of vehicles in the </a:t>
            </a:r>
            <a:r>
              <a:rPr lang="en-US" dirty="0"/>
              <a:t>real world </a:t>
            </a:r>
            <a:r>
              <a:rPr lang="en-US" dirty="0" smtClean="0"/>
              <a:t>scenario.</a:t>
            </a:r>
          </a:p>
          <a:p>
            <a:r>
              <a:rPr lang="en-US" dirty="0" smtClean="0"/>
              <a:t>Change the model of query rate</a:t>
            </a:r>
          </a:p>
          <a:p>
            <a:pPr lvl="1"/>
            <a:r>
              <a:rPr lang="en-US" dirty="0" smtClean="0"/>
              <a:t>Use exponential distribution  </a:t>
            </a:r>
          </a:p>
          <a:p>
            <a:r>
              <a:rPr lang="en-US" dirty="0" smtClean="0"/>
              <a:t>Optimize the </a:t>
            </a:r>
            <a:r>
              <a:rPr lang="en-US" dirty="0"/>
              <a:t>code to achieve greater efficiency</a:t>
            </a:r>
            <a:endParaRPr lang="en-US" dirty="0" smtClean="0"/>
          </a:p>
          <a:p>
            <a:r>
              <a:rPr lang="en-US" dirty="0"/>
              <a:t>Use more </a:t>
            </a:r>
            <a:r>
              <a:rPr lang="en-US" dirty="0" smtClean="0"/>
              <a:t>utility metrics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maximum acceptable area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Improvement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41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11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Review</a:t>
            </a:r>
          </a:p>
          <a:p>
            <a:pPr lvl="1"/>
            <a:r>
              <a:rPr lang="en-US" dirty="0"/>
              <a:t>MMB Attack in Constrained </a:t>
            </a:r>
            <a:r>
              <a:rPr lang="en-US" dirty="0" smtClean="0"/>
              <a:t>Movement</a:t>
            </a:r>
          </a:p>
          <a:p>
            <a:pPr lvl="1"/>
            <a:r>
              <a:rPr lang="en-US" dirty="0" smtClean="0"/>
              <a:t>Proposed Algorithm</a:t>
            </a:r>
          </a:p>
          <a:p>
            <a:pPr lvl="1"/>
            <a:r>
              <a:rPr lang="en-US" dirty="0" smtClean="0"/>
              <a:t>Experiments</a:t>
            </a:r>
          </a:p>
          <a:p>
            <a:r>
              <a:rPr lang="en-US" dirty="0" smtClean="0"/>
              <a:t>Improvement Plan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Assumptions</a:t>
            </a:r>
            <a:endParaRPr lang="en-US" altLang="zh-CN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229600" cy="4572000"/>
          </a:xfrm>
        </p:spPr>
        <p:txBody>
          <a:bodyPr>
            <a:noAutofit/>
          </a:bodyPr>
          <a:lstStyle/>
          <a:p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 parameters</a:t>
            </a:r>
          </a:p>
          <a:p>
            <a:pPr lvl="1"/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Privacy level k</a:t>
            </a:r>
          </a:p>
          <a:p>
            <a:pPr lvl="1"/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Minimum acceptable area Amin</a:t>
            </a:r>
          </a:p>
          <a:p>
            <a:pPr lvl="1"/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Lifetime </a:t>
            </a:r>
            <a:r>
              <a:rPr lang="en-US" altLang="zh-CN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</a:t>
            </a:r>
            <a:endParaRPr lang="en-US" altLang="zh-C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Users continuously submit LBS requests</a:t>
            </a:r>
          </a:p>
          <a:p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 provide and attacker know</a:t>
            </a:r>
          </a:p>
          <a:p>
            <a:pPr lvl="1"/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Cloaked region </a:t>
            </a: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timestamps</a:t>
            </a:r>
          </a:p>
          <a:p>
            <a:pPr lvl="1"/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Maximum possible speed of each user</a:t>
            </a:r>
          </a:p>
          <a:p>
            <a:pPr lvl="1"/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Unreachable region </a:t>
            </a: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in the 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</a:t>
            </a:r>
          </a:p>
          <a:p>
            <a:pPr lvl="1"/>
            <a:endParaRPr lang="en-US" altLang="zh-CN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zh-C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8034345" y="2689226"/>
            <a:ext cx="152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endParaRPr lang="en-US" altLang="zh-CN" b="0" dirty="0">
              <a:solidFill>
                <a:schemeClr val="tx1"/>
              </a:solidFill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92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800600"/>
          </a:xfrm>
        </p:spPr>
        <p:txBody>
          <a:bodyPr/>
          <a:lstStyle/>
          <a:p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maximum speed is used to get a Maximum Movement Boundary (MMB) </a:t>
            </a:r>
          </a:p>
          <a:p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user is located at the intersection of MBB with the 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cloaked region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MMB Attack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519652" y="2485192"/>
            <a:ext cx="3427986" cy="3413694"/>
            <a:chOff x="-60" y="45532"/>
            <a:chExt cx="3841881" cy="3653822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1900746"/>
              <a:ext cx="959557" cy="244143"/>
              <a:chOff x="0" y="-7077"/>
              <a:chExt cx="959557" cy="244143"/>
            </a:xfrm>
          </p:grpSpPr>
          <p:sp>
            <p:nvSpPr>
              <p:cNvPr id="33" name="Text Box 38"/>
              <p:cNvSpPr txBox="1">
                <a:spLocks noChangeArrowheads="1"/>
              </p:cNvSpPr>
              <p:nvPr/>
            </p:nvSpPr>
            <p:spPr bwMode="auto">
              <a:xfrm>
                <a:off x="87317" y="-7077"/>
                <a:ext cx="872240" cy="2177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just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 dirty="0" err="1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v</a:t>
                </a:r>
                <a:r>
                  <a:rPr lang="en-US" sz="1100" kern="1200" baseline="-25000" dirty="0" err="1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A</a:t>
                </a:r>
                <a:r>
                  <a:rPr lang="en-US" sz="1100" kern="1200" dirty="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*(t</a:t>
                </a:r>
                <a:r>
                  <a:rPr lang="en-US" sz="1100" kern="1200" baseline="-25000" dirty="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i+1</a:t>
                </a:r>
                <a:r>
                  <a:rPr lang="en-US" sz="1100" kern="1200" dirty="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-t</a:t>
                </a:r>
                <a:r>
                  <a:rPr lang="en-US" sz="1100" kern="1200" baseline="-25000" dirty="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i</a:t>
                </a:r>
                <a:r>
                  <a:rPr lang="en-US" sz="1100" kern="1200" dirty="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)</a:t>
                </a:r>
                <a:endParaRPr lang="en-US" sz="1200" dirty="0">
                  <a:effectLst/>
                  <a:latin typeface="Times New Roman"/>
                  <a:ea typeface="Times New Roman"/>
                </a:endParaRPr>
              </a:p>
            </p:txBody>
          </p:sp>
          <p:cxnSp>
            <p:nvCxnSpPr>
              <p:cNvPr id="34" name="Straight Arrow Connector 33"/>
              <p:cNvCxnSpPr/>
              <p:nvPr/>
            </p:nvCxnSpPr>
            <p:spPr>
              <a:xfrm flipH="1">
                <a:off x="0" y="237066"/>
                <a:ext cx="812042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812800" y="1715911"/>
              <a:ext cx="1462405" cy="1166354"/>
              <a:chOff x="0" y="0"/>
              <a:chExt cx="1462405" cy="1166354"/>
            </a:xfrm>
          </p:grpSpPr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62405" cy="859790"/>
              </a:xfrm>
              <a:prstGeom prst="rect">
                <a:avLst/>
              </a:prstGeom>
              <a:noFill/>
              <a:ln w="1905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rot="0" vert="horz" wrap="none" lIns="91440" tIns="45720" rIns="91440" bIns="45720" anchor="ctr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970844" y="733778"/>
                <a:ext cx="82550" cy="8255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1275644" y="112889"/>
                <a:ext cx="82550" cy="8255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6444" y="259645"/>
                <a:ext cx="82550" cy="8255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" name="Text Box 17"/>
              <p:cNvSpPr txBox="1">
                <a:spLocks noChangeArrowheads="1"/>
              </p:cNvSpPr>
              <p:nvPr/>
            </p:nvSpPr>
            <p:spPr bwMode="auto">
              <a:xfrm>
                <a:off x="146755" y="112889"/>
                <a:ext cx="226060" cy="1454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</a:rPr>
                  <a:t>B</a:t>
                </a:r>
                <a:endParaRPr lang="en-US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0" name="Text Box 17"/>
              <p:cNvSpPr txBox="1">
                <a:spLocks noChangeArrowheads="1"/>
              </p:cNvSpPr>
              <p:nvPr/>
            </p:nvSpPr>
            <p:spPr bwMode="auto">
              <a:xfrm>
                <a:off x="824089" y="598312"/>
                <a:ext cx="184245" cy="1454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</a:rPr>
                  <a:t>C</a:t>
                </a:r>
                <a:endParaRPr lang="en-US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1" name="Text Box 17"/>
              <p:cNvSpPr txBox="1">
                <a:spLocks noChangeArrowheads="1"/>
              </p:cNvSpPr>
              <p:nvPr/>
            </p:nvSpPr>
            <p:spPr bwMode="auto">
              <a:xfrm>
                <a:off x="1140178" y="191912"/>
                <a:ext cx="226060" cy="1454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</a:rPr>
                  <a:t>A</a:t>
                </a:r>
                <a:endParaRPr lang="en-US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2" name="Text Box 59534"/>
              <p:cNvSpPr txBox="1">
                <a:spLocks noChangeArrowheads="1"/>
              </p:cNvSpPr>
              <p:nvPr/>
            </p:nvSpPr>
            <p:spPr bwMode="auto">
              <a:xfrm>
                <a:off x="282222" y="925689"/>
                <a:ext cx="633989" cy="240665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R</a:t>
                </a:r>
                <a:r>
                  <a:rPr lang="en-US" sz="1100" baseline="-250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A</a:t>
                </a: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(</a:t>
                </a:r>
                <a:r>
                  <a:rPr lang="en-US" sz="1100" dirty="0" err="1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t</a:t>
                </a:r>
                <a:r>
                  <a:rPr lang="en-US" sz="1100" baseline="-25000" dirty="0" err="1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i</a:t>
                </a: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)</a:t>
                </a:r>
                <a:endParaRPr lang="en-US" sz="11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p:grpSp>
        <p:sp>
          <p:nvSpPr>
            <p:cNvPr id="24" name="Text Box 59534"/>
            <p:cNvSpPr txBox="1">
              <a:spLocks noChangeArrowheads="1"/>
            </p:cNvSpPr>
            <p:nvPr/>
          </p:nvSpPr>
          <p:spPr bwMode="auto">
            <a:xfrm>
              <a:off x="3016603" y="3145755"/>
              <a:ext cx="825218" cy="24066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b="1" dirty="0">
                  <a:solidFill>
                    <a:srgbClr val="000000"/>
                  </a:solidFill>
                  <a:effectLst/>
                  <a:latin typeface="Times New Roman"/>
                  <a:ea typeface="Malgun Gothic"/>
                  <a:cs typeface="Times New Roman"/>
                </a:rPr>
                <a:t>LAKE</a:t>
              </a:r>
              <a:endParaRPr lang="en-US" sz="1100" dirty="0">
                <a:effectLst/>
                <a:latin typeface="Calibri"/>
                <a:ea typeface="Malgun Gothic"/>
                <a:cs typeface="Times New Roman"/>
              </a:endParaRPr>
            </a:p>
          </p:txBody>
        </p:sp>
        <p:sp>
          <p:nvSpPr>
            <p:cNvPr id="9" name="Rounded Rectangular Callout 8"/>
            <p:cNvSpPr/>
            <p:nvPr/>
          </p:nvSpPr>
          <p:spPr>
            <a:xfrm>
              <a:off x="-60" y="112885"/>
              <a:ext cx="1255395" cy="519262"/>
            </a:xfrm>
            <a:prstGeom prst="wedgeRoundRectCallout">
              <a:avLst>
                <a:gd name="adj1" fmla="val 79456"/>
                <a:gd name="adj2" fmla="val 141236"/>
                <a:gd name="adj3" fmla="val 16667"/>
              </a:avLst>
            </a:prstGeom>
            <a:noFill/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>
                  <a:effectLst/>
                  <a:latin typeface="Times New Roman"/>
                  <a:ea typeface="Malgun Gothic"/>
                  <a:cs typeface="Times New Roman"/>
                </a:rPr>
                <a:t>Attacker knows A is in here</a:t>
              </a:r>
              <a:endParaRPr lang="en-US" sz="1100" dirty="0">
                <a:effectLst/>
                <a:ea typeface="Malgun Gothic"/>
                <a:cs typeface="Times New Roman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546578" y="45532"/>
              <a:ext cx="2002910" cy="1298552"/>
              <a:chOff x="0" y="-67357"/>
              <a:chExt cx="2002910" cy="1298552"/>
            </a:xfrm>
          </p:grpSpPr>
          <p:sp>
            <p:nvSpPr>
              <p:cNvPr id="14" name="Text Box 59534"/>
              <p:cNvSpPr txBox="1">
                <a:spLocks noChangeArrowheads="1"/>
              </p:cNvSpPr>
              <p:nvPr/>
            </p:nvSpPr>
            <p:spPr bwMode="auto">
              <a:xfrm>
                <a:off x="1281715" y="-67357"/>
                <a:ext cx="721195" cy="24067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R</a:t>
                </a:r>
                <a:r>
                  <a:rPr lang="en-US" sz="1100" baseline="-250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A</a:t>
                </a: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(t</a:t>
                </a:r>
                <a:r>
                  <a:rPr lang="en-US" sz="1100" baseline="-250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i+1</a:t>
                </a: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)</a:t>
                </a:r>
                <a:endParaRPr lang="en-US" sz="11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0" y="259645"/>
                <a:ext cx="1780540" cy="971550"/>
              </a:xfrm>
              <a:prstGeom prst="rect">
                <a:avLst/>
              </a:prstGeom>
              <a:noFill/>
              <a:ln w="1905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rot="0" vert="horz" wrap="none" lIns="91440" tIns="45720" rIns="91440" bIns="45720" anchor="ctr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" name="Trapezoid 2"/>
              <p:cNvSpPr/>
              <p:nvPr/>
            </p:nvSpPr>
            <p:spPr>
              <a:xfrm>
                <a:off x="11289" y="778934"/>
                <a:ext cx="1482368" cy="450279"/>
              </a:xfrm>
              <a:custGeom>
                <a:avLst/>
                <a:gdLst>
                  <a:gd name="connsiteX0" fmla="*/ 0 w 1230630"/>
                  <a:gd name="connsiteY0" fmla="*/ 759460 h 759460"/>
                  <a:gd name="connsiteX1" fmla="*/ 189865 w 1230630"/>
                  <a:gd name="connsiteY1" fmla="*/ 0 h 759460"/>
                  <a:gd name="connsiteX2" fmla="*/ 1040765 w 1230630"/>
                  <a:gd name="connsiteY2" fmla="*/ 0 h 759460"/>
                  <a:gd name="connsiteX3" fmla="*/ 1230630 w 1230630"/>
                  <a:gd name="connsiteY3" fmla="*/ 759460 h 759460"/>
                  <a:gd name="connsiteX4" fmla="*/ 0 w 1230630"/>
                  <a:gd name="connsiteY4" fmla="*/ 759460 h 759460"/>
                  <a:gd name="connsiteX0" fmla="*/ 0 w 1230630"/>
                  <a:gd name="connsiteY0" fmla="*/ 759460 h 759460"/>
                  <a:gd name="connsiteX1" fmla="*/ 0 w 1230630"/>
                  <a:gd name="connsiteY1" fmla="*/ 0 h 759460"/>
                  <a:gd name="connsiteX2" fmla="*/ 1040765 w 1230630"/>
                  <a:gd name="connsiteY2" fmla="*/ 0 h 759460"/>
                  <a:gd name="connsiteX3" fmla="*/ 1230630 w 1230630"/>
                  <a:gd name="connsiteY3" fmla="*/ 759460 h 759460"/>
                  <a:gd name="connsiteX4" fmla="*/ 0 w 1230630"/>
                  <a:gd name="connsiteY4" fmla="*/ 759460 h 759460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860765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79561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66027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66027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66027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24499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54247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31982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31982 w 1230630"/>
                  <a:gd name="connsiteY2" fmla="*/ 0 h 763099"/>
                  <a:gd name="connsiteX3" fmla="*/ 900266 w 1230630"/>
                  <a:gd name="connsiteY3" fmla="*/ 267076 h 763099"/>
                  <a:gd name="connsiteX4" fmla="*/ 1230630 w 1230630"/>
                  <a:gd name="connsiteY4" fmla="*/ 763099 h 763099"/>
                  <a:gd name="connsiteX5" fmla="*/ 0 w 1230630"/>
                  <a:gd name="connsiteY5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31982 w 1230630"/>
                  <a:gd name="connsiteY2" fmla="*/ 0 h 763099"/>
                  <a:gd name="connsiteX3" fmla="*/ 1063745 w 1230630"/>
                  <a:gd name="connsiteY3" fmla="*/ 81773 h 763099"/>
                  <a:gd name="connsiteX4" fmla="*/ 1230630 w 1230630"/>
                  <a:gd name="connsiteY4" fmla="*/ 763099 h 763099"/>
                  <a:gd name="connsiteX5" fmla="*/ 0 w 1230630"/>
                  <a:gd name="connsiteY5" fmla="*/ 763099 h 763099"/>
                  <a:gd name="connsiteX0" fmla="*/ 0 w 1603566"/>
                  <a:gd name="connsiteY0" fmla="*/ 763099 h 770818"/>
                  <a:gd name="connsiteX1" fmla="*/ 0 w 1603566"/>
                  <a:gd name="connsiteY1" fmla="*/ 3639 h 770818"/>
                  <a:gd name="connsiteX2" fmla="*/ 731982 w 1603566"/>
                  <a:gd name="connsiteY2" fmla="*/ 0 h 770818"/>
                  <a:gd name="connsiteX3" fmla="*/ 1063745 w 1603566"/>
                  <a:gd name="connsiteY3" fmla="*/ 81773 h 770818"/>
                  <a:gd name="connsiteX4" fmla="*/ 1603566 w 1603566"/>
                  <a:gd name="connsiteY4" fmla="*/ 770818 h 770818"/>
                  <a:gd name="connsiteX5" fmla="*/ 0 w 1603566"/>
                  <a:gd name="connsiteY5" fmla="*/ 763099 h 770818"/>
                  <a:gd name="connsiteX0" fmla="*/ 0 w 1603566"/>
                  <a:gd name="connsiteY0" fmla="*/ 763099 h 770818"/>
                  <a:gd name="connsiteX1" fmla="*/ 0 w 1603566"/>
                  <a:gd name="connsiteY1" fmla="*/ 3639 h 770818"/>
                  <a:gd name="connsiteX2" fmla="*/ 731982 w 1603566"/>
                  <a:gd name="connsiteY2" fmla="*/ 0 h 770818"/>
                  <a:gd name="connsiteX3" fmla="*/ 1063745 w 1603566"/>
                  <a:gd name="connsiteY3" fmla="*/ 81773 h 770818"/>
                  <a:gd name="connsiteX4" fmla="*/ 1314072 w 1603566"/>
                  <a:gd name="connsiteY4" fmla="*/ 390610 h 770818"/>
                  <a:gd name="connsiteX5" fmla="*/ 1603566 w 1603566"/>
                  <a:gd name="connsiteY5" fmla="*/ 770818 h 770818"/>
                  <a:gd name="connsiteX6" fmla="*/ 0 w 1603566"/>
                  <a:gd name="connsiteY6" fmla="*/ 763099 h 770818"/>
                  <a:gd name="connsiteX0" fmla="*/ 0 w 1603566"/>
                  <a:gd name="connsiteY0" fmla="*/ 763099 h 770818"/>
                  <a:gd name="connsiteX1" fmla="*/ 0 w 1603566"/>
                  <a:gd name="connsiteY1" fmla="*/ 3639 h 770818"/>
                  <a:gd name="connsiteX2" fmla="*/ 731982 w 1603566"/>
                  <a:gd name="connsiteY2" fmla="*/ 0 h 770818"/>
                  <a:gd name="connsiteX3" fmla="*/ 1063745 w 1603566"/>
                  <a:gd name="connsiteY3" fmla="*/ 81773 h 770818"/>
                  <a:gd name="connsiteX4" fmla="*/ 1487769 w 1603566"/>
                  <a:gd name="connsiteY4" fmla="*/ 483261 h 770818"/>
                  <a:gd name="connsiteX5" fmla="*/ 1603566 w 1603566"/>
                  <a:gd name="connsiteY5" fmla="*/ 770818 h 770818"/>
                  <a:gd name="connsiteX6" fmla="*/ 0 w 1603566"/>
                  <a:gd name="connsiteY6" fmla="*/ 763099 h 770818"/>
                  <a:gd name="connsiteX0" fmla="*/ 0 w 1603566"/>
                  <a:gd name="connsiteY0" fmla="*/ 763099 h 770818"/>
                  <a:gd name="connsiteX1" fmla="*/ 0 w 1603566"/>
                  <a:gd name="connsiteY1" fmla="*/ 3639 h 770818"/>
                  <a:gd name="connsiteX2" fmla="*/ 731982 w 1603566"/>
                  <a:gd name="connsiteY2" fmla="*/ 0 h 770818"/>
                  <a:gd name="connsiteX3" fmla="*/ 1063745 w 1603566"/>
                  <a:gd name="connsiteY3" fmla="*/ 81773 h 770818"/>
                  <a:gd name="connsiteX4" fmla="*/ 1217006 w 1603566"/>
                  <a:gd name="connsiteY4" fmla="*/ 243912 h 770818"/>
                  <a:gd name="connsiteX5" fmla="*/ 1487769 w 1603566"/>
                  <a:gd name="connsiteY5" fmla="*/ 483261 h 770818"/>
                  <a:gd name="connsiteX6" fmla="*/ 1603566 w 1603566"/>
                  <a:gd name="connsiteY6" fmla="*/ 770818 h 770818"/>
                  <a:gd name="connsiteX7" fmla="*/ 0 w 1603566"/>
                  <a:gd name="connsiteY7" fmla="*/ 763099 h 770818"/>
                  <a:gd name="connsiteX0" fmla="*/ 0 w 1603566"/>
                  <a:gd name="connsiteY0" fmla="*/ 763099 h 770818"/>
                  <a:gd name="connsiteX1" fmla="*/ 0 w 1603566"/>
                  <a:gd name="connsiteY1" fmla="*/ 3639 h 770818"/>
                  <a:gd name="connsiteX2" fmla="*/ 731982 w 1603566"/>
                  <a:gd name="connsiteY2" fmla="*/ 0 h 770818"/>
                  <a:gd name="connsiteX3" fmla="*/ 1063745 w 1603566"/>
                  <a:gd name="connsiteY3" fmla="*/ 81773 h 770818"/>
                  <a:gd name="connsiteX4" fmla="*/ 1262984 w 1603566"/>
                  <a:gd name="connsiteY4" fmla="*/ 174424 h 770818"/>
                  <a:gd name="connsiteX5" fmla="*/ 1487769 w 1603566"/>
                  <a:gd name="connsiteY5" fmla="*/ 483261 h 770818"/>
                  <a:gd name="connsiteX6" fmla="*/ 1603566 w 1603566"/>
                  <a:gd name="connsiteY6" fmla="*/ 770818 h 770818"/>
                  <a:gd name="connsiteX7" fmla="*/ 0 w 1603566"/>
                  <a:gd name="connsiteY7" fmla="*/ 763099 h 770818"/>
                  <a:gd name="connsiteX0" fmla="*/ 0 w 1603566"/>
                  <a:gd name="connsiteY0" fmla="*/ 763099 h 770818"/>
                  <a:gd name="connsiteX1" fmla="*/ 0 w 1603566"/>
                  <a:gd name="connsiteY1" fmla="*/ 3639 h 770818"/>
                  <a:gd name="connsiteX2" fmla="*/ 731982 w 1603566"/>
                  <a:gd name="connsiteY2" fmla="*/ 0 h 770818"/>
                  <a:gd name="connsiteX3" fmla="*/ 1022876 w 1603566"/>
                  <a:gd name="connsiteY3" fmla="*/ 58609 h 770818"/>
                  <a:gd name="connsiteX4" fmla="*/ 1262984 w 1603566"/>
                  <a:gd name="connsiteY4" fmla="*/ 174424 h 770818"/>
                  <a:gd name="connsiteX5" fmla="*/ 1487769 w 1603566"/>
                  <a:gd name="connsiteY5" fmla="*/ 483261 h 770818"/>
                  <a:gd name="connsiteX6" fmla="*/ 1603566 w 1603566"/>
                  <a:gd name="connsiteY6" fmla="*/ 770818 h 770818"/>
                  <a:gd name="connsiteX7" fmla="*/ 0 w 1603566"/>
                  <a:gd name="connsiteY7" fmla="*/ 763099 h 770818"/>
                  <a:gd name="connsiteX0" fmla="*/ 0 w 1603566"/>
                  <a:gd name="connsiteY0" fmla="*/ 763099 h 770818"/>
                  <a:gd name="connsiteX1" fmla="*/ 0 w 1603566"/>
                  <a:gd name="connsiteY1" fmla="*/ 3639 h 770818"/>
                  <a:gd name="connsiteX2" fmla="*/ 731982 w 1603566"/>
                  <a:gd name="connsiteY2" fmla="*/ 0 h 770818"/>
                  <a:gd name="connsiteX3" fmla="*/ 1022876 w 1603566"/>
                  <a:gd name="connsiteY3" fmla="*/ 58609 h 770818"/>
                  <a:gd name="connsiteX4" fmla="*/ 1242548 w 1603566"/>
                  <a:gd name="connsiteY4" fmla="*/ 189867 h 770818"/>
                  <a:gd name="connsiteX5" fmla="*/ 1487769 w 1603566"/>
                  <a:gd name="connsiteY5" fmla="*/ 483261 h 770818"/>
                  <a:gd name="connsiteX6" fmla="*/ 1603566 w 1603566"/>
                  <a:gd name="connsiteY6" fmla="*/ 770818 h 770818"/>
                  <a:gd name="connsiteX7" fmla="*/ 0 w 1603566"/>
                  <a:gd name="connsiteY7" fmla="*/ 763099 h 7708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603566" h="770818">
                    <a:moveTo>
                      <a:pt x="0" y="763099"/>
                    </a:moveTo>
                    <a:lnTo>
                      <a:pt x="0" y="3639"/>
                    </a:lnTo>
                    <a:lnTo>
                      <a:pt x="731982" y="0"/>
                    </a:lnTo>
                    <a:lnTo>
                      <a:pt x="1022876" y="58609"/>
                    </a:lnTo>
                    <a:lnTo>
                      <a:pt x="1242548" y="189867"/>
                    </a:lnTo>
                    <a:lnTo>
                      <a:pt x="1487769" y="483261"/>
                    </a:lnTo>
                    <a:lnTo>
                      <a:pt x="1603566" y="770818"/>
                    </a:lnTo>
                    <a:lnTo>
                      <a:pt x="0" y="763099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" name="Text Box 17"/>
              <p:cNvSpPr txBox="1">
                <a:spLocks noChangeArrowheads="1"/>
              </p:cNvSpPr>
              <p:nvPr/>
            </p:nvSpPr>
            <p:spPr bwMode="auto">
              <a:xfrm>
                <a:off x="206477" y="864929"/>
                <a:ext cx="226280" cy="1456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 dirty="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A</a:t>
                </a:r>
                <a:endParaRPr lang="en-US" sz="12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35466" y="1066313"/>
                <a:ext cx="82636" cy="8263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9" name="Text Box 17"/>
              <p:cNvSpPr txBox="1">
                <a:spLocks noChangeArrowheads="1"/>
              </p:cNvSpPr>
              <p:nvPr/>
            </p:nvSpPr>
            <p:spPr bwMode="auto">
              <a:xfrm>
                <a:off x="45155" y="519289"/>
                <a:ext cx="226060" cy="1454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</a:rPr>
                  <a:t>E</a:t>
                </a:r>
                <a:endParaRPr lang="en-US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>
                <a:off x="1456266" y="508000"/>
                <a:ext cx="226280" cy="1456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</a:rPr>
                  <a:t>D</a:t>
                </a:r>
                <a:endParaRPr lang="en-US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45155" y="406400"/>
                <a:ext cx="82550" cy="8255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557866" y="440267"/>
                <a:ext cx="82550" cy="8255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0" y="903111"/>
              <a:ext cx="3112135" cy="2796243"/>
              <a:chOff x="0" y="293511"/>
              <a:chExt cx="3112135" cy="2796243"/>
            </a:xfrm>
          </p:grpSpPr>
          <p:sp>
            <p:nvSpPr>
              <p:cNvPr id="12" name="Text Box 59534"/>
              <p:cNvSpPr txBox="1">
                <a:spLocks noChangeArrowheads="1"/>
              </p:cNvSpPr>
              <p:nvPr/>
            </p:nvSpPr>
            <p:spPr bwMode="auto">
              <a:xfrm>
                <a:off x="270035" y="2849089"/>
                <a:ext cx="985300" cy="240665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MMB</a:t>
                </a:r>
                <a:r>
                  <a:rPr lang="en-US" sz="1100" baseline="-250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A</a:t>
                </a:r>
                <a:r>
                  <a:rPr lang="en-US" sz="11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(t</a:t>
                </a:r>
                <a:r>
                  <a:rPr lang="en-US" sz="1100" baseline="-250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i+1</a:t>
                </a:r>
                <a:r>
                  <a:rPr lang="en-US" sz="11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)</a:t>
                </a:r>
                <a:endParaRPr lang="en-US" sz="110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0" y="293511"/>
                <a:ext cx="3112135" cy="2534285"/>
              </a:xfrm>
              <a:prstGeom prst="roundRect">
                <a:avLst>
                  <a:gd name="adj" fmla="val 29939"/>
                </a:avLst>
              </a:prstGeom>
              <a:noFill/>
              <a:ln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7439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MMB </a:t>
            </a:r>
            <a:r>
              <a:rPr lang="en-US" dirty="0" smtClean="0"/>
              <a:t>Attack in Constrained Movement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915281" y="2378176"/>
            <a:ext cx="3513352" cy="3456234"/>
            <a:chOff x="-60" y="0"/>
            <a:chExt cx="3937554" cy="3699354"/>
          </a:xfrm>
        </p:grpSpPr>
        <p:grpSp>
          <p:nvGrpSpPr>
            <p:cNvPr id="6" name="Group 5"/>
            <p:cNvGrpSpPr/>
            <p:nvPr/>
          </p:nvGrpSpPr>
          <p:grpSpPr>
            <a:xfrm>
              <a:off x="0" y="1900746"/>
              <a:ext cx="959557" cy="244143"/>
              <a:chOff x="0" y="-7077"/>
              <a:chExt cx="959557" cy="244143"/>
            </a:xfrm>
          </p:grpSpPr>
          <p:sp>
            <p:nvSpPr>
              <p:cNvPr id="33" name="Text Box 38"/>
              <p:cNvSpPr txBox="1">
                <a:spLocks noChangeArrowheads="1"/>
              </p:cNvSpPr>
              <p:nvPr/>
            </p:nvSpPr>
            <p:spPr bwMode="auto">
              <a:xfrm>
                <a:off x="87317" y="-7077"/>
                <a:ext cx="872240" cy="2177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just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 dirty="0" err="1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v</a:t>
                </a:r>
                <a:r>
                  <a:rPr lang="en-US" sz="1100" kern="1200" baseline="-25000" dirty="0" err="1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A</a:t>
                </a:r>
                <a:r>
                  <a:rPr lang="en-US" sz="1100" kern="1200" dirty="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*(t</a:t>
                </a:r>
                <a:r>
                  <a:rPr lang="en-US" sz="1100" kern="1200" baseline="-25000" dirty="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i+1</a:t>
                </a:r>
                <a:r>
                  <a:rPr lang="en-US" sz="1100" kern="1200" dirty="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-t</a:t>
                </a:r>
                <a:r>
                  <a:rPr lang="en-US" sz="1100" kern="1200" baseline="-25000" dirty="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i</a:t>
                </a:r>
                <a:r>
                  <a:rPr lang="en-US" sz="1100" kern="1200" dirty="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)</a:t>
                </a:r>
                <a:endParaRPr lang="en-US" sz="1200" dirty="0">
                  <a:effectLst/>
                  <a:latin typeface="Times New Roman"/>
                  <a:ea typeface="Times New Roman"/>
                </a:endParaRPr>
              </a:p>
            </p:txBody>
          </p:sp>
          <p:cxnSp>
            <p:nvCxnSpPr>
              <p:cNvPr id="34" name="Straight Arrow Connector 33"/>
              <p:cNvCxnSpPr/>
              <p:nvPr/>
            </p:nvCxnSpPr>
            <p:spPr>
              <a:xfrm flipH="1">
                <a:off x="0" y="237066"/>
                <a:ext cx="812042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812800" y="1715911"/>
              <a:ext cx="1462405" cy="1166354"/>
              <a:chOff x="0" y="0"/>
              <a:chExt cx="1462405" cy="1166354"/>
            </a:xfrm>
          </p:grpSpPr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462405" cy="859790"/>
              </a:xfrm>
              <a:prstGeom prst="rect">
                <a:avLst/>
              </a:prstGeom>
              <a:noFill/>
              <a:ln w="1905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rot="0" vert="horz" wrap="none" lIns="91440" tIns="45720" rIns="91440" bIns="45720" anchor="ctr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970844" y="733778"/>
                <a:ext cx="82550" cy="8255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1275644" y="112889"/>
                <a:ext cx="82550" cy="8255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6444" y="259645"/>
                <a:ext cx="82550" cy="8255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" name="Text Box 17"/>
              <p:cNvSpPr txBox="1">
                <a:spLocks noChangeArrowheads="1"/>
              </p:cNvSpPr>
              <p:nvPr/>
            </p:nvSpPr>
            <p:spPr bwMode="auto">
              <a:xfrm>
                <a:off x="146755" y="112889"/>
                <a:ext cx="226060" cy="1454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</a:rPr>
                  <a:t>B</a:t>
                </a:r>
                <a:endParaRPr lang="en-US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0" name="Text Box 17"/>
              <p:cNvSpPr txBox="1">
                <a:spLocks noChangeArrowheads="1"/>
              </p:cNvSpPr>
              <p:nvPr/>
            </p:nvSpPr>
            <p:spPr bwMode="auto">
              <a:xfrm>
                <a:off x="824089" y="598312"/>
                <a:ext cx="184245" cy="1454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</a:rPr>
                  <a:t>C</a:t>
                </a:r>
                <a:endParaRPr lang="en-US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1" name="Text Box 17"/>
              <p:cNvSpPr txBox="1">
                <a:spLocks noChangeArrowheads="1"/>
              </p:cNvSpPr>
              <p:nvPr/>
            </p:nvSpPr>
            <p:spPr bwMode="auto">
              <a:xfrm>
                <a:off x="1140178" y="191912"/>
                <a:ext cx="226060" cy="1454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</a:rPr>
                  <a:t>A</a:t>
                </a:r>
                <a:endParaRPr lang="en-US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2" name="Text Box 59534"/>
              <p:cNvSpPr txBox="1">
                <a:spLocks noChangeArrowheads="1"/>
              </p:cNvSpPr>
              <p:nvPr/>
            </p:nvSpPr>
            <p:spPr bwMode="auto">
              <a:xfrm>
                <a:off x="282222" y="925689"/>
                <a:ext cx="633989" cy="240665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R</a:t>
                </a:r>
                <a:r>
                  <a:rPr lang="en-US" sz="1100" baseline="-250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A</a:t>
                </a: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(</a:t>
                </a:r>
                <a:r>
                  <a:rPr lang="en-US" sz="1100" dirty="0" err="1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t</a:t>
                </a:r>
                <a:r>
                  <a:rPr lang="en-US" sz="1100" baseline="-25000" dirty="0" err="1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i</a:t>
                </a: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)</a:t>
                </a:r>
                <a:endParaRPr lang="en-US" sz="11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1433689" y="0"/>
              <a:ext cx="2503805" cy="3386420"/>
              <a:chOff x="0" y="0"/>
              <a:chExt cx="2503805" cy="3386420"/>
            </a:xfrm>
          </p:grpSpPr>
          <p:sp>
            <p:nvSpPr>
              <p:cNvPr id="23" name="Parallelogram 22"/>
              <p:cNvSpPr>
                <a:spLocks noChangeArrowheads="1"/>
              </p:cNvSpPr>
              <p:nvPr/>
            </p:nvSpPr>
            <p:spPr bwMode="auto">
              <a:xfrm flipH="1">
                <a:off x="0" y="0"/>
                <a:ext cx="2503805" cy="3013710"/>
              </a:xfrm>
              <a:prstGeom prst="parallelogram">
                <a:avLst>
                  <a:gd name="adj" fmla="val 60618"/>
                </a:avLst>
              </a:prstGeom>
              <a:pattFill prst="wdUpDiag">
                <a:fgClr>
                  <a:schemeClr val="tx2">
                    <a:lumMod val="25000"/>
                  </a:schemeClr>
                </a:fgClr>
                <a:bgClr>
                  <a:schemeClr val="bg2"/>
                </a:bgClr>
              </a:pattFill>
              <a:ln w="9525" algn="ctr">
                <a:solidFill>
                  <a:schemeClr val="tx2">
                    <a:lumMod val="25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" name="Text Box 59534"/>
              <p:cNvSpPr txBox="1">
                <a:spLocks noChangeArrowheads="1"/>
              </p:cNvSpPr>
              <p:nvPr/>
            </p:nvSpPr>
            <p:spPr bwMode="auto">
              <a:xfrm>
                <a:off x="1582914" y="3145755"/>
                <a:ext cx="825218" cy="24066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 b="1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LAKE</a:t>
                </a:r>
                <a:endParaRPr lang="en-US" sz="11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p:grpSp>
        <p:sp>
          <p:nvSpPr>
            <p:cNvPr id="9" name="Rounded Rectangular Callout 8"/>
            <p:cNvSpPr/>
            <p:nvPr/>
          </p:nvSpPr>
          <p:spPr>
            <a:xfrm>
              <a:off x="-60" y="112885"/>
              <a:ext cx="1255395" cy="519262"/>
            </a:xfrm>
            <a:prstGeom prst="wedgeRoundRectCallout">
              <a:avLst>
                <a:gd name="adj1" fmla="val 79456"/>
                <a:gd name="adj2" fmla="val 141236"/>
                <a:gd name="adj3" fmla="val 16667"/>
              </a:avLst>
            </a:prstGeom>
            <a:noFill/>
            <a:ln w="190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>
                  <a:effectLst/>
                  <a:latin typeface="Times New Roman"/>
                  <a:ea typeface="Malgun Gothic"/>
                  <a:cs typeface="Times New Roman"/>
                </a:rPr>
                <a:t>Attacker knows A is in here</a:t>
              </a:r>
              <a:endParaRPr lang="en-US" sz="1100" dirty="0">
                <a:effectLst/>
                <a:ea typeface="Malgun Gothic"/>
                <a:cs typeface="Times New Roman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546578" y="45532"/>
              <a:ext cx="2002910" cy="1298552"/>
              <a:chOff x="0" y="-67357"/>
              <a:chExt cx="2002910" cy="1298552"/>
            </a:xfrm>
          </p:grpSpPr>
          <p:sp>
            <p:nvSpPr>
              <p:cNvPr id="14" name="Text Box 59534"/>
              <p:cNvSpPr txBox="1">
                <a:spLocks noChangeArrowheads="1"/>
              </p:cNvSpPr>
              <p:nvPr/>
            </p:nvSpPr>
            <p:spPr bwMode="auto">
              <a:xfrm>
                <a:off x="1281715" y="-67357"/>
                <a:ext cx="721195" cy="24067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R</a:t>
                </a:r>
                <a:r>
                  <a:rPr lang="en-US" sz="1100" baseline="-250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A</a:t>
                </a: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(t</a:t>
                </a:r>
                <a:r>
                  <a:rPr lang="en-US" sz="1100" baseline="-250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i+1</a:t>
                </a:r>
                <a:r>
                  <a:rPr lang="en-US" sz="1100" dirty="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)</a:t>
                </a:r>
                <a:endParaRPr lang="en-US" sz="11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0" y="259645"/>
                <a:ext cx="1780540" cy="971550"/>
              </a:xfrm>
              <a:prstGeom prst="rect">
                <a:avLst/>
              </a:prstGeom>
              <a:noFill/>
              <a:ln w="1905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rot="0" vert="horz" wrap="none" lIns="91440" tIns="45720" rIns="91440" bIns="45720" anchor="ctr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" name="Trapezoid 2"/>
              <p:cNvSpPr/>
              <p:nvPr/>
            </p:nvSpPr>
            <p:spPr>
              <a:xfrm>
                <a:off x="11289" y="778934"/>
                <a:ext cx="551321" cy="445770"/>
              </a:xfrm>
              <a:custGeom>
                <a:avLst/>
                <a:gdLst>
                  <a:gd name="connsiteX0" fmla="*/ 0 w 1230630"/>
                  <a:gd name="connsiteY0" fmla="*/ 759460 h 759460"/>
                  <a:gd name="connsiteX1" fmla="*/ 189865 w 1230630"/>
                  <a:gd name="connsiteY1" fmla="*/ 0 h 759460"/>
                  <a:gd name="connsiteX2" fmla="*/ 1040765 w 1230630"/>
                  <a:gd name="connsiteY2" fmla="*/ 0 h 759460"/>
                  <a:gd name="connsiteX3" fmla="*/ 1230630 w 1230630"/>
                  <a:gd name="connsiteY3" fmla="*/ 759460 h 759460"/>
                  <a:gd name="connsiteX4" fmla="*/ 0 w 1230630"/>
                  <a:gd name="connsiteY4" fmla="*/ 759460 h 759460"/>
                  <a:gd name="connsiteX0" fmla="*/ 0 w 1230630"/>
                  <a:gd name="connsiteY0" fmla="*/ 759460 h 759460"/>
                  <a:gd name="connsiteX1" fmla="*/ 0 w 1230630"/>
                  <a:gd name="connsiteY1" fmla="*/ 0 h 759460"/>
                  <a:gd name="connsiteX2" fmla="*/ 1040765 w 1230630"/>
                  <a:gd name="connsiteY2" fmla="*/ 0 h 759460"/>
                  <a:gd name="connsiteX3" fmla="*/ 1230630 w 1230630"/>
                  <a:gd name="connsiteY3" fmla="*/ 759460 h 759460"/>
                  <a:gd name="connsiteX4" fmla="*/ 0 w 1230630"/>
                  <a:gd name="connsiteY4" fmla="*/ 759460 h 759460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860765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79561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66027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66027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66027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24499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54247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  <a:gd name="connsiteX0" fmla="*/ 0 w 1230630"/>
                  <a:gd name="connsiteY0" fmla="*/ 763099 h 763099"/>
                  <a:gd name="connsiteX1" fmla="*/ 0 w 1230630"/>
                  <a:gd name="connsiteY1" fmla="*/ 3639 h 763099"/>
                  <a:gd name="connsiteX2" fmla="*/ 731982 w 1230630"/>
                  <a:gd name="connsiteY2" fmla="*/ 0 h 763099"/>
                  <a:gd name="connsiteX3" fmla="*/ 1230630 w 1230630"/>
                  <a:gd name="connsiteY3" fmla="*/ 763099 h 763099"/>
                  <a:gd name="connsiteX4" fmla="*/ 0 w 1230630"/>
                  <a:gd name="connsiteY4" fmla="*/ 763099 h 763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0630" h="763099">
                    <a:moveTo>
                      <a:pt x="0" y="763099"/>
                    </a:moveTo>
                    <a:lnTo>
                      <a:pt x="0" y="3639"/>
                    </a:lnTo>
                    <a:lnTo>
                      <a:pt x="731982" y="0"/>
                    </a:lnTo>
                    <a:lnTo>
                      <a:pt x="1230630" y="763099"/>
                    </a:lnTo>
                    <a:lnTo>
                      <a:pt x="0" y="763099"/>
                    </a:lnTo>
                    <a:close/>
                  </a:path>
                </a:pathLst>
              </a:custGeom>
              <a:ln>
                <a:noFill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" name="Text Box 17"/>
              <p:cNvSpPr txBox="1">
                <a:spLocks noChangeArrowheads="1"/>
              </p:cNvSpPr>
              <p:nvPr/>
            </p:nvSpPr>
            <p:spPr bwMode="auto">
              <a:xfrm>
                <a:off x="135466" y="914400"/>
                <a:ext cx="226280" cy="1456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Times New Roman"/>
                    <a:ea typeface="SimSun"/>
                  </a:rPr>
                  <a:t>A</a:t>
                </a:r>
                <a:endParaRPr lang="en-US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45155" y="1061156"/>
                <a:ext cx="82635" cy="8263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9" name="Text Box 17"/>
              <p:cNvSpPr txBox="1">
                <a:spLocks noChangeArrowheads="1"/>
              </p:cNvSpPr>
              <p:nvPr/>
            </p:nvSpPr>
            <p:spPr bwMode="auto">
              <a:xfrm>
                <a:off x="45155" y="519289"/>
                <a:ext cx="226060" cy="1454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</a:rPr>
                  <a:t>E</a:t>
                </a:r>
                <a:endParaRPr lang="en-US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>
                <a:off x="1456266" y="508000"/>
                <a:ext cx="226280" cy="1456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4F81BD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fontAlgn="base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kern="12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</a:rPr>
                  <a:t>D</a:t>
                </a:r>
                <a:endParaRPr lang="en-US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45155" y="406400"/>
                <a:ext cx="82550" cy="8255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557866" y="440267"/>
                <a:ext cx="82550" cy="8255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0" y="903111"/>
              <a:ext cx="3112135" cy="2796243"/>
              <a:chOff x="0" y="293511"/>
              <a:chExt cx="3112135" cy="2796243"/>
            </a:xfrm>
          </p:grpSpPr>
          <p:sp>
            <p:nvSpPr>
              <p:cNvPr id="12" name="Text Box 59534"/>
              <p:cNvSpPr txBox="1">
                <a:spLocks noChangeArrowheads="1"/>
              </p:cNvSpPr>
              <p:nvPr/>
            </p:nvSpPr>
            <p:spPr bwMode="auto">
              <a:xfrm>
                <a:off x="270035" y="2849089"/>
                <a:ext cx="985300" cy="240665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MMB</a:t>
                </a:r>
                <a:r>
                  <a:rPr lang="en-US" sz="1100" baseline="-250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A</a:t>
                </a:r>
                <a:r>
                  <a:rPr lang="en-US" sz="11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(t</a:t>
                </a:r>
                <a:r>
                  <a:rPr lang="en-US" sz="1100" baseline="-250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i+1</a:t>
                </a:r>
                <a:r>
                  <a:rPr lang="en-US" sz="1100">
                    <a:solidFill>
                      <a:srgbClr val="000000"/>
                    </a:solidFill>
                    <a:effectLst/>
                    <a:latin typeface="Times New Roman"/>
                    <a:ea typeface="Malgun Gothic"/>
                    <a:cs typeface="Times New Roman"/>
                  </a:rPr>
                  <a:t>)</a:t>
                </a:r>
                <a:endParaRPr lang="en-US" sz="110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0" y="293511"/>
                <a:ext cx="3112135" cy="2534285"/>
              </a:xfrm>
              <a:prstGeom prst="roundRect">
                <a:avLst>
                  <a:gd name="adj" fmla="val 29939"/>
                </a:avLst>
              </a:prstGeom>
              <a:noFill/>
              <a:ln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5441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CN" dirty="0" smtClean="0"/>
              <a:t>System model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152400" y="2152042"/>
            <a:ext cx="8604511" cy="2889851"/>
            <a:chOff x="337201" y="3930935"/>
            <a:chExt cx="8604511" cy="2889851"/>
          </a:xfrm>
        </p:grpSpPr>
        <p:sp>
          <p:nvSpPr>
            <p:cNvPr id="42" name="Rectangle 41"/>
            <p:cNvSpPr/>
            <p:nvPr/>
          </p:nvSpPr>
          <p:spPr>
            <a:xfrm>
              <a:off x="3915152" y="4149091"/>
              <a:ext cx="1698585" cy="2283089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sz="1400" dirty="0" smtClean="0">
                <a:effectLst/>
                <a:latin typeface="Times New Roman"/>
                <a:ea typeface="Malgun Gothic"/>
              </a:endParaRPr>
            </a:p>
            <a:p>
              <a:pPr marL="0" marR="0" indent="0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sz="1400" dirty="0">
                <a:latin typeface="Times New Roman"/>
                <a:ea typeface="Malgun Gothic"/>
              </a:endParaRPr>
            </a:p>
            <a:p>
              <a:pPr marL="0" marR="0" indent="0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sz="1400" dirty="0" smtClean="0">
                <a:effectLst/>
                <a:latin typeface="Times New Roman"/>
                <a:ea typeface="Malgun Gothic"/>
              </a:endParaRPr>
            </a:p>
            <a:p>
              <a:pPr marL="0" marR="0" indent="0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sz="1400" dirty="0">
                <a:latin typeface="Times New Roman"/>
                <a:ea typeface="Malgun Gothic"/>
              </a:endParaRPr>
            </a:p>
            <a:p>
              <a:pPr marL="0" marR="0" indent="0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sz="1400" dirty="0" smtClean="0">
                <a:effectLst/>
                <a:latin typeface="Times New Roman"/>
                <a:ea typeface="Malgun Gothic"/>
              </a:endParaRPr>
            </a:p>
            <a:p>
              <a:pPr marL="0" marR="0" indent="0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sz="1400" dirty="0">
                <a:latin typeface="Times New Roman"/>
                <a:ea typeface="Malgun Gothic"/>
              </a:endParaRPr>
            </a:p>
            <a:p>
              <a:pPr marL="0" marR="0" indent="0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 smtClean="0">
                  <a:effectLst/>
                  <a:latin typeface="Times New Roman"/>
                  <a:ea typeface="Malgun Gothic"/>
                </a:rPr>
                <a:t>id </a:t>
              </a:r>
              <a:r>
                <a:rPr lang="en-US" sz="1400" dirty="0">
                  <a:effectLst/>
                  <a:latin typeface="Times New Roman"/>
                  <a:ea typeface="Malgun Gothic"/>
                </a:rPr>
                <a:t>-&gt; id’</a:t>
              </a:r>
              <a:endParaRPr lang="en-US" sz="1050" dirty="0">
                <a:effectLst/>
                <a:latin typeface="Times New Roman"/>
                <a:ea typeface="Times New Roman"/>
              </a:endParaRPr>
            </a:p>
            <a:p>
              <a:pPr marL="0" marR="0" indent="144145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50" dirty="0">
                  <a:effectLst/>
                  <a:latin typeface="Times New Roman"/>
                  <a:ea typeface="Times New Roman"/>
                </a:rPr>
                <a:t> </a:t>
              </a:r>
            </a:p>
          </p:txBody>
        </p:sp>
        <p:pic>
          <p:nvPicPr>
            <p:cNvPr id="43" name="Picture 42" descr="http://img.rfclipart.com/image/big/18-b6-c5/cell-phone-Download-Royalty-free-Vector-File-EPS-1827.jpg?v3"/>
            <p:cNvPicPr>
              <a:picLocks noChangeAspect="1"/>
            </p:cNvPicPr>
            <p:nvPr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15" r="29114"/>
            <a:stretch/>
          </p:blipFill>
          <p:spPr bwMode="auto">
            <a:xfrm>
              <a:off x="692145" y="4149092"/>
              <a:ext cx="850270" cy="194690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44" name="Text Box 24"/>
            <p:cNvSpPr txBox="1"/>
            <p:nvPr/>
          </p:nvSpPr>
          <p:spPr>
            <a:xfrm>
              <a:off x="337201" y="6275729"/>
              <a:ext cx="1560158" cy="325098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144145" algn="just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dirty="0">
                  <a:effectLst/>
                  <a:latin typeface="Times New Roman"/>
                  <a:ea typeface="Times New Roman"/>
                </a:rPr>
                <a:t>Mobile user devices</a:t>
              </a:r>
              <a:endParaRPr lang="en-US" sz="1050" b="1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5" name="Text Box 31"/>
            <p:cNvSpPr txBox="1"/>
            <p:nvPr/>
          </p:nvSpPr>
          <p:spPr>
            <a:xfrm>
              <a:off x="3915152" y="6495688"/>
              <a:ext cx="1598892" cy="325098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144145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dirty="0">
                  <a:effectLst/>
                  <a:latin typeface="Times New Roman"/>
                  <a:ea typeface="Times New Roman"/>
                </a:rPr>
                <a:t>Trusted </a:t>
              </a:r>
              <a:r>
                <a:rPr lang="en-US" sz="1400" b="1" dirty="0" err="1">
                  <a:effectLst/>
                  <a:latin typeface="Times New Roman"/>
                  <a:ea typeface="Times New Roman"/>
                </a:rPr>
                <a:t>Anonymizer</a:t>
              </a:r>
              <a:endParaRPr lang="en-US" sz="1050" b="1" dirty="0">
                <a:effectLst/>
                <a:latin typeface="Times New Roman"/>
                <a:ea typeface="Times New Roman"/>
              </a:endParaRPr>
            </a:p>
            <a:p>
              <a:pPr marL="0" marR="0" indent="144145" algn="just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effectLst/>
                  <a:latin typeface="Times New Roman"/>
                  <a:ea typeface="Times New Roman"/>
                </a:rPr>
                <a:t> </a:t>
              </a:r>
              <a:endParaRPr lang="en-US" sz="105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068768" y="4353524"/>
              <a:ext cx="1398237" cy="7518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144145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/>
                <a:t>Cloaking Engine</a:t>
              </a:r>
            </a:p>
            <a:p>
              <a:pPr marL="0" marR="0" indent="144145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sz="1400" dirty="0" smtClean="0">
                <a:effectLst/>
                <a:latin typeface="Times New Roman"/>
                <a:ea typeface="Malgun Gothic"/>
              </a:endParaRPr>
            </a:p>
            <a:p>
              <a:pPr marL="0" marR="0" indent="144145" algn="ctr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 smtClean="0">
                  <a:effectLst/>
                  <a:latin typeface="Times New Roman"/>
                  <a:ea typeface="Malgun Gothic"/>
                </a:rPr>
                <a:t>l </a:t>
              </a:r>
              <a:r>
                <a:rPr lang="en-US" sz="1400" dirty="0">
                  <a:effectLst/>
                  <a:latin typeface="Times New Roman"/>
                  <a:ea typeface="Malgun Gothic"/>
                </a:rPr>
                <a:t>-&gt; </a:t>
              </a:r>
              <a:r>
                <a:rPr lang="en-US" sz="1400" dirty="0" err="1">
                  <a:effectLst/>
                  <a:latin typeface="Times New Roman"/>
                  <a:ea typeface="Malgun Gothic"/>
                </a:rPr>
                <a:t>R</a:t>
              </a:r>
              <a:r>
                <a:rPr lang="en-US" sz="1400" baseline="-25000" dirty="0" err="1">
                  <a:effectLst/>
                  <a:latin typeface="Times New Roman"/>
                  <a:ea typeface="Malgun Gothic"/>
                </a:rPr>
                <a:t>t</a:t>
              </a:r>
              <a:endParaRPr lang="en-US" sz="1050" dirty="0">
                <a:effectLst/>
                <a:latin typeface="Times New Roman"/>
                <a:ea typeface="Times New Roman"/>
              </a:endParaRPr>
            </a:p>
          </p:txBody>
        </p:sp>
        <p:pic>
          <p:nvPicPr>
            <p:cNvPr id="47" name="Picture 46" descr="http://www.easyvectors.com/assets/images/vectors/afbig/server-outline-clip-art.jpg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28601" y="4301767"/>
              <a:ext cx="1164341" cy="179395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8" name="Text Box 59401"/>
            <p:cNvSpPr txBox="1"/>
            <p:nvPr/>
          </p:nvSpPr>
          <p:spPr>
            <a:xfrm>
              <a:off x="6983418" y="6125235"/>
              <a:ext cx="1958294" cy="325098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144145" algn="just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dirty="0">
                  <a:effectLst/>
                  <a:latin typeface="Times New Roman"/>
                  <a:ea typeface="Times New Roman"/>
                </a:rPr>
                <a:t>Untrusted service provider</a:t>
              </a:r>
              <a:endParaRPr lang="en-US" sz="1050" b="1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9" name="Text Box 59398"/>
            <p:cNvSpPr txBox="1"/>
            <p:nvPr/>
          </p:nvSpPr>
          <p:spPr>
            <a:xfrm>
              <a:off x="1937401" y="3930935"/>
              <a:ext cx="1784511" cy="2267558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45720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 smtClean="0">
                  <a:ea typeface="Malgun Gothic"/>
                  <a:cs typeface="Times New Roman"/>
                </a:rPr>
                <a:t>1. Query with </a:t>
              </a:r>
            </a:p>
            <a:p>
              <a:pPr marL="45720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dirty="0" smtClean="0">
                  <a:ea typeface="Malgun Gothic"/>
                  <a:cs typeface="Times New Roman"/>
                </a:rPr>
                <a:t>exact location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 smtClean="0">
                  <a:effectLst/>
                  <a:ea typeface="Malgun Gothic"/>
                  <a:cs typeface="Times New Roman"/>
                </a:rPr>
                <a:t>id: real user identity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 smtClean="0">
                  <a:effectLst/>
                  <a:ea typeface="Malgun Gothic"/>
                  <a:cs typeface="Times New Roman"/>
                </a:rPr>
                <a:t>l</a:t>
              </a:r>
              <a:r>
                <a:rPr lang="en-US" sz="1200" dirty="0">
                  <a:effectLst/>
                  <a:ea typeface="Malgun Gothic"/>
                  <a:cs typeface="Times New Roman"/>
                </a:rPr>
                <a:t>: exact user location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ea typeface="Malgun Gothic"/>
                  <a:cs typeface="Times New Roman"/>
                </a:rPr>
                <a:t>q: query content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ea typeface="Malgun Gothic"/>
                  <a:cs typeface="Times New Roman"/>
                </a:rPr>
                <a:t>k: anonymity level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ffectLst/>
                  <a:ea typeface="Malgun Gothic"/>
                  <a:cs typeface="Times New Roman"/>
                </a:rPr>
                <a:t>Amin: minimum area that a CR should have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 err="1">
                  <a:effectLst/>
                  <a:ea typeface="Malgun Gothic"/>
                  <a:cs typeface="Times New Roman"/>
                </a:rPr>
                <a:t>dt</a:t>
              </a:r>
              <a:r>
                <a:rPr lang="en-US" sz="1200" dirty="0">
                  <a:effectLst/>
                  <a:ea typeface="Malgun Gothic"/>
                  <a:cs typeface="Times New Roman"/>
                </a:rPr>
                <a:t>: lifetime of each </a:t>
              </a:r>
              <a:r>
                <a:rPr lang="en-US" sz="1200" dirty="0" smtClean="0">
                  <a:effectLst/>
                  <a:ea typeface="Malgun Gothic"/>
                  <a:cs typeface="Times New Roman"/>
                </a:rPr>
                <a:t>request</a:t>
              </a:r>
              <a:r>
                <a:rPr lang="en-US" sz="1200" dirty="0">
                  <a:effectLst/>
                  <a:ea typeface="Malgun Gothic"/>
                  <a:cs typeface="Times New Roman"/>
                </a:rPr>
                <a:t> 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dirty="0">
                  <a:effectLst/>
                  <a:ea typeface="Malgun Gothic"/>
                  <a:cs typeface="Times New Roman"/>
                </a:rPr>
                <a:t> 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>
              <a:off x="2101025" y="4427051"/>
              <a:ext cx="165319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8" name="Group 27"/>
            <p:cNvGrpSpPr/>
            <p:nvPr/>
          </p:nvGrpSpPr>
          <p:grpSpPr>
            <a:xfrm>
              <a:off x="5355904" y="3988693"/>
              <a:ext cx="1894345" cy="1345305"/>
              <a:chOff x="5432104" y="4239055"/>
              <a:chExt cx="1894345" cy="1345305"/>
            </a:xfrm>
          </p:grpSpPr>
          <p:grpSp>
            <p:nvGrpSpPr>
              <p:cNvPr id="51" name="Group 50"/>
              <p:cNvGrpSpPr/>
              <p:nvPr/>
            </p:nvGrpSpPr>
            <p:grpSpPr>
              <a:xfrm>
                <a:off x="5922385" y="4750741"/>
                <a:ext cx="1404064" cy="833619"/>
                <a:chOff x="141928" y="455386"/>
                <a:chExt cx="1404331" cy="833676"/>
              </a:xfrm>
            </p:grpSpPr>
            <p:sp>
              <p:nvSpPr>
                <p:cNvPr id="52" name="Text Box 59395"/>
                <p:cNvSpPr txBox="1"/>
                <p:nvPr/>
              </p:nvSpPr>
              <p:spPr>
                <a:xfrm>
                  <a:off x="141928" y="581451"/>
                  <a:ext cx="1404331" cy="707611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200" dirty="0" smtClean="0">
                      <a:effectLst/>
                      <a:ea typeface="Malgun Gothic"/>
                      <a:cs typeface="Times New Roman"/>
                    </a:rPr>
                    <a:t>id</a:t>
                  </a:r>
                  <a:r>
                    <a:rPr lang="en-US" sz="1200" dirty="0">
                      <a:effectLst/>
                      <a:ea typeface="Malgun Gothic"/>
                      <a:cs typeface="Times New Roman"/>
                    </a:rPr>
                    <a:t>’: pseudonym</a:t>
                  </a:r>
                </a:p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200" dirty="0" err="1">
                      <a:effectLst/>
                      <a:ea typeface="Malgun Gothic"/>
                      <a:cs typeface="Times New Roman"/>
                    </a:rPr>
                    <a:t>R</a:t>
                  </a:r>
                  <a:r>
                    <a:rPr lang="en-US" sz="1200" baseline="-25000" dirty="0" err="1">
                      <a:effectLst/>
                      <a:ea typeface="Malgun Gothic"/>
                      <a:cs typeface="Times New Roman"/>
                    </a:rPr>
                    <a:t>t</a:t>
                  </a:r>
                  <a:r>
                    <a:rPr lang="en-US" sz="1200" dirty="0">
                      <a:effectLst/>
                      <a:ea typeface="Malgun Gothic"/>
                      <a:cs typeface="Times New Roman"/>
                    </a:rPr>
                    <a:t>: cloaked region at time t</a:t>
                  </a:r>
                </a:p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200" dirty="0">
                      <a:effectLst/>
                      <a:ea typeface="Malgun Gothic"/>
                      <a:cs typeface="Times New Roman"/>
                    </a:rPr>
                    <a:t> </a:t>
                  </a:r>
                </a:p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r>
                    <a:rPr lang="en-US" sz="1200" dirty="0">
                      <a:effectLst/>
                      <a:ea typeface="Malgun Gothic"/>
                      <a:cs typeface="Times New Roman"/>
                    </a:rPr>
                    <a:t> </a:t>
                  </a:r>
                </a:p>
              </p:txBody>
            </p:sp>
            <p:cxnSp>
              <p:nvCxnSpPr>
                <p:cNvPr id="53" name="Straight Arrow Connector 52"/>
                <p:cNvCxnSpPr/>
                <p:nvPr/>
              </p:nvCxnSpPr>
              <p:spPr>
                <a:xfrm>
                  <a:off x="207767" y="455386"/>
                  <a:ext cx="1016203" cy="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4" name="Text Box 59523"/>
              <p:cNvSpPr txBox="1"/>
              <p:nvPr/>
            </p:nvSpPr>
            <p:spPr>
              <a:xfrm>
                <a:off x="5432104" y="4239055"/>
                <a:ext cx="1743073" cy="461006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effectLst/>
                    <a:ea typeface="Malgun Gothic"/>
                    <a:cs typeface="Times New Roman"/>
                  </a:rPr>
                  <a:t>2. Query with </a:t>
                </a:r>
              </a:p>
              <a:p>
                <a:pPr marL="45720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200" dirty="0">
                    <a:effectLst/>
                    <a:ea typeface="Malgun Gothic"/>
                    <a:cs typeface="Times New Roman"/>
                  </a:rPr>
                  <a:t>cloaked location</a:t>
                </a:r>
              </a:p>
            </p:txBody>
          </p:sp>
        </p:grpSp>
        <p:sp>
          <p:nvSpPr>
            <p:cNvPr id="56" name="Text Box 59529"/>
            <p:cNvSpPr txBox="1"/>
            <p:nvPr/>
          </p:nvSpPr>
          <p:spPr>
            <a:xfrm>
              <a:off x="2013601" y="6432181"/>
              <a:ext cx="1742736" cy="22605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144145" algn="just" hangingPunct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ea typeface="Malgun Gothic"/>
                  <a:cs typeface="Times New Roman"/>
                </a:rPr>
                <a:t>4. Refined </a:t>
              </a:r>
              <a:r>
                <a:rPr lang="en-US" sz="1200" dirty="0" smtClean="0">
                  <a:ea typeface="Malgun Gothic"/>
                  <a:cs typeface="Times New Roman"/>
                </a:rPr>
                <a:t>results</a:t>
              </a:r>
              <a:endParaRPr lang="en-US" sz="1200" dirty="0">
                <a:ea typeface="Malgun Gothic"/>
                <a:cs typeface="Times New Roman"/>
              </a:endParaRP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 flipH="1">
              <a:off x="2079389" y="6731893"/>
              <a:ext cx="142296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Text Box 59526"/>
            <p:cNvSpPr txBox="1"/>
            <p:nvPr/>
          </p:nvSpPr>
          <p:spPr>
            <a:xfrm>
              <a:off x="5775821" y="6279781"/>
              <a:ext cx="1474428" cy="452112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144145" algn="just" hangingPunct="0">
                <a:lnSpc>
                  <a:spcPts val="1200"/>
                </a:lnSpc>
              </a:pPr>
              <a:r>
                <a:rPr lang="en-US" sz="1200" dirty="0">
                  <a:ea typeface="Malgun Gothic"/>
                  <a:cs typeface="Times New Roman"/>
                </a:rPr>
                <a:t>3. Potential </a:t>
              </a:r>
            </a:p>
            <a:p>
              <a:pPr indent="144145" algn="just" hangingPunct="0">
                <a:lnSpc>
                  <a:spcPts val="1200"/>
                </a:lnSpc>
              </a:pPr>
              <a:r>
                <a:rPr lang="en-US" sz="1200" dirty="0">
                  <a:ea typeface="Malgun Gothic"/>
                  <a:cs typeface="Times New Roman"/>
                </a:rPr>
                <a:t>query results</a:t>
              </a: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 flipH="1">
              <a:off x="5814709" y="6717934"/>
              <a:ext cx="129848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866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Graph model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399" y="1828800"/>
            <a:ext cx="4616451" cy="4648200"/>
          </a:xfrm>
        </p:spPr>
        <p:txBody>
          <a:bodyPr/>
          <a:lstStyle/>
          <a:p>
            <a:r>
              <a:rPr lang="en-US" altLang="zh-CN" sz="2100" dirty="0" smtClean="0"/>
              <a:t>G(V</a:t>
            </a:r>
            <a:r>
              <a:rPr lang="en-US" altLang="zh-CN" sz="2100" dirty="0"/>
              <a:t>, E): undirected graph</a:t>
            </a:r>
          </a:p>
          <a:p>
            <a:pPr lvl="1"/>
            <a:r>
              <a:rPr lang="en-US" altLang="zh-CN" sz="2000" dirty="0"/>
              <a:t>V: set of </a:t>
            </a:r>
            <a:r>
              <a:rPr lang="en-US" altLang="zh-CN" sz="2000" dirty="0" smtClean="0"/>
              <a:t>vertexes (not expired requests</a:t>
            </a:r>
            <a:r>
              <a:rPr lang="en-US" altLang="zh-CN" sz="2000" dirty="0"/>
              <a:t>) </a:t>
            </a:r>
          </a:p>
          <a:p>
            <a:pPr lvl="1"/>
            <a:r>
              <a:rPr lang="en-US" altLang="zh-CN" sz="2000" dirty="0"/>
              <a:t>E: set of edges</a:t>
            </a:r>
          </a:p>
          <a:p>
            <a:pPr lvl="1"/>
            <a:r>
              <a:rPr lang="en-US" altLang="zh-CN" sz="2000" dirty="0" smtClean="0"/>
              <a:t>Edge e(</a:t>
            </a:r>
            <a:r>
              <a:rPr lang="en-US" altLang="zh-CN" sz="2000" dirty="0" err="1" smtClean="0"/>
              <a:t>u,v</a:t>
            </a:r>
            <a:r>
              <a:rPr lang="en-US" altLang="zh-CN" sz="2000" dirty="0" smtClean="0"/>
              <a:t>) ∈ </a:t>
            </a:r>
            <a:r>
              <a:rPr lang="en-US" altLang="zh-CN" sz="2000" dirty="0"/>
              <a:t>E, </a:t>
            </a:r>
            <a:r>
              <a:rPr lang="en-US" altLang="zh-CN" sz="2000" dirty="0" err="1"/>
              <a:t>iff</a:t>
            </a:r>
            <a:r>
              <a:rPr lang="en-US" altLang="zh-CN" sz="2000" dirty="0"/>
              <a:t> </a:t>
            </a:r>
          </a:p>
          <a:p>
            <a:pPr lvl="2"/>
            <a:r>
              <a:rPr lang="en-US" altLang="zh-CN" sz="1800" dirty="0" smtClean="0"/>
              <a:t>u is </a:t>
            </a:r>
            <a:r>
              <a:rPr lang="en-US" altLang="zh-CN" sz="1800" dirty="0"/>
              <a:t>covered by </a:t>
            </a:r>
            <a:r>
              <a:rPr lang="en-US" altLang="zh-CN" sz="1800" dirty="0" err="1" smtClean="0"/>
              <a:t>MMB</a:t>
            </a:r>
            <a:r>
              <a:rPr lang="en-US" altLang="zh-CN" sz="1800" baseline="-25000" dirty="0" err="1" smtClean="0"/>
              <a:t>v</a:t>
            </a:r>
            <a:r>
              <a:rPr lang="en-US" altLang="zh-CN" sz="1800" dirty="0" smtClean="0"/>
              <a:t> </a:t>
            </a:r>
            <a:endParaRPr lang="en-US" altLang="zh-CN" sz="1800" dirty="0"/>
          </a:p>
          <a:p>
            <a:pPr lvl="2"/>
            <a:r>
              <a:rPr lang="en-US" altLang="zh-CN" sz="1800" dirty="0" smtClean="0"/>
              <a:t>v </a:t>
            </a:r>
            <a:r>
              <a:rPr lang="en-US" altLang="zh-CN" sz="1800" dirty="0"/>
              <a:t>is covered by </a:t>
            </a:r>
            <a:r>
              <a:rPr lang="en-US" altLang="zh-CN" sz="1800" dirty="0" err="1" smtClean="0"/>
              <a:t>MMB</a:t>
            </a:r>
            <a:r>
              <a:rPr lang="en-US" altLang="zh-CN" sz="1800" baseline="-25000" dirty="0" err="1"/>
              <a:t>u</a:t>
            </a:r>
            <a:r>
              <a:rPr lang="en-US" altLang="zh-CN" sz="1800" dirty="0" smtClean="0"/>
              <a:t> </a:t>
            </a:r>
            <a:endParaRPr lang="en-US" altLang="zh-CN" sz="1800" dirty="0"/>
          </a:p>
          <a:p>
            <a:pPr lvl="2"/>
            <a:r>
              <a:rPr lang="en-US" altLang="zh-CN" sz="1800" dirty="0"/>
              <a:t>u</a:t>
            </a:r>
            <a:r>
              <a:rPr lang="en-US" altLang="zh-CN" sz="1800" dirty="0" smtClean="0"/>
              <a:t> ≠ v </a:t>
            </a:r>
            <a:endParaRPr lang="en-US" altLang="zh-CN" sz="1800" dirty="0"/>
          </a:p>
          <a:p>
            <a:r>
              <a:rPr lang="en-US" altLang="zh-CN" sz="2100" dirty="0" smtClean="0"/>
              <a:t>Find the </a:t>
            </a:r>
            <a:r>
              <a:rPr lang="en-US" altLang="zh-CN" sz="2100" dirty="0"/>
              <a:t>k-node </a:t>
            </a:r>
            <a:r>
              <a:rPr lang="en-US" altLang="zh-CN" sz="2100" dirty="0" smtClean="0"/>
              <a:t>clique to find k-</a:t>
            </a:r>
            <a:r>
              <a:rPr lang="en-US" altLang="zh-CN" sz="2100" dirty="0" err="1" smtClean="0"/>
              <a:t>anonimity</a:t>
            </a:r>
            <a:r>
              <a:rPr lang="en-US" altLang="zh-CN" sz="2100" dirty="0" smtClean="0"/>
              <a:t> set</a:t>
            </a:r>
            <a:r>
              <a:rPr lang="en-US" altLang="zh-CN" sz="2100" dirty="0"/>
              <a:t>.</a:t>
            </a:r>
          </a:p>
        </p:txBody>
      </p:sp>
      <p:sp>
        <p:nvSpPr>
          <p:cNvPr id="35844" name="Arc 4"/>
          <p:cNvSpPr>
            <a:spLocks/>
          </p:cNvSpPr>
          <p:nvPr/>
        </p:nvSpPr>
        <p:spPr bwMode="auto">
          <a:xfrm>
            <a:off x="6172200" y="3733800"/>
            <a:ext cx="76200" cy="914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en-US" sz="13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55" name="Group 54"/>
          <p:cNvGrpSpPr/>
          <p:nvPr/>
        </p:nvGrpSpPr>
        <p:grpSpPr>
          <a:xfrm>
            <a:off x="8154087" y="3519100"/>
            <a:ext cx="871324" cy="1596167"/>
            <a:chOff x="66472" y="127076"/>
            <a:chExt cx="871460" cy="1596475"/>
          </a:xfrm>
        </p:grpSpPr>
        <p:grpSp>
          <p:nvGrpSpPr>
            <p:cNvPr id="56" name="Group 55"/>
            <p:cNvGrpSpPr/>
            <p:nvPr/>
          </p:nvGrpSpPr>
          <p:grpSpPr>
            <a:xfrm>
              <a:off x="264459" y="313765"/>
              <a:ext cx="463427" cy="1402389"/>
              <a:chOff x="345025" y="342423"/>
              <a:chExt cx="463558" cy="1402693"/>
            </a:xfrm>
          </p:grpSpPr>
          <p:sp>
            <p:nvSpPr>
              <p:cNvPr id="65" name="Oval 64"/>
              <p:cNvSpPr>
                <a:spLocks noChangeArrowheads="1"/>
              </p:cNvSpPr>
              <p:nvPr/>
            </p:nvSpPr>
            <p:spPr bwMode="auto">
              <a:xfrm>
                <a:off x="474152" y="1219781"/>
                <a:ext cx="90294" cy="98002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 w="9525">
                <a:solidFill>
                  <a:schemeClr val="tx2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 dirty="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  <p:sp>
            <p:nvSpPr>
              <p:cNvPr id="66" name="Oval 65"/>
              <p:cNvSpPr>
                <a:spLocks noChangeArrowheads="1"/>
              </p:cNvSpPr>
              <p:nvPr/>
            </p:nvSpPr>
            <p:spPr bwMode="auto">
              <a:xfrm>
                <a:off x="345025" y="1647113"/>
                <a:ext cx="90296" cy="98003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  <p:sp>
            <p:nvSpPr>
              <p:cNvPr id="67" name="Oval 66"/>
              <p:cNvSpPr>
                <a:spLocks noChangeArrowheads="1"/>
              </p:cNvSpPr>
              <p:nvPr/>
            </p:nvSpPr>
            <p:spPr bwMode="auto">
              <a:xfrm>
                <a:off x="718289" y="1501363"/>
                <a:ext cx="90294" cy="98001"/>
              </a:xfrm>
              <a:prstGeom prst="ellipse">
                <a:avLst/>
              </a:prstGeom>
              <a:solidFill>
                <a:srgbClr val="00B050"/>
              </a:solidFill>
              <a:ln w="9525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 dirty="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  <p:sp>
            <p:nvSpPr>
              <p:cNvPr id="68" name="Oval 67"/>
              <p:cNvSpPr>
                <a:spLocks noChangeArrowheads="1"/>
              </p:cNvSpPr>
              <p:nvPr/>
            </p:nvSpPr>
            <p:spPr bwMode="auto">
              <a:xfrm>
                <a:off x="440931" y="342423"/>
                <a:ext cx="90296" cy="98003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p:grpSp>
        <p:sp>
          <p:nvSpPr>
            <p:cNvPr id="57" name="TextBox 39"/>
            <p:cNvSpPr txBox="1"/>
            <p:nvPr/>
          </p:nvSpPr>
          <p:spPr>
            <a:xfrm>
              <a:off x="379536" y="127076"/>
              <a:ext cx="278986" cy="24204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300" kern="1200" dirty="0">
                  <a:effectLst/>
                  <a:latin typeface="Times New Roman"/>
                  <a:ea typeface="Times New Roman"/>
                </a:rPr>
                <a:t>u</a:t>
              </a:r>
              <a:endParaRPr lang="en-US" sz="13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8" name="TextBox 41"/>
            <p:cNvSpPr txBox="1"/>
            <p:nvPr/>
          </p:nvSpPr>
          <p:spPr>
            <a:xfrm>
              <a:off x="444307" y="964235"/>
              <a:ext cx="273050" cy="25971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300" kern="1200" dirty="0">
                  <a:effectLst/>
                  <a:latin typeface="Times New Roman"/>
                  <a:ea typeface="Times New Roman"/>
                </a:rPr>
                <a:t>v</a:t>
              </a:r>
              <a:endParaRPr lang="en-US" sz="13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9" name="TextBox 43"/>
            <p:cNvSpPr txBox="1"/>
            <p:nvPr/>
          </p:nvSpPr>
          <p:spPr>
            <a:xfrm>
              <a:off x="658532" y="1478441"/>
              <a:ext cx="279400" cy="24511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300" kern="1200" dirty="0">
                  <a:effectLst/>
                  <a:latin typeface="Times New Roman"/>
                  <a:ea typeface="Times New Roman"/>
                </a:rPr>
                <a:t>w</a:t>
              </a:r>
              <a:endParaRPr lang="en-US" sz="13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0" name="TextBox 45"/>
            <p:cNvSpPr txBox="1"/>
            <p:nvPr/>
          </p:nvSpPr>
          <p:spPr>
            <a:xfrm>
              <a:off x="66472" y="1409920"/>
              <a:ext cx="201930" cy="26543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300" kern="1200">
                  <a:effectLst/>
                  <a:latin typeface="Times New Roman"/>
                  <a:ea typeface="Times New Roman"/>
                </a:rPr>
                <a:t>t</a:t>
              </a:r>
              <a:endParaRPr lang="en-US" sz="1300">
                <a:effectLst/>
                <a:latin typeface="Times New Roman"/>
                <a:ea typeface="Times New Roman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8400961" y="3761113"/>
            <a:ext cx="376930" cy="1315976"/>
            <a:chOff x="8400961" y="3761113"/>
            <a:chExt cx="376930" cy="1315976"/>
          </a:xfrm>
        </p:grpSpPr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8537755" y="4638616"/>
              <a:ext cx="240136" cy="277139"/>
            </a:xfrm>
            <a:custGeom>
              <a:avLst/>
              <a:gdLst>
                <a:gd name="T0" fmla="*/ 0 w 164"/>
                <a:gd name="T1" fmla="*/ 0 h 132"/>
                <a:gd name="T2" fmla="*/ 164 w 164"/>
                <a:gd name="T3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4" h="132">
                  <a:moveTo>
                    <a:pt x="0" y="0"/>
                  </a:moveTo>
                  <a:lnTo>
                    <a:pt x="164" y="132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300"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  <a:endParaRPr lang="en-US" sz="1300">
                <a:effectLst/>
                <a:latin typeface="Calibri"/>
                <a:ea typeface="Malgun Gothic"/>
                <a:cs typeface="Times New Roman"/>
              </a:endParaRPr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8401180" y="4639206"/>
              <a:ext cx="136718" cy="427870"/>
            </a:xfrm>
            <a:custGeom>
              <a:avLst/>
              <a:gdLst>
                <a:gd name="T0" fmla="*/ 114 w 114"/>
                <a:gd name="T1" fmla="*/ 0 h 162"/>
                <a:gd name="T2" fmla="*/ 0 w 114"/>
                <a:gd name="T3" fmla="*/ 162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4" h="162">
                  <a:moveTo>
                    <a:pt x="114" y="0"/>
                  </a:moveTo>
                  <a:lnTo>
                    <a:pt x="0" y="162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300"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  <a:endParaRPr lang="en-US" sz="1300">
                <a:effectLst/>
                <a:latin typeface="Calibri"/>
                <a:ea typeface="Malgun Gothic"/>
                <a:cs typeface="Times New Roman"/>
              </a:endParaRPr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8400961" y="4915755"/>
              <a:ext cx="376930" cy="161334"/>
            </a:xfrm>
            <a:custGeom>
              <a:avLst/>
              <a:gdLst>
                <a:gd name="T0" fmla="*/ 304 w 304"/>
                <a:gd name="T1" fmla="*/ 0 h 44"/>
                <a:gd name="T2" fmla="*/ 0 w 304"/>
                <a:gd name="T3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44">
                  <a:moveTo>
                    <a:pt x="304" y="0"/>
                  </a:moveTo>
                  <a:lnTo>
                    <a:pt x="0" y="4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300"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  <a:endParaRPr lang="en-US" sz="1300">
                <a:effectLst/>
                <a:latin typeface="Calibri"/>
                <a:ea typeface="Malgun Gothic"/>
                <a:cs typeface="Times New Roman"/>
              </a:endParaRPr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 flipH="1">
              <a:off x="8486151" y="3761113"/>
              <a:ext cx="45712" cy="877256"/>
            </a:xfrm>
            <a:custGeom>
              <a:avLst/>
              <a:gdLst>
                <a:gd name="T0" fmla="*/ 48 w 48"/>
                <a:gd name="T1" fmla="*/ 0 h 404"/>
                <a:gd name="T2" fmla="*/ 0 w 48"/>
                <a:gd name="T3" fmla="*/ 404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" h="404">
                  <a:moveTo>
                    <a:pt x="48" y="0"/>
                  </a:moveTo>
                  <a:lnTo>
                    <a:pt x="0" y="40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300">
                  <a:effectLst/>
                  <a:latin typeface="Times New Roman"/>
                  <a:ea typeface="Times New Roman"/>
                  <a:cs typeface="Times New Roman"/>
                </a:rPr>
                <a:t> </a:t>
              </a:r>
              <a:endParaRPr lang="en-US" sz="1300">
                <a:effectLst/>
                <a:latin typeface="Calibri"/>
                <a:ea typeface="Malgun Gothic"/>
                <a:cs typeface="Times New Roma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095750" y="2640977"/>
            <a:ext cx="3990973" cy="3657614"/>
            <a:chOff x="4095750" y="2640977"/>
            <a:chExt cx="3990973" cy="3657614"/>
          </a:xfrm>
        </p:grpSpPr>
        <p:grpSp>
          <p:nvGrpSpPr>
            <p:cNvPr id="35" name="Group 34"/>
            <p:cNvGrpSpPr/>
            <p:nvPr/>
          </p:nvGrpSpPr>
          <p:grpSpPr>
            <a:xfrm>
              <a:off x="4095750" y="2640977"/>
              <a:ext cx="3990973" cy="3657614"/>
              <a:chOff x="0" y="0"/>
              <a:chExt cx="2268646" cy="1916435"/>
            </a:xfrm>
          </p:grpSpPr>
          <p:sp>
            <p:nvSpPr>
              <p:cNvPr id="36" name="Oval 35"/>
              <p:cNvSpPr>
                <a:spLocks noChangeArrowheads="1"/>
              </p:cNvSpPr>
              <p:nvPr/>
            </p:nvSpPr>
            <p:spPr bwMode="auto">
              <a:xfrm>
                <a:off x="1125861" y="1003622"/>
                <a:ext cx="51296" cy="51297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 w="9525">
                <a:solidFill>
                  <a:schemeClr val="tx2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  <p:sp>
            <p:nvSpPr>
              <p:cNvPr id="37" name="Oval 36"/>
              <p:cNvSpPr>
                <a:spLocks noChangeArrowheads="1"/>
              </p:cNvSpPr>
              <p:nvPr/>
            </p:nvSpPr>
            <p:spPr bwMode="auto">
              <a:xfrm>
                <a:off x="1049661" y="1232222"/>
                <a:ext cx="51296" cy="51297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 dirty="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  <p:sp>
            <p:nvSpPr>
              <p:cNvPr id="38" name="Oval 37"/>
              <p:cNvSpPr>
                <a:spLocks noChangeArrowheads="1"/>
              </p:cNvSpPr>
              <p:nvPr/>
            </p:nvSpPr>
            <p:spPr bwMode="auto">
              <a:xfrm>
                <a:off x="1278261" y="1160785"/>
                <a:ext cx="51296" cy="51296"/>
              </a:xfrm>
              <a:prstGeom prst="ellipse">
                <a:avLst/>
              </a:prstGeom>
              <a:solidFill>
                <a:srgbClr val="00B050"/>
              </a:solidFill>
              <a:ln w="9525">
                <a:solidFill>
                  <a:srgbClr val="00B05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 dirty="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  <p:sp>
            <p:nvSpPr>
              <p:cNvPr id="39" name="Oval 38"/>
              <p:cNvSpPr>
                <a:spLocks noChangeArrowheads="1"/>
              </p:cNvSpPr>
              <p:nvPr/>
            </p:nvSpPr>
            <p:spPr bwMode="auto">
              <a:xfrm>
                <a:off x="1125861" y="546422"/>
                <a:ext cx="51296" cy="51297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 dirty="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150704" y="436401"/>
                <a:ext cx="178853" cy="129662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300" kern="1200" dirty="0">
                    <a:effectLst/>
                    <a:latin typeface="Times New Roman"/>
                    <a:ea typeface="Times New Roman"/>
                  </a:rPr>
                  <a:t>u</a:t>
                </a:r>
                <a:endParaRPr lang="en-US" sz="13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1145881" y="860055"/>
                <a:ext cx="155560" cy="13627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300" kern="1200" dirty="0">
                    <a:effectLst/>
                    <a:latin typeface="Times New Roman"/>
                    <a:ea typeface="Times New Roman"/>
                  </a:rPr>
                  <a:t>v</a:t>
                </a:r>
                <a:endParaRPr lang="en-US" sz="13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2" name="TextBox 43"/>
              <p:cNvSpPr txBox="1"/>
              <p:nvPr/>
            </p:nvSpPr>
            <p:spPr>
              <a:xfrm>
                <a:off x="1326374" y="1174822"/>
                <a:ext cx="158962" cy="128629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300" kern="1200">
                    <a:effectLst/>
                    <a:latin typeface="Times New Roman"/>
                    <a:ea typeface="Times New Roman"/>
                  </a:rPr>
                  <a:t>w</a:t>
                </a:r>
                <a:endParaRPr lang="en-US" sz="13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3" name="TextBox 45"/>
              <p:cNvSpPr txBox="1"/>
              <p:nvPr/>
            </p:nvSpPr>
            <p:spPr>
              <a:xfrm>
                <a:off x="910091" y="1153265"/>
                <a:ext cx="115022" cy="139283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300" kern="1200" dirty="0">
                    <a:effectLst/>
                    <a:latin typeface="Times New Roman"/>
                    <a:ea typeface="Times New Roman"/>
                  </a:rPr>
                  <a:t>t</a:t>
                </a:r>
                <a:endParaRPr lang="en-US" sz="13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0" y="0"/>
                <a:ext cx="1643856" cy="1132126"/>
              </a:xfrm>
              <a:prstGeom prst="roundRect">
                <a:avLst>
                  <a:gd name="adj" fmla="val 33671"/>
                </a:avLst>
              </a:prstGeom>
              <a:noFill/>
              <a:ln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>
                  <a:effectLst/>
                  <a:ea typeface="Malgun Gothic"/>
                  <a:cs typeface="Times New Roman"/>
                </a:endParaRPr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385689" y="346314"/>
                <a:ext cx="1327944" cy="1066800"/>
              </a:xfrm>
              <a:prstGeom prst="roundRect">
                <a:avLst>
                  <a:gd name="adj" fmla="val 29073"/>
                </a:avLst>
              </a:prstGeom>
              <a:noFill/>
              <a:ln>
                <a:solidFill>
                  <a:schemeClr val="tx2">
                    <a:lumMod val="50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>
                  <a:effectLst/>
                  <a:ea typeface="Malgun Gothic"/>
                  <a:cs typeface="Times New Roman"/>
                </a:endParaRPr>
              </a:p>
            </p:txBody>
          </p:sp>
          <p:sp>
            <p:nvSpPr>
              <p:cNvPr id="46" name="Rounded Rectangle 45"/>
              <p:cNvSpPr/>
              <p:nvPr/>
            </p:nvSpPr>
            <p:spPr>
              <a:xfrm>
                <a:off x="558094" y="835347"/>
                <a:ext cx="983133" cy="762000"/>
              </a:xfrm>
              <a:prstGeom prst="roundRect">
                <a:avLst>
                  <a:gd name="adj" fmla="val 27720"/>
                </a:avLst>
              </a:prstGeom>
              <a:noFill/>
              <a:ln>
                <a:solidFill>
                  <a:srgbClr val="FFFF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>
                  <a:effectLst/>
                  <a:ea typeface="Malgun Gothic"/>
                  <a:cs typeface="Times New Roman"/>
                </a:endParaRPr>
              </a:p>
            </p:txBody>
          </p:sp>
          <p:sp>
            <p:nvSpPr>
              <p:cNvPr id="47" name="Rounded Rectangle 46"/>
              <p:cNvSpPr/>
              <p:nvPr/>
            </p:nvSpPr>
            <p:spPr>
              <a:xfrm>
                <a:off x="664634" y="773435"/>
                <a:ext cx="1604012" cy="1143000"/>
              </a:xfrm>
              <a:prstGeom prst="roundRect">
                <a:avLst>
                  <a:gd name="adj" fmla="val 26141"/>
                </a:avLst>
              </a:prstGeom>
              <a:noFill/>
              <a:ln>
                <a:solidFill>
                  <a:srgbClr val="00B05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300">
                    <a:effectLst/>
                    <a:latin typeface="Times New Roman"/>
                    <a:ea typeface="Times New Roman"/>
                    <a:cs typeface="Times New Roman"/>
                  </a:rPr>
                  <a:t> </a:t>
                </a:r>
                <a:endParaRPr lang="en-US" sz="1300">
                  <a:effectLst/>
                  <a:ea typeface="Malgun Gothic"/>
                  <a:cs typeface="Times New Roman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485246" y="2669339"/>
              <a:ext cx="7797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>
                  <a:solidFill>
                    <a:schemeClr val="bg1"/>
                  </a:solidFill>
                </a:rPr>
                <a:t>MMB</a:t>
              </a:r>
              <a:r>
                <a:rPr lang="en-US" sz="1400" baseline="-25000" dirty="0" err="1" smtClean="0">
                  <a:solidFill>
                    <a:schemeClr val="bg1"/>
                  </a:solidFill>
                </a:rPr>
                <a:t>u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011134" y="3365211"/>
              <a:ext cx="7797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>
                  <a:solidFill>
                    <a:schemeClr val="bg1"/>
                  </a:solidFill>
                </a:rPr>
                <a:t>MMB</a:t>
              </a:r>
              <a:r>
                <a:rPr lang="en-US" sz="1400" baseline="-25000" dirty="0" err="1" smtClean="0">
                  <a:solidFill>
                    <a:schemeClr val="bg1"/>
                  </a:solidFill>
                </a:rPr>
                <a:t>v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296630" y="5407223"/>
              <a:ext cx="7797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>
                  <a:solidFill>
                    <a:schemeClr val="bg1"/>
                  </a:solidFill>
                </a:rPr>
                <a:t>MMB</a:t>
              </a:r>
              <a:r>
                <a:rPr lang="en-US" sz="1400" baseline="-25000" dirty="0" err="1" smtClean="0">
                  <a:solidFill>
                    <a:schemeClr val="bg1"/>
                  </a:solidFill>
                </a:rPr>
                <a:t>t</a:t>
              </a:r>
              <a:endParaRPr lang="en-US" sz="1400" baseline="-25000" dirty="0">
                <a:solidFill>
                  <a:schemeClr val="bg1"/>
                </a:solidFill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7096436" y="5968343"/>
              <a:ext cx="7797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>
                  <a:solidFill>
                    <a:schemeClr val="bg1"/>
                  </a:solidFill>
                </a:rPr>
                <a:t>MMB</a:t>
              </a:r>
              <a:r>
                <a:rPr lang="en-US" sz="1400" baseline="-25000" dirty="0" err="1" smtClean="0">
                  <a:solidFill>
                    <a:schemeClr val="bg1"/>
                  </a:solidFill>
                </a:rPr>
                <a:t>w</a:t>
              </a:r>
              <a:endParaRPr lang="en-US" sz="1400" baseline="-25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5264966" y="4256014"/>
            <a:ext cx="1542091" cy="1054265"/>
            <a:chOff x="5264966" y="4256014"/>
            <a:chExt cx="1542091" cy="1054265"/>
          </a:xfrm>
        </p:grpSpPr>
        <p:sp>
          <p:nvSpPr>
            <p:cNvPr id="87" name="Rectangle 86"/>
            <p:cNvSpPr/>
            <p:nvPr/>
          </p:nvSpPr>
          <p:spPr>
            <a:xfrm>
              <a:off x="5902736" y="4546165"/>
              <a:ext cx="578490" cy="56170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00"/>
            </a:p>
          </p:txBody>
        </p:sp>
        <p:sp>
          <p:nvSpPr>
            <p:cNvPr id="88" name="Rectangle 56"/>
            <p:cNvSpPr>
              <a:spLocks/>
            </p:cNvSpPr>
            <p:nvPr/>
          </p:nvSpPr>
          <p:spPr bwMode="auto">
            <a:xfrm>
              <a:off x="5264966" y="4256014"/>
              <a:ext cx="1542091" cy="1054265"/>
            </a:xfrm>
            <a:custGeom>
              <a:avLst/>
              <a:gdLst>
                <a:gd name="T0" fmla="*/ 47140 w 2337218"/>
                <a:gd name="T1" fmla="*/ 363994 h 1597996"/>
                <a:gd name="T2" fmla="*/ 316767 w 2337218"/>
                <a:gd name="T3" fmla="*/ 5891 h 1597996"/>
                <a:gd name="T4" fmla="*/ 459618 w 2337218"/>
                <a:gd name="T5" fmla="*/ 2082 h 1597996"/>
                <a:gd name="T6" fmla="*/ 1827163 w 2337218"/>
                <a:gd name="T7" fmla="*/ 7318 h 1597996"/>
                <a:gd name="T8" fmla="*/ 2219287 w 2337218"/>
                <a:gd name="T9" fmla="*/ 239243 h 1597996"/>
                <a:gd name="T10" fmla="*/ 2329517 w 2337218"/>
                <a:gd name="T11" fmla="*/ 1347681 h 1597996"/>
                <a:gd name="T12" fmla="*/ 2315233 w 2337218"/>
                <a:gd name="T13" fmla="*/ 1511954 h 1597996"/>
                <a:gd name="T14" fmla="*/ 2062865 w 2337218"/>
                <a:gd name="T15" fmla="*/ 1597660 h 1597996"/>
                <a:gd name="T16" fmla="*/ 0 w 2337218"/>
                <a:gd name="T17" fmla="*/ 1596551 h 1597996"/>
                <a:gd name="T18" fmla="*/ 2024 w 2337218"/>
                <a:gd name="T19" fmla="*/ 730591 h 1597996"/>
                <a:gd name="T20" fmla="*/ 47140 w 2337218"/>
                <a:gd name="T21" fmla="*/ 363994 h 159799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37218"/>
                <a:gd name="T34" fmla="*/ 0 h 1597996"/>
                <a:gd name="T35" fmla="*/ 2337218 w 2337218"/>
                <a:gd name="T36" fmla="*/ 1597996 h 159799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37218" h="1597996">
                  <a:moveTo>
                    <a:pt x="47148" y="364071"/>
                  </a:moveTo>
                  <a:cubicBezTo>
                    <a:pt x="93543" y="251028"/>
                    <a:pt x="203755" y="99885"/>
                    <a:pt x="316824" y="5892"/>
                  </a:cubicBezTo>
                  <a:cubicBezTo>
                    <a:pt x="352543" y="652"/>
                    <a:pt x="412075" y="-2204"/>
                    <a:pt x="459700" y="2082"/>
                  </a:cubicBezTo>
                  <a:lnTo>
                    <a:pt x="1827490" y="7320"/>
                  </a:lnTo>
                  <a:cubicBezTo>
                    <a:pt x="1908215" y="17969"/>
                    <a:pt x="2096097" y="54813"/>
                    <a:pt x="2219684" y="239293"/>
                  </a:cubicBezTo>
                  <a:cubicBezTo>
                    <a:pt x="2378671" y="424702"/>
                    <a:pt x="2330490" y="872044"/>
                    <a:pt x="2329934" y="1347964"/>
                  </a:cubicBezTo>
                  <a:cubicBezTo>
                    <a:pt x="2323305" y="1443445"/>
                    <a:pt x="2326760" y="1458693"/>
                    <a:pt x="2315647" y="1512272"/>
                  </a:cubicBezTo>
                  <a:lnTo>
                    <a:pt x="2063234" y="1597996"/>
                  </a:lnTo>
                  <a:lnTo>
                    <a:pt x="0" y="1596887"/>
                  </a:lnTo>
                  <a:cubicBezTo>
                    <a:pt x="675" y="1209113"/>
                    <a:pt x="1349" y="1118519"/>
                    <a:pt x="2024" y="730745"/>
                  </a:cubicBezTo>
                  <a:cubicBezTo>
                    <a:pt x="1349" y="589788"/>
                    <a:pt x="12104" y="493121"/>
                    <a:pt x="47148" y="364071"/>
                  </a:cubicBezTo>
                  <a:close/>
                </a:path>
              </a:pathLst>
            </a:custGeom>
            <a:noFill/>
            <a:ln w="25400" algn="ctr">
              <a:solidFill>
                <a:srgbClr val="000000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>
                  <a:effectLst/>
                  <a:latin typeface="Times New Roman"/>
                  <a:ea typeface="Times New Roman"/>
                </a:rPr>
                <a:t> </a:t>
              </a:r>
              <a:endParaRPr lang="en-US" sz="1050">
                <a:effectLst/>
                <a:latin typeface="Times New Roman"/>
                <a:ea typeface="PMingLiU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3343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676400"/>
            <a:ext cx="8576409" cy="518160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altLang="zh-CN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altLang="zh-CN" dirty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a new request arrives </a:t>
            </a:r>
            <a:endParaRPr lang="en-US" altLang="zh-CN" dirty="0" smtClean="0"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spcAft>
                <a:spcPts val="600"/>
              </a:spcAft>
            </a:pPr>
            <a:r>
              <a:rPr lang="en-US" sz="2600" dirty="0" smtClean="0"/>
              <a:t>Update all maximal cliques containing the new request</a:t>
            </a:r>
          </a:p>
          <a:p>
            <a:pPr lvl="1">
              <a:spcAft>
                <a:spcPts val="600"/>
              </a:spcAft>
            </a:pPr>
            <a:r>
              <a:rPr lang="en-US" sz="2600" dirty="0" smtClean="0"/>
              <a:t>Generate </a:t>
            </a:r>
            <a:r>
              <a:rPr lang="en-US" sz="2600" dirty="0"/>
              <a:t>candidate cloaked regions t</a:t>
            </a:r>
            <a:r>
              <a:rPr lang="en-US" sz="2600" dirty="0" smtClean="0"/>
              <a:t>hat </a:t>
            </a:r>
            <a:r>
              <a:rPr lang="en-US" sz="2600" dirty="0"/>
              <a:t>satisfy privacy </a:t>
            </a:r>
            <a:r>
              <a:rPr lang="en-US" sz="2600" dirty="0" smtClean="0"/>
              <a:t>requirements</a:t>
            </a:r>
          </a:p>
          <a:p>
            <a:pPr lvl="2">
              <a:spcAft>
                <a:spcPts val="600"/>
              </a:spcAft>
            </a:pPr>
            <a:r>
              <a:rPr lang="en-US" sz="2300" dirty="0" smtClean="0"/>
              <a:t>Number of users &gt;= </a:t>
            </a:r>
            <a:r>
              <a:rPr lang="en-US" sz="2300" dirty="0" err="1" smtClean="0"/>
              <a:t>max_k</a:t>
            </a:r>
            <a:endParaRPr lang="en-US" sz="2300" dirty="0" smtClean="0"/>
          </a:p>
          <a:p>
            <a:pPr lvl="2">
              <a:spcAft>
                <a:spcPts val="600"/>
              </a:spcAft>
            </a:pPr>
            <a:r>
              <a:rPr lang="en-US" sz="2300" dirty="0" smtClean="0"/>
              <a:t>Reachable area &gt;= </a:t>
            </a:r>
            <a:r>
              <a:rPr lang="en-US" sz="2300" dirty="0" err="1" smtClean="0"/>
              <a:t>max_Amin</a:t>
            </a:r>
            <a:endParaRPr lang="en-US" sz="2300" dirty="0" smtClean="0"/>
          </a:p>
          <a:p>
            <a:pPr lvl="1">
              <a:spcAft>
                <a:spcPts val="600"/>
              </a:spcAft>
            </a:pPr>
            <a:r>
              <a:rPr lang="en-US" sz="2600" dirty="0" smtClean="0"/>
              <a:t>Choose the </a:t>
            </a:r>
            <a:r>
              <a:rPr lang="en-US" sz="2600" dirty="0"/>
              <a:t>cloaked </a:t>
            </a:r>
            <a:r>
              <a:rPr lang="en-US" sz="2600" dirty="0" smtClean="0"/>
              <a:t>region that </a:t>
            </a:r>
            <a:r>
              <a:rPr lang="en-US" sz="2600" dirty="0"/>
              <a:t>archives the best </a:t>
            </a:r>
            <a:r>
              <a:rPr lang="en-US" sz="2600" dirty="0" smtClean="0"/>
              <a:t>utility.</a:t>
            </a:r>
          </a:p>
          <a:p>
            <a:pPr lvl="1">
              <a:spcAft>
                <a:spcPts val="600"/>
              </a:spcAft>
            </a:pPr>
            <a:r>
              <a:rPr lang="en-US" sz="2600" dirty="0" smtClean="0"/>
              <a:t>Submit </a:t>
            </a:r>
            <a:r>
              <a:rPr lang="en-US" sz="2600" dirty="0"/>
              <a:t>cloaked region to </a:t>
            </a:r>
            <a:r>
              <a:rPr lang="en-US" sz="2600" dirty="0" smtClean="0"/>
              <a:t>service provider</a:t>
            </a:r>
          </a:p>
          <a:p>
            <a:pPr lvl="1">
              <a:spcAft>
                <a:spcPts val="600"/>
              </a:spcAft>
            </a:pPr>
            <a:r>
              <a:rPr lang="en-US" sz="2600" dirty="0" smtClean="0"/>
              <a:t>Update the graph</a:t>
            </a:r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Cloaking Algorithm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34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Simulation Setup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C++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Thomas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Brinkhoff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Network-based Generator of Moving Objects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road map of Manhattan, New York, USA</a:t>
            </a:r>
          </a:p>
          <a:p>
            <a:pPr lvl="1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10,000 moving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objects</a:t>
            </a:r>
          </a:p>
          <a:p>
            <a:pPr lvl="1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719084"/>
              </p:ext>
            </p:extLst>
          </p:nvPr>
        </p:nvGraphicFramePr>
        <p:xfrm>
          <a:off x="1219200" y="4800600"/>
          <a:ext cx="6324600" cy="19336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73969"/>
                <a:gridCol w="3150631"/>
              </a:tblGrid>
              <a:tr h="22528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Parameter 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Range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/>
                </a:tc>
              </a:tr>
              <a:tr h="22227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Privacy level k</a:t>
                      </a:r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[2, 5], [5, 8], [8,11] </a:t>
                      </a:r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445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Life time </a:t>
                      </a:r>
                      <a:r>
                        <a:rPr lang="en-US" sz="2000" b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dt</a:t>
                      </a:r>
                      <a:r>
                        <a:rPr lang="en-US" sz="20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(s)</a:t>
                      </a:r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1, 2, 3, 4, 5, 6, 7, 8, 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9, 10, 11, 12, 13, 14, 15</a:t>
                      </a:r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0961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Minimum area A</a:t>
                      </a:r>
                      <a:r>
                        <a:rPr lang="en-US" sz="2000" b="0" baseline="-25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min </a:t>
                      </a:r>
                      <a:r>
                        <a:rPr lang="en-US" sz="20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(km</a:t>
                      </a:r>
                      <a:r>
                        <a:rPr lang="en-US" sz="2000" b="0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en-US" sz="20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0.5, 1, 2, 3</a:t>
                      </a:r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22227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Speed</a:t>
                      </a:r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fast, medium, slow</a:t>
                      </a:r>
                      <a:endParaRPr lang="en-US" sz="20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63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BackToSchl">
  <a:themeElements>
    <a:clrScheme name="New">
      <a:dk1>
        <a:sysClr val="windowText" lastClr="000000"/>
      </a:dk1>
      <a:lt1>
        <a:srgbClr val="262626"/>
      </a:lt1>
      <a:dk2>
        <a:srgbClr val="FFFFFF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B2178E4-2F0C-4A34-8B52-79BAFAEA72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645</Words>
  <Application>Microsoft Office PowerPoint</Application>
  <PresentationFormat>On-screen Show (4:3)</PresentationFormat>
  <Paragraphs>207</Paragraphs>
  <Slides>15</Slides>
  <Notes>15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EdBackToSchl</vt:lpstr>
      <vt:lpstr>Nguyen Thi Thanh Nha  HMCL</vt:lpstr>
      <vt:lpstr>Outline</vt:lpstr>
      <vt:lpstr>Assumptions</vt:lpstr>
      <vt:lpstr>MMB Attack</vt:lpstr>
      <vt:lpstr>MMB Attack in Constrained Movement</vt:lpstr>
      <vt:lpstr>System model</vt:lpstr>
      <vt:lpstr>Graph model</vt:lpstr>
      <vt:lpstr>Cloaking Algorithm</vt:lpstr>
      <vt:lpstr>Experiments</vt:lpstr>
      <vt:lpstr>Evaluation Metrics</vt:lpstr>
      <vt:lpstr>Experiments</vt:lpstr>
      <vt:lpstr>Experiments: Success rate </vt:lpstr>
      <vt:lpstr>Experiment: Relative spatial size </vt:lpstr>
      <vt:lpstr>Improvement Plan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2013-07-23T15:12:35Z</dcterms:created>
  <dcterms:modified xsi:type="dcterms:W3CDTF">2014-05-01T05:50:00Z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TC101659619990</vt:lpwstr>
  </property>
</Properties>
</file>