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9" r:id="rId16"/>
    <p:sldId id="290" r:id="rId17"/>
    <p:sldId id="272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8" r:id="rId26"/>
    <p:sldId id="284" r:id="rId27"/>
    <p:sldId id="287" r:id="rId28"/>
    <p:sldId id="286" r:id="rId29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4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164" autoAdjust="0"/>
    <p:restoredTop sz="79125" autoAdjust="0"/>
  </p:normalViewPr>
  <p:slideViewPr>
    <p:cSldViewPr>
      <p:cViewPr varScale="1">
        <p:scale>
          <a:sx n="115" d="100"/>
          <a:sy n="115" d="100"/>
        </p:scale>
        <p:origin x="-96" y="-15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32" y="-11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99" cy="496889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399" cy="496889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8D495668-1827-4746-B646-088A2E32A84D}" type="datetimeFigureOut">
              <a:rPr lang="ko-KR" altLang="en-US" smtClean="0"/>
              <a:pPr/>
              <a:t>2012-10-16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429751"/>
            <a:ext cx="2946399" cy="496889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90" y="9429751"/>
            <a:ext cx="2946399" cy="496889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C248C451-D660-46A3-8E69-2A48E13040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065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412"/>
          </a:xfrm>
          <a:prstGeom prst="rect">
            <a:avLst/>
          </a:prstGeom>
        </p:spPr>
        <p:txBody>
          <a:bodyPr vert="horz" lIns="95676" tIns="47838" rIns="95676" bIns="4783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2"/>
          </a:xfrm>
          <a:prstGeom prst="rect">
            <a:avLst/>
          </a:prstGeom>
        </p:spPr>
        <p:txBody>
          <a:bodyPr vert="horz" lIns="95676" tIns="47838" rIns="95676" bIns="47838" rtlCol="0"/>
          <a:lstStyle>
            <a:lvl1pPr algn="r">
              <a:defRPr sz="1200"/>
            </a:lvl1pPr>
          </a:lstStyle>
          <a:p>
            <a:fld id="{C8A0C118-1836-419E-91B9-BCFA240D580C}" type="datetimeFigureOut">
              <a:rPr lang="ko-KR" altLang="en-US" smtClean="0"/>
              <a:pPr/>
              <a:t>2012-10-16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6" tIns="47838" rIns="95676" bIns="4783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5676" tIns="47838" rIns="95676" bIns="47838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5676" tIns="47838" rIns="95676" bIns="4783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5676" tIns="47838" rIns="95676" bIns="47838" rtlCol="0" anchor="b"/>
          <a:lstStyle>
            <a:lvl1pPr algn="r">
              <a:defRPr sz="1200"/>
            </a:lvl1pPr>
          </a:lstStyle>
          <a:p>
            <a:fld id="{3FF50D90-8D2F-4E4F-B1A6-565029CEDE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3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It’s time to begin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My</a:t>
            </a:r>
            <a:r>
              <a:rPr lang="en-US" altLang="ko-KR" baseline="0" dirty="0" smtClean="0"/>
              <a:t> paper topic is ~~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CF4C-4F7D-40CA-8648-358890EE362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en-US" altLang="ko-KR" dirty="0" err="1" smtClean="0"/>
              <a:t>ppt</a:t>
            </a:r>
            <a:r>
              <a:rPr lang="en-US" altLang="ko-KR" dirty="0" smtClean="0"/>
              <a:t> line 1]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[Classification: determine the type of activity]</a:t>
            </a:r>
          </a:p>
          <a:p>
            <a:r>
              <a:rPr lang="en-US" altLang="ko-KR" dirty="0" smtClean="0"/>
              <a:t>[</a:t>
            </a:r>
            <a:r>
              <a:rPr lang="en-US" altLang="ko-KR" dirty="0" err="1" smtClean="0"/>
              <a:t>ppt</a:t>
            </a:r>
            <a:r>
              <a:rPr lang="en-US" altLang="ko-KR" baseline="0" dirty="0" smtClean="0"/>
              <a:t> line 3]</a:t>
            </a:r>
            <a:endParaRPr lang="en-US" altLang="ko-KR" dirty="0" smtClean="0"/>
          </a:p>
          <a:p>
            <a:r>
              <a:rPr lang="en-US" altLang="ko-KR" dirty="0" smtClean="0"/>
              <a:t>we divided the data into 10-second segments and then generated features</a:t>
            </a:r>
          </a:p>
          <a:p>
            <a:r>
              <a:rPr lang="en-US" altLang="ko-KR" dirty="0" smtClean="0"/>
              <a:t>[did compare the results for a 10-second and 20-second ED and the 10-second ED yielded slightly better results (as well as twice as many training examples). ]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1437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And then</a:t>
            </a:r>
            <a:r>
              <a:rPr lang="en-US" altLang="ko-KR" baseline="0" dirty="0" smtClean="0"/>
              <a:t> we </a:t>
            </a:r>
            <a:r>
              <a:rPr lang="en-US" altLang="ko-KR" dirty="0" smtClean="0"/>
              <a:t>generated informative features based on the 200 raw accelerometer readings, </a:t>
            </a:r>
          </a:p>
          <a:p>
            <a:r>
              <a:rPr lang="en-US" altLang="ko-KR" dirty="0" smtClean="0"/>
              <a:t>Data</a:t>
            </a:r>
            <a:r>
              <a:rPr lang="en-US" altLang="ko-KR" baseline="0" dirty="0" smtClean="0"/>
              <a:t> contains</a:t>
            </a:r>
            <a:r>
              <a:rPr lang="en-US" altLang="ko-KR" dirty="0" smtClean="0"/>
              <a:t> x, y, and z value corresponding to the three axes/dimensions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7128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en-US" altLang="ko-KR" dirty="0" err="1" smtClean="0"/>
              <a:t>ppt</a:t>
            </a:r>
            <a:r>
              <a:rPr lang="en-US" altLang="ko-KR" dirty="0" smtClean="0"/>
              <a:t>]</a:t>
            </a:r>
          </a:p>
          <a:p>
            <a:r>
              <a:rPr lang="en-US" altLang="ko-KR" dirty="0" smtClean="0"/>
              <a:t>We selected these activities because </a:t>
            </a:r>
            <a:r>
              <a:rPr lang="en-US" altLang="ko-KR" dirty="0" smtClean="0"/>
              <a:t>many people</a:t>
            </a:r>
            <a:r>
              <a:rPr lang="en-US" altLang="ko-KR" dirty="0" smtClean="0"/>
              <a:t> performed regularly (daily routines. 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 activities also involve motions that often occur for substantial time periods</a:t>
            </a:r>
          </a:p>
          <a:p>
            <a:r>
              <a:rPr lang="en-US" altLang="ko-KR" dirty="0" smtClean="0"/>
              <a:t> most of these activities involve repetitive motions and we believe this should also make the activities easier to recognize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3934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 &amp; S</a:t>
            </a:r>
            <a:r>
              <a:rPr lang="en-US" altLang="ko-KR" baseline="0" dirty="0" smtClean="0"/>
              <a:t> is easy to recognize</a:t>
            </a:r>
          </a:p>
          <a:p>
            <a:r>
              <a:rPr lang="en-US" altLang="ko-KR" baseline="0" dirty="0" smtClean="0"/>
              <a:t>Because </a:t>
            </a:r>
            <a:endParaRPr lang="en-US" altLang="ko-KR" dirty="0" smtClean="0"/>
          </a:p>
          <a:p>
            <a:r>
              <a:rPr lang="en-US" altLang="ko-KR" dirty="0" smtClean="0"/>
              <a:t>sitting and standing do not regular periodic behavior and all of the acceleration values are relatively constant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314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You</a:t>
            </a:r>
            <a:r>
              <a:rPr lang="en-US" altLang="ko-KR" baseline="0" dirty="0" smtClean="0"/>
              <a:t> see most activities the y values have the largest accelerations.  This is a consequence of Earth’s gravitational pull</a:t>
            </a:r>
          </a:p>
          <a:p>
            <a:r>
              <a:rPr lang="en-US" altLang="ko-KR" baseline="0" dirty="0" smtClean="0"/>
              <a:t>Simply you see y </a:t>
            </a:r>
            <a:r>
              <a:rPr lang="en-US" altLang="ko-KR" baseline="0" dirty="0" err="1" smtClean="0"/>
              <a:t>valuse</a:t>
            </a:r>
            <a:r>
              <a:rPr lang="en-US" altLang="ko-KR" baseline="0" dirty="0" smtClean="0"/>
              <a:t> and the graph have regular, periodic pattern  </a:t>
            </a:r>
          </a:p>
          <a:p>
            <a:r>
              <a:rPr lang="en-US" altLang="ko-KR" baseline="0" dirty="0" smtClean="0"/>
              <a:t>Maybe this is one step</a:t>
            </a:r>
          </a:p>
          <a:p>
            <a:r>
              <a:rPr lang="en-US" altLang="ko-KR" baseline="0" dirty="0" smtClean="0"/>
              <a:t>Jogging is more curved graph because they running and data is change fast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77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~~is more complicate data</a:t>
            </a:r>
          </a:p>
          <a:p>
            <a:r>
              <a:rPr lang="en-US" altLang="ko-KR" dirty="0" smtClean="0"/>
              <a:t>But they also have pattern </a:t>
            </a:r>
          </a:p>
          <a:p>
            <a:r>
              <a:rPr lang="en-US" altLang="ko-KR" dirty="0" smtClean="0"/>
              <a:t>For example~</a:t>
            </a:r>
            <a:r>
              <a:rPr lang="en-US" altLang="ko-KR" baseline="0" dirty="0" smtClean="0"/>
              <a:t> descending stairs y value </a:t>
            </a:r>
          </a:p>
          <a:p>
            <a:r>
              <a:rPr lang="en-US" altLang="ko-KR" baseline="0" dirty="0" smtClean="0"/>
              <a:t>They have low peak every half second 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469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en-US" altLang="ko-KR" dirty="0" err="1" smtClean="0"/>
              <a:t>Ppt</a:t>
            </a:r>
            <a:r>
              <a:rPr lang="en-US" altLang="ko-KR" dirty="0" smtClean="0"/>
              <a:t>]</a:t>
            </a:r>
          </a:p>
          <a:p>
            <a:r>
              <a:rPr lang="en-US" altLang="ko-KR" dirty="0" smtClean="0"/>
              <a:t>classification</a:t>
            </a:r>
          </a:p>
          <a:p>
            <a:r>
              <a:rPr lang="en-US" altLang="ko-KR" dirty="0" smtClean="0"/>
              <a:t>WEKA is open source data mining tool</a:t>
            </a:r>
          </a:p>
          <a:p>
            <a:r>
              <a:rPr lang="en-US" altLang="ko-KR" dirty="0" smtClean="0"/>
              <a:t>They are Classification algorithms</a:t>
            </a:r>
            <a:r>
              <a:rPr lang="en-US" altLang="ko-KR" baseline="0" dirty="0" smtClean="0"/>
              <a:t> (</a:t>
            </a:r>
            <a:r>
              <a:rPr lang="en-US" altLang="ko-KR" baseline="0" dirty="0" err="1" smtClean="0"/>
              <a:t>classfier</a:t>
            </a:r>
            <a:r>
              <a:rPr lang="en-US" altLang="ko-KR" baseline="0" dirty="0" smtClean="0"/>
              <a:t>)</a:t>
            </a:r>
          </a:p>
          <a:p>
            <a:r>
              <a:rPr lang="en-US" altLang="ko-KR" baseline="0" dirty="0" smtClean="0"/>
              <a:t>They doing supervised leaning from data and determine type of activity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569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This Table</a:t>
            </a:r>
            <a:r>
              <a:rPr lang="en-US" altLang="ko-KR" baseline="0" dirty="0" smtClean="0"/>
              <a:t> is</a:t>
            </a:r>
            <a:r>
              <a:rPr lang="en-US" altLang="ko-KR" dirty="0" smtClean="0"/>
              <a:t>  </a:t>
            </a:r>
            <a:r>
              <a:rPr lang="en-US" altLang="ko-KR" dirty="0" smtClean="0"/>
              <a:t>Number of Examples per User and Activity 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201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This</a:t>
            </a:r>
            <a:r>
              <a:rPr lang="en-US" altLang="ko-KR" baseline="0" dirty="0" smtClean="0"/>
              <a:t> is </a:t>
            </a:r>
            <a:r>
              <a:rPr lang="en-US" altLang="ko-KR" dirty="0" smtClean="0"/>
              <a:t>percentage of the total examples associated with each activity. </a:t>
            </a:r>
            <a:endParaRPr lang="ko-KR" altLang="en-US" dirty="0" smtClean="0"/>
          </a:p>
          <a:p>
            <a:r>
              <a:rPr lang="en-US" altLang="ko-KR" dirty="0" smtClean="0"/>
              <a:t>certain activities contain fewer examples than others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certain activities, like standing and sitting, were only added after the study began, so we have no data for these activities for some users.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223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 table specifies the predictive accuracy associated with each of the activities,</a:t>
            </a:r>
          </a:p>
          <a:p>
            <a:r>
              <a:rPr lang="en-US" altLang="ko-KR" dirty="0" smtClean="0"/>
              <a:t>for each of the three learning algorithms and for a simple “straw man” strategy</a:t>
            </a:r>
          </a:p>
          <a:p>
            <a:r>
              <a:rPr lang="en-US" altLang="ko-KR" dirty="0" smtClean="0"/>
              <a:t>Except </a:t>
            </a:r>
            <a:r>
              <a:rPr lang="en-US" altLang="ko-KR" dirty="0" err="1" smtClean="0"/>
              <a:t>upstair</a:t>
            </a:r>
            <a:r>
              <a:rPr lang="en-US" altLang="ko-KR" baseline="0" dirty="0" smtClean="0"/>
              <a:t> and </a:t>
            </a:r>
            <a:r>
              <a:rPr lang="en-US" altLang="ko-KR" baseline="0" dirty="0" err="1" smtClean="0"/>
              <a:t>downstair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we generally achieve accuracies above 90%</a:t>
            </a:r>
          </a:p>
          <a:p>
            <a:r>
              <a:rPr lang="en-US" altLang="ko-KR" dirty="0" smtClean="0"/>
              <a:t>Because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Up &amp; down</a:t>
            </a:r>
            <a:r>
              <a:rPr lang="en-US" altLang="ko-KR" baseline="0" dirty="0" smtClean="0"/>
              <a:t> activity data is similar walking or jogging so they confused classification so low percentage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Our results indicate that none of the three learning algorithms consistently performs best, </a:t>
            </a:r>
          </a:p>
          <a:p>
            <a:r>
              <a:rPr lang="en-US" altLang="ko-KR" dirty="0" smtClean="0"/>
              <a:t>but the multilayer perceptron does perform best overall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449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Todays almost all people have smart</a:t>
            </a:r>
            <a:r>
              <a:rPr lang="en-US" altLang="ko-KR" baseline="0" dirty="0" smtClean="0"/>
              <a:t> phone. Why called smart? I think because phone process something smart</a:t>
            </a:r>
          </a:p>
          <a:p>
            <a:r>
              <a:rPr lang="en-US" altLang="ko-KR" dirty="0" smtClean="0"/>
              <a:t>To</a:t>
            </a:r>
            <a:r>
              <a:rPr lang="en-US" altLang="ko-KR" baseline="0" dirty="0" smtClean="0"/>
              <a:t> do that smart phone has a lot of powerful and useful sensors ~~~sensor~~</a:t>
            </a:r>
            <a:endParaRPr lang="en-US" altLang="ko-KR" dirty="0" smtClean="0"/>
          </a:p>
          <a:p>
            <a:r>
              <a:rPr lang="en-US" altLang="ko-KR" dirty="0" smtClean="0"/>
              <a:t>And these</a:t>
            </a:r>
            <a:r>
              <a:rPr lang="en-US" altLang="ko-KR" baseline="0" dirty="0" smtClean="0"/>
              <a:t> sensors creates </a:t>
            </a:r>
            <a:r>
              <a:rPr lang="en-US" altLang="ko-KR" dirty="0" smtClean="0"/>
              <a:t>new opportunities for data mining and data mining applications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9902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confusion matrices indicate that many of the prediction errors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Actual</a:t>
            </a:r>
            <a:r>
              <a:rPr lang="en-US" altLang="ko-KR" baseline="0" dirty="0" smtClean="0"/>
              <a:t> walking activity total count is 1683 and J48 classified 1513 activity is walking </a:t>
            </a:r>
            <a:endParaRPr lang="en-US" altLang="ko-KR" dirty="0" smtClean="0"/>
          </a:p>
          <a:p>
            <a:r>
              <a:rPr lang="en-US" altLang="ko-KR" dirty="0" smtClean="0"/>
              <a:t>1683 / 223 (93%)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755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</a:t>
            </a:r>
            <a:r>
              <a:rPr lang="en-US" altLang="ko-KR" baseline="0" dirty="0" smtClean="0"/>
              <a:t> con~ ma is combined up &amp; down data. </a:t>
            </a:r>
          </a:p>
          <a:p>
            <a:r>
              <a:rPr lang="en-US" altLang="ko-KR" baseline="0" dirty="0" smtClean="0"/>
              <a:t>And shows 77.6% of stair activity. </a:t>
            </a:r>
          </a:p>
          <a:p>
            <a:r>
              <a:rPr lang="en-US" altLang="ko-KR" dirty="0" smtClean="0"/>
              <a:t>We see that the results are substantially improved</a:t>
            </a:r>
          </a:p>
          <a:p>
            <a:r>
              <a:rPr lang="en-US" altLang="ko-KR" dirty="0" smtClean="0"/>
              <a:t>stair climbing is still the hardest activity to recognize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956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en-US" altLang="ko-KR" dirty="0" err="1" smtClean="0"/>
              <a:t>Ppt</a:t>
            </a:r>
            <a:r>
              <a:rPr lang="en-US" altLang="ko-KR" dirty="0" smtClean="0"/>
              <a:t>]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However unlike these studies they use devices specifically made for research purpose</a:t>
            </a:r>
          </a:p>
          <a:p>
            <a:r>
              <a:rPr lang="en-US" altLang="ko-KR" dirty="0" smtClean="0"/>
              <a:t>This paper use</a:t>
            </a:r>
            <a:r>
              <a:rPr lang="en-US" altLang="ko-KR" baseline="0" dirty="0" smtClean="0"/>
              <a:t> only smartphone </a:t>
            </a:r>
            <a:r>
              <a:rPr lang="en-US" altLang="ko-KR" baseline="0" dirty="0" err="1" smtClean="0"/>
              <a:t>acclerometer</a:t>
            </a:r>
            <a:r>
              <a:rPr lang="en-US" altLang="ko-KR" baseline="0" dirty="0" smtClean="0"/>
              <a:t> sensor </a:t>
            </a:r>
            <a:r>
              <a:rPr lang="en-US" altLang="ko-KR" dirty="0" smtClean="0"/>
              <a:t>without any additional specialized equipment.</a:t>
            </a:r>
          </a:p>
          <a:p>
            <a:r>
              <a:rPr lang="en-US" altLang="ko-KR" dirty="0" smtClean="0"/>
              <a:t>This approach enables make practical real-world applications for our models</a:t>
            </a:r>
          </a:p>
          <a:p>
            <a:r>
              <a:rPr lang="en-US" altLang="ko-KR" dirty="0" smtClean="0"/>
              <a:t>not require any additional equipment for data collection and accurate recognition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2220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257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certain activities contain fewer examples than others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 number of examples generated per user for each activity varies.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These differences are due to the time limitations that some users may have or physical limitations that impact the time they spend on each activity.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52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Data mining needs</a:t>
            </a:r>
            <a:r>
              <a:rPr lang="en-US" altLang="ko-KR" baseline="0" dirty="0" smtClean="0"/>
              <a:t> a lot of data maybe (10 or 100 databases server)</a:t>
            </a:r>
          </a:p>
          <a:p>
            <a:r>
              <a:rPr lang="en-US" altLang="ko-KR" baseline="0" dirty="0" smtClean="0"/>
              <a:t>smart phone generate a lot of </a:t>
            </a:r>
            <a:r>
              <a:rPr lang="en-US" altLang="ko-KR" baseline="0" dirty="0" err="1" smtClean="0"/>
              <a:t>sensored</a:t>
            </a:r>
            <a:r>
              <a:rPr lang="en-US" altLang="ko-KR" baseline="0" dirty="0" smtClean="0"/>
              <a:t> data continue even if the phone is sleep mode</a:t>
            </a:r>
          </a:p>
          <a:p>
            <a:r>
              <a:rPr lang="en-US" altLang="ko-KR" baseline="0" dirty="0" smtClean="0"/>
              <a:t>our purpose is mining something </a:t>
            </a:r>
            <a:r>
              <a:rPr lang="en-US" altLang="ko-KR" baseline="0" dirty="0" err="1" smtClean="0"/>
              <a:t>usuful</a:t>
            </a:r>
            <a:r>
              <a:rPr lang="en-US" altLang="ko-KR" baseline="0" dirty="0" smtClean="0"/>
              <a:t> information from the smartphone sensor data.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617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In</a:t>
            </a:r>
            <a:r>
              <a:rPr lang="en-US" altLang="ko-KR" baseline="0" dirty="0" smtClean="0"/>
              <a:t> detail we use [</a:t>
            </a:r>
            <a:r>
              <a:rPr lang="en-US" altLang="ko-KR" baseline="0" dirty="0" err="1" smtClean="0"/>
              <a:t>ppt</a:t>
            </a:r>
            <a:r>
              <a:rPr lang="en-US" altLang="ko-KR" baseline="0" dirty="0" smtClean="0"/>
              <a:t> 1]</a:t>
            </a:r>
          </a:p>
          <a:p>
            <a:r>
              <a:rPr lang="en-US" altLang="ko-KR" baseline="0" dirty="0" smtClean="0"/>
              <a:t>[ppt2] </a:t>
            </a:r>
          </a:p>
          <a:p>
            <a:r>
              <a:rPr lang="en-US" altLang="ko-KR" baseline="0" dirty="0" smtClean="0"/>
              <a:t>While they perform activity smartphone’s accelerometer generate </a:t>
            </a:r>
            <a:r>
              <a:rPr lang="en-US" altLang="ko-KR" baseline="0" dirty="0" err="1" smtClean="0"/>
              <a:t>sersor</a:t>
            </a:r>
            <a:r>
              <a:rPr lang="en-US" altLang="ko-KR" baseline="0" dirty="0" smtClean="0"/>
              <a:t> data. And collect that data.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Aggregate the data (transformed data, or filtering data) and last we summarize (summarizes means predict user activity)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973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 will explain</a:t>
            </a:r>
            <a:r>
              <a:rPr lang="en-US" altLang="ko-KR" baseline="0" dirty="0" smtClean="0"/>
              <a:t> activity recognition simply.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recognition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aims to recognize the actions 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 in this case , we called sensor-based activity recognition )</a:t>
            </a:r>
            <a:endParaRPr lang="ko-KR" altLang="en-US" dirty="0" smtClean="0"/>
          </a:p>
          <a:p>
            <a:r>
              <a:rPr lang="en-US" altLang="ko-KR" baseline="0" dirty="0" smtClean="0"/>
              <a:t>In this case physical activity</a:t>
            </a:r>
            <a:endParaRPr lang="en-US" altLang="ko-KR" dirty="0" smtClean="0"/>
          </a:p>
          <a:p>
            <a:r>
              <a:rPr lang="en-US" altLang="ko-KR" dirty="0" smtClean="0"/>
              <a:t>Why useful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prediction a</a:t>
            </a:r>
            <a:r>
              <a:rPr lang="en-US" altLang="ko-KR" baseline="0" dirty="0" smtClean="0"/>
              <a:t> person activity </a:t>
            </a:r>
          </a:p>
          <a:p>
            <a:r>
              <a:rPr lang="en-US" altLang="ko-KR" baseline="0" dirty="0" smtClean="0"/>
              <a:t>For example, music could automatically be selected to match the activity (e.g., “upbeat” music when the user is running)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4177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How smart</a:t>
            </a:r>
            <a:r>
              <a:rPr lang="en-US" altLang="ko-KR" baseline="0" dirty="0" smtClean="0"/>
              <a:t> phone the recognize our activity</a:t>
            </a:r>
          </a:p>
          <a:p>
            <a:r>
              <a:rPr lang="en-US" altLang="ko-KR" baseline="0" dirty="0" smtClean="0"/>
              <a:t>because one of the smart phone sensor , accelerometer.</a:t>
            </a:r>
          </a:p>
          <a:p>
            <a:r>
              <a:rPr lang="en-US" altLang="ko-KR" baseline="0" dirty="0" smtClean="0"/>
              <a:t>Accelerometer is ~[</a:t>
            </a:r>
            <a:r>
              <a:rPr lang="en-US" altLang="ko-KR" baseline="0" dirty="0" err="1" smtClean="0"/>
              <a:t>ppt</a:t>
            </a:r>
            <a:r>
              <a:rPr lang="en-US" altLang="ko-KR" baseline="0" dirty="0" smtClean="0"/>
              <a:t>]</a:t>
            </a:r>
          </a:p>
          <a:p>
            <a:r>
              <a:rPr lang="en-US" altLang="ko-KR" baseline="0" dirty="0" smtClean="0"/>
              <a:t>And this is useful for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100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Accelerometer have tri axes x,</a:t>
            </a:r>
            <a:r>
              <a:rPr lang="en-US" altLang="ko-KR" baseline="0" dirty="0" smtClean="0"/>
              <a:t> y , z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7713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Before the experiment</a:t>
            </a:r>
            <a:r>
              <a:rPr lang="en-US" altLang="ko-KR" baseline="0" dirty="0" smtClean="0"/>
              <a:t> we need data collection.</a:t>
            </a:r>
          </a:p>
          <a:p>
            <a:r>
              <a:rPr lang="en-US" altLang="ko-KR" baseline="0" dirty="0" smtClean="0"/>
              <a:t>So we collect data from 29 user and</a:t>
            </a:r>
          </a:p>
          <a:p>
            <a:r>
              <a:rPr lang="en-US" altLang="ko-KR" baseline="0" dirty="0" smtClean="0"/>
              <a:t>Each user’s activity </a:t>
            </a:r>
            <a:r>
              <a:rPr lang="en-US" altLang="ko-KR" baseline="0" dirty="0" err="1" smtClean="0"/>
              <a:t>sersor</a:t>
            </a:r>
            <a:r>
              <a:rPr lang="en-US" altLang="ko-KR" baseline="0" dirty="0" smtClean="0"/>
              <a:t> data is transmitted to the server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631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Carry a smart</a:t>
            </a:r>
            <a:r>
              <a:rPr lang="en-US" altLang="ko-KR" baseline="0" dirty="0" smtClean="0"/>
              <a:t> phone </a:t>
            </a:r>
            <a:r>
              <a:rPr lang="en-US" altLang="ko-KR" baseline="0" dirty="0" err="1" smtClean="0"/>
              <a:t>whil</a:t>
            </a:r>
            <a:r>
              <a:rPr lang="en-US" altLang="ko-KR" baseline="0" dirty="0" smtClean="0"/>
              <a:t>~~[ppt1]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And the user use android smart phone front pants pocket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Data</a:t>
            </a:r>
            <a:r>
              <a:rPr lang="en-US" altLang="ko-KR" baseline="0" dirty="0" smtClean="0"/>
              <a:t> collect frequency is every 50 </a:t>
            </a:r>
            <a:r>
              <a:rPr lang="en-US" altLang="ko-KR" baseline="0" dirty="0" err="1" smtClean="0"/>
              <a:t>ms</a:t>
            </a:r>
            <a:r>
              <a:rPr lang="en-US" altLang="ko-KR" baseline="0" dirty="0" smtClean="0"/>
              <a:t>, so 20 sample data is generated per </a:t>
            </a:r>
            <a:r>
              <a:rPr lang="en-US" altLang="ko-KR" baseline="0" dirty="0" err="1" smtClean="0"/>
              <a:t>sencond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And data is used  activity recognition task using supervised leaning.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Supervised leaning</a:t>
            </a:r>
          </a:p>
          <a:p>
            <a:r>
              <a:rPr lang="en-US" altLang="ko-KR" dirty="0" smtClean="0"/>
              <a:t>One of the machine</a:t>
            </a:r>
            <a:r>
              <a:rPr lang="en-US" altLang="ko-KR" baseline="0" dirty="0" smtClean="0"/>
              <a:t> leaning task from labeled training data,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data consist of a set of training examples</a:t>
            </a:r>
          </a:p>
          <a:p>
            <a:r>
              <a:rPr lang="en-US" altLang="ko-KR" dirty="0" smtClean="0"/>
              <a:t>The data collection was controlled by an application we created that executed on the phone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040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2467744"/>
            <a:ext cx="9144000" cy="153732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Rectangle 18"/>
          <p:cNvSpPr>
            <a:spLocks noChangeArrowheads="1"/>
          </p:cNvSpPr>
          <p:nvPr userDrawn="1"/>
        </p:nvSpPr>
        <p:spPr bwMode="gray">
          <a:xfrm>
            <a:off x="0" y="2463552"/>
            <a:ext cx="8229600" cy="1537320"/>
          </a:xfrm>
          <a:prstGeom prst="rect">
            <a:avLst/>
          </a:prstGeom>
          <a:gradFill rotWithShape="1">
            <a:gsLst>
              <a:gs pos="0">
                <a:srgbClr val="A40000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905000" y="4581128"/>
            <a:ext cx="5181600" cy="1362472"/>
          </a:xfrm>
        </p:spPr>
        <p:txBody>
          <a:bodyPr>
            <a:normAutofit/>
          </a:bodyPr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ko-KR" altLang="en-US" dirty="0" smtClean="0"/>
              <a:t>마스터 부제목 스타일 편집</a:t>
            </a:r>
            <a:endParaRPr lang="en-US" altLang="ko-KR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810000" y="6477000"/>
            <a:ext cx="2133600" cy="2444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" y="6477000"/>
            <a:ext cx="2895600" cy="244475"/>
          </a:xfrm>
        </p:spPr>
        <p:txBody>
          <a:bodyPr/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 altLang="ko-KR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EC860FE6-8308-47DF-9AC8-988AC369A0F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924800" cy="6858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altLang="ko-KR" dirty="0"/>
          </a:p>
        </p:txBody>
      </p:sp>
      <p:pic>
        <p:nvPicPr>
          <p:cNvPr id="10" name="Picture 2" descr="D:\New Folder\9_6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2500298" cy="572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000232" y="6500834"/>
            <a:ext cx="1000132" cy="28572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0990"/>
            <a:ext cx="1951069" cy="447010"/>
          </a:xfrm>
          <a:prstGeom prst="rect">
            <a:avLst/>
          </a:prstGeom>
          <a:noFill/>
        </p:spPr>
      </p:pic>
      <p:pic>
        <p:nvPicPr>
          <p:cNvPr id="8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0990"/>
            <a:ext cx="1951069" cy="4470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000232" y="6500834"/>
            <a:ext cx="1000132" cy="28572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0990"/>
            <a:ext cx="1951069" cy="447010"/>
          </a:xfrm>
          <a:prstGeom prst="rect">
            <a:avLst/>
          </a:prstGeom>
          <a:noFill/>
        </p:spPr>
      </p:pic>
      <p:pic>
        <p:nvPicPr>
          <p:cNvPr id="8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0990"/>
            <a:ext cx="1951069" cy="4470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A1487E-DBED-4463-9CDC-DD4A939A64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A1487E-DBED-4463-9CDC-DD4A939A644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4"/>
          <p:cNvSpPr txBox="1">
            <a:spLocks/>
          </p:cNvSpPr>
          <p:nvPr userDrawn="1"/>
        </p:nvSpPr>
        <p:spPr>
          <a:xfrm>
            <a:off x="5357786" y="6599632"/>
            <a:ext cx="3786214" cy="285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Engineering Lab</a:t>
            </a:r>
            <a:endParaRPr kumimoji="0" lang="ko-KR" altLang="en-US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725470"/>
          </a:xfrm>
        </p:spPr>
        <p:txBody>
          <a:bodyPr/>
          <a:lstStyle>
            <a:lvl1pPr>
              <a:defRPr baseline="0">
                <a:latin typeface="+mn-ea"/>
                <a:ea typeface="+mn-ea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aseline="0">
                <a:latin typeface="+mn-lt"/>
                <a:ea typeface="+mn-ea"/>
              </a:defRPr>
            </a:lvl1pPr>
            <a:lvl2pPr>
              <a:defRPr sz="1600" baseline="0">
                <a:latin typeface="+mn-lt"/>
                <a:ea typeface="+mn-ea"/>
              </a:defRPr>
            </a:lvl2pPr>
            <a:lvl3pPr>
              <a:defRPr sz="1400" baseline="0">
                <a:latin typeface="+mn-lt"/>
                <a:ea typeface="+mn-ea"/>
              </a:defRPr>
            </a:lvl3pPr>
            <a:lvl4pPr>
              <a:defRPr sz="1200" baseline="0">
                <a:latin typeface="+mn-lt"/>
                <a:ea typeface="+mn-ea"/>
              </a:defRPr>
            </a:lvl4pPr>
            <a:lvl5pPr>
              <a:defRPr sz="1200" baseline="0">
                <a:latin typeface="+mn-lt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28596" y="1000108"/>
            <a:ext cx="8715404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00834"/>
            <a:ext cx="1558926" cy="357166"/>
          </a:xfrm>
          <a:prstGeom prst="rect">
            <a:avLst/>
          </a:prstGeom>
          <a:noFill/>
        </p:spPr>
      </p:pic>
      <p:cxnSp>
        <p:nvCxnSpPr>
          <p:cNvPr id="10" name="직선 연결선 9"/>
          <p:cNvCxnSpPr/>
          <p:nvPr/>
        </p:nvCxnSpPr>
        <p:spPr>
          <a:xfrm>
            <a:off x="428596" y="1000108"/>
            <a:ext cx="8715404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00834"/>
            <a:ext cx="1558926" cy="357166"/>
          </a:xfrm>
          <a:prstGeom prst="rect">
            <a:avLst/>
          </a:prstGeom>
          <a:noFill/>
        </p:spPr>
      </p:pic>
      <p:sp>
        <p:nvSpPr>
          <p:cNvPr id="12" name="바닥글 개체 틀 4"/>
          <p:cNvSpPr txBox="1">
            <a:spLocks/>
          </p:cNvSpPr>
          <p:nvPr userDrawn="1"/>
        </p:nvSpPr>
        <p:spPr>
          <a:xfrm>
            <a:off x="5357786" y="6572248"/>
            <a:ext cx="3786214" cy="285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Engineering Lab</a:t>
            </a: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2000240"/>
            <a:ext cx="9144000" cy="142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2071679"/>
            <a:ext cx="7772400" cy="1214446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000232" y="3714752"/>
            <a:ext cx="6486516" cy="1500198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8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41511"/>
            <a:ext cx="2500298" cy="572844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0" y="2000240"/>
            <a:ext cx="9144000" cy="142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41511"/>
            <a:ext cx="2500298" cy="57284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9831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2000232" y="6500834"/>
            <a:ext cx="1000132" cy="28572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28596" y="1000108"/>
            <a:ext cx="8715404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0990"/>
            <a:ext cx="1951069" cy="447010"/>
          </a:xfrm>
          <a:prstGeom prst="rect">
            <a:avLst/>
          </a:prstGeom>
          <a:noFill/>
        </p:spPr>
      </p:pic>
      <p:cxnSp>
        <p:nvCxnSpPr>
          <p:cNvPr id="10" name="직선 연결선 9"/>
          <p:cNvCxnSpPr/>
          <p:nvPr/>
        </p:nvCxnSpPr>
        <p:spPr>
          <a:xfrm>
            <a:off x="428596" y="1000108"/>
            <a:ext cx="8715404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0990"/>
            <a:ext cx="1951069" cy="447010"/>
          </a:xfrm>
          <a:prstGeom prst="rect">
            <a:avLst/>
          </a:prstGeom>
          <a:noFill/>
        </p:spPr>
      </p:pic>
      <p:sp>
        <p:nvSpPr>
          <p:cNvPr id="12" name="바닥글 개체 틀 4"/>
          <p:cNvSpPr txBox="1">
            <a:spLocks/>
          </p:cNvSpPr>
          <p:nvPr userDrawn="1"/>
        </p:nvSpPr>
        <p:spPr>
          <a:xfrm>
            <a:off x="5364088" y="6599632"/>
            <a:ext cx="3786214" cy="285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Engineering Lab</a:t>
            </a:r>
            <a:endParaRPr kumimoji="0" lang="ko-KR" altLang="en-US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2000232" y="6500834"/>
            <a:ext cx="1000132" cy="28572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0990"/>
            <a:ext cx="1951069" cy="447010"/>
          </a:xfrm>
          <a:prstGeom prst="rect">
            <a:avLst/>
          </a:prstGeom>
          <a:noFill/>
        </p:spPr>
      </p:pic>
      <p:pic>
        <p:nvPicPr>
          <p:cNvPr id="11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0990"/>
            <a:ext cx="1951069" cy="447010"/>
          </a:xfrm>
          <a:prstGeom prst="rect">
            <a:avLst/>
          </a:prstGeom>
          <a:noFill/>
        </p:spPr>
      </p:pic>
      <p:sp>
        <p:nvSpPr>
          <p:cNvPr id="12" name="바닥글 개체 틀 4"/>
          <p:cNvSpPr txBox="1">
            <a:spLocks/>
          </p:cNvSpPr>
          <p:nvPr userDrawn="1"/>
        </p:nvSpPr>
        <p:spPr>
          <a:xfrm>
            <a:off x="5364088" y="6599632"/>
            <a:ext cx="3786214" cy="285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Engineering Lab</a:t>
            </a:r>
            <a:endParaRPr kumimoji="0" lang="ko-KR" altLang="en-US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2000232" y="6500834"/>
            <a:ext cx="1000132" cy="28572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>
            <a:off x="428596" y="1000108"/>
            <a:ext cx="8715404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0990"/>
            <a:ext cx="1951069" cy="447010"/>
          </a:xfrm>
          <a:prstGeom prst="rect">
            <a:avLst/>
          </a:prstGeom>
          <a:noFill/>
        </p:spPr>
      </p:pic>
      <p:cxnSp>
        <p:nvCxnSpPr>
          <p:cNvPr id="8" name="직선 연결선 7"/>
          <p:cNvCxnSpPr/>
          <p:nvPr/>
        </p:nvCxnSpPr>
        <p:spPr>
          <a:xfrm>
            <a:off x="428596" y="1000108"/>
            <a:ext cx="8715404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0990"/>
            <a:ext cx="1951069" cy="4470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2000232" y="6500834"/>
            <a:ext cx="1000132" cy="28572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5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0990"/>
            <a:ext cx="1951069" cy="447010"/>
          </a:xfrm>
          <a:prstGeom prst="rect">
            <a:avLst/>
          </a:prstGeom>
          <a:noFill/>
        </p:spPr>
      </p:pic>
      <p:pic>
        <p:nvPicPr>
          <p:cNvPr id="6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0990"/>
            <a:ext cx="1951069" cy="4470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2000232" y="6500834"/>
            <a:ext cx="1000132" cy="28572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0990"/>
            <a:ext cx="1951069" cy="447010"/>
          </a:xfrm>
          <a:prstGeom prst="rect">
            <a:avLst/>
          </a:prstGeom>
          <a:noFill/>
        </p:spPr>
      </p:pic>
      <p:pic>
        <p:nvPicPr>
          <p:cNvPr id="9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0990"/>
            <a:ext cx="1951069" cy="4470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2000232" y="6500834"/>
            <a:ext cx="1000132" cy="28572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0990"/>
            <a:ext cx="1951069" cy="447010"/>
          </a:xfrm>
          <a:prstGeom prst="rect">
            <a:avLst/>
          </a:prstGeom>
          <a:noFill/>
        </p:spPr>
      </p:pic>
      <p:pic>
        <p:nvPicPr>
          <p:cNvPr id="9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0990"/>
            <a:ext cx="1951069" cy="4470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5357786" y="6572248"/>
            <a:ext cx="3786214" cy="285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 algn="r"/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579278" y="6599632"/>
            <a:ext cx="1928826" cy="285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51A1487E-DBED-4463-9CDC-DD4A939A644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gray">
          <a:xfrm>
            <a:off x="0" y="-27384"/>
            <a:ext cx="9144000" cy="139824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Rectangle 16"/>
          <p:cNvSpPr>
            <a:spLocks noChangeArrowheads="1"/>
          </p:cNvSpPr>
          <p:nvPr userDrawn="1"/>
        </p:nvSpPr>
        <p:spPr bwMode="gray">
          <a:xfrm>
            <a:off x="0" y="-27384"/>
            <a:ext cx="8229600" cy="139824"/>
          </a:xfrm>
          <a:prstGeom prst="rect">
            <a:avLst/>
          </a:prstGeom>
          <a:gradFill rotWithShape="1">
            <a:gsLst>
              <a:gs pos="0">
                <a:srgbClr val="A40000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4" name="Picture 2" descr="D:\New Folder\9_6.gif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6500834"/>
            <a:ext cx="1558926" cy="3571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2800" b="1" kern="1200" baseline="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Wingdings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Wingdings" pitchFamily="2" charset="2"/>
        <a:buChar char="ü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host.mju.ac.k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ZVgKu6v80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636912"/>
            <a:ext cx="8610600" cy="1117848"/>
          </a:xfrm>
        </p:spPr>
        <p:txBody>
          <a:bodyPr>
            <a:normAutofit fontScale="90000"/>
          </a:bodyPr>
          <a:lstStyle/>
          <a:p>
            <a:pPr algn="ctr" defTabSz="1038225">
              <a:spcBef>
                <a:spcPct val="20000"/>
              </a:spcBef>
              <a:defRPr/>
            </a:pPr>
            <a:r>
              <a:rPr lang="en-US" altLang="ko-KR" sz="2700" dirty="0">
                <a:latin typeface="+mn-lt"/>
              </a:rPr>
              <a:t>Activity Recognition using Cell Phone </a:t>
            </a:r>
            <a:r>
              <a:rPr lang="en-US" altLang="ko-KR" sz="2700" dirty="0" smtClean="0">
                <a:latin typeface="+mn-lt"/>
              </a:rPr>
              <a:t>Accelerometers</a:t>
            </a:r>
            <a:r>
              <a:rPr lang="en-US" altLang="ko-KR" sz="3600" dirty="0">
                <a:latin typeface="+mn-lt"/>
              </a:rPr>
              <a:t/>
            </a:r>
            <a:br>
              <a:rPr lang="en-US" altLang="ko-KR" sz="3600" dirty="0">
                <a:latin typeface="+mn-lt"/>
              </a:rPr>
            </a:br>
            <a:r>
              <a:rPr lang="en-US" altLang="ko-KR" sz="2000" dirty="0">
                <a:latin typeface="+mn-lt"/>
              </a:rPr>
              <a:t>Jennifer R. </a:t>
            </a:r>
            <a:r>
              <a:rPr lang="en-US" altLang="ko-KR" sz="2000" dirty="0" err="1">
                <a:latin typeface="+mn-lt"/>
              </a:rPr>
              <a:t>Kwapisz</a:t>
            </a:r>
            <a:r>
              <a:rPr lang="en-US" altLang="ko-KR" sz="2000" dirty="0">
                <a:latin typeface="+mn-lt"/>
              </a:rPr>
              <a:t>, Gary M. Weiss, Samuel A. Moore</a:t>
            </a: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7704" y="4149080"/>
            <a:ext cx="5181600" cy="2708920"/>
          </a:xfrm>
        </p:spPr>
        <p:txBody>
          <a:bodyPr>
            <a:noAutofit/>
          </a:bodyPr>
          <a:lstStyle/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2012.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10. 17</a:t>
            </a:r>
            <a:endParaRPr lang="en-US" altLang="ko-K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endParaRPr lang="en-US" altLang="ko-K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r>
              <a:rPr lang="en-US" altLang="ko-KR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Changwon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Sohn</a:t>
            </a:r>
            <a:endParaRPr lang="en-US" altLang="ko-K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endParaRPr lang="en-US" altLang="ko-K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Data Engineering Laboratory</a:t>
            </a:r>
          </a:p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Department of Computer Engineering</a:t>
            </a:r>
          </a:p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r>
              <a:rPr lang="en-US" altLang="ko-KR" sz="1600" dirty="0" err="1">
                <a:latin typeface="맑은 고딕" pitchFamily="50" charset="-127"/>
                <a:ea typeface="맑은 고딕" pitchFamily="50" charset="-127"/>
              </a:rPr>
              <a:t>Myongji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 University</a:t>
            </a:r>
          </a:p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E-mail thswave@naver.com</a:t>
            </a:r>
            <a:endParaRPr lang="en-US" altLang="ko-KR" sz="1600" dirty="0" smtClean="0">
              <a:solidFill>
                <a:schemeClr val="accent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  <a:hlinkClick r:id="rId3"/>
            </a:endParaRPr>
          </a:p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endParaRPr lang="en-US" altLang="ko-KR" sz="100" dirty="0" smtClean="0">
              <a:latin typeface="맑은 고딕" pitchFamily="50" charset="-127"/>
              <a:ea typeface="맑은 고딕" pitchFamily="50" charset="-127"/>
            </a:endParaRPr>
          </a:p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Homepage: </a:t>
            </a:r>
            <a:r>
              <a:rPr lang="en-US" altLang="ko-KR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  <a:hlinkClick r:id="rId3"/>
              </a:rPr>
              <a:t>http://ghost.mju.ac.kr</a:t>
            </a:r>
            <a:endParaRPr kumimoji="1"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03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Feature Generation &amp; Data Transformation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Standard classification algorithms </a:t>
            </a:r>
            <a:r>
              <a:rPr lang="en-US" altLang="ko-KR" dirty="0" smtClean="0"/>
              <a:t>cannot </a:t>
            </a:r>
            <a:r>
              <a:rPr lang="en-US" altLang="ko-KR" dirty="0"/>
              <a:t>be directly applied to </a:t>
            </a:r>
            <a:r>
              <a:rPr lang="en-US" altLang="ko-KR" dirty="0" smtClean="0"/>
              <a:t>raw </a:t>
            </a:r>
            <a:r>
              <a:rPr lang="en-US" altLang="ko-KR" dirty="0"/>
              <a:t>time-series accelerometer </a:t>
            </a:r>
            <a:r>
              <a:rPr lang="en-US" altLang="ko-KR" dirty="0" smtClean="0"/>
              <a:t>data</a:t>
            </a:r>
          </a:p>
          <a:p>
            <a:pPr lvl="1"/>
            <a:r>
              <a:rPr lang="en-US" altLang="ko-KR" dirty="0"/>
              <a:t>Classification: determine the type of </a:t>
            </a:r>
            <a:r>
              <a:rPr lang="en-US" altLang="ko-KR" dirty="0" smtClean="0"/>
              <a:t>activity</a:t>
            </a:r>
            <a:endParaRPr lang="en-US" altLang="ko-KR" dirty="0"/>
          </a:p>
          <a:p>
            <a:r>
              <a:rPr lang="en-US" altLang="ko-KR" dirty="0" smtClean="0"/>
              <a:t>Transform the </a:t>
            </a:r>
            <a:r>
              <a:rPr lang="en-US" altLang="ko-KR" dirty="0"/>
              <a:t>raw time series data into </a:t>
            </a:r>
            <a:r>
              <a:rPr lang="en-US" altLang="ko-KR" dirty="0" smtClean="0"/>
              <a:t>examples</a:t>
            </a:r>
          </a:p>
          <a:p>
            <a:r>
              <a:rPr lang="en-US" altLang="ko-KR" dirty="0" smtClean="0"/>
              <a:t>Divided the </a:t>
            </a:r>
            <a:r>
              <a:rPr lang="en-US" altLang="ko-KR" dirty="0"/>
              <a:t>data into 10-second </a:t>
            </a:r>
            <a:r>
              <a:rPr lang="en-US" altLang="ko-KR" dirty="0" smtClean="0"/>
              <a:t>segments</a:t>
            </a:r>
          </a:p>
          <a:p>
            <a:pPr lvl="1"/>
            <a:r>
              <a:rPr lang="en-US" altLang="ko-KR" dirty="0"/>
              <a:t>chose a 10-second </a:t>
            </a:r>
            <a:r>
              <a:rPr lang="en-US" altLang="ko-KR" dirty="0" smtClean="0"/>
              <a:t>ED(Example Duration)</a:t>
            </a:r>
          </a:p>
          <a:p>
            <a:r>
              <a:rPr lang="en-US" altLang="ko-KR" dirty="0" smtClean="0"/>
              <a:t>Generated features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74945"/>
            <a:ext cx="6895240" cy="2683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0770" y="3820213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Frame-1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23857" y="3820213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Frame-2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3820213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Frame-3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38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Feature Generation &amp; Data Transformation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Generated informative </a:t>
            </a:r>
            <a:r>
              <a:rPr lang="en-US" altLang="ko-KR" dirty="0"/>
              <a:t>features based on the 200 raw </a:t>
            </a:r>
            <a:r>
              <a:rPr lang="en-US" altLang="ko-KR" dirty="0" smtClean="0"/>
              <a:t>accelerometer readings</a:t>
            </a:r>
          </a:p>
          <a:p>
            <a:pPr lvl="1"/>
            <a:r>
              <a:rPr lang="en-US" altLang="ko-KR" dirty="0" smtClean="0"/>
              <a:t>contained </a:t>
            </a:r>
            <a:r>
              <a:rPr lang="en-US" altLang="ko-KR" dirty="0"/>
              <a:t>an x, y, and </a:t>
            </a:r>
            <a:r>
              <a:rPr lang="en-US" altLang="ko-KR" dirty="0" smtClean="0"/>
              <a:t>z value(three axes)</a:t>
            </a:r>
          </a:p>
          <a:p>
            <a:endParaRPr lang="en-US" altLang="ko-KR" dirty="0"/>
          </a:p>
          <a:p>
            <a:r>
              <a:rPr lang="en-US" altLang="ko-KR" dirty="0" smtClean="0"/>
              <a:t>The </a:t>
            </a:r>
            <a:r>
              <a:rPr lang="en-US" altLang="ko-KR" dirty="0"/>
              <a:t>features are described </a:t>
            </a:r>
            <a:r>
              <a:rPr lang="en-US" altLang="ko-KR" dirty="0" smtClean="0"/>
              <a:t>below</a:t>
            </a:r>
          </a:p>
          <a:p>
            <a:pPr lvl="1"/>
            <a:r>
              <a:rPr lang="en-US" altLang="ko-KR" dirty="0" smtClean="0"/>
              <a:t>Average</a:t>
            </a:r>
          </a:p>
          <a:p>
            <a:pPr lvl="1"/>
            <a:r>
              <a:rPr lang="en-US" altLang="ko-KR" dirty="0" smtClean="0"/>
              <a:t>Standard Deviation</a:t>
            </a:r>
          </a:p>
          <a:p>
            <a:pPr lvl="1"/>
            <a:r>
              <a:rPr lang="en-US" altLang="ko-KR" dirty="0" smtClean="0"/>
              <a:t>Average Absolute Difference</a:t>
            </a:r>
          </a:p>
          <a:p>
            <a:pPr lvl="1"/>
            <a:r>
              <a:rPr lang="en-US" altLang="ko-KR" dirty="0" smtClean="0"/>
              <a:t>Average Resultant Acceleration</a:t>
            </a:r>
          </a:p>
          <a:p>
            <a:pPr lvl="1"/>
            <a:r>
              <a:rPr lang="en-US" altLang="ko-KR" dirty="0" smtClean="0"/>
              <a:t>Time Between Peaks</a:t>
            </a:r>
          </a:p>
          <a:p>
            <a:pPr lvl="1"/>
            <a:r>
              <a:rPr lang="en-US" altLang="ko-KR" dirty="0" smtClean="0"/>
              <a:t>Binned Distribution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13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58" y="3800048"/>
            <a:ext cx="3705742" cy="305795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Activities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Six activities</a:t>
            </a:r>
          </a:p>
          <a:p>
            <a:pPr lvl="1"/>
            <a:r>
              <a:rPr lang="en-US" altLang="ko-KR" dirty="0"/>
              <a:t>walking, jogging, ascending stairs, descending stairs, sitting, and standing.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Because they are </a:t>
            </a:r>
            <a:r>
              <a:rPr lang="en-US" altLang="ko-KR" dirty="0"/>
              <a:t>performed regularly by many </a:t>
            </a:r>
            <a:r>
              <a:rPr lang="en-US" altLang="ko-KR" dirty="0" smtClean="0"/>
              <a:t>people</a:t>
            </a:r>
          </a:p>
          <a:p>
            <a:endParaRPr lang="en-US" altLang="ko-KR" dirty="0"/>
          </a:p>
          <a:p>
            <a:r>
              <a:rPr lang="en-US" altLang="ko-KR" dirty="0"/>
              <a:t>x-axis </a:t>
            </a:r>
            <a:r>
              <a:rPr lang="en-US" altLang="ko-KR" dirty="0" smtClean="0"/>
              <a:t>captures </a:t>
            </a:r>
            <a:r>
              <a:rPr lang="en-US" altLang="ko-KR" dirty="0"/>
              <a:t>horizontal movement of the user’s leg</a:t>
            </a:r>
            <a:endParaRPr lang="en-US" altLang="ko-KR" dirty="0" smtClean="0"/>
          </a:p>
          <a:p>
            <a:r>
              <a:rPr lang="en-US" altLang="ko-KR" dirty="0" smtClean="0"/>
              <a:t>y-axis </a:t>
            </a:r>
            <a:r>
              <a:rPr lang="en-US" altLang="ko-KR" dirty="0"/>
              <a:t>captures the upward and downward motion</a:t>
            </a:r>
            <a:endParaRPr lang="en-US" altLang="ko-KR" dirty="0" smtClean="0"/>
          </a:p>
          <a:p>
            <a:r>
              <a:rPr lang="en-US" altLang="ko-KR" dirty="0"/>
              <a:t>z-axis captures the forward movement of the leg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09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Axes of Motion Relative to User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54" y="1340768"/>
            <a:ext cx="55626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26" y="2160051"/>
            <a:ext cx="4475453" cy="314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Acceleration Plots for the Six Activities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Sitting &amp; Standing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" y="1936885"/>
            <a:ext cx="4612466" cy="339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2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Acceleration Plots for the Six Activities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Walking &amp; Jogging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811173" cy="337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78522"/>
            <a:ext cx="4475532" cy="324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Acceleration Plots for the Six Activities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Ascending Stairs &amp; Descending Stairs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57" y="2074540"/>
            <a:ext cx="4752743" cy="344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16104"/>
            <a:ext cx="4653333" cy="337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Description of Experiments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resulting examples </a:t>
            </a:r>
            <a:r>
              <a:rPr lang="en-US" altLang="ko-KR" dirty="0" smtClean="0"/>
              <a:t>contain features </a:t>
            </a:r>
            <a:r>
              <a:rPr lang="en-US" altLang="ko-KR" dirty="0"/>
              <a:t>and cover </a:t>
            </a:r>
            <a:r>
              <a:rPr lang="en-US" altLang="ko-KR" dirty="0" smtClean="0"/>
              <a:t>29 users</a:t>
            </a:r>
          </a:p>
          <a:p>
            <a:endParaRPr lang="en-US" altLang="ko-KR" dirty="0"/>
          </a:p>
          <a:p>
            <a:r>
              <a:rPr lang="en-US" altLang="ko-KR" dirty="0"/>
              <a:t>Once the data set was prepared, we used three classification </a:t>
            </a:r>
            <a:r>
              <a:rPr lang="en-US" altLang="ko-KR" dirty="0" smtClean="0"/>
              <a:t>techniques </a:t>
            </a:r>
            <a:r>
              <a:rPr lang="en-US" altLang="ko-KR" dirty="0"/>
              <a:t>from the WEKA data mining suite to induce models </a:t>
            </a:r>
            <a:r>
              <a:rPr lang="en-US" altLang="ko-KR" dirty="0" smtClean="0"/>
              <a:t>for </a:t>
            </a:r>
            <a:r>
              <a:rPr lang="en-US" altLang="ko-KR" dirty="0"/>
              <a:t>predicting the user </a:t>
            </a:r>
            <a:r>
              <a:rPr lang="en-US" altLang="ko-KR" dirty="0" smtClean="0"/>
              <a:t>activities</a:t>
            </a:r>
          </a:p>
          <a:p>
            <a:pPr lvl="1"/>
            <a:r>
              <a:rPr lang="en-US" altLang="ko-KR" dirty="0"/>
              <a:t>decision trees (J48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/>
              <a:t>logistic </a:t>
            </a:r>
            <a:r>
              <a:rPr lang="en-US" altLang="ko-KR" dirty="0" smtClean="0"/>
              <a:t>regression</a:t>
            </a:r>
          </a:p>
          <a:p>
            <a:pPr lvl="1"/>
            <a:r>
              <a:rPr lang="en-US" altLang="ko-KR" dirty="0"/>
              <a:t>multilayer neural networks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3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66" y="45503"/>
            <a:ext cx="4832598" cy="684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9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31" y="2488476"/>
            <a:ext cx="7828136" cy="45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Description of </a:t>
            </a:r>
            <a:r>
              <a:rPr lang="en-US" altLang="ko-KR" dirty="0" smtClean="0"/>
              <a:t>Experiments (Cont’d)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Percentage </a:t>
            </a:r>
            <a:r>
              <a:rPr lang="en-US" altLang="ko-KR" dirty="0"/>
              <a:t>of the </a:t>
            </a:r>
            <a:r>
              <a:rPr lang="en-US" altLang="ko-KR" dirty="0" smtClean="0"/>
              <a:t>total </a:t>
            </a:r>
            <a:r>
              <a:rPr lang="en-US" altLang="ko-KR" dirty="0"/>
              <a:t>examples associated with each activity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32" y="2908573"/>
            <a:ext cx="87249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4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Smartphone and Sensors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25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20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 (Cont’d)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20</a:t>
            </a:fld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57338"/>
            <a:ext cx="61722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0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 (Cont’d)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21</a:t>
            </a:fld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33" y="1412776"/>
            <a:ext cx="61245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984520" y="4997042"/>
            <a:ext cx="7192014" cy="996161"/>
            <a:chOff x="222167" y="4521071"/>
            <a:chExt cx="8733535" cy="126782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566" y="4521071"/>
              <a:ext cx="7828136" cy="45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67" y="4941168"/>
              <a:ext cx="8724900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7596336" y="2300832"/>
            <a:ext cx="81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89.9%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94732" y="2566372"/>
            <a:ext cx="81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96.5%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94732" y="2852936"/>
            <a:ext cx="81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59.3%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94732" y="3140968"/>
            <a:ext cx="86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55.5</a:t>
            </a:r>
            <a:r>
              <a:rPr lang="en-US" altLang="ko-KR" b="1" dirty="0" smtClean="0"/>
              <a:t>%</a:t>
            </a:r>
            <a:endParaRPr lang="ko-KR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87622" y="3429000"/>
            <a:ext cx="87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95.7</a:t>
            </a:r>
            <a:r>
              <a:rPr lang="en-US" altLang="ko-KR" b="1" dirty="0" smtClean="0"/>
              <a:t>%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87622" y="3699187"/>
            <a:ext cx="87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93.3</a:t>
            </a:r>
            <a:r>
              <a:rPr lang="en-US" altLang="ko-KR" b="1" dirty="0" smtClean="0"/>
              <a:t>%</a:t>
            </a:r>
            <a:endParaRPr lang="ko-KR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75856" y="422108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Overall is 85.1</a:t>
            </a:r>
            <a:r>
              <a:rPr lang="en-US" altLang="ko-KR" sz="2400" b="1" dirty="0" smtClean="0"/>
              <a:t>%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550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 (Cont’d)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22</a:t>
            </a:fld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090738"/>
            <a:ext cx="61245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96336" y="298032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93.6</a:t>
            </a:r>
            <a:r>
              <a:rPr lang="en-US" altLang="ko-KR" dirty="0" smtClean="0"/>
              <a:t>%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3244334"/>
            <a:ext cx="81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98.0%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72601" y="3556390"/>
            <a:ext cx="81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27.5%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72601" y="3844422"/>
            <a:ext cx="81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12.3%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69794" y="4124141"/>
            <a:ext cx="81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92.2%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69794" y="4397931"/>
            <a:ext cx="81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87.0%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6" y="486916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Overall is 85.1</a:t>
            </a:r>
            <a:r>
              <a:rPr lang="en-US" altLang="ko-KR" sz="2400" b="1" dirty="0" smtClean="0"/>
              <a:t>%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565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 (Cont’d)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23</a:t>
            </a:fld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090738"/>
            <a:ext cx="61245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96336" y="298032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97.7%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96336" y="324433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98.3</a:t>
            </a:r>
            <a:r>
              <a:rPr lang="en-US" altLang="ko-KR" dirty="0" smtClean="0"/>
              <a:t>%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72600" y="3556390"/>
            <a:ext cx="88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61.5</a:t>
            </a:r>
            <a:r>
              <a:rPr lang="en-US" altLang="ko-KR" dirty="0" smtClean="0"/>
              <a:t>%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72601" y="3844422"/>
            <a:ext cx="81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44.3%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69794" y="4124141"/>
            <a:ext cx="81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95.0%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69794" y="4397931"/>
            <a:ext cx="81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91.9%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01222" y="486916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Overall is 91.7</a:t>
            </a:r>
            <a:r>
              <a:rPr lang="en-US" altLang="ko-KR" sz="2400" b="1" dirty="0" smtClean="0"/>
              <a:t>%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96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 (Cont’d)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24</a:t>
            </a:fld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2085975"/>
            <a:ext cx="64484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907704" y="3700406"/>
            <a:ext cx="5888509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Related Work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Some of the earliest work in </a:t>
            </a:r>
            <a:r>
              <a:rPr lang="en-US" altLang="ko-KR" dirty="0" smtClean="0"/>
              <a:t>accelerometer-based </a:t>
            </a:r>
            <a:r>
              <a:rPr lang="en-US" altLang="ko-KR" dirty="0"/>
              <a:t>activity recognition focused on the use of </a:t>
            </a:r>
            <a:r>
              <a:rPr lang="en-US" altLang="ko-KR" b="1" i="1" dirty="0"/>
              <a:t>multiple </a:t>
            </a:r>
            <a:r>
              <a:rPr lang="en-US" altLang="ko-KR" b="1" i="1" dirty="0" smtClean="0"/>
              <a:t>accelerometers</a:t>
            </a:r>
            <a:r>
              <a:rPr lang="en-US" altLang="ko-KR" dirty="0" smtClean="0"/>
              <a:t> </a:t>
            </a:r>
            <a:r>
              <a:rPr lang="en-US" altLang="ko-KR" dirty="0"/>
              <a:t>placed on several parts of the user’s </a:t>
            </a:r>
            <a:r>
              <a:rPr lang="en-US" altLang="ko-KR" dirty="0" smtClean="0"/>
              <a:t>body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Combination </a:t>
            </a:r>
            <a:r>
              <a:rPr lang="en-US" altLang="ko-KR" dirty="0"/>
              <a:t>of accelerometers and other </a:t>
            </a:r>
            <a:r>
              <a:rPr lang="en-US" altLang="ko-KR" dirty="0" smtClean="0"/>
              <a:t>sensors </a:t>
            </a:r>
            <a:r>
              <a:rPr lang="en-US" altLang="ko-KR" dirty="0"/>
              <a:t>to achieve activity </a:t>
            </a:r>
            <a:r>
              <a:rPr lang="en-US" altLang="ko-KR" dirty="0" smtClean="0"/>
              <a:t>recognition</a:t>
            </a:r>
          </a:p>
          <a:p>
            <a:endParaRPr lang="en-US" altLang="ko-KR" dirty="0"/>
          </a:p>
          <a:p>
            <a:r>
              <a:rPr lang="en-US" altLang="ko-KR" dirty="0" smtClean="0"/>
              <a:t>NOT VERY Practical!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44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smtClean="0"/>
              <a:t>Activity </a:t>
            </a:r>
            <a:r>
              <a:rPr lang="en-US" altLang="ko-KR" b="1" dirty="0"/>
              <a:t>recognition can be highly </a:t>
            </a:r>
            <a:r>
              <a:rPr lang="en-US" altLang="ko-KR" b="1" dirty="0" smtClean="0"/>
              <a:t>accurate (over 90%)</a:t>
            </a:r>
          </a:p>
          <a:p>
            <a:pPr lvl="1"/>
            <a:r>
              <a:rPr lang="en-US" altLang="ko-KR" dirty="0"/>
              <a:t>recognized </a:t>
            </a:r>
            <a:r>
              <a:rPr lang="en-US" altLang="ko-KR" dirty="0" smtClean="0"/>
              <a:t>quickly(only 10 seconds)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Mobile </a:t>
            </a:r>
            <a:r>
              <a:rPr lang="en-US" altLang="ko-KR" dirty="0"/>
              <a:t>sensor data </a:t>
            </a:r>
            <a:r>
              <a:rPr lang="en-US" altLang="ko-KR" dirty="0" smtClean="0"/>
              <a:t>provides </a:t>
            </a:r>
            <a:r>
              <a:rPr lang="en-US" altLang="ko-KR" b="1" dirty="0"/>
              <a:t>tremendous opportunities </a:t>
            </a:r>
            <a:r>
              <a:rPr lang="en-US" altLang="ko-KR" dirty="0"/>
              <a:t>for </a:t>
            </a:r>
            <a:r>
              <a:rPr lang="en-US" altLang="ko-KR" b="1" dirty="0"/>
              <a:t>data </a:t>
            </a:r>
            <a:r>
              <a:rPr lang="en-US" altLang="ko-KR" b="1" dirty="0" smtClean="0"/>
              <a:t>mining</a:t>
            </a:r>
          </a:p>
          <a:p>
            <a:pPr lvl="1"/>
            <a:r>
              <a:rPr lang="en-US" altLang="ko-KR" dirty="0"/>
              <a:t>Activity recognition and collecting and mining </a:t>
            </a:r>
            <a:r>
              <a:rPr lang="en-US" altLang="ko-KR" b="1" dirty="0"/>
              <a:t>other sensor </a:t>
            </a:r>
            <a:r>
              <a:rPr lang="en-US" altLang="ko-KR" b="1" dirty="0" smtClean="0"/>
              <a:t>data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Demonstrate </a:t>
            </a:r>
            <a:r>
              <a:rPr lang="en-US" altLang="ko-KR" dirty="0"/>
              <a:t>that it is possible to perform activity recognition with </a:t>
            </a:r>
            <a:r>
              <a:rPr lang="en-US" altLang="ko-KR" dirty="0" smtClean="0"/>
              <a:t>commonly </a:t>
            </a:r>
            <a:r>
              <a:rPr lang="en-US" altLang="ko-KR" dirty="0"/>
              <a:t>available (nearly ubiquitous) equipment and yet achieve </a:t>
            </a:r>
            <a:r>
              <a:rPr lang="en-US" altLang="ko-KR" dirty="0" smtClean="0"/>
              <a:t>highly </a:t>
            </a:r>
            <a:r>
              <a:rPr lang="en-US" altLang="ko-KR" dirty="0"/>
              <a:t>accurate results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1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limitation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number of examples generated per user for each activity </a:t>
            </a:r>
            <a:r>
              <a:rPr lang="en-US" altLang="ko-KR" dirty="0" smtClean="0"/>
              <a:t>varies</a:t>
            </a:r>
            <a:endParaRPr lang="en-US" altLang="ko-KR" dirty="0"/>
          </a:p>
          <a:p>
            <a:pPr lvl="1"/>
            <a:r>
              <a:rPr lang="en-US" altLang="ko-KR" b="1" dirty="0" smtClean="0">
                <a:solidFill>
                  <a:srgbClr val="FF0000"/>
                </a:solidFill>
              </a:rPr>
              <a:t>different amount of each activity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27</a:t>
            </a:fld>
            <a:endParaRPr lang="ko-KR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31" y="2488476"/>
            <a:ext cx="7828136" cy="45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32" y="2908573"/>
            <a:ext cx="87249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0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209800" y="3048000"/>
            <a:ext cx="4343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Any Questions?</a:t>
            </a:r>
            <a:endParaRPr lang="ko-KR" alt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effectLst>
                <a:outerShdw dist="7184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60FE6-8308-47DF-9AC8-988AC369A0F3}" type="slidenum">
              <a:rPr lang="en-US" altLang="ko-KR" smtClean="0"/>
              <a:pPr/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841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the Data Mining?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Data Mining : Extract useful information from the ‘Data’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10083"/>
            <a:ext cx="6159998" cy="3816424"/>
          </a:xfrm>
          <a:prstGeom prst="rect">
            <a:avLst/>
          </a:prstGeom>
        </p:spPr>
      </p:pic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45585"/>
            <a:ext cx="4248472" cy="314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6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Sensor data and Activity recognition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2"/>
            <a:ext cx="8435280" cy="4911741"/>
          </a:xfrm>
        </p:spPr>
        <p:txBody>
          <a:bodyPr/>
          <a:lstStyle/>
          <a:p>
            <a:r>
              <a:rPr lang="en-US" altLang="ko-KR" dirty="0" smtClean="0"/>
              <a:t>Use phone-based </a:t>
            </a:r>
            <a:r>
              <a:rPr lang="en-US" altLang="ko-KR" b="1" dirty="0" smtClean="0"/>
              <a:t>accelerometers</a:t>
            </a:r>
            <a:r>
              <a:rPr lang="en-US" altLang="ko-KR" dirty="0" smtClean="0"/>
              <a:t> to perform </a:t>
            </a:r>
            <a:r>
              <a:rPr lang="en-US" altLang="ko-KR" b="1" dirty="0" smtClean="0"/>
              <a:t>activity recognition</a:t>
            </a:r>
          </a:p>
          <a:p>
            <a:pPr lvl="1"/>
            <a:r>
              <a:rPr lang="en-US" altLang="ko-KR" dirty="0" smtClean="0"/>
              <a:t>Identifying </a:t>
            </a:r>
            <a:r>
              <a:rPr lang="en-US" altLang="ko-KR" dirty="0"/>
              <a:t>the </a:t>
            </a:r>
            <a:r>
              <a:rPr lang="en-US" altLang="ko-KR" dirty="0" smtClean="0"/>
              <a:t>physical activity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Collected </a:t>
            </a:r>
            <a:r>
              <a:rPr lang="en-US" altLang="ko-KR" dirty="0"/>
              <a:t>labeled accelerometer data from twenty-nine users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they </a:t>
            </a:r>
            <a:r>
              <a:rPr lang="en-US" altLang="ko-KR" dirty="0"/>
              <a:t>performed daily </a:t>
            </a:r>
            <a:r>
              <a:rPr lang="en-US" altLang="ko-KR" dirty="0" smtClean="0"/>
              <a:t>activities (walking</a:t>
            </a:r>
            <a:r>
              <a:rPr lang="en-US" altLang="ko-KR" dirty="0"/>
              <a:t>, </a:t>
            </a:r>
            <a:r>
              <a:rPr lang="en-US" altLang="ko-KR" dirty="0" smtClean="0"/>
              <a:t>jogging, sitting</a:t>
            </a:r>
            <a:r>
              <a:rPr lang="en-US" altLang="ko-KR" dirty="0"/>
              <a:t>, and </a:t>
            </a:r>
            <a:r>
              <a:rPr lang="en-US" altLang="ko-KR" dirty="0" smtClean="0"/>
              <a:t>standing)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Aggregate &amp; Summarize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3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Activity Recognition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Activity recognition</a:t>
            </a:r>
            <a:r>
              <a:rPr lang="en-US" altLang="ko-KR" dirty="0"/>
              <a:t> aims to recognize the </a:t>
            </a:r>
            <a:r>
              <a:rPr lang="en-US" altLang="ko-KR" dirty="0" smtClean="0"/>
              <a:t>actions</a:t>
            </a:r>
          </a:p>
          <a:p>
            <a:endParaRPr lang="en-US" altLang="ko-KR" dirty="0"/>
          </a:p>
          <a:p>
            <a:r>
              <a:rPr lang="en-US" altLang="ko-KR" dirty="0" smtClean="0"/>
              <a:t>Physical activity</a:t>
            </a:r>
          </a:p>
          <a:p>
            <a:pPr lvl="1"/>
            <a:r>
              <a:rPr lang="en-US" altLang="ko-KR" dirty="0" smtClean="0"/>
              <a:t>Static posture : standing, sitting, lying</a:t>
            </a:r>
          </a:p>
          <a:p>
            <a:pPr lvl="1"/>
            <a:r>
              <a:rPr lang="en-US" altLang="ko-KR" dirty="0" smtClean="0"/>
              <a:t>Dynamic motion : walking, running, stair climbing, cycling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Useful for</a:t>
            </a:r>
          </a:p>
          <a:p>
            <a:pPr lvl="1"/>
            <a:r>
              <a:rPr lang="en-US" altLang="ko-KR" dirty="0" smtClean="0"/>
              <a:t>Contextual knowledge : Behavior </a:t>
            </a:r>
            <a:r>
              <a:rPr lang="en-US" altLang="ko-KR" dirty="0" err="1" smtClean="0"/>
              <a:t>predicition</a:t>
            </a:r>
            <a:endParaRPr lang="en-US" altLang="ko-KR" dirty="0" smtClean="0"/>
          </a:p>
          <a:p>
            <a:pPr lvl="2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화면 캡처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6"/>
          <a:stretch/>
        </p:blipFill>
        <p:spPr>
          <a:xfrm>
            <a:off x="4367416" y="3199889"/>
            <a:ext cx="4776584" cy="365811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Accelerometer?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An electromechanical device that measures acceleration</a:t>
            </a:r>
          </a:p>
          <a:p>
            <a:pPr lvl="1"/>
            <a:r>
              <a:rPr lang="en-US" altLang="ko-KR" dirty="0" smtClean="0"/>
              <a:t>Static: gravity</a:t>
            </a:r>
          </a:p>
          <a:p>
            <a:pPr lvl="1"/>
            <a:r>
              <a:rPr lang="en-US" altLang="ko-KR" dirty="0" smtClean="0"/>
              <a:t>Dynamic : moving, shaking, vibrating, etc.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Used for</a:t>
            </a:r>
          </a:p>
          <a:p>
            <a:pPr lvl="1"/>
            <a:r>
              <a:rPr lang="en-US" altLang="ko-KR" dirty="0" smtClean="0"/>
              <a:t>Tilt : check the direction of the gravity</a:t>
            </a:r>
          </a:p>
          <a:p>
            <a:pPr lvl="1"/>
            <a:r>
              <a:rPr lang="en-US" altLang="ko-KR" dirty="0" smtClean="0"/>
              <a:t>Acceleration to particular direction</a:t>
            </a:r>
          </a:p>
          <a:p>
            <a:pPr lvl="2"/>
            <a:r>
              <a:rPr lang="en-US" altLang="ko-KR" dirty="0" smtClean="0"/>
              <a:t>Apple’s Mac book use accelerometer </a:t>
            </a:r>
            <a:br>
              <a:rPr lang="en-US" altLang="ko-KR" dirty="0" smtClean="0"/>
            </a:br>
            <a:r>
              <a:rPr lang="en-US" altLang="ko-KR" dirty="0" smtClean="0"/>
              <a:t>to protect hard disk when falling</a:t>
            </a:r>
          </a:p>
          <a:p>
            <a:pPr lvl="2"/>
            <a:r>
              <a:rPr lang="en-US" altLang="ko-KR" dirty="0" smtClean="0"/>
              <a:t>Launch an air bag in a car</a:t>
            </a:r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r>
              <a:rPr lang="en-US" altLang="ko-KR" b="1" dirty="0" smtClean="0">
                <a:hlinkClick r:id="rId4"/>
              </a:rPr>
              <a:t>How </a:t>
            </a:r>
            <a:r>
              <a:rPr lang="en-US" altLang="ko-KR" b="1" dirty="0" smtClean="0">
                <a:hlinkClick r:id="rId4"/>
              </a:rPr>
              <a:t>Accelerometer</a:t>
            </a:r>
            <a:r>
              <a:rPr lang="en-US" altLang="ko-KR" b="1" dirty="0" smtClean="0">
                <a:hlinkClick r:id="rId4"/>
              </a:rPr>
              <a:t> works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91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Accelerometer sensor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x,y,z</a:t>
            </a:r>
            <a:r>
              <a:rPr lang="en-US" altLang="ko-KR" dirty="0" smtClean="0"/>
              <a:t> axes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7" name="그림 6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79492"/>
            <a:ext cx="4220727" cy="45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Collection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6690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Collect </a:t>
            </a:r>
            <a:r>
              <a:rPr lang="en-US" altLang="ko-KR" dirty="0"/>
              <a:t>accelerometer </a:t>
            </a:r>
            <a:r>
              <a:rPr lang="en-US" altLang="ko-KR" dirty="0" smtClean="0"/>
              <a:t>data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24944"/>
            <a:ext cx="11049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번개 7"/>
          <p:cNvSpPr/>
          <p:nvPr/>
        </p:nvSpPr>
        <p:spPr>
          <a:xfrm rot="20042913">
            <a:off x="4679182" y="3225789"/>
            <a:ext cx="2232248" cy="864096"/>
          </a:xfrm>
          <a:prstGeom prst="lightningBol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1277" y="4086994"/>
            <a:ext cx="85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server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90701" y="5172921"/>
            <a:ext cx="110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29 users</a:t>
            </a:r>
            <a:endParaRPr lang="ko-KR" altLang="en-US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8001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63" y="2528192"/>
            <a:ext cx="8001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34" y="2528192"/>
            <a:ext cx="8001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698" y="2528192"/>
            <a:ext cx="8001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492896"/>
            <a:ext cx="8001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14122"/>
            <a:ext cx="8001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01" y="3914122"/>
            <a:ext cx="8001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34" y="3921299"/>
            <a:ext cx="8001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698" y="3922970"/>
            <a:ext cx="8001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98" y="3943427"/>
            <a:ext cx="8001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49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Collection (Cont’d)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</a:t>
            </a:r>
            <a:r>
              <a:rPr lang="en-US" altLang="ko-KR" dirty="0" smtClean="0"/>
              <a:t>arry </a:t>
            </a:r>
            <a:r>
              <a:rPr lang="en-US" altLang="ko-KR" dirty="0"/>
              <a:t>a smart phone while performing a specific set of </a:t>
            </a:r>
            <a:r>
              <a:rPr lang="en-US" altLang="ko-KR" dirty="0" smtClean="0"/>
              <a:t>activities</a:t>
            </a:r>
            <a:endParaRPr lang="en-US" altLang="ko-KR" dirty="0"/>
          </a:p>
          <a:p>
            <a:pPr lvl="1"/>
            <a:r>
              <a:rPr lang="en-US" altLang="ko-KR" dirty="0" smtClean="0"/>
              <a:t>walking</a:t>
            </a:r>
            <a:r>
              <a:rPr lang="en-US" altLang="ko-KR" dirty="0"/>
              <a:t>, jogging, ascending stairs, descending stairs,  sitting, and standing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These </a:t>
            </a:r>
            <a:r>
              <a:rPr lang="en-US" altLang="ko-KR" dirty="0"/>
              <a:t>subjects carried the Android phone in their front pants leg pocket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en-US" altLang="ko-KR" dirty="0" smtClean="0"/>
              <a:t>Collected </a:t>
            </a:r>
            <a:r>
              <a:rPr lang="en-US" altLang="ko-KR" dirty="0"/>
              <a:t>the accelerometer data </a:t>
            </a:r>
            <a:r>
              <a:rPr lang="en-US" altLang="ko-KR" dirty="0" smtClean="0"/>
              <a:t>every 50ms</a:t>
            </a:r>
          </a:p>
          <a:p>
            <a:pPr lvl="1"/>
            <a:r>
              <a:rPr lang="en-US" altLang="ko-KR" dirty="0"/>
              <a:t>20 samples per </a:t>
            </a:r>
            <a:r>
              <a:rPr lang="en-US" altLang="ko-KR" dirty="0" smtClean="0"/>
              <a:t>second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A</a:t>
            </a:r>
            <a:r>
              <a:rPr lang="en-US" altLang="ko-KR" dirty="0" smtClean="0"/>
              <a:t>ctivity </a:t>
            </a:r>
            <a:r>
              <a:rPr lang="en-US" altLang="ko-KR" dirty="0"/>
              <a:t>recognition task using </a:t>
            </a:r>
            <a:r>
              <a:rPr lang="en-US" altLang="ko-KR" b="1" dirty="0"/>
              <a:t>supervised </a:t>
            </a:r>
            <a:r>
              <a:rPr lang="en-US" altLang="ko-KR" b="1" dirty="0" smtClean="0"/>
              <a:t>learning</a:t>
            </a:r>
          </a:p>
          <a:p>
            <a:pPr lvl="1"/>
            <a:r>
              <a:rPr lang="en-US" altLang="ko-KR" dirty="0" smtClean="0"/>
              <a:t>Supervised learning : machine </a:t>
            </a:r>
            <a:r>
              <a:rPr lang="en-US" altLang="ko-KR" dirty="0"/>
              <a:t>leaning task from </a:t>
            </a:r>
            <a:r>
              <a:rPr lang="en-US" altLang="ko-KR" b="1" dirty="0"/>
              <a:t>labeled training data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2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테마">
      <a:majorFont>
        <a:latin typeface="Britannic Bold"/>
        <a:ea typeface="HY헤드라인M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 w="6350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11296</TotalTime>
  <Words>1560</Words>
  <Application>Microsoft Office PowerPoint</Application>
  <PresentationFormat>화면 슬라이드 쇼(4:3)</PresentationFormat>
  <Paragraphs>304</Paragraphs>
  <Slides>28</Slides>
  <Notes>24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테마1</vt:lpstr>
      <vt:lpstr>Activity Recognition using Cell Phone Accelerometers Jennifer R. Kwapisz, Gary M. Weiss, Samuel A. Moore</vt:lpstr>
      <vt:lpstr>Smartphone and Sensors</vt:lpstr>
      <vt:lpstr>What is the Data Mining?</vt:lpstr>
      <vt:lpstr>Sensor data and Activity recognition</vt:lpstr>
      <vt:lpstr>Activity Recognition</vt:lpstr>
      <vt:lpstr>What is Accelerometer?</vt:lpstr>
      <vt:lpstr>Accelerometer sensor</vt:lpstr>
      <vt:lpstr>Data Collection</vt:lpstr>
      <vt:lpstr>Data Collection (Cont’d)</vt:lpstr>
      <vt:lpstr>Feature Generation &amp; Data Transformation</vt:lpstr>
      <vt:lpstr>Feature Generation &amp; Data Transformation</vt:lpstr>
      <vt:lpstr>The Activities</vt:lpstr>
      <vt:lpstr>Axes of Motion Relative to User</vt:lpstr>
      <vt:lpstr>Acceleration Plots for the Six Activities</vt:lpstr>
      <vt:lpstr>Acceleration Plots for the Six Activities</vt:lpstr>
      <vt:lpstr>Acceleration Plots for the Six Activities</vt:lpstr>
      <vt:lpstr>Description of Experiments</vt:lpstr>
      <vt:lpstr>PowerPoint 프레젠테이션</vt:lpstr>
      <vt:lpstr>Description of Experiments (Cont’d)</vt:lpstr>
      <vt:lpstr>Results (Cont’d)</vt:lpstr>
      <vt:lpstr>Results (Cont’d)</vt:lpstr>
      <vt:lpstr>Results (Cont’d)</vt:lpstr>
      <vt:lpstr>Results (Cont’d)</vt:lpstr>
      <vt:lpstr>Results (Cont’d)</vt:lpstr>
      <vt:lpstr>Related Work</vt:lpstr>
      <vt:lpstr>Conclusions</vt:lpstr>
      <vt:lpstr>limitation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강의 소개</dc:title>
  <dc:creator>dongseop</dc:creator>
  <cp:lastModifiedBy>son</cp:lastModifiedBy>
  <cp:revision>552</cp:revision>
  <cp:lastPrinted>2012-06-25T08:46:19Z</cp:lastPrinted>
  <dcterms:created xsi:type="dcterms:W3CDTF">2010-08-22T11:32:56Z</dcterms:created>
  <dcterms:modified xsi:type="dcterms:W3CDTF">2012-10-17T00:01:14Z</dcterms:modified>
</cp:coreProperties>
</file>