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9" r:id="rId4"/>
    <p:sldId id="261" r:id="rId5"/>
    <p:sldId id="263" r:id="rId6"/>
    <p:sldId id="265" r:id="rId7"/>
    <p:sldId id="266" r:id="rId8"/>
    <p:sldId id="268" r:id="rId9"/>
    <p:sldId id="269" r:id="rId10"/>
    <p:sldId id="26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89" r:id="rId29"/>
    <p:sldId id="291" r:id="rId30"/>
    <p:sldId id="292" r:id="rId31"/>
    <p:sldId id="293" r:id="rId32"/>
    <p:sldId id="260" r:id="rId33"/>
  </p:sldIdLst>
  <p:sldSz cx="6858000" cy="51435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47D"/>
    <a:srgbClr val="E6ECEC"/>
    <a:srgbClr val="E9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746" y="10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725C-21E1-44EA-81F4-7B413E400788}" type="datetimeFigureOut">
              <a:rPr lang="ko-KR" altLang="en-US" smtClean="0"/>
              <a:t>2018-03-28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B586-1B93-4821-8C94-CDE0176C1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139B1A-04D9-4519-BB3A-CB90BEE139DF}"/>
              </a:ext>
            </a:extLst>
          </p:cNvPr>
          <p:cNvSpPr/>
          <p:nvPr userDrawn="1"/>
        </p:nvSpPr>
        <p:spPr>
          <a:xfrm>
            <a:off x="18755" y="0"/>
            <a:ext cx="6858000" cy="5143500"/>
          </a:xfrm>
          <a:prstGeom prst="rect">
            <a:avLst/>
          </a:prstGeom>
          <a:solidFill>
            <a:srgbClr val="E6ECEC"/>
          </a:solidFill>
          <a:ln>
            <a:solidFill>
              <a:srgbClr val="E6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7518EDD3-B61E-4081-A933-240202553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1707790"/>
            <a:ext cx="581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91"/>
            <a:ext cx="2256235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5"/>
            <a:ext cx="2256235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375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900"/>
            <a:ext cx="41148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375"/>
            <a:ext cx="154305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375"/>
            <a:ext cx="451485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04410" y="1808264"/>
            <a:ext cx="637270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96EA5C-B0A4-4222-A5FD-DAB3F6E95D01}"/>
              </a:ext>
            </a:extLst>
          </p:cNvPr>
          <p:cNvSpPr/>
          <p:nvPr userDrawn="1"/>
        </p:nvSpPr>
        <p:spPr>
          <a:xfrm>
            <a:off x="5319210" y="20370"/>
            <a:ext cx="1538790" cy="874980"/>
          </a:xfrm>
          <a:prstGeom prst="rect">
            <a:avLst/>
          </a:prstGeom>
          <a:solidFill>
            <a:srgbClr val="E9EFEF"/>
          </a:solidFill>
          <a:ln>
            <a:solidFill>
              <a:srgbClr val="E9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3883575-5F0D-4966-B747-6C434F54F589}"/>
              </a:ext>
            </a:extLst>
          </p:cNvPr>
          <p:cNvSpPr/>
          <p:nvPr userDrawn="1"/>
        </p:nvSpPr>
        <p:spPr>
          <a:xfrm>
            <a:off x="6318321" y="930206"/>
            <a:ext cx="48605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6652" y="1131590"/>
            <a:ext cx="637270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754" y="0"/>
            <a:ext cx="5643246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4784" y="987574"/>
            <a:ext cx="51845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492542" y="1664248"/>
            <a:ext cx="5184576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EB4BD96-FCFC-4CAC-9CEF-37BA758E79CA}"/>
              </a:ext>
            </a:extLst>
          </p:cNvPr>
          <p:cNvSpPr/>
          <p:nvPr userDrawn="1"/>
        </p:nvSpPr>
        <p:spPr>
          <a:xfrm>
            <a:off x="22867" y="9486"/>
            <a:ext cx="1083877" cy="978088"/>
          </a:xfrm>
          <a:prstGeom prst="rect">
            <a:avLst/>
          </a:prstGeom>
          <a:solidFill>
            <a:srgbClr val="E6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8616"/>
            <a:ext cx="58293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5"/>
            <a:ext cx="58293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79641"/>
            <a:ext cx="58293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3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3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0938"/>
            <a:ext cx="303014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953"/>
            <a:ext cx="303014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0938"/>
            <a:ext cx="303133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953"/>
            <a:ext cx="303133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685783" rtl="0" eaLnBrk="1" latinLnBrk="1" hangingPunct="1">
        <a:spcBef>
          <a:spcPct val="0"/>
        </a:spcBef>
        <a:buNone/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68" indent="-257168" algn="l" defTabSz="68578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3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6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6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6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618" y="3003799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블록체인 기본 원리 및 응용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블록체인의 원리 및 기반 기술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명지대학교 컴퓨터공학과 윤성하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Bitcoin P2P Network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E7780E3-E2D3-4D54-A38B-2E38E819E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"/>
          <a:stretch/>
        </p:blipFill>
        <p:spPr>
          <a:xfrm rot="5400000">
            <a:off x="1655130" y="976931"/>
            <a:ext cx="3222499" cy="399524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8310FEC-D353-4704-9797-1CFA0D115C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410" y="4371950"/>
            <a:ext cx="6372708" cy="261610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Not only Bitcoin protocol !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2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Bitcoin Node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ACC79C-B756-43F2-BCB2-8CCA40232C9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455509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A bitcoin node is a collection of functions: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routing, the blockchain database, mining, and wallet services.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6CBB1CF-8DCF-49BC-A97A-C606B6EE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35" y="1860810"/>
            <a:ext cx="3169130" cy="28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Node types and roles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BFCFCC0-FC59-48DB-AC2E-832D318E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2" y="1385542"/>
            <a:ext cx="1568909" cy="142595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EC52C9-8021-43DD-BBD6-3B3E09E49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7" y="1385184"/>
            <a:ext cx="1600872" cy="14501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131273E-EF34-449D-B758-CC8A3CA2B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37" y="3190625"/>
            <a:ext cx="1587244" cy="143538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B2F6728-7FC4-4BBF-B1C5-AD7640995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190625"/>
            <a:ext cx="1600872" cy="14353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FDF78C-6999-4A55-B517-0CE2EE4BECC8}"/>
              </a:ext>
            </a:extLst>
          </p:cNvPr>
          <p:cNvSpPr txBox="1"/>
          <p:nvPr/>
        </p:nvSpPr>
        <p:spPr>
          <a:xfrm>
            <a:off x="1937613" y="1423172"/>
            <a:ext cx="1579278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Reference Client</a:t>
            </a:r>
          </a:p>
          <a:p>
            <a:endParaRPr lang="en-US" altLang="ko-KR" sz="1100" dirty="0"/>
          </a:p>
          <a:p>
            <a:r>
              <a:rPr lang="en-US" altLang="ko-KR" sz="1100" dirty="0"/>
              <a:t>Contains a wallet,</a:t>
            </a:r>
          </a:p>
          <a:p>
            <a:r>
              <a:rPr lang="en-US" altLang="ko-KR" sz="1100" dirty="0"/>
              <a:t>miner, blockchain DB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and routing node.</a:t>
            </a:r>
            <a:endParaRPr lang="en-US" altLang="ko-KR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2B47B-B961-4E11-A5C8-DE9D7E68A951}"/>
              </a:ext>
            </a:extLst>
          </p:cNvPr>
          <p:cNvSpPr txBox="1"/>
          <p:nvPr/>
        </p:nvSpPr>
        <p:spPr>
          <a:xfrm>
            <a:off x="4915016" y="1450210"/>
            <a:ext cx="19960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Full Blockchain Node</a:t>
            </a:r>
          </a:p>
          <a:p>
            <a:endParaRPr lang="en-US" altLang="ko-KR" sz="1200" dirty="0"/>
          </a:p>
          <a:p>
            <a:r>
              <a:rPr lang="en-US" altLang="ko-KR" sz="1100" dirty="0"/>
              <a:t>Contains a blockchain DB,</a:t>
            </a:r>
          </a:p>
          <a:p>
            <a:r>
              <a:rPr lang="en-US" altLang="ko-KR" sz="1100" dirty="0"/>
              <a:t>routing node for validation.</a:t>
            </a:r>
            <a:endParaRPr lang="ko-KR" alt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0E138C-D458-47C7-B48A-3E5904578E3E}"/>
              </a:ext>
            </a:extLst>
          </p:cNvPr>
          <p:cNvSpPr txBox="1"/>
          <p:nvPr/>
        </p:nvSpPr>
        <p:spPr>
          <a:xfrm>
            <a:off x="1940883" y="3281521"/>
            <a:ext cx="1515158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Solo Miner</a:t>
            </a:r>
          </a:p>
          <a:p>
            <a:endParaRPr lang="en-US" altLang="ko-KR" sz="1100" dirty="0"/>
          </a:p>
          <a:p>
            <a:r>
              <a:rPr lang="en-US" altLang="ko-KR" sz="1100" dirty="0"/>
              <a:t>Contains a mining </a:t>
            </a:r>
          </a:p>
          <a:p>
            <a:r>
              <a:rPr lang="en-US" altLang="ko-KR" sz="1100" dirty="0"/>
              <a:t>function with </a:t>
            </a:r>
          </a:p>
          <a:p>
            <a:r>
              <a:rPr lang="en-US" altLang="ko-KR" sz="1100" dirty="0"/>
              <a:t>a blockchain DB and</a:t>
            </a:r>
          </a:p>
          <a:p>
            <a:r>
              <a:rPr lang="en-US" altLang="ko-KR" sz="1100" dirty="0"/>
              <a:t>routing node.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6EE35B-9C49-474B-9E7A-F14183BD6F38}"/>
              </a:ext>
            </a:extLst>
          </p:cNvPr>
          <p:cNvSpPr txBox="1"/>
          <p:nvPr/>
        </p:nvSpPr>
        <p:spPr>
          <a:xfrm>
            <a:off x="4913460" y="3219822"/>
            <a:ext cx="16257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Lightweight Node</a:t>
            </a:r>
          </a:p>
          <a:p>
            <a:r>
              <a:rPr lang="en-US" altLang="ko-KR" sz="1200" b="1" dirty="0"/>
              <a:t>(SPV Node)</a:t>
            </a:r>
          </a:p>
          <a:p>
            <a:endParaRPr lang="en-US" altLang="ko-KR" sz="1200" dirty="0"/>
          </a:p>
          <a:p>
            <a:r>
              <a:rPr lang="en-US" altLang="ko-KR" sz="1100" dirty="0"/>
              <a:t>Contains a wallet and </a:t>
            </a:r>
          </a:p>
          <a:p>
            <a:r>
              <a:rPr lang="en-US" altLang="ko-KR" sz="1100" dirty="0"/>
              <a:t>routing node.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50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Network 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810991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How does a new node find peers?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>
                <a:latin typeface="Arial" pitchFamily="34" charset="0"/>
                <a:cs typeface="Arial" pitchFamily="34" charset="0"/>
              </a:rPr>
              <a:t>Using DNS Seeds, which are </a:t>
            </a:r>
            <a:r>
              <a:rPr lang="en-US" altLang="ko-KR" sz="1050" dirty="0"/>
              <a:t>DNS servers that provide a list of IP addresses of Bitcoin nodes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Using Known IP address of at least one Bitcoin node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102377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Double spending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5C4575-2BDA-45F8-935C-1B76F6E1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71" y="1347614"/>
            <a:ext cx="4777057" cy="178620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6340AB9-D5C0-479A-B66E-7082062B93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2283702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Digital objects can be copied many times.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>
                <a:latin typeface="Arial" pitchFamily="34" charset="0"/>
                <a:cs typeface="Arial" pitchFamily="34" charset="0"/>
              </a:rPr>
              <a:t>because they are easier to copy than we think</a:t>
            </a:r>
          </a:p>
        </p:txBody>
      </p:sp>
    </p:spTree>
    <p:extLst>
      <p:ext uri="{BB962C8B-B14F-4D97-AF65-F5344CB8AC3E}">
        <p14:creationId xmlns:p14="http://schemas.microsoft.com/office/powerpoint/2010/main" val="318679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Double spending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6340AB9-D5C0-479A-B66E-7082062B93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6652" y="1316830"/>
            <a:ext cx="6372708" cy="667875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Use Trusted Third Party(TTP) to handled problem in traditional e-cash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>
              <a:latin typeface="Arial" pitchFamily="34" charset="0"/>
              <a:cs typeface="Arial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TTP maintains a linearizable log of transactions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986FEB-BF40-44E8-9B54-8D2866E1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48" y="2139702"/>
            <a:ext cx="3873704" cy="21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Double spending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6340AB9-D5C0-479A-B66E-7082062B93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6652" y="1316830"/>
            <a:ext cx="6372708" cy="253916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Arial" pitchFamily="34" charset="0"/>
                <a:cs typeface="Arial" pitchFamily="34" charset="0"/>
              </a:rPr>
              <a:t>In Bitcoin, maintain a global public append-only log.(a public ledger, Blockchain)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B196E0B-3D46-41D6-8127-FA0BFB94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8" y="1570746"/>
            <a:ext cx="3076575" cy="24955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F6A1BC9-C2D0-4488-8E60-FC02CD3F4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4" y="4065875"/>
            <a:ext cx="2981325" cy="10477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58D71C6-CBC4-4291-9C29-A58FAAD60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422" y="4246307"/>
            <a:ext cx="2880320" cy="68017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6FD0DF-E614-4729-A68D-3B486A0C8A1F}"/>
              </a:ext>
            </a:extLst>
          </p:cNvPr>
          <p:cNvSpPr/>
          <p:nvPr/>
        </p:nvSpPr>
        <p:spPr>
          <a:xfrm>
            <a:off x="3343138" y="4725063"/>
            <a:ext cx="360040" cy="144016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2E05B28-F055-4202-87C1-B769B89AE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428" y="4413645"/>
            <a:ext cx="190500" cy="27622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14F90C-A6C6-45AF-92CF-67608D653AB6}"/>
              </a:ext>
            </a:extLst>
          </p:cNvPr>
          <p:cNvSpPr/>
          <p:nvPr/>
        </p:nvSpPr>
        <p:spPr>
          <a:xfrm>
            <a:off x="3302985" y="4283483"/>
            <a:ext cx="360040" cy="144016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Peer-to-Peer System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6340AB9-D5C0-479A-B66E-7082062B93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6652" y="1316830"/>
            <a:ext cx="6372708" cy="641714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Arial" pitchFamily="34" charset="0"/>
                <a:cs typeface="Arial" pitchFamily="34" charset="0"/>
              </a:rPr>
              <a:t>When the transactions are created, the sender broadcasts the transaction to all Bitcoin nodes.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050" dirty="0">
                <a:latin typeface="Arial" pitchFamily="34" charset="0"/>
                <a:cs typeface="Arial" pitchFamily="34" charset="0"/>
              </a:rPr>
              <a:t>All nodes must agree on a sequence of transactions.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DFBC7C-25FA-4AC4-9234-4DD4CACF9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46" y="1929796"/>
            <a:ext cx="6309320" cy="17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4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Transaction agreement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2783839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1. New transactions are broadcast to all nodes.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2. Each node collects new transactions into a block.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3. Each node works on finding a proof-of-work for its block (The one to finish early will probably win).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4. When a node finds a proof-of-work, it broadcasts the block to all nodes.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5. Nodes accept the block only if all transactions in it are valid (digital signature checking) and not already spent (check all the transactions).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6. Nodes express their acceptance by working on creating the next block in the chain, using the hash of the accepted block as the previous hash.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325885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Consensus of block</a:t>
            </a:r>
            <a:r>
              <a:rPr lang="en-US" b="1" dirty="0"/>
              <a:t> state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843308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The system must agree on some “canonical order” of transactions.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>
                <a:cs typeface="Arial" pitchFamily="34" charset="0"/>
              </a:rPr>
              <a:t>Who will be responsible for managing blocks?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Need consensus !</a:t>
            </a:r>
            <a:endParaRPr lang="en-US" altLang="ko-KR" sz="1100" dirty="0"/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Think of this mechanism as being like some kind of “voting”</a:t>
            </a:r>
            <a:endParaRPr lang="en-US" altLang="ko-KR" sz="1050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153246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4784" y="875699"/>
            <a:ext cx="5184576" cy="549381"/>
          </a:xfrm>
        </p:spPr>
        <p:txBody>
          <a:bodyPr wrap="square" anchor="t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350" b="1" dirty="0"/>
              <a:t>Blockchain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350" b="1" dirty="0"/>
              <a:t>Bitcoin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Consensus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2089803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rgbClr val="FF0000"/>
                </a:solidFill>
              </a:rPr>
              <a:t>Proof of Work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>
              <a:latin typeface="Arial" pitchFamily="34" charset="0"/>
              <a:cs typeface="Arial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Proof of Stake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>
              <a:latin typeface="Arial" pitchFamily="34" charset="0"/>
              <a:cs typeface="Arial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Delegated Proof of Stake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>
              <a:latin typeface="Arial" pitchFamily="34" charset="0"/>
              <a:cs typeface="Arial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Practical Byzantine Fault Tolerance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Consensus Algorithm is important in selecting the type of blockchain.</a:t>
            </a:r>
          </a:p>
          <a:p>
            <a:r>
              <a:rPr lang="en-US" altLang="ko-KR" sz="1100" dirty="0"/>
              <a:t>      (</a:t>
            </a:r>
            <a:r>
              <a:rPr lang="en-US" altLang="ko-KR" sz="1100" dirty="0" err="1"/>
              <a:t>permissionless</a:t>
            </a:r>
            <a:r>
              <a:rPr lang="en-US" altLang="ko-KR" sz="1100" dirty="0"/>
              <a:t> vs permissioned)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15641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Sybil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1074140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1"/>
                </a:solidFill>
              </a:rPr>
              <a:t>One entity can create many “identities” in system.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chemeClr val="tx1"/>
              </a:solidFill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1"/>
                </a:solidFill>
              </a:rPr>
              <a:t>Typical defense: 1 IP address = 1 identity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chemeClr val="tx1"/>
              </a:solidFill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1"/>
                </a:solidFill>
              </a:rPr>
              <a:t>but, IP address aren’t difficult and expensive to get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16472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Election based on “Work”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1215717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Rather than “count” IP addresses, bitcoin “counts” the amount of CPU time / electricity that is expended.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Economic defense against </a:t>
            </a:r>
            <a:r>
              <a:rPr lang="en-US" altLang="ko-KR" sz="1050" dirty="0" err="1"/>
              <a:t>sybil</a:t>
            </a:r>
            <a:r>
              <a:rPr lang="en-US" altLang="ko-KR" sz="1050" dirty="0"/>
              <a:t> attacks.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Using Proof of Work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Proof of Work: Cryptographic “proof” that certain amount of CPU work was performed.</a:t>
            </a:r>
            <a:endParaRPr lang="en-US" altLang="ko-KR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368154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How is a new block created?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843308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A bitcoin miner creates a block by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(1) Gathering a set of pending transactions, prioritizing those with transaction fees 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(2) Verifying the transactions against a long checklist of criteria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(3) Solving a hashing problem, proof of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321979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How is transaction verified?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D9C865A-4F97-4035-9E72-C16F2AB8F9CA}"/>
              </a:ext>
            </a:extLst>
          </p:cNvPr>
          <p:cNvSpPr txBox="1">
            <a:spLocks/>
          </p:cNvSpPr>
          <p:nvPr/>
        </p:nvSpPr>
        <p:spPr>
          <a:xfrm>
            <a:off x="304410" y="1347614"/>
            <a:ext cx="6372708" cy="1631216"/>
          </a:xfrm>
          <a:prstGeom prst="rect">
            <a:avLst/>
          </a:prstGeom>
        </p:spPr>
        <p:txBody>
          <a:bodyPr lIns="396000" anchor="t">
            <a:spAutoFit/>
          </a:bodyPr>
          <a:lstStyle>
            <a:lvl1pPr marL="0" indent="0" algn="l" defTabSz="685783" rtl="0" eaLnBrk="1" latinLnBrk="1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Transaction: “Send these Bitcoins from address A to address B”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1. The miner first checks the signature using the public key for address A. 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a. compute hash of public key for A, which should be A 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b. check signature of transaction using public key for A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2. Then the miner checks the public ledger to verify that A hasn’t already sent these Bitcoins to someone else. (checks double spending)</a:t>
            </a:r>
          </a:p>
        </p:txBody>
      </p:sp>
    </p:spTree>
    <p:extLst>
      <p:ext uri="{BB962C8B-B14F-4D97-AF65-F5344CB8AC3E}">
        <p14:creationId xmlns:p14="http://schemas.microsoft.com/office/powerpoint/2010/main" val="58074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Hashing problem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1646605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To extend the blockchain, a miner creates a new block, containing: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1) hash of previous block 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2) new transactions to include in the blockchain 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3) creation of reward bitcoins (</a:t>
            </a:r>
            <a:r>
              <a:rPr lang="en-US" altLang="ko-KR" sz="1050" dirty="0" err="1"/>
              <a:t>coinbase</a:t>
            </a:r>
            <a:r>
              <a:rPr lang="en-US" altLang="ko-KR" sz="1050" dirty="0"/>
              <a:t>) 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4) Nonce (4 bytes)</a:t>
            </a:r>
            <a:endParaRPr lang="en-US" altLang="ko-KR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Block is valid if hash of (1)-(4) ends in enough zeroes, as determined by current difficulty. 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Miner has to find the right nonce by trial and error!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129949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Problem remains: Forking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261610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Sometimes multiple nodes solve the mathematical problem at the same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6E97D7-9E53-42C1-BC01-10AFCB0B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16" y="1995686"/>
            <a:ext cx="2867593" cy="2337012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57E3D2E-7DF6-4B30-A88E-421F91A87C54}"/>
              </a:ext>
            </a:extLst>
          </p:cNvPr>
          <p:cNvCxnSpPr>
            <a:stCxn id="4" idx="3"/>
          </p:cNvCxnSpPr>
          <p:nvPr/>
        </p:nvCxnSpPr>
        <p:spPr>
          <a:xfrm>
            <a:off x="3079509" y="3164192"/>
            <a:ext cx="7815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69C7AD6F-4D9F-44D7-A473-F7109C6F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528" y="1707654"/>
            <a:ext cx="2444062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7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Problem remains: Forking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430887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A fork can occur when two miners publish blocks simultaneously. Such blocks are almost always in conflict.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BA42FED-234F-426A-90B0-A16DCB10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84" y="1772444"/>
            <a:ext cx="2895232" cy="3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83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Problem remains: Forking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68C501-8FF3-49EC-A487-FAC1B568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60" y="1292014"/>
            <a:ext cx="2817291" cy="38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Problem remains: Forking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658642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Effort spent on a fork that eventually loses is wasted.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>
              <a:latin typeface="Arial" pitchFamily="34" charset="0"/>
              <a:cs typeface="Arial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dirty="0"/>
              <a:t>More generally, longest chain wins.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9990CD-3D91-4FDE-A6BB-E1E376C8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08" y="1570183"/>
            <a:ext cx="2516089" cy="35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Blockchain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261610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Blockchain is a public ledger where transactions are recorded.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Blockchain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F9CB24F-B054-4C3B-BE63-58D32C688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1" y="1707654"/>
            <a:ext cx="5751258" cy="30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Transaction confirmations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1581972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A transaction is said to have received k confirmations if it has been published in a block that has been added to the blockchain, and k-1 more blocks have also been added.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A transactions is typically considered “confirmed” once it has 6 confirmations (the success rate of double spending is less than 0.1% against the attacker with the </a:t>
            </a:r>
            <a:r>
              <a:rPr lang="en-US" altLang="ko-KR" sz="1100" dirty="0" err="1"/>
              <a:t>hashrate</a:t>
            </a:r>
            <a:r>
              <a:rPr lang="en-US" altLang="ko-KR" sz="1100" dirty="0"/>
              <a:t> of 10%).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Newly minted Bitcoins (i.e., in COINBASE transaction) are typically considered confirmed once they have received 100 confirmations. 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1716199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Reference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464743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ko-KR" altLang="en-US" sz="1100" dirty="0"/>
              <a:t>블록체인의 원리 및 기반 기술 </a:t>
            </a:r>
            <a:r>
              <a:rPr lang="en-US" altLang="ko-KR" sz="1100" dirty="0"/>
              <a:t>- </a:t>
            </a:r>
            <a:r>
              <a:rPr lang="ko-KR" altLang="en-US" sz="1100" dirty="0"/>
              <a:t>김형식 교수</a:t>
            </a:r>
            <a:r>
              <a:rPr lang="en-US" altLang="ko-KR" sz="1100" dirty="0"/>
              <a:t>, </a:t>
            </a:r>
            <a:r>
              <a:rPr lang="ko-KR" altLang="en-US" sz="1100" dirty="0"/>
              <a:t>성균관 </a:t>
            </a:r>
            <a:r>
              <a:rPr lang="en-US" altLang="ko-KR" sz="1100" dirty="0"/>
              <a:t>/</a:t>
            </a:r>
            <a:r>
              <a:rPr lang="ko-KR" altLang="en-US" sz="1100" dirty="0"/>
              <a:t> </a:t>
            </a:r>
            <a:r>
              <a:rPr lang="en-US" altLang="ko-KR" sz="1100" dirty="0"/>
              <a:t>2018</a:t>
            </a:r>
            <a:r>
              <a:rPr lang="ko-KR" altLang="en-US" sz="1100" dirty="0"/>
              <a:t>년 제</a:t>
            </a:r>
            <a:r>
              <a:rPr lang="en-US" altLang="ko-KR" sz="1100" dirty="0"/>
              <a:t>1</a:t>
            </a:r>
            <a:r>
              <a:rPr lang="ko-KR" altLang="en-US" sz="1100" dirty="0"/>
              <a:t>차 단기강좌</a:t>
            </a: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Mastering Bitcoin - Andreas </a:t>
            </a:r>
            <a:r>
              <a:rPr lang="en-US" altLang="ko-KR" sz="1100" dirty="0" err="1"/>
              <a:t>M.Antonopoulos</a:t>
            </a:r>
            <a:endParaRPr lang="en-US" altLang="ko-KR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Reference</a:t>
            </a:r>
          </a:p>
        </p:txBody>
      </p:sp>
    </p:spTree>
    <p:extLst>
      <p:ext uri="{BB962C8B-B14F-4D97-AF65-F5344CB8AC3E}">
        <p14:creationId xmlns:p14="http://schemas.microsoft.com/office/powerpoint/2010/main" val="359923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Database vs Blockchain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Blockchain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98AA3DC-5AFD-480B-806D-D24F4E27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8" y="1347614"/>
            <a:ext cx="6156684" cy="37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Three views of blockchain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Blockchain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B9CAA-BA8B-45BF-A00E-60BC9D2D05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2389885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Append-only log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A hash chain can create “tamper-evident” log of transactions.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Decentralized public ledger (for some applications)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No risk of single-point-of-failure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Censorship-resistant publishing and currency (e.g., online black market)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Anyone at anytime can verify transactions by examining the public blockchain </a:t>
            </a:r>
          </a:p>
          <a:p>
            <a:pPr lvl="1" indent="0">
              <a:buNone/>
            </a:pPr>
            <a:r>
              <a:rPr lang="en-US" altLang="ko-KR" sz="1050" dirty="0"/>
              <a:t>   (e.g., online voting).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Programmable replicated state machine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Smart contracts for directly controlling digital assets without requiring human judgement.</a:t>
            </a:r>
          </a:p>
        </p:txBody>
      </p:sp>
    </p:spTree>
    <p:extLst>
      <p:ext uri="{BB962C8B-B14F-4D97-AF65-F5344CB8AC3E}">
        <p14:creationId xmlns:p14="http://schemas.microsoft.com/office/powerpoint/2010/main" val="142730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Bitcoin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1655838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A distributed, decentralized digital currency system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Invented by Satoshi Nakamoto, 2008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Private money based on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cryptography : Digital signature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a distributed transaction log (public ledger) : </a:t>
            </a:r>
          </a:p>
          <a:p>
            <a:pPr lvl="1" indent="0">
              <a:buNone/>
            </a:pPr>
            <a:r>
              <a:rPr lang="en-US" altLang="ko-KR" sz="1050" dirty="0"/>
              <a:t>   history shows how many bitcoins each user has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</p:spTree>
    <p:extLst>
      <p:ext uri="{BB962C8B-B14F-4D97-AF65-F5344CB8AC3E}">
        <p14:creationId xmlns:p14="http://schemas.microsoft.com/office/powerpoint/2010/main" val="40859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Bitcoin key and address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95BFB09-B053-4563-A14D-10DAB4D3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76" y="1397662"/>
            <a:ext cx="5153848" cy="1265556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56A8FDA-388A-4186-8005-2A007B98D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410" y="2714429"/>
            <a:ext cx="6372708" cy="843308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Key come in pairs consisting of a private key and a public key.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Private Key: a random number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Public Key: generated from a private key using Elliptic Curve Multiplication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/>
              <a:t>Bitcoin Address: generated from a public key using two Hashing Function</a:t>
            </a:r>
          </a:p>
        </p:txBody>
      </p:sp>
    </p:spTree>
    <p:extLst>
      <p:ext uri="{BB962C8B-B14F-4D97-AF65-F5344CB8AC3E}">
        <p14:creationId xmlns:p14="http://schemas.microsoft.com/office/powerpoint/2010/main" val="175576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Bitcoin key and address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BC1A6B-A7EE-48B3-BCF3-CBA24D4D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91" y="1396302"/>
            <a:ext cx="2868278" cy="3219822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34D2FC0-6D46-4136-9A4B-241148F0E3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410" y="1347614"/>
            <a:ext cx="6372708" cy="1646605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Why twice? (maybe...)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>
                <a:cs typeface="Arial" pitchFamily="34" charset="0"/>
              </a:rPr>
              <a:t>Prevent Length - extension attack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>
                <a:cs typeface="Arial" pitchFamily="34" charset="0"/>
              </a:rPr>
              <a:t>Too long SHA256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Base58 is Base64 without </a:t>
            </a:r>
          </a:p>
          <a:p>
            <a:r>
              <a:rPr lang="en-US" altLang="ko-KR" sz="1100" dirty="0"/>
              <a:t>      the 0 (number zero), O (capital o),</a:t>
            </a:r>
          </a:p>
          <a:p>
            <a:r>
              <a:rPr lang="en-US" altLang="ko-KR" sz="1100" dirty="0"/>
              <a:t>      l (lower L), I (capital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), + and /.</a:t>
            </a:r>
          </a:p>
          <a:p>
            <a:pPr marL="728649" lvl="1" indent="-171450">
              <a:buFontTx/>
              <a:buChar char="-"/>
            </a:pPr>
            <a:r>
              <a:rPr lang="en-US" altLang="ko-KR" sz="1050" dirty="0">
                <a:cs typeface="Arial" pitchFamily="34" charset="0"/>
              </a:rPr>
              <a:t>Very confusing -&gt; Critical !</a:t>
            </a:r>
          </a:p>
        </p:txBody>
      </p:sp>
    </p:spTree>
    <p:extLst>
      <p:ext uri="{BB962C8B-B14F-4D97-AF65-F5344CB8AC3E}">
        <p14:creationId xmlns:p14="http://schemas.microsoft.com/office/powerpoint/2010/main" val="341347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652" y="937014"/>
            <a:ext cx="6372708" cy="460648"/>
          </a:xfrm>
        </p:spPr>
        <p:txBody>
          <a:bodyPr/>
          <a:lstStyle/>
          <a:p>
            <a:r>
              <a:rPr lang="en-US" b="1" dirty="0"/>
              <a:t>Transactions in Bitcoin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Bitcoin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7CFCA13-FFC5-4245-A974-80DC38814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9" y="1397662"/>
            <a:ext cx="5559382" cy="320662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C66CB6E-F461-44A5-AD97-A5854FBA17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410" y="4492505"/>
            <a:ext cx="6372708" cy="261610"/>
          </a:xfr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ko-KR" sz="1100" dirty="0"/>
              <a:t>in : out = M : N</a:t>
            </a:r>
            <a:endParaRPr lang="en-US" altLang="ko-KR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1217</Words>
  <Application>Microsoft Office PowerPoint</Application>
  <PresentationFormat>사용자 지정</PresentationFormat>
  <Paragraphs>209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Office Theme</vt:lpstr>
      <vt:lpstr>Custom Design</vt:lpstr>
      <vt:lpstr>PowerPoint 프레젠테이션</vt:lpstr>
      <vt:lpstr>Contents</vt:lpstr>
      <vt:lpstr> Blockchain</vt:lpstr>
      <vt:lpstr> Blockchain</vt:lpstr>
      <vt:lpstr> Blockchain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Bitcoin</vt:lpstr>
      <vt:lpstr> Reference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134</cp:revision>
  <dcterms:created xsi:type="dcterms:W3CDTF">2014-04-01T16:27:38Z</dcterms:created>
  <dcterms:modified xsi:type="dcterms:W3CDTF">2018-03-28T00:49:05Z</dcterms:modified>
</cp:coreProperties>
</file>