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9"/>
  </p:notesMasterIdLst>
  <p:sldIdLst>
    <p:sldId id="256" r:id="rId3"/>
    <p:sldId id="259" r:id="rId4"/>
    <p:sldId id="261" r:id="rId5"/>
    <p:sldId id="265" r:id="rId6"/>
    <p:sldId id="266" r:id="rId7"/>
    <p:sldId id="267" r:id="rId8"/>
    <p:sldId id="268" r:id="rId9"/>
    <p:sldId id="264" r:id="rId10"/>
    <p:sldId id="269" r:id="rId11"/>
    <p:sldId id="270" r:id="rId12"/>
    <p:sldId id="271" r:id="rId13"/>
    <p:sldId id="272" r:id="rId14"/>
    <p:sldId id="263" r:id="rId15"/>
    <p:sldId id="274" r:id="rId16"/>
    <p:sldId id="275" r:id="rId17"/>
    <p:sldId id="276" r:id="rId18"/>
  </p:sldIdLst>
  <p:sldSz cx="6858000" cy="51435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CEC"/>
    <a:srgbClr val="E9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851" autoAdjust="0"/>
  </p:normalViewPr>
  <p:slideViewPr>
    <p:cSldViewPr>
      <p:cViewPr varScale="1">
        <p:scale>
          <a:sx n="89" d="100"/>
          <a:sy n="89" d="100"/>
        </p:scale>
        <p:origin x="2880" y="72"/>
      </p:cViewPr>
      <p:guideLst>
        <p:guide orient="horz" pos="162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3A725C-21E1-44EA-81F4-7B413E400788}" type="datetimeFigureOut">
              <a:rPr lang="ko-KR" altLang="en-US" smtClean="0"/>
              <a:t>2018-04-25</a:t>
            </a:fld>
            <a:endParaRPr lang="ko-KR" altLang="en-US"/>
          </a:p>
        </p:txBody>
      </p:sp>
      <p:sp>
        <p:nvSpPr>
          <p:cNvPr id="4" name="슬라이드 이미지 개체 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5DB586-1B93-4821-8C94-CDE0176C169D}" type="slidenum">
              <a:rPr lang="ko-KR" altLang="en-US" smtClean="0"/>
              <a:t>‹#›</a:t>
            </a:fld>
            <a:endParaRPr lang="ko-KR" altLang="en-US"/>
          </a:p>
        </p:txBody>
      </p:sp>
    </p:spTree>
    <p:extLst>
      <p:ext uri="{BB962C8B-B14F-4D97-AF65-F5344CB8AC3E}">
        <p14:creationId xmlns:p14="http://schemas.microsoft.com/office/powerpoint/2010/main" val="231698757"/>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Today, we will see about Transaction Outputs and Inputs.</a:t>
            </a:r>
          </a:p>
          <a:p>
            <a:r>
              <a:rPr lang="en-US" altLang="ko-KR" dirty="0"/>
              <a:t>first part, simply mention about specialized output and change system in bitcoin.</a:t>
            </a:r>
          </a:p>
          <a:p>
            <a:r>
              <a:rPr lang="en-US" altLang="ko-KR" dirty="0"/>
              <a:t>and then, see in more detail about output and input.</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2</a:t>
            </a:fld>
            <a:endParaRPr lang="ko-KR" altLang="en-US"/>
          </a:p>
        </p:txBody>
      </p:sp>
    </p:spTree>
    <p:extLst>
      <p:ext uri="{BB962C8B-B14F-4D97-AF65-F5344CB8AC3E}">
        <p14:creationId xmlns:p14="http://schemas.microsoft.com/office/powerpoint/2010/main" val="19079203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t>When transactions are transmitted over the network or exchanged between apps, they are serialized.</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t>Serialization is the process of converting the internal representation of a data structure into a format that can be transmitted on byte at a time also known as Byte Stream</a:t>
            </a: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It is used for encoding data structure for transmission over a network or for storage in a file.</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11</a:t>
            </a:fld>
            <a:endParaRPr lang="ko-KR" altLang="en-US"/>
          </a:p>
        </p:txBody>
      </p:sp>
    </p:spTree>
    <p:extLst>
      <p:ext uri="{BB962C8B-B14F-4D97-AF65-F5344CB8AC3E}">
        <p14:creationId xmlns:p14="http://schemas.microsoft.com/office/powerpoint/2010/main" val="1383952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Example of output serialization.</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first, input part with variable bytes.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and next, output part with variable bytes.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first of output part is output index with maybe 1byte.</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then, next is amount of bitcoin with 8byte encoded in little-endian.</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little-endian is least-significant-byte-first. so it means 16 e3 60.</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and next, Locking script Size, with 1 to 9 bytes.</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and then Locking script with variable bytes.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and one output information is ended, next output information is continued.</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this example, output number is 2. but, if more, output part will longer than now.</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so, it has variable bytes.</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12</a:t>
            </a:fld>
            <a:endParaRPr lang="ko-KR" altLang="en-US"/>
          </a:p>
        </p:txBody>
      </p:sp>
    </p:spTree>
    <p:extLst>
      <p:ext uri="{BB962C8B-B14F-4D97-AF65-F5344CB8AC3E}">
        <p14:creationId xmlns:p14="http://schemas.microsoft.com/office/powerpoint/2010/main" val="1756640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Next, Transaction Inputs</a:t>
            </a:r>
          </a:p>
          <a:p>
            <a:endParaRPr lang="en-US" altLang="ko-KR" dirty="0"/>
          </a:p>
          <a:p>
            <a:pPr marL="0" indent="0">
              <a:buFont typeface="Arial" panose="020B0604020202020204" pitchFamily="34" charset="0"/>
              <a:buNone/>
            </a:pPr>
            <a:r>
              <a:rPr lang="en-US" altLang="ko-KR" sz="1100" dirty="0"/>
              <a:t>Transaction Inputs identify which UTXO will be used and provide proof of ownership using unlocking script.</a:t>
            </a:r>
          </a:p>
          <a:p>
            <a:pPr marL="214308" indent="-214308">
              <a:buFont typeface="Arial" panose="020B0604020202020204" pitchFamily="34" charset="0"/>
              <a:buChar char="•"/>
            </a:pPr>
            <a:endParaRPr lang="en-US" altLang="ko-KR" dirty="0"/>
          </a:p>
          <a:p>
            <a:pPr marL="0" indent="0">
              <a:buFont typeface="Arial" panose="020B0604020202020204" pitchFamily="34" charset="0"/>
              <a:buNone/>
            </a:pPr>
            <a:r>
              <a:rPr lang="en-US" altLang="ko-KR" sz="1100" dirty="0"/>
              <a:t>To build a transaction, a wallet selects </a:t>
            </a:r>
            <a:r>
              <a:rPr lang="en-US" altLang="ko-KR" dirty="0"/>
              <a:t>from the UTXO it controls.</a:t>
            </a:r>
          </a:p>
          <a:p>
            <a:pPr marL="0" indent="0">
              <a:buFont typeface="Arial" panose="020B0604020202020204" pitchFamily="34" charset="0"/>
              <a:buNone/>
            </a:pPr>
            <a:r>
              <a:rPr lang="en-US" altLang="ko-KR" sz="1050" dirty="0">
                <a:latin typeface="Arial" pitchFamily="34" charset="0"/>
                <a:cs typeface="Arial" pitchFamily="34" charset="0"/>
              </a:rPr>
              <a:t>sometimes One UTXO is enough</a:t>
            </a:r>
            <a:r>
              <a:rPr lang="en-US" altLang="ko-KR" sz="1050">
                <a:latin typeface="Arial" pitchFamily="34" charset="0"/>
                <a:cs typeface="Arial" pitchFamily="34" charset="0"/>
              </a:rPr>
              <a:t>, but other </a:t>
            </a:r>
            <a:r>
              <a:rPr lang="en-US" altLang="ko-KR" sz="1050" dirty="0">
                <a:latin typeface="Arial" pitchFamily="34" charset="0"/>
                <a:cs typeface="Arial" pitchFamily="34" charset="0"/>
              </a:rPr>
              <a:t>times more than one is needed.</a:t>
            </a:r>
          </a:p>
          <a:p>
            <a:pPr marL="0" indent="0">
              <a:buFont typeface="Arial" panose="020B0604020202020204" pitchFamily="34" charset="0"/>
              <a:buNone/>
            </a:pPr>
            <a:r>
              <a:rPr lang="en-US" altLang="ko-KR" sz="1050" dirty="0">
                <a:latin typeface="Arial" pitchFamily="34" charset="0"/>
                <a:cs typeface="Arial" pitchFamily="34" charset="0"/>
              </a:rPr>
              <a:t>For each UTXO that will be used to make this payment, the wallet creates one input pointing to the UTXO and unlocks it with an unlocking script.</a:t>
            </a:r>
          </a:p>
          <a:p>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13</a:t>
            </a:fld>
            <a:endParaRPr lang="ko-KR" altLang="en-US"/>
          </a:p>
        </p:txBody>
      </p:sp>
    </p:spTree>
    <p:extLst>
      <p:ext uri="{BB962C8B-B14F-4D97-AF65-F5344CB8AC3E}">
        <p14:creationId xmlns:p14="http://schemas.microsoft.com/office/powerpoint/2010/main" val="22516181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Inputs consist of four parts</a:t>
            </a:r>
          </a:p>
          <a:p>
            <a:endParaRPr lang="en-US" altLang="ko-KR" dirty="0"/>
          </a:p>
          <a:p>
            <a:r>
              <a:rPr lang="en-US" altLang="ko-KR" dirty="0"/>
              <a:t>first, a Transaction ID to be spent.</a:t>
            </a:r>
          </a:p>
          <a:p>
            <a:r>
              <a:rPr lang="en-US" altLang="ko-KR" dirty="0"/>
              <a:t>this figure is transaction input in bitcoin core.</a:t>
            </a:r>
          </a:p>
          <a:p>
            <a:r>
              <a:rPr lang="en-US" altLang="ko-KR" dirty="0"/>
              <a:t>in bitcoin core, transaction id seems “</a:t>
            </a:r>
            <a:r>
              <a:rPr lang="en-US" altLang="ko-KR" dirty="0" err="1"/>
              <a:t>txid</a:t>
            </a:r>
            <a:r>
              <a:rPr lang="en-US" altLang="ko-KR" dirty="0"/>
              <a:t>”</a:t>
            </a:r>
          </a:p>
          <a:p>
            <a:endParaRPr lang="en-US" altLang="ko-KR" dirty="0"/>
          </a:p>
          <a:p>
            <a:r>
              <a:rPr lang="en-US" altLang="ko-KR" dirty="0"/>
              <a:t>second, an output index</a:t>
            </a:r>
          </a:p>
          <a:p>
            <a:r>
              <a:rPr lang="en-US" altLang="ko-KR" dirty="0"/>
              <a:t>we saw output index in output format</a:t>
            </a:r>
          </a:p>
          <a:p>
            <a:r>
              <a:rPr lang="en-US" altLang="ko-KR" dirty="0"/>
              <a:t>this field says us that output</a:t>
            </a:r>
            <a:r>
              <a:rPr lang="ko-KR" altLang="en-US" dirty="0"/>
              <a:t> </a:t>
            </a:r>
            <a:r>
              <a:rPr lang="en-US" altLang="ko-KR" dirty="0"/>
              <a:t>index</a:t>
            </a:r>
            <a:r>
              <a:rPr lang="ko-KR" altLang="en-US" dirty="0"/>
              <a:t> </a:t>
            </a:r>
            <a:r>
              <a:rPr lang="en-US" altLang="ko-KR" dirty="0"/>
              <a:t>in output format is used in input format.</a:t>
            </a:r>
          </a:p>
          <a:p>
            <a:r>
              <a:rPr lang="en-US" altLang="ko-KR" dirty="0"/>
              <a:t>in bitcoin core, it seems “</a:t>
            </a:r>
            <a:r>
              <a:rPr lang="en-US" altLang="ko-KR" dirty="0" err="1"/>
              <a:t>vout</a:t>
            </a:r>
            <a:r>
              <a:rPr lang="en-US" altLang="ko-KR" dirty="0"/>
              <a:t>”</a:t>
            </a:r>
          </a:p>
          <a:p>
            <a:endParaRPr lang="en-US" altLang="ko-KR" dirty="0"/>
          </a:p>
          <a:p>
            <a:r>
              <a:rPr lang="en-US" altLang="ko-KR" dirty="0"/>
              <a:t>third, an unlocking script with digital signature and public key to prove ownership.</a:t>
            </a:r>
          </a:p>
          <a:p>
            <a:r>
              <a:rPr lang="en-US" altLang="ko-KR" dirty="0"/>
              <a:t>But, not all unlocking scripts contain signatures.</a:t>
            </a:r>
          </a:p>
          <a:p>
            <a:r>
              <a:rPr lang="en-US" altLang="ko-KR" dirty="0"/>
              <a:t>And unlocking script is generated by user’s wallet by first finding the referenced UTXO, examining its locking script, and then using it to build the necessary unlocking script to satisfy it.</a:t>
            </a:r>
          </a:p>
          <a:p>
            <a:r>
              <a:rPr lang="en-US" altLang="ko-KR" dirty="0"/>
              <a:t>in bitcoin core, it seems “</a:t>
            </a:r>
            <a:r>
              <a:rPr lang="en-US" altLang="ko-KR" dirty="0" err="1"/>
              <a:t>scriptSig</a:t>
            </a:r>
            <a:r>
              <a:rPr lang="en-US" altLang="ko-KR" dirty="0"/>
              <a:t>”</a:t>
            </a:r>
          </a:p>
          <a:p>
            <a:endParaRPr lang="en-US" altLang="ko-KR" dirty="0"/>
          </a:p>
          <a:p>
            <a:r>
              <a:rPr lang="en-US" altLang="ko-KR" dirty="0"/>
              <a:t>fourth, sequence number, it will be discussed later.</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14</a:t>
            </a:fld>
            <a:endParaRPr lang="ko-KR" altLang="en-US"/>
          </a:p>
        </p:txBody>
      </p:sp>
    </p:spTree>
    <p:extLst>
      <p:ext uri="{BB962C8B-B14F-4D97-AF65-F5344CB8AC3E}">
        <p14:creationId xmlns:p14="http://schemas.microsoft.com/office/powerpoint/2010/main" val="31508179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we look the input, we don’t know anything about UTXO.</a:t>
            </a:r>
          </a:p>
          <a:p>
            <a:r>
              <a:rPr lang="en-US" altLang="ko-KR" dirty="0"/>
              <a:t>we don’t know an amount, we don’t know locking script</a:t>
            </a:r>
          </a:p>
          <a:p>
            <a:r>
              <a:rPr lang="en-US" altLang="ko-KR" dirty="0"/>
              <a:t>So, to find this, Must find the referenced UTXO by finding the underlying transaction.</a:t>
            </a:r>
          </a:p>
          <a:p>
            <a:r>
              <a:rPr lang="en-US" altLang="ko-KR" dirty="0"/>
              <a:t>and also, it used to calculate the fees</a:t>
            </a:r>
          </a:p>
          <a:p>
            <a:r>
              <a:rPr lang="en-US" altLang="ko-KR" dirty="0"/>
              <a:t>about fee, will see on p126, maybe next presentation.</a:t>
            </a:r>
          </a:p>
          <a:p>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t>Once this transaction is broadcast to the network, every validating node will also need to find the UTXO referenced in the transaction inputs to validate the transaction.</a:t>
            </a:r>
          </a:p>
          <a:p>
            <a:endParaRPr lang="en-US" altLang="ko-KR" dirty="0"/>
          </a:p>
          <a:p>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15</a:t>
            </a:fld>
            <a:endParaRPr lang="ko-KR" altLang="en-US"/>
          </a:p>
        </p:txBody>
      </p:sp>
    </p:spTree>
    <p:extLst>
      <p:ext uri="{BB962C8B-B14F-4D97-AF65-F5344CB8AC3E}">
        <p14:creationId xmlns:p14="http://schemas.microsoft.com/office/powerpoint/2010/main" val="5204861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example of input serialization.</a:t>
            </a:r>
          </a:p>
          <a:p>
            <a:endParaRPr lang="en-US" altLang="ko-KR" dirty="0"/>
          </a:p>
          <a:p>
            <a:r>
              <a:rPr lang="en-US" altLang="ko-KR" dirty="0"/>
              <a:t>first 5byte, I don’t know what it means.</a:t>
            </a:r>
          </a:p>
          <a:p>
            <a:endParaRPr lang="en-US" altLang="ko-KR" dirty="0"/>
          </a:p>
          <a:p>
            <a:r>
              <a:rPr lang="en-US" altLang="ko-KR" dirty="0"/>
              <a:t>and then, starts input parts.</a:t>
            </a:r>
          </a:p>
          <a:p>
            <a:endParaRPr lang="en-US" altLang="ko-KR" dirty="0"/>
          </a:p>
          <a:p>
            <a:r>
              <a:rPr lang="en-US" altLang="ko-KR" dirty="0"/>
              <a:t>In output serialization I said, input serialization is also variable.</a:t>
            </a:r>
          </a:p>
          <a:p>
            <a:endParaRPr lang="en-US" altLang="ko-KR" dirty="0"/>
          </a:p>
          <a:p>
            <a:r>
              <a:rPr lang="en-US" altLang="ko-KR" dirty="0"/>
              <a:t>first of input parts is referenced UTXO hash with</a:t>
            </a:r>
            <a:r>
              <a:rPr lang="ko-KR" altLang="en-US" dirty="0"/>
              <a:t> </a:t>
            </a:r>
            <a:r>
              <a:rPr lang="en-US" altLang="ko-KR" dirty="0"/>
              <a:t>32bytes</a:t>
            </a:r>
            <a:r>
              <a:rPr lang="ko-KR" altLang="en-US" dirty="0"/>
              <a:t> </a:t>
            </a:r>
            <a:r>
              <a:rPr lang="en-US" altLang="ko-KR" dirty="0"/>
              <a:t>encoded in little-endian.</a:t>
            </a:r>
          </a:p>
          <a:p>
            <a:r>
              <a:rPr lang="en-US" altLang="ko-KR" dirty="0"/>
              <a:t>next, output index with 4bytes.</a:t>
            </a:r>
          </a:p>
          <a:p>
            <a:r>
              <a:rPr lang="en-US" altLang="ko-KR" dirty="0"/>
              <a:t>next, unlocking script size with 1 to 9 bytes.</a:t>
            </a:r>
          </a:p>
          <a:p>
            <a:r>
              <a:rPr lang="en-US" altLang="ko-KR" dirty="0"/>
              <a:t>next, unlocking script with variable bytes.</a:t>
            </a:r>
          </a:p>
          <a:p>
            <a:r>
              <a:rPr lang="en-US" altLang="ko-KR" dirty="0"/>
              <a:t>and then, sequence number with 4bytes.</a:t>
            </a:r>
          </a:p>
          <a:p>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this example, referenced UTXO number is 1. but, if more, input part will longer than now.</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latin typeface="Arial" pitchFamily="34" charset="0"/>
                <a:cs typeface="Arial" pitchFamily="34" charset="0"/>
              </a:rPr>
              <a:t>so, it has variable bytes.</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my presentation is done, thanks</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16</a:t>
            </a:fld>
            <a:endParaRPr lang="ko-KR" altLang="en-US"/>
          </a:p>
        </p:txBody>
      </p:sp>
    </p:spTree>
    <p:extLst>
      <p:ext uri="{BB962C8B-B14F-4D97-AF65-F5344CB8AC3E}">
        <p14:creationId xmlns:p14="http://schemas.microsoft.com/office/powerpoint/2010/main" val="1235711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First, Transaction Outputs and Inputs.</a:t>
            </a:r>
          </a:p>
          <a:p>
            <a:r>
              <a:rPr lang="en-US" altLang="ko-KR" dirty="0"/>
              <a:t>the fundamental building block of a bitcoin transaction is a transaction output.</a:t>
            </a:r>
          </a:p>
          <a:p>
            <a:r>
              <a:rPr lang="en-US" altLang="ko-KR" dirty="0"/>
              <a:t>As I understand, it means the starting point of building block is transaction output.</a:t>
            </a:r>
          </a:p>
          <a:p>
            <a:r>
              <a:rPr lang="en-US" altLang="ko-KR" dirty="0"/>
              <a:t>look this figure.</a:t>
            </a:r>
          </a:p>
          <a:p>
            <a:r>
              <a:rPr lang="en-US" altLang="ko-KR" dirty="0"/>
              <a:t>all transaction is started input absolutely.</a:t>
            </a:r>
          </a:p>
          <a:p>
            <a:r>
              <a:rPr lang="en-US" altLang="ko-KR" dirty="0"/>
              <a:t>then, where does the input come from?</a:t>
            </a:r>
          </a:p>
          <a:p>
            <a:r>
              <a:rPr lang="en-US" altLang="ko-KR" dirty="0"/>
              <a:t>the answer is “the input comes from output in previous transaction”</a:t>
            </a:r>
          </a:p>
          <a:p>
            <a:r>
              <a:rPr lang="en-US" altLang="ko-KR" dirty="0"/>
              <a:t>So, transaction output is starting point of building block.</a:t>
            </a:r>
          </a:p>
          <a:p>
            <a:endParaRPr lang="en-US" altLang="ko-KR" dirty="0"/>
          </a:p>
          <a:p>
            <a:r>
              <a:rPr lang="en-US" altLang="ko-KR" dirty="0"/>
              <a:t>and transaction outputs are indivisible chunks of bitcoin,</a:t>
            </a:r>
          </a:p>
          <a:p>
            <a:r>
              <a:rPr lang="en-US" altLang="ko-KR" dirty="0"/>
              <a:t>are recorded on the blockchain,</a:t>
            </a:r>
          </a:p>
          <a:p>
            <a:r>
              <a:rPr lang="en-US" altLang="ko-KR" dirty="0"/>
              <a:t>and recognized as valid by the network</a:t>
            </a:r>
          </a:p>
          <a:p>
            <a:endParaRPr lang="en-US" altLang="ko-KR" dirty="0"/>
          </a:p>
          <a:p>
            <a:r>
              <a:rPr lang="en-US" altLang="ko-KR" dirty="0"/>
              <a:t>Bitcoin full nodes track all available and spendable outputs</a:t>
            </a:r>
          </a:p>
          <a:p>
            <a:r>
              <a:rPr lang="en-US" altLang="ko-KR" dirty="0"/>
              <a:t>and I said, this part mentions about specialized output.</a:t>
            </a:r>
          </a:p>
          <a:p>
            <a:r>
              <a:rPr lang="en-US" altLang="ko-KR" dirty="0"/>
              <a:t>the specialized output is this.</a:t>
            </a:r>
          </a:p>
          <a:p>
            <a:r>
              <a:rPr lang="en-US" altLang="ko-KR" dirty="0"/>
              <a:t>it is known as Unspent Transaction Outputs or UTXO.</a:t>
            </a:r>
          </a:p>
          <a:p>
            <a:r>
              <a:rPr lang="en-US" altLang="ko-KR" dirty="0"/>
              <a:t>the collection of all UTXO is known as the UTXO set</a:t>
            </a:r>
          </a:p>
          <a:p>
            <a:r>
              <a:rPr lang="en-US" altLang="ko-KR" dirty="0"/>
              <a:t>Of</a:t>
            </a:r>
            <a:r>
              <a:rPr lang="ko-KR" altLang="en-US" dirty="0"/>
              <a:t> </a:t>
            </a:r>
            <a:r>
              <a:rPr lang="en-US" altLang="ko-KR" dirty="0"/>
              <a:t>course, UXTO set increases when new UTXO is created, </a:t>
            </a:r>
          </a:p>
          <a:p>
            <a:r>
              <a:rPr lang="en-US" altLang="ko-KR" dirty="0"/>
              <a:t>and decreases when UTXO is used.</a:t>
            </a:r>
          </a:p>
          <a:p>
            <a:endParaRPr lang="en-US" altLang="ko-KR" dirty="0"/>
          </a:p>
          <a:p>
            <a:r>
              <a:rPr lang="en-US" altLang="ko-KR" dirty="0"/>
              <a:t>All transaction shows a state transition in the UTXO set.</a:t>
            </a:r>
          </a:p>
          <a:p>
            <a:r>
              <a:rPr lang="en-US" altLang="ko-KR" dirty="0"/>
              <a:t>it means, if there is one UTXO, and it is used in transaction, then it changes state from “unspent” to “spent”.</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3</a:t>
            </a:fld>
            <a:endParaRPr lang="ko-KR" altLang="en-US"/>
          </a:p>
        </p:txBody>
      </p:sp>
    </p:spTree>
    <p:extLst>
      <p:ext uri="{BB962C8B-B14F-4D97-AF65-F5344CB8AC3E}">
        <p14:creationId xmlns:p14="http://schemas.microsoft.com/office/powerpoint/2010/main" val="1756657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indent="0">
              <a:buFont typeface="Arial" panose="020B0604020202020204" pitchFamily="34" charset="0"/>
              <a:buNone/>
            </a:pPr>
            <a:r>
              <a:rPr lang="en-US" altLang="ko-KR" sz="1100" dirty="0"/>
              <a:t>The bitcoin wallet has detected a UTXO that can be spent.</a:t>
            </a:r>
          </a:p>
          <a:p>
            <a:pPr marL="214308" indent="-214308">
              <a:buFont typeface="Arial" panose="020B0604020202020204" pitchFamily="34" charset="0"/>
              <a:buChar char="•"/>
            </a:pPr>
            <a:endParaRPr lang="en-US" altLang="ko-KR" sz="1100" dirty="0"/>
          </a:p>
          <a:p>
            <a:pPr marL="0" indent="0">
              <a:buFont typeface="Arial" panose="020B0604020202020204" pitchFamily="34" charset="0"/>
              <a:buNone/>
            </a:pPr>
            <a:r>
              <a:rPr lang="en-US" altLang="ko-KR" sz="1100" dirty="0"/>
              <a:t>So, The bitcoin “BALANCE” is the sum of all UTXO that user’s wallet can spend.</a:t>
            </a:r>
          </a:p>
          <a:p>
            <a:pPr marL="0" indent="0">
              <a:buFont typeface="Arial" panose="020B0604020202020204" pitchFamily="34" charset="0"/>
              <a:buNone/>
            </a:pPr>
            <a:r>
              <a:rPr lang="en-US" altLang="ko-KR" sz="1050" dirty="0">
                <a:latin typeface="Arial" pitchFamily="34" charset="0"/>
                <a:cs typeface="Arial" pitchFamily="34" charset="0"/>
              </a:rPr>
              <a:t>The concept of “BALANCE” is created by the wallet app.</a:t>
            </a:r>
          </a:p>
          <a:p>
            <a:pPr marL="0" indent="0">
              <a:buFont typeface="Arial" panose="020B0604020202020204" pitchFamily="34" charset="0"/>
              <a:buNone/>
            </a:pPr>
            <a:r>
              <a:rPr lang="en-US" altLang="ko-KR" sz="1050" dirty="0">
                <a:latin typeface="Arial" pitchFamily="34" charset="0"/>
                <a:cs typeface="Arial" pitchFamily="34" charset="0"/>
              </a:rPr>
              <a:t>The wallet calculates the user’s balance by finding the blockchain and adding the value of any UTXO that the wallet can spend.</a:t>
            </a:r>
          </a:p>
          <a:p>
            <a:pPr marL="0" indent="0">
              <a:buFont typeface="Arial" panose="020B0604020202020204" pitchFamily="34" charset="0"/>
              <a:buNone/>
            </a:pPr>
            <a:r>
              <a:rPr lang="en-US" altLang="ko-KR" sz="1050" dirty="0">
                <a:latin typeface="Arial" pitchFamily="34" charset="0"/>
                <a:cs typeface="Arial" pitchFamily="34" charset="0"/>
              </a:rPr>
              <a:t>Most wallets maintain a DB or use a DB service to store a quick reference set of all the UTXO that they can spend</a:t>
            </a:r>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4</a:t>
            </a:fld>
            <a:endParaRPr lang="ko-KR" altLang="en-US"/>
          </a:p>
        </p:txBody>
      </p:sp>
    </p:spTree>
    <p:extLst>
      <p:ext uri="{BB962C8B-B14F-4D97-AF65-F5344CB8AC3E}">
        <p14:creationId xmlns:p14="http://schemas.microsoft.com/office/powerpoint/2010/main" val="3917555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indent="0">
              <a:buFont typeface="Arial" panose="020B0604020202020204" pitchFamily="34" charset="0"/>
              <a:buNone/>
            </a:pPr>
            <a:r>
              <a:rPr lang="en-US" altLang="ko-KR" sz="1100" dirty="0"/>
              <a:t>A transaction output can have an arbitrary integer value denominated as a multiple of SATOSHIs.</a:t>
            </a:r>
          </a:p>
          <a:p>
            <a:pPr marL="0" indent="0">
              <a:buFont typeface="Arial" panose="020B0604020202020204" pitchFamily="34" charset="0"/>
              <a:buNone/>
            </a:pPr>
            <a:r>
              <a:rPr lang="en-US" altLang="ko-KR" sz="1050" dirty="0">
                <a:latin typeface="Arial" pitchFamily="34" charset="0"/>
                <a:cs typeface="Arial" pitchFamily="34" charset="0"/>
              </a:rPr>
              <a:t>The bitcoin can be divided down to eight decimal places as SATOSHIs</a:t>
            </a:r>
          </a:p>
          <a:p>
            <a:pPr marL="0" indent="0">
              <a:buFont typeface="Arial" panose="020B0604020202020204" pitchFamily="34" charset="0"/>
              <a:buNone/>
            </a:pPr>
            <a:r>
              <a:rPr lang="en-US" altLang="ko-KR" sz="1050" dirty="0">
                <a:latin typeface="Arial" pitchFamily="34" charset="0"/>
                <a:cs typeface="Arial" pitchFamily="34" charset="0"/>
              </a:rPr>
              <a:t>1 bitcoin is the same one hundred million </a:t>
            </a:r>
            <a:r>
              <a:rPr lang="en-US" altLang="ko-KR" sz="1050" dirty="0" err="1">
                <a:latin typeface="Arial" pitchFamily="34" charset="0"/>
                <a:cs typeface="Arial" pitchFamily="34" charset="0"/>
              </a:rPr>
              <a:t>satoshis</a:t>
            </a:r>
            <a:endParaRPr lang="en-US" altLang="ko-KR" sz="1050" dirty="0">
              <a:latin typeface="Arial" pitchFamily="34" charset="0"/>
              <a:cs typeface="Arial" pitchFamily="34" charset="0"/>
            </a:endParaRPr>
          </a:p>
          <a:p>
            <a:pPr marL="0" indent="0">
              <a:buFont typeface="Arial" panose="020B0604020202020204" pitchFamily="34" charset="0"/>
              <a:buNone/>
            </a:pPr>
            <a:endParaRPr lang="en-US" altLang="ko-KR" sz="1050" dirty="0">
              <a:latin typeface="Arial" pitchFamily="34" charset="0"/>
              <a:cs typeface="Arial" pitchFamily="34" charset="0"/>
            </a:endParaRPr>
          </a:p>
          <a:p>
            <a:pPr marL="0" indent="0">
              <a:buFont typeface="Arial" panose="020B0604020202020204" pitchFamily="34" charset="0"/>
              <a:buNone/>
            </a:pPr>
            <a:r>
              <a:rPr lang="en-US" altLang="ko-KR" sz="1050" dirty="0">
                <a:latin typeface="Arial" pitchFamily="34" charset="0"/>
                <a:cs typeface="Arial" pitchFamily="34" charset="0"/>
              </a:rPr>
              <a:t>Although an output can have any arbitrary value, once created, it is indivisible.</a:t>
            </a:r>
          </a:p>
          <a:p>
            <a:pPr marL="0" indent="0">
              <a:buFont typeface="Arial" panose="020B0604020202020204" pitchFamily="34" charset="0"/>
              <a:buNone/>
            </a:pPr>
            <a:r>
              <a:rPr lang="en-US" altLang="ko-KR" sz="1050" dirty="0">
                <a:latin typeface="Arial" pitchFamily="34" charset="0"/>
                <a:cs typeface="Arial" pitchFamily="34" charset="0"/>
              </a:rPr>
              <a:t>it is a very important characteristic of output !</a:t>
            </a:r>
          </a:p>
          <a:p>
            <a:pPr marL="0" indent="0">
              <a:buFont typeface="Arial" panose="020B0604020202020204" pitchFamily="34" charset="0"/>
              <a:buNone/>
            </a:pPr>
            <a:r>
              <a:rPr lang="en-US" altLang="ko-KR" sz="1050" dirty="0">
                <a:latin typeface="Arial" pitchFamily="34" charset="0"/>
                <a:cs typeface="Arial" pitchFamily="34" charset="0"/>
              </a:rPr>
              <a:t>we will see p120 first line, outputs are discrete and indivisible units of value.</a:t>
            </a:r>
          </a:p>
          <a:p>
            <a:pPr marL="0" indent="0">
              <a:buFont typeface="Arial" panose="020B0604020202020204" pitchFamily="34" charset="0"/>
              <a:buNone/>
            </a:pPr>
            <a:r>
              <a:rPr lang="en-US" altLang="ko-KR" sz="1050" dirty="0">
                <a:latin typeface="Arial" pitchFamily="34" charset="0"/>
                <a:cs typeface="Arial" pitchFamily="34" charset="0"/>
              </a:rPr>
              <a:t>I think, it means output is atomized.</a:t>
            </a:r>
          </a:p>
          <a:p>
            <a:pPr marL="0" indent="0">
              <a:buFont typeface="Arial" panose="020B0604020202020204" pitchFamily="34" charset="0"/>
              <a:buNone/>
            </a:pPr>
            <a:endParaRPr lang="en-US" altLang="ko-KR" sz="1050" dirty="0">
              <a:latin typeface="Arial" pitchFamily="34" charset="0"/>
              <a:cs typeface="Arial" pitchFamily="34" charset="0"/>
            </a:endParaRPr>
          </a:p>
          <a:p>
            <a:pPr marL="0" indent="0">
              <a:buFont typeface="Arial" panose="020B0604020202020204" pitchFamily="34" charset="0"/>
              <a:buNone/>
            </a:pPr>
            <a:r>
              <a:rPr lang="en-US" altLang="ko-KR" sz="1050" dirty="0">
                <a:latin typeface="Arial" pitchFamily="34" charset="0"/>
                <a:cs typeface="Arial" pitchFamily="34" charset="0"/>
              </a:rPr>
              <a:t>and also I think, maybe this sentence’s saying is, in bitcoin, UTXO can only be used perfectly.</a:t>
            </a:r>
          </a:p>
          <a:p>
            <a:pPr marL="0" indent="0">
              <a:buFont typeface="Arial" panose="020B0604020202020204" pitchFamily="34" charset="0"/>
              <a:buNone/>
            </a:pPr>
            <a:r>
              <a:rPr lang="en-US" altLang="ko-KR" sz="1050" dirty="0">
                <a:latin typeface="Arial" pitchFamily="34" charset="0"/>
                <a:cs typeface="Arial" pitchFamily="34" charset="0"/>
              </a:rPr>
              <a:t>then in bitcoin, no change? </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5</a:t>
            </a:fld>
            <a:endParaRPr lang="ko-KR" altLang="en-US"/>
          </a:p>
        </p:txBody>
      </p:sp>
    </p:spTree>
    <p:extLst>
      <p:ext uri="{BB962C8B-B14F-4D97-AF65-F5344CB8AC3E}">
        <p14:creationId xmlns:p14="http://schemas.microsoft.com/office/powerpoint/2010/main" val="2249776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indent="0">
              <a:buFont typeface="Arial" panose="020B0604020202020204" pitchFamily="34" charset="0"/>
              <a:buNone/>
            </a:pPr>
            <a:r>
              <a:rPr lang="en-US" altLang="ko-KR" sz="1100" dirty="0"/>
              <a:t>If an UTXO is larger than the desired value of a transaction?</a:t>
            </a:r>
          </a:p>
          <a:p>
            <a:pPr marL="0" indent="0">
              <a:buFont typeface="Arial" panose="020B0604020202020204" pitchFamily="34" charset="0"/>
              <a:buNone/>
            </a:pPr>
            <a:r>
              <a:rPr lang="en-US" altLang="ko-KR" sz="1050" dirty="0">
                <a:latin typeface="Arial" pitchFamily="34" charset="0"/>
                <a:cs typeface="Arial" pitchFamily="34" charset="0"/>
              </a:rPr>
              <a:t>It must still be used perfectly.</a:t>
            </a:r>
          </a:p>
          <a:p>
            <a:pPr marL="0" indent="0">
              <a:buFont typeface="Arial" panose="020B0604020202020204" pitchFamily="34" charset="0"/>
              <a:buNone/>
            </a:pPr>
            <a:r>
              <a:rPr lang="en-US" altLang="ko-KR" sz="1050" dirty="0">
                <a:latin typeface="Arial" pitchFamily="34" charset="0"/>
                <a:cs typeface="Arial" pitchFamily="34" charset="0"/>
              </a:rPr>
              <a:t>The change must be created !</a:t>
            </a:r>
          </a:p>
          <a:p>
            <a:pPr marL="0" indent="0">
              <a:buFont typeface="Arial" panose="020B0604020202020204" pitchFamily="34" charset="0"/>
              <a:buNone/>
            </a:pPr>
            <a:r>
              <a:rPr lang="en-US" altLang="ko-KR" sz="1050" dirty="0">
                <a:latin typeface="Arial" pitchFamily="34" charset="0"/>
                <a:cs typeface="Arial" pitchFamily="34" charset="0"/>
              </a:rPr>
              <a:t>more detail example in book, if </a:t>
            </a:r>
            <a:r>
              <a:rPr lang="en-US" altLang="ko-KR" sz="1050" dirty="0" err="1">
                <a:latin typeface="Arial" pitchFamily="34" charset="0"/>
                <a:cs typeface="Arial" pitchFamily="34" charset="0"/>
              </a:rPr>
              <a:t>i</a:t>
            </a:r>
            <a:r>
              <a:rPr lang="en-US" altLang="ko-KR" sz="1050" dirty="0">
                <a:latin typeface="Arial" pitchFamily="34" charset="0"/>
                <a:cs typeface="Arial" pitchFamily="34" charset="0"/>
              </a:rPr>
              <a:t> have 20BC and want to pay only 1BC… what should </a:t>
            </a:r>
            <a:r>
              <a:rPr lang="en-US" altLang="ko-KR" sz="1050" dirty="0" err="1">
                <a:latin typeface="Arial" pitchFamily="34" charset="0"/>
                <a:cs typeface="Arial" pitchFamily="34" charset="0"/>
              </a:rPr>
              <a:t>i</a:t>
            </a:r>
            <a:r>
              <a:rPr lang="en-US" altLang="ko-KR" sz="1050" dirty="0">
                <a:latin typeface="Arial" pitchFamily="34" charset="0"/>
                <a:cs typeface="Arial" pitchFamily="34" charset="0"/>
              </a:rPr>
              <a:t> do?</a:t>
            </a:r>
          </a:p>
          <a:p>
            <a:pPr marL="0" indent="0">
              <a:buFont typeface="Arial" panose="020B0604020202020204" pitchFamily="34" charset="0"/>
              <a:buNone/>
            </a:pPr>
            <a:r>
              <a:rPr lang="en-US" altLang="ko-KR" sz="1050" dirty="0">
                <a:latin typeface="Arial" pitchFamily="34" charset="0"/>
                <a:cs typeface="Arial" pitchFamily="34" charset="0"/>
              </a:rPr>
              <a:t>In bitcoin, first, my transaction must use the entire 20BC UTXO,</a:t>
            </a:r>
          </a:p>
          <a:p>
            <a:pPr marL="0" indent="0">
              <a:buFont typeface="Arial" panose="020B0604020202020204" pitchFamily="34" charset="0"/>
              <a:buNone/>
            </a:pPr>
            <a:r>
              <a:rPr lang="en-US" altLang="ko-KR" sz="1050" dirty="0">
                <a:latin typeface="Arial" pitchFamily="34" charset="0"/>
                <a:cs typeface="Arial" pitchFamily="34" charset="0"/>
              </a:rPr>
              <a:t>And create 2 Output</a:t>
            </a:r>
          </a:p>
          <a:p>
            <a:pPr marL="0" indent="0">
              <a:buFont typeface="Arial" panose="020B0604020202020204" pitchFamily="34" charset="0"/>
              <a:buNone/>
            </a:pPr>
            <a:r>
              <a:rPr lang="en-US" altLang="ko-KR" sz="1050" dirty="0">
                <a:latin typeface="Arial" pitchFamily="34" charset="0"/>
                <a:cs typeface="Arial" pitchFamily="34" charset="0"/>
              </a:rPr>
              <a:t>one is 1bitcoin to pay, the other is 19bitcoin in change</a:t>
            </a:r>
          </a:p>
          <a:p>
            <a:pPr marL="0" marR="0" lvl="0" indent="0" algn="l" defTabSz="914400" rtl="0" eaLnBrk="1" fontAlgn="auto" latinLnBrk="1" hangingPunct="1">
              <a:lnSpc>
                <a:spcPct val="100000"/>
              </a:lnSpc>
              <a:spcBef>
                <a:spcPts val="0"/>
              </a:spcBef>
              <a:spcAft>
                <a:spcPts val="0"/>
              </a:spcAft>
              <a:buClrTx/>
              <a:buSzTx/>
              <a:buFont typeface="Arial" panose="020B0604020202020204" pitchFamily="34" charset="0"/>
              <a:buNone/>
              <a:tabLst/>
              <a:defRPr/>
            </a:pPr>
            <a:r>
              <a:rPr lang="en-US" altLang="ko-KR" sz="1050" dirty="0">
                <a:latin typeface="Arial" pitchFamily="34" charset="0"/>
                <a:cs typeface="Arial" pitchFamily="34" charset="0"/>
                <a:sym typeface="Wingdings" panose="05000000000000000000" pitchFamily="2" charset="2"/>
              </a:rPr>
              <a:t>Because of characteristic of output, most transaction will create change output.</a:t>
            </a:r>
            <a:endParaRPr lang="en-US" altLang="ko-KR" sz="1050" dirty="0">
              <a:latin typeface="Arial" pitchFamily="34" charset="0"/>
              <a:cs typeface="Arial" pitchFamily="34" charset="0"/>
            </a:endParaRPr>
          </a:p>
          <a:p>
            <a:pPr marL="0" indent="0">
              <a:buFont typeface="Arial" panose="020B0604020202020204" pitchFamily="34" charset="0"/>
              <a:buNone/>
            </a:pPr>
            <a:endParaRPr lang="en-US" altLang="ko-KR" sz="1050" dirty="0">
              <a:latin typeface="Arial" pitchFamily="34" charset="0"/>
              <a:cs typeface="Arial" pitchFamily="34" charset="0"/>
            </a:endParaRP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6</a:t>
            </a:fld>
            <a:endParaRPr lang="ko-KR" altLang="en-US"/>
          </a:p>
        </p:txBody>
      </p:sp>
    </p:spTree>
    <p:extLst>
      <p:ext uri="{BB962C8B-B14F-4D97-AF65-F5344CB8AC3E}">
        <p14:creationId xmlns:p14="http://schemas.microsoft.com/office/powerpoint/2010/main" val="2057226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t>In reality, we use the bill and if the bill we use is larger than the cost, we will get the change.</a:t>
            </a:r>
          </a:p>
          <a:p>
            <a:pPr marL="0" marR="0" lvl="0" indent="0" algn="l" defTabSz="914400" rtl="0" eaLnBrk="1" fontAlgn="auto" latinLnBrk="1" hangingPunct="1">
              <a:lnSpc>
                <a:spcPct val="100000"/>
              </a:lnSpc>
              <a:spcBef>
                <a:spcPts val="0"/>
              </a:spcBef>
              <a:spcAft>
                <a:spcPts val="0"/>
              </a:spcAft>
              <a:buClrTx/>
              <a:buSzTx/>
              <a:buFontTx/>
              <a:buNone/>
              <a:tabLst/>
              <a:defRPr/>
            </a:pPr>
            <a:endParaRPr lang="en-US" altLang="ko-KR" sz="1200" dirty="0"/>
          </a:p>
          <a:p>
            <a:pPr marL="0" indent="0">
              <a:buFont typeface="Arial" panose="020B0604020202020204" pitchFamily="34" charset="0"/>
              <a:buNone/>
            </a:pPr>
            <a:r>
              <a:rPr lang="en-US" altLang="ko-KR" sz="1100" dirty="0"/>
              <a:t>In bitcoin, a bitcoin transaction must be created from a user’s UTXO in whatever denominations that user has available.</a:t>
            </a:r>
          </a:p>
          <a:p>
            <a:pPr marL="0" indent="0">
              <a:buFont typeface="Arial" panose="020B0604020202020204" pitchFamily="34" charset="0"/>
              <a:buNone/>
            </a:pPr>
            <a:r>
              <a:rPr lang="en-US" altLang="ko-KR" sz="1050" dirty="0">
                <a:latin typeface="Arial" pitchFamily="34" charset="0"/>
                <a:cs typeface="Arial" pitchFamily="34" charset="0"/>
              </a:rPr>
              <a:t>User can not cut an UTXO.</a:t>
            </a:r>
          </a:p>
          <a:p>
            <a:pPr marL="0" indent="0">
              <a:buFont typeface="Arial" panose="020B0604020202020204" pitchFamily="34" charset="0"/>
              <a:buNone/>
            </a:pPr>
            <a:r>
              <a:rPr lang="en-US" altLang="ko-KR" sz="1050" dirty="0">
                <a:latin typeface="Arial" pitchFamily="34" charset="0"/>
                <a:cs typeface="Arial" pitchFamily="34" charset="0"/>
              </a:rPr>
              <a:t>The wallet app will select from the user’s available UTXO to create an amount larger than or equal to the wanted transaction amount.</a:t>
            </a:r>
          </a:p>
          <a:p>
            <a:pPr marL="0" marR="0" lvl="0" indent="0" algn="l" defTabSz="914400" rtl="0" eaLnBrk="1" fontAlgn="auto" latinLnBrk="1" hangingPunct="1">
              <a:lnSpc>
                <a:spcPct val="100000"/>
              </a:lnSpc>
              <a:spcBef>
                <a:spcPts val="0"/>
              </a:spcBef>
              <a:spcAft>
                <a:spcPts val="0"/>
              </a:spcAft>
              <a:buClrTx/>
              <a:buSzTx/>
              <a:buFont typeface="Arial" panose="020B0604020202020204" pitchFamily="34" charset="0"/>
              <a:buNone/>
              <a:tabLst/>
              <a:defRPr/>
            </a:pPr>
            <a:r>
              <a:rPr lang="en-US" altLang="ko-KR" sz="1050" dirty="0">
                <a:latin typeface="Arial" pitchFamily="34" charset="0"/>
                <a:cs typeface="Arial" pitchFamily="34" charset="0"/>
              </a:rPr>
              <a:t>As with reality, the bitcoin app can use several strategies to satisfy the purchase amount: </a:t>
            </a:r>
          </a:p>
          <a:p>
            <a:pPr marL="0" marR="0" lvl="0" indent="0" algn="l" defTabSz="914400" rtl="0" eaLnBrk="1" fontAlgn="auto" latinLnBrk="1" hangingPunct="1">
              <a:lnSpc>
                <a:spcPct val="100000"/>
              </a:lnSpc>
              <a:spcBef>
                <a:spcPts val="0"/>
              </a:spcBef>
              <a:spcAft>
                <a:spcPts val="0"/>
              </a:spcAft>
              <a:buClrTx/>
              <a:buSzTx/>
              <a:buFont typeface="Arial" panose="020B0604020202020204" pitchFamily="34" charset="0"/>
              <a:buNone/>
              <a:tabLst/>
              <a:defRPr/>
            </a:pPr>
            <a:r>
              <a:rPr lang="en-US" altLang="ko-KR" sz="1050" dirty="0">
                <a:latin typeface="Arial" pitchFamily="34" charset="0"/>
                <a:cs typeface="Arial" pitchFamily="34" charset="0"/>
              </a:rPr>
              <a:t>combining several smaller units, finding exact change, or using a single unit larger than the transaction value and making change.</a:t>
            </a:r>
          </a:p>
          <a:p>
            <a:pPr marL="0" marR="0" lvl="0" indent="0" algn="l" defTabSz="914400" rtl="0" eaLnBrk="1" fontAlgn="auto" latinLnBrk="1" hangingPunct="1">
              <a:lnSpc>
                <a:spcPct val="100000"/>
              </a:lnSpc>
              <a:spcBef>
                <a:spcPts val="0"/>
              </a:spcBef>
              <a:spcAft>
                <a:spcPts val="0"/>
              </a:spcAft>
              <a:buClrTx/>
              <a:buSzTx/>
              <a:buFont typeface="Arial" panose="020B0604020202020204" pitchFamily="34" charset="0"/>
              <a:buNone/>
              <a:tabLst/>
              <a:defRPr/>
            </a:pPr>
            <a:r>
              <a:rPr lang="en-US" altLang="ko-KR" sz="1050" dirty="0">
                <a:latin typeface="Arial" pitchFamily="34" charset="0"/>
                <a:cs typeface="Arial" pitchFamily="34" charset="0"/>
              </a:rPr>
              <a:t>And All of this complex work is done by the wallet automatically and invisible to users.</a:t>
            </a:r>
          </a:p>
          <a:p>
            <a:pPr marL="0" marR="0" lvl="0" indent="0" algn="l" defTabSz="914400" rtl="0" eaLnBrk="1" fontAlgn="auto" latinLnBrk="1" hangingPunct="1">
              <a:lnSpc>
                <a:spcPct val="100000"/>
              </a:lnSpc>
              <a:spcBef>
                <a:spcPts val="0"/>
              </a:spcBef>
              <a:spcAft>
                <a:spcPts val="0"/>
              </a:spcAft>
              <a:buClrTx/>
              <a:buSzTx/>
              <a:buFont typeface="Arial" panose="020B0604020202020204" pitchFamily="34" charset="0"/>
              <a:buNone/>
              <a:tabLst/>
              <a:defRPr/>
            </a:pPr>
            <a:endParaRPr lang="en-US" altLang="ko-KR" sz="1050" dirty="0">
              <a:latin typeface="Arial" pitchFamily="34" charset="0"/>
              <a:cs typeface="Arial" pitchFamily="34" charset="0"/>
            </a:endParaRPr>
          </a:p>
          <a:p>
            <a:pPr marL="0" marR="0" lvl="0" indent="0" algn="l" defTabSz="914400" rtl="0" eaLnBrk="1" fontAlgn="auto" latinLnBrk="1" hangingPunct="1">
              <a:lnSpc>
                <a:spcPct val="100000"/>
              </a:lnSpc>
              <a:spcBef>
                <a:spcPts val="0"/>
              </a:spcBef>
              <a:spcAft>
                <a:spcPts val="0"/>
              </a:spcAft>
              <a:buClrTx/>
              <a:buSzTx/>
              <a:buFont typeface="Arial" panose="020B0604020202020204" pitchFamily="34" charset="0"/>
              <a:buNone/>
              <a:tabLst/>
              <a:defRPr/>
            </a:pPr>
            <a:r>
              <a:rPr lang="en-US" altLang="ko-KR" sz="1050" dirty="0">
                <a:latin typeface="Arial" pitchFamily="34" charset="0"/>
                <a:cs typeface="Arial" pitchFamily="34" charset="0"/>
              </a:rPr>
              <a:t>As seen, transaction uses UTXO and creates new UTXO.</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7</a:t>
            </a:fld>
            <a:endParaRPr lang="ko-KR" altLang="en-US"/>
          </a:p>
        </p:txBody>
      </p:sp>
    </p:spTree>
    <p:extLst>
      <p:ext uri="{BB962C8B-B14F-4D97-AF65-F5344CB8AC3E}">
        <p14:creationId xmlns:p14="http://schemas.microsoft.com/office/powerpoint/2010/main" val="1854713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In addition, there is a special type of transaction form.</a:t>
            </a:r>
          </a:p>
          <a:p>
            <a:r>
              <a:rPr lang="en-US" altLang="ko-KR" dirty="0"/>
              <a:t>it is COINBASE transaction.</a:t>
            </a:r>
          </a:p>
          <a:p>
            <a:r>
              <a:rPr lang="en-US" altLang="ko-KR" dirty="0"/>
              <a:t>it is the first transaction in each block and mining incentive.</a:t>
            </a:r>
          </a:p>
          <a:p>
            <a:r>
              <a:rPr lang="en-US" altLang="ko-KR" dirty="0"/>
              <a:t>and it does not use UTXO.</a:t>
            </a:r>
          </a:p>
          <a:p>
            <a:r>
              <a:rPr lang="en-US" altLang="ko-KR" dirty="0"/>
              <a:t>we will see in more detail on p225.</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8</a:t>
            </a:fld>
            <a:endParaRPr lang="ko-KR" altLang="en-US"/>
          </a:p>
        </p:txBody>
      </p:sp>
    </p:spTree>
    <p:extLst>
      <p:ext uri="{BB962C8B-B14F-4D97-AF65-F5344CB8AC3E}">
        <p14:creationId xmlns:p14="http://schemas.microsoft.com/office/powerpoint/2010/main" val="12368402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Second, Transaction Outputs.</a:t>
            </a:r>
          </a:p>
          <a:p>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dirty="0"/>
              <a:t>Every transaction creates outputs, which are recorded on the blockchain.</a:t>
            </a:r>
          </a:p>
          <a:p>
            <a:endParaRPr lang="en-US" altLang="ko-KR" dirty="0"/>
          </a:p>
          <a:p>
            <a:r>
              <a:rPr lang="en-US" altLang="ko-KR" dirty="0"/>
              <a:t>And Almost all of outputs create UTXO.</a:t>
            </a:r>
          </a:p>
          <a:p>
            <a:r>
              <a:rPr lang="en-US" altLang="ko-KR" dirty="0"/>
              <a:t>Not all, there is one exception, it is Data Recording Output.</a:t>
            </a:r>
          </a:p>
          <a:p>
            <a:r>
              <a:rPr lang="en-US" altLang="ko-KR" dirty="0"/>
              <a:t>and we will see in more detail on p155.</a:t>
            </a:r>
          </a:p>
          <a:p>
            <a:endParaRPr lang="en-US" altLang="ko-KR" dirty="0"/>
          </a:p>
          <a:p>
            <a:pPr marL="0" indent="0">
              <a:buFont typeface="Arial" panose="020B0604020202020204" pitchFamily="34" charset="0"/>
              <a:buNone/>
            </a:pPr>
            <a:r>
              <a:rPr lang="en-US" altLang="ko-KR" sz="1200" dirty="0"/>
              <a:t>UTXO are tracked by full node in the UTXO set.</a:t>
            </a:r>
          </a:p>
          <a:p>
            <a:pPr marL="214308" indent="-214308">
              <a:buFont typeface="Arial" panose="020B0604020202020204" pitchFamily="34" charset="0"/>
              <a:buChar char="•"/>
            </a:pPr>
            <a:endParaRPr lang="en-US" altLang="ko-KR" sz="1200" dirty="0"/>
          </a:p>
          <a:p>
            <a:pPr marL="0" indent="0">
              <a:buFont typeface="Arial" panose="020B0604020202020204" pitchFamily="34" charset="0"/>
              <a:buNone/>
            </a:pPr>
            <a:r>
              <a:rPr lang="en-US" altLang="ko-KR" sz="1200" dirty="0"/>
              <a:t>New transactions use one or more of these outputs from the UTXO set.</a:t>
            </a:r>
          </a:p>
          <a:p>
            <a:endParaRPr lang="en-US" altLang="ko-KR" dirty="0"/>
          </a:p>
          <a:p>
            <a:endParaRPr lang="ko-KR" altLang="en-US" dirty="0"/>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9</a:t>
            </a:fld>
            <a:endParaRPr lang="ko-KR" altLang="en-US"/>
          </a:p>
        </p:txBody>
      </p:sp>
    </p:spTree>
    <p:extLst>
      <p:ext uri="{BB962C8B-B14F-4D97-AF65-F5344CB8AC3E}">
        <p14:creationId xmlns:p14="http://schemas.microsoft.com/office/powerpoint/2010/main" val="3227590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Outputs consist of three parts.</a:t>
            </a:r>
          </a:p>
          <a:p>
            <a:endParaRPr lang="en-US" altLang="ko-KR" dirty="0"/>
          </a:p>
          <a:p>
            <a:r>
              <a:rPr lang="en-US" altLang="ko-KR" dirty="0"/>
              <a:t>first, an amount of bitcoin denominated in </a:t>
            </a:r>
            <a:r>
              <a:rPr lang="en-US" altLang="ko-KR" dirty="0" err="1"/>
              <a:t>satoshi</a:t>
            </a:r>
            <a:r>
              <a:rPr lang="en-US" altLang="ko-KR" dirty="0"/>
              <a:t>.</a:t>
            </a:r>
          </a:p>
          <a:p>
            <a:r>
              <a:rPr lang="en-US" altLang="ko-KR" dirty="0"/>
              <a:t>this figure is transaction output format in bitcoin core.</a:t>
            </a:r>
          </a:p>
          <a:p>
            <a:r>
              <a:rPr lang="en-US" altLang="ko-KR" dirty="0"/>
              <a:t>in bitcoin core, it seems “value”</a:t>
            </a:r>
          </a:p>
          <a:p>
            <a:endParaRPr lang="en-US" altLang="ko-KR" dirty="0"/>
          </a:p>
          <a:p>
            <a:r>
              <a:rPr lang="en-US" altLang="ko-KR" dirty="0"/>
              <a:t>second, a cryptographic puzzle is also known Locking script.</a:t>
            </a:r>
          </a:p>
          <a:p>
            <a:r>
              <a:rPr lang="en-US" altLang="ko-KR" dirty="0"/>
              <a:t>in bitcoin core, it seems “</a:t>
            </a:r>
            <a:r>
              <a:rPr lang="en-US" altLang="ko-KR" dirty="0" err="1"/>
              <a:t>scriptPubKey</a:t>
            </a:r>
            <a:r>
              <a:rPr lang="en-US" altLang="ko-KR" dirty="0"/>
              <a:t>” used bitcoin script</a:t>
            </a:r>
          </a:p>
          <a:p>
            <a:r>
              <a:rPr lang="en-US" altLang="ko-KR" dirty="0"/>
              <a:t>about it, we will see in more detail on p131.</a:t>
            </a:r>
          </a:p>
          <a:p>
            <a:endParaRPr lang="en-US" altLang="ko-KR" dirty="0"/>
          </a:p>
          <a:p>
            <a:r>
              <a:rPr lang="en-US" altLang="ko-KR" dirty="0"/>
              <a:t>In book, just say two parts. but, exactly three parts.</a:t>
            </a:r>
          </a:p>
          <a:p>
            <a:r>
              <a:rPr lang="en-US" altLang="ko-KR" dirty="0"/>
              <a:t>I don’t know if they did it on purpose.</a:t>
            </a:r>
          </a:p>
          <a:p>
            <a:r>
              <a:rPr lang="en-US" altLang="ko-KR" dirty="0"/>
              <a:t>but, look at this figure and we will see field “n”.</a:t>
            </a:r>
          </a:p>
          <a:p>
            <a:r>
              <a:rPr lang="en-US" altLang="ko-KR" dirty="0"/>
              <a:t>“n” is a output index, it uses transaction input.</a:t>
            </a:r>
          </a:p>
          <a:p>
            <a:r>
              <a:rPr lang="en-US" altLang="ko-KR" dirty="0"/>
              <a:t>we will see soon next part.</a:t>
            </a:r>
          </a:p>
        </p:txBody>
      </p:sp>
      <p:sp>
        <p:nvSpPr>
          <p:cNvPr id="4" name="슬라이드 번호 개체 틀 3"/>
          <p:cNvSpPr>
            <a:spLocks noGrp="1"/>
          </p:cNvSpPr>
          <p:nvPr>
            <p:ph type="sldNum" sz="quarter" idx="10"/>
          </p:nvPr>
        </p:nvSpPr>
        <p:spPr/>
        <p:txBody>
          <a:bodyPr/>
          <a:lstStyle/>
          <a:p>
            <a:fld id="{B55DB586-1B93-4821-8C94-CDE0176C169D}" type="slidenum">
              <a:rPr lang="ko-KR" altLang="en-US" smtClean="0"/>
              <a:t>10</a:t>
            </a:fld>
            <a:endParaRPr lang="ko-KR" altLang="en-US"/>
          </a:p>
        </p:txBody>
      </p:sp>
    </p:spTree>
    <p:extLst>
      <p:ext uri="{BB962C8B-B14F-4D97-AF65-F5344CB8AC3E}">
        <p14:creationId xmlns:p14="http://schemas.microsoft.com/office/powerpoint/2010/main" val="17087067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직사각형 2">
            <a:extLst>
              <a:ext uri="{FF2B5EF4-FFF2-40B4-BE49-F238E27FC236}">
                <a16:creationId xmlns:a16="http://schemas.microsoft.com/office/drawing/2014/main" id="{CE139B1A-04D9-4519-BB3A-CB90BEE139DF}"/>
              </a:ext>
            </a:extLst>
          </p:cNvPr>
          <p:cNvSpPr/>
          <p:nvPr userDrawn="1"/>
        </p:nvSpPr>
        <p:spPr>
          <a:xfrm>
            <a:off x="18755" y="0"/>
            <a:ext cx="6858000" cy="5143500"/>
          </a:xfrm>
          <a:prstGeom prst="rect">
            <a:avLst/>
          </a:prstGeom>
          <a:solidFill>
            <a:srgbClr val="E6ECEC"/>
          </a:solidFill>
          <a:ln>
            <a:solidFill>
              <a:srgbClr val="E6EC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pic>
        <p:nvPicPr>
          <p:cNvPr id="5" name="그래픽 4">
            <a:extLst>
              <a:ext uri="{FF2B5EF4-FFF2-40B4-BE49-F238E27FC236}">
                <a16:creationId xmlns:a16="http://schemas.microsoft.com/office/drawing/2014/main" id="{7518EDD3-B61E-4081-A933-2402025537D2}"/>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2000" y="1707790"/>
            <a:ext cx="5814000" cy="1224000"/>
          </a:xfrm>
          <a:prstGeom prst="rect">
            <a:avLst/>
          </a:prstGeom>
        </p:spPr>
      </p:pic>
    </p:spTree>
    <p:extLst>
      <p:ext uri="{BB962C8B-B14F-4D97-AF65-F5344CB8AC3E}">
        <p14:creationId xmlns:p14="http://schemas.microsoft.com/office/powerpoint/2010/main" val="2219768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37D59-5EDB-4C39-B697-625748F703B6}" type="datetimeFigureOut">
              <a:rPr lang="en-US" smtClean="0"/>
              <a:t>4/25/2018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2403535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204791"/>
            <a:ext cx="2256235" cy="871537"/>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2681288" y="204791"/>
            <a:ext cx="3833813" cy="438943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076325"/>
            <a:ext cx="2256235" cy="3517900"/>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501824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600450"/>
            <a:ext cx="4114800" cy="425450"/>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344216" y="460375"/>
            <a:ext cx="4114800" cy="30861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a:p>
        </p:txBody>
      </p:sp>
      <p:sp>
        <p:nvSpPr>
          <p:cNvPr id="4" name="Text Placeholder 3"/>
          <p:cNvSpPr>
            <a:spLocks noGrp="1"/>
          </p:cNvSpPr>
          <p:nvPr>
            <p:ph type="body" sz="half" idx="2"/>
          </p:nvPr>
        </p:nvSpPr>
        <p:spPr>
          <a:xfrm>
            <a:off x="1344216" y="4025900"/>
            <a:ext cx="4114800" cy="603250"/>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722440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28108716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206375"/>
            <a:ext cx="154305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206375"/>
            <a:ext cx="451485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4240091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ontent Placeholder 2"/>
          <p:cNvSpPr>
            <a:spLocks noGrp="1"/>
          </p:cNvSpPr>
          <p:nvPr>
            <p:ph idx="10"/>
          </p:nvPr>
        </p:nvSpPr>
        <p:spPr>
          <a:xfrm>
            <a:off x="304410" y="1808264"/>
            <a:ext cx="6372708" cy="2995737"/>
          </a:xfrm>
          <a:prstGeom prst="rect">
            <a:avLst/>
          </a:prstGeom>
        </p:spPr>
        <p:txBody>
          <a:bodyPr lIns="396000" anchor="t"/>
          <a:lstStyle>
            <a:lvl1pPr marL="0" indent="0">
              <a:buNone/>
              <a:defRPr sz="105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7" name="직사각형 6">
            <a:extLst>
              <a:ext uri="{FF2B5EF4-FFF2-40B4-BE49-F238E27FC236}">
                <a16:creationId xmlns:a16="http://schemas.microsoft.com/office/drawing/2014/main" id="{B796EA5C-B0A4-4222-A5FD-DAB3F6E95D01}"/>
              </a:ext>
            </a:extLst>
          </p:cNvPr>
          <p:cNvSpPr/>
          <p:nvPr userDrawn="1"/>
        </p:nvSpPr>
        <p:spPr>
          <a:xfrm>
            <a:off x="5319210" y="20370"/>
            <a:ext cx="1538790" cy="874980"/>
          </a:xfrm>
          <a:prstGeom prst="rect">
            <a:avLst/>
          </a:prstGeom>
          <a:solidFill>
            <a:srgbClr val="E9EFEF"/>
          </a:solidFill>
          <a:ln>
            <a:solidFill>
              <a:srgbClr val="E9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sp>
        <p:nvSpPr>
          <p:cNvPr id="2" name="Title 1"/>
          <p:cNvSpPr>
            <a:spLocks noGrp="1"/>
          </p:cNvSpPr>
          <p:nvPr>
            <p:ph type="title" hasCustomPrompt="1"/>
          </p:nvPr>
        </p:nvSpPr>
        <p:spPr>
          <a:xfrm>
            <a:off x="0" y="0"/>
            <a:ext cx="6858000" cy="884466"/>
          </a:xfrm>
          <a:prstGeom prst="rect">
            <a:avLst/>
          </a:prstGeom>
        </p:spPr>
        <p:txBody>
          <a:bodyPr anchor="ctr"/>
          <a:lstStyle>
            <a:lvl1pPr algn="l">
              <a:defRPr>
                <a:solidFill>
                  <a:schemeClr val="tx1">
                    <a:lumMod val="75000"/>
                    <a:lumOff val="25000"/>
                  </a:schemeClr>
                </a:solidFill>
                <a:latin typeface="Arial" pitchFamily="34" charset="0"/>
                <a:cs typeface="Arial" pitchFamily="34" charset="0"/>
              </a:defRPr>
            </a:lvl1pPr>
          </a:lstStyle>
          <a:p>
            <a:r>
              <a:rPr lang="en-US" altLang="ko-KR" dirty="0"/>
              <a:t> Free PPT _ Click to add title</a:t>
            </a:r>
            <a:endParaRPr lang="ko-KR" altLang="en-US" dirty="0"/>
          </a:p>
        </p:txBody>
      </p:sp>
      <p:sp>
        <p:nvSpPr>
          <p:cNvPr id="8" name="직사각형 7">
            <a:extLst>
              <a:ext uri="{FF2B5EF4-FFF2-40B4-BE49-F238E27FC236}">
                <a16:creationId xmlns:a16="http://schemas.microsoft.com/office/drawing/2014/main" id="{A3883575-5F0D-4966-B747-6C434F54F589}"/>
              </a:ext>
            </a:extLst>
          </p:cNvPr>
          <p:cNvSpPr/>
          <p:nvPr userDrawn="1"/>
        </p:nvSpPr>
        <p:spPr>
          <a:xfrm>
            <a:off x="6318321" y="930206"/>
            <a:ext cx="486054"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sp>
        <p:nvSpPr>
          <p:cNvPr id="4" name="Content Placeholder 2"/>
          <p:cNvSpPr>
            <a:spLocks noGrp="1"/>
          </p:cNvSpPr>
          <p:nvPr>
            <p:ph idx="1"/>
          </p:nvPr>
        </p:nvSpPr>
        <p:spPr>
          <a:xfrm>
            <a:off x="296652" y="1131590"/>
            <a:ext cx="6372708" cy="460648"/>
          </a:xfrm>
          <a:prstGeom prst="rect">
            <a:avLst/>
          </a:prstGeom>
        </p:spPr>
        <p:txBody>
          <a:bodyPr anchor="ctr"/>
          <a:lstStyle>
            <a:lvl1pPr marL="0" indent="0">
              <a:buNone/>
              <a:defRPr sz="15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Tree>
    <p:extLst>
      <p:ext uri="{BB962C8B-B14F-4D97-AF65-F5344CB8AC3E}">
        <p14:creationId xmlns:p14="http://schemas.microsoft.com/office/powerpoint/2010/main" val="114694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14754" y="0"/>
            <a:ext cx="5643246" cy="884466"/>
          </a:xfrm>
          <a:prstGeom prst="rect">
            <a:avLst/>
          </a:prstGeom>
        </p:spPr>
        <p:txBody>
          <a:bodyPr anchor="ctr"/>
          <a:lstStyle>
            <a:lvl1pPr algn="l">
              <a:defRPr>
                <a:solidFill>
                  <a:schemeClr val="tx1">
                    <a:lumMod val="75000"/>
                    <a:lumOff val="25000"/>
                  </a:schemeClr>
                </a:solidFill>
                <a:latin typeface="Arial" pitchFamily="34" charset="0"/>
                <a:cs typeface="Arial" pitchFamily="34" charset="0"/>
              </a:defRPr>
            </a:lvl1pPr>
          </a:lstStyle>
          <a:p>
            <a:r>
              <a:rPr lang="en-US" altLang="ko-KR" dirty="0"/>
              <a:t>Free PPT _ Click to add title</a:t>
            </a:r>
            <a:endParaRPr lang="ko-KR" altLang="en-US" dirty="0"/>
          </a:p>
        </p:txBody>
      </p:sp>
      <p:sp>
        <p:nvSpPr>
          <p:cNvPr id="4" name="Content Placeholder 2"/>
          <p:cNvSpPr>
            <a:spLocks noGrp="1"/>
          </p:cNvSpPr>
          <p:nvPr>
            <p:ph idx="1"/>
          </p:nvPr>
        </p:nvSpPr>
        <p:spPr>
          <a:xfrm>
            <a:off x="1484784" y="987574"/>
            <a:ext cx="5184576" cy="460648"/>
          </a:xfrm>
          <a:prstGeom prst="rect">
            <a:avLst/>
          </a:prstGeom>
        </p:spPr>
        <p:txBody>
          <a:bodyPr anchor="ctr"/>
          <a:lstStyle>
            <a:lvl1pPr marL="0" indent="0">
              <a:buNone/>
              <a:defRPr sz="15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5" name="Content Placeholder 2"/>
          <p:cNvSpPr>
            <a:spLocks noGrp="1"/>
          </p:cNvSpPr>
          <p:nvPr>
            <p:ph idx="10"/>
          </p:nvPr>
        </p:nvSpPr>
        <p:spPr>
          <a:xfrm>
            <a:off x="1492542" y="1664248"/>
            <a:ext cx="5184576" cy="2995737"/>
          </a:xfrm>
          <a:prstGeom prst="rect">
            <a:avLst/>
          </a:prstGeom>
        </p:spPr>
        <p:txBody>
          <a:bodyPr lIns="396000" anchor="t"/>
          <a:lstStyle>
            <a:lvl1pPr marL="0" indent="0">
              <a:buNone/>
              <a:defRPr sz="105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6" name="직사각형 5">
            <a:extLst>
              <a:ext uri="{FF2B5EF4-FFF2-40B4-BE49-F238E27FC236}">
                <a16:creationId xmlns:a16="http://schemas.microsoft.com/office/drawing/2014/main" id="{4EB4BD96-FCFC-4CAC-9CEF-37BA758E79CA}"/>
              </a:ext>
            </a:extLst>
          </p:cNvPr>
          <p:cNvSpPr/>
          <p:nvPr userDrawn="1"/>
        </p:nvSpPr>
        <p:spPr>
          <a:xfrm>
            <a:off x="22867" y="9486"/>
            <a:ext cx="1083877" cy="978088"/>
          </a:xfrm>
          <a:prstGeom prst="rect">
            <a:avLst/>
          </a:prstGeom>
          <a:solidFill>
            <a:srgbClr val="E6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spTree>
    <p:extLst>
      <p:ext uri="{BB962C8B-B14F-4D97-AF65-F5344CB8AC3E}">
        <p14:creationId xmlns:p14="http://schemas.microsoft.com/office/powerpoint/2010/main" val="922808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598616"/>
            <a:ext cx="5829300" cy="1101725"/>
          </a:xfrm>
        </p:spPr>
        <p:txBody>
          <a:bodyPr/>
          <a:lstStyle/>
          <a:p>
            <a:r>
              <a:rPr lang="en-US"/>
              <a:t>Click to edit Master title style</a:t>
            </a:r>
          </a:p>
        </p:txBody>
      </p:sp>
      <p:sp>
        <p:nvSpPr>
          <p:cNvPr id="3" name="Subtitle 2"/>
          <p:cNvSpPr>
            <a:spLocks noGrp="1"/>
          </p:cNvSpPr>
          <p:nvPr>
            <p:ph type="subTitle" idx="1"/>
          </p:nvPr>
        </p:nvSpPr>
        <p:spPr>
          <a:xfrm>
            <a:off x="1028700" y="2914650"/>
            <a:ext cx="4800600" cy="1314450"/>
          </a:xfrm>
        </p:spPr>
        <p:txBody>
          <a:bodyPr/>
          <a:lstStyle>
            <a:lvl1pPr marL="0" indent="0" algn="ctr">
              <a:buNone/>
              <a:defRPr>
                <a:solidFill>
                  <a:schemeClr val="tx1">
                    <a:tint val="7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937D59-5EDB-4C39-B697-625748F703B6}"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1895959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815133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3305175"/>
            <a:ext cx="5829300" cy="1022350"/>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541735" y="2179641"/>
            <a:ext cx="5829300" cy="1125537"/>
          </a:xfrm>
        </p:spPr>
        <p:txBody>
          <a:bodyPr anchor="b"/>
          <a:lstStyle>
            <a:lvl1pPr marL="0" indent="0">
              <a:buNone/>
              <a:defRPr sz="1500">
                <a:solidFill>
                  <a:schemeClr val="tx1">
                    <a:tint val="75000"/>
                  </a:schemeClr>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937D59-5EDB-4C39-B697-625748F703B6}"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1860431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1200153"/>
            <a:ext cx="3028950" cy="339407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1200153"/>
            <a:ext cx="3028950" cy="339407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937D59-5EDB-4C39-B697-625748F703B6}"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3505802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1150938"/>
            <a:ext cx="3030141" cy="4810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342901" y="1631953"/>
            <a:ext cx="3030141" cy="296227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1150938"/>
            <a:ext cx="3031331" cy="4810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83770" y="1631953"/>
            <a:ext cx="3031331" cy="296227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937D59-5EDB-4C39-B697-625748F703B6}" type="datetimeFigureOut">
              <a:rPr lang="en-US" smtClean="0"/>
              <a:t>4/25/2018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353879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937D59-5EDB-4C39-B697-625748F703B6}" type="datetimeFigureOut">
              <a:rPr lang="en-US" smtClean="0"/>
              <a:t>4/25/2018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1DC1F-5561-484E-AB46-68C682854F61}" type="slidenum">
              <a:rPr lang="en-US" smtClean="0"/>
              <a:t>‹#›</a:t>
            </a:fld>
            <a:endParaRPr lang="en-US"/>
          </a:p>
        </p:txBody>
      </p:sp>
    </p:spTree>
    <p:extLst>
      <p:ext uri="{BB962C8B-B14F-4D97-AF65-F5344CB8AC3E}">
        <p14:creationId xmlns:p14="http://schemas.microsoft.com/office/powerpoint/2010/main" val="11505109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2391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xStyles>
    <p:titleStyle>
      <a:lvl1pPr algn="ctr" defTabSz="685783" rtl="0" eaLnBrk="1" latinLnBrk="1" hangingPunct="1">
        <a:spcBef>
          <a:spcPct val="0"/>
        </a:spcBef>
        <a:buNone/>
        <a:defRPr sz="2700" b="1" kern="1200">
          <a:solidFill>
            <a:schemeClr val="tx1"/>
          </a:solidFill>
          <a:latin typeface="Arial" pitchFamily="34" charset="0"/>
          <a:ea typeface="+mj-ea"/>
          <a:cs typeface="Arial" pitchFamily="34" charset="0"/>
        </a:defRPr>
      </a:lvl1pPr>
    </p:titleStyle>
    <p:bodyStyle>
      <a:lvl1pPr marL="257168" indent="-257168" algn="l" defTabSz="685783" rtl="0" eaLnBrk="1" latinLnBrk="1" hangingPunct="1">
        <a:spcBef>
          <a:spcPct val="20000"/>
        </a:spcBef>
        <a:buFont typeface="Arial" pitchFamily="34" charset="0"/>
        <a:buChar char="•"/>
        <a:defRPr sz="2400" kern="1200">
          <a:solidFill>
            <a:schemeClr val="tx1"/>
          </a:solidFill>
          <a:latin typeface="+mn-lt"/>
          <a:ea typeface="+mn-ea"/>
          <a:cs typeface="+mn-cs"/>
        </a:defRPr>
      </a:lvl1pPr>
      <a:lvl2pPr marL="557199" indent="-214308" algn="l" defTabSz="685783" rtl="0" eaLnBrk="1" latinLnBrk="1" hangingPunct="1">
        <a:spcBef>
          <a:spcPct val="20000"/>
        </a:spcBef>
        <a:buFont typeface="Arial" pitchFamily="34" charset="0"/>
        <a:buChar char="–"/>
        <a:defRPr sz="2100" kern="1200">
          <a:solidFill>
            <a:schemeClr val="tx1"/>
          </a:solidFill>
          <a:latin typeface="+mn-lt"/>
          <a:ea typeface="+mn-ea"/>
          <a:cs typeface="+mn-cs"/>
        </a:defRPr>
      </a:lvl2pPr>
      <a:lvl3pPr marL="857228" indent="-171446" algn="l" defTabSz="685783" rtl="0" eaLnBrk="1" latinLnBrk="1" hangingPunct="1">
        <a:spcBef>
          <a:spcPct val="20000"/>
        </a:spcBef>
        <a:buFont typeface="Arial" pitchFamily="34" charset="0"/>
        <a:buChar char="•"/>
        <a:defRPr sz="1800" kern="1200">
          <a:solidFill>
            <a:schemeClr val="tx1"/>
          </a:solidFill>
          <a:latin typeface="+mn-lt"/>
          <a:ea typeface="+mn-ea"/>
          <a:cs typeface="+mn-cs"/>
        </a:defRPr>
      </a:lvl3pPr>
      <a:lvl4pPr marL="1200120"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4pPr>
      <a:lvl5pPr marL="1543012"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5pPr>
      <a:lvl6pPr marL="1885903"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ko-KR"/>
      </a:defPPr>
      <a:lvl1pPr marL="0" algn="l" defTabSz="685783" rtl="0" eaLnBrk="1" latinLnBrk="1" hangingPunct="1">
        <a:defRPr sz="1350" kern="1200">
          <a:solidFill>
            <a:schemeClr val="tx1"/>
          </a:solidFill>
          <a:latin typeface="+mn-lt"/>
          <a:ea typeface="+mn-ea"/>
          <a:cs typeface="+mn-cs"/>
        </a:defRPr>
      </a:lvl1pPr>
      <a:lvl2pPr marL="342892" algn="l" defTabSz="685783" rtl="0" eaLnBrk="1" latinLnBrk="1" hangingPunct="1">
        <a:defRPr sz="1350" kern="1200">
          <a:solidFill>
            <a:schemeClr val="tx1"/>
          </a:solidFill>
          <a:latin typeface="+mn-lt"/>
          <a:ea typeface="+mn-ea"/>
          <a:cs typeface="+mn-cs"/>
        </a:defRPr>
      </a:lvl2pPr>
      <a:lvl3pPr marL="685783" algn="l" defTabSz="685783" rtl="0" eaLnBrk="1" latinLnBrk="1" hangingPunct="1">
        <a:defRPr sz="1350" kern="1200">
          <a:solidFill>
            <a:schemeClr val="tx1"/>
          </a:solidFill>
          <a:latin typeface="+mn-lt"/>
          <a:ea typeface="+mn-ea"/>
          <a:cs typeface="+mn-cs"/>
        </a:defRPr>
      </a:lvl3pPr>
      <a:lvl4pPr marL="1028675" algn="l" defTabSz="685783" rtl="0" eaLnBrk="1" latinLnBrk="1" hangingPunct="1">
        <a:defRPr sz="1350" kern="1200">
          <a:solidFill>
            <a:schemeClr val="tx1"/>
          </a:solidFill>
          <a:latin typeface="+mn-lt"/>
          <a:ea typeface="+mn-ea"/>
          <a:cs typeface="+mn-cs"/>
        </a:defRPr>
      </a:lvl4pPr>
      <a:lvl5pPr marL="1371566" algn="l" defTabSz="685783" rtl="0" eaLnBrk="1" latinLnBrk="1" hangingPunct="1">
        <a:defRPr sz="1350" kern="1200">
          <a:solidFill>
            <a:schemeClr val="tx1"/>
          </a:solidFill>
          <a:latin typeface="+mn-lt"/>
          <a:ea typeface="+mn-ea"/>
          <a:cs typeface="+mn-cs"/>
        </a:defRPr>
      </a:lvl5pPr>
      <a:lvl6pPr marL="1714457" algn="l" defTabSz="685783" rtl="0" eaLnBrk="1" latinLnBrk="1" hangingPunct="1">
        <a:defRPr sz="1350" kern="1200">
          <a:solidFill>
            <a:schemeClr val="tx1"/>
          </a:solidFill>
          <a:latin typeface="+mn-lt"/>
          <a:ea typeface="+mn-ea"/>
          <a:cs typeface="+mn-cs"/>
        </a:defRPr>
      </a:lvl6pPr>
      <a:lvl7pPr marL="2057348" algn="l" defTabSz="685783" rtl="0" eaLnBrk="1" latinLnBrk="1" hangingPunct="1">
        <a:defRPr sz="1350" kern="1200">
          <a:solidFill>
            <a:schemeClr val="tx1"/>
          </a:solidFill>
          <a:latin typeface="+mn-lt"/>
          <a:ea typeface="+mn-ea"/>
          <a:cs typeface="+mn-cs"/>
        </a:defRPr>
      </a:lvl7pPr>
      <a:lvl8pPr marL="2400240" algn="l" defTabSz="685783" rtl="0" eaLnBrk="1" latinLnBrk="1" hangingPunct="1">
        <a:defRPr sz="1350" kern="1200">
          <a:solidFill>
            <a:schemeClr val="tx1"/>
          </a:solidFill>
          <a:latin typeface="+mn-lt"/>
          <a:ea typeface="+mn-ea"/>
          <a:cs typeface="+mn-cs"/>
        </a:defRPr>
      </a:lvl8pPr>
      <a:lvl9pPr marL="2743132" algn="l" defTabSz="685783" rtl="0" eaLnBrk="1" latinLnBrk="1"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206375"/>
            <a:ext cx="61722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1200153"/>
            <a:ext cx="61722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4767266"/>
            <a:ext cx="1600200" cy="274637"/>
          </a:xfrm>
          <a:prstGeom prst="rect">
            <a:avLst/>
          </a:prstGeom>
        </p:spPr>
        <p:txBody>
          <a:bodyPr vert="horz" lIns="91440" tIns="45720" rIns="91440" bIns="45720" rtlCol="0" anchor="ctr"/>
          <a:lstStyle>
            <a:lvl1pPr algn="l">
              <a:defRPr sz="900">
                <a:solidFill>
                  <a:schemeClr val="tx1">
                    <a:tint val="75000"/>
                  </a:schemeClr>
                </a:solidFill>
              </a:defRPr>
            </a:lvl1pPr>
          </a:lstStyle>
          <a:p>
            <a:fld id="{63937D59-5EDB-4C39-B697-625748F703B6}" type="datetimeFigureOut">
              <a:rPr lang="en-US" smtClean="0"/>
              <a:t>4/25/2018</a:t>
            </a:fld>
            <a:endParaRPr lang="en-US"/>
          </a:p>
        </p:txBody>
      </p:sp>
      <p:sp>
        <p:nvSpPr>
          <p:cNvPr id="5" name="Footer Placeholder 4"/>
          <p:cNvSpPr>
            <a:spLocks noGrp="1"/>
          </p:cNvSpPr>
          <p:nvPr>
            <p:ph type="ftr" sz="quarter" idx="3"/>
          </p:nvPr>
        </p:nvSpPr>
        <p:spPr>
          <a:xfrm>
            <a:off x="2343150" y="4767266"/>
            <a:ext cx="2171700" cy="27463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4767266"/>
            <a:ext cx="1600200" cy="274637"/>
          </a:xfrm>
          <a:prstGeom prst="rect">
            <a:avLst/>
          </a:prstGeom>
        </p:spPr>
        <p:txBody>
          <a:bodyPr vert="horz" lIns="91440" tIns="45720" rIns="91440" bIns="45720" rtlCol="0" anchor="ctr"/>
          <a:lstStyle>
            <a:lvl1pPr algn="r">
              <a:defRPr sz="900">
                <a:solidFill>
                  <a:schemeClr val="tx1">
                    <a:tint val="75000"/>
                  </a:schemeClr>
                </a:solidFill>
              </a:defRPr>
            </a:lvl1pPr>
          </a:lstStyle>
          <a:p>
            <a:fld id="{0F31DC1F-5561-484E-AB46-68C682854F61}" type="slidenum">
              <a:rPr lang="en-US" smtClean="0"/>
              <a:t>‹#›</a:t>
            </a:fld>
            <a:endParaRPr lang="en-US"/>
          </a:p>
        </p:txBody>
      </p:sp>
    </p:spTree>
    <p:extLst>
      <p:ext uri="{BB962C8B-B14F-4D97-AF65-F5344CB8AC3E}">
        <p14:creationId xmlns:p14="http://schemas.microsoft.com/office/powerpoint/2010/main" val="262123990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685783" rtl="0" eaLnBrk="1" latinLnBrk="0" hangingPunct="1">
        <a:spcBef>
          <a:spcPct val="0"/>
        </a:spcBef>
        <a:buNone/>
        <a:defRPr sz="3300" kern="1200">
          <a:solidFill>
            <a:schemeClr val="tx1"/>
          </a:solidFill>
          <a:latin typeface="+mj-lt"/>
          <a:ea typeface="+mj-ea"/>
          <a:cs typeface="+mj-cs"/>
        </a:defRPr>
      </a:lvl1pPr>
    </p:titleStyle>
    <p:bodyStyle>
      <a:lvl1pPr marL="257168" indent="-257168" algn="l" defTabSz="685783"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199" indent="-214308" algn="l" defTabSz="685783"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28" indent="-171446" algn="l" defTabSz="685783"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20"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12"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03"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3"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14618" y="3003799"/>
            <a:ext cx="6858000" cy="1384995"/>
          </a:xfrm>
          <a:prstGeom prst="rect">
            <a:avLst/>
          </a:prstGeom>
          <a:noFill/>
          <a:ln w="9525">
            <a:noFill/>
            <a:miter lim="800000"/>
            <a:headEnd/>
            <a:tailEnd/>
          </a:ln>
        </p:spPr>
        <p:txBody>
          <a:bodyPr wrap="square">
            <a:spAutoFit/>
          </a:bodyPr>
          <a:lstStyle/>
          <a:p>
            <a:pPr algn="ctr"/>
            <a:r>
              <a:rPr lang="en-US" altLang="ko-KR" sz="2400" b="1" dirty="0">
                <a:solidFill>
                  <a:schemeClr val="tx1">
                    <a:lumMod val="75000"/>
                    <a:lumOff val="25000"/>
                  </a:schemeClr>
                </a:solidFill>
                <a:latin typeface="Arial" pitchFamily="34" charset="0"/>
                <a:ea typeface="맑은 고딕" pitchFamily="50" charset="-127"/>
                <a:cs typeface="Arial" pitchFamily="34" charset="0"/>
              </a:rPr>
              <a:t>Mastering Bitcoin</a:t>
            </a:r>
          </a:p>
          <a:p>
            <a:pPr algn="ctr"/>
            <a:endParaRPr lang="en-US" altLang="ko-KR" sz="1500" b="1" dirty="0">
              <a:solidFill>
                <a:schemeClr val="tx1">
                  <a:lumMod val="75000"/>
                  <a:lumOff val="25000"/>
                </a:schemeClr>
              </a:solidFill>
              <a:latin typeface="Arial" pitchFamily="34" charset="0"/>
              <a:ea typeface="맑은 고딕" pitchFamily="50" charset="-127"/>
              <a:cs typeface="Arial" pitchFamily="34" charset="0"/>
            </a:endParaRPr>
          </a:p>
          <a:p>
            <a:pPr algn="ctr"/>
            <a:r>
              <a:rPr lang="en-US" altLang="ko-KR" sz="1500" b="1" dirty="0">
                <a:solidFill>
                  <a:schemeClr val="tx1">
                    <a:lumMod val="75000"/>
                    <a:lumOff val="25000"/>
                  </a:schemeClr>
                </a:solidFill>
                <a:latin typeface="Arial" pitchFamily="34" charset="0"/>
                <a:ea typeface="맑은 고딕" pitchFamily="50" charset="-127"/>
                <a:cs typeface="Arial" pitchFamily="34" charset="0"/>
              </a:rPr>
              <a:t>6. Transactions</a:t>
            </a:r>
          </a:p>
          <a:p>
            <a:pPr algn="ctr"/>
            <a:endParaRPr lang="en-US" altLang="ko-KR" sz="1500" b="1" dirty="0">
              <a:solidFill>
                <a:schemeClr val="tx1">
                  <a:lumMod val="75000"/>
                  <a:lumOff val="25000"/>
                </a:schemeClr>
              </a:solidFill>
              <a:latin typeface="Arial" pitchFamily="34" charset="0"/>
              <a:ea typeface="맑은 고딕" pitchFamily="50" charset="-127"/>
              <a:cs typeface="Arial" pitchFamily="34" charset="0"/>
            </a:endParaRPr>
          </a:p>
          <a:p>
            <a:pPr algn="ctr"/>
            <a:r>
              <a:rPr lang="ko-KR" altLang="en-US" sz="1500" b="1" dirty="0">
                <a:solidFill>
                  <a:schemeClr val="tx1">
                    <a:lumMod val="75000"/>
                    <a:lumOff val="25000"/>
                  </a:schemeClr>
                </a:solidFill>
                <a:latin typeface="Arial" pitchFamily="34" charset="0"/>
                <a:ea typeface="맑은 고딕" pitchFamily="50" charset="-127"/>
                <a:cs typeface="Arial" pitchFamily="34" charset="0"/>
              </a:rPr>
              <a:t>명지대학교 컴퓨터공학과 윤성하</a:t>
            </a:r>
            <a:endParaRPr lang="en-US" altLang="ko-KR" sz="1500" b="1" dirty="0">
              <a:solidFill>
                <a:schemeClr val="tx1">
                  <a:lumMod val="75000"/>
                  <a:lumOff val="25000"/>
                </a:schemeClr>
              </a:solidFill>
              <a:latin typeface="Arial" pitchFamily="34" charset="0"/>
              <a:ea typeface="맑은 고딕" pitchFamily="50" charset="-127"/>
              <a:cs typeface="Arial" pitchFamily="34" charset="0"/>
            </a:endParaRPr>
          </a:p>
        </p:txBody>
      </p:sp>
    </p:spTree>
    <p:extLst>
      <p:ext uri="{BB962C8B-B14F-4D97-AF65-F5344CB8AC3E}">
        <p14:creationId xmlns:p14="http://schemas.microsoft.com/office/powerpoint/2010/main" val="303447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Output format</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843308"/>
          </a:xfrm>
        </p:spPr>
        <p:txBody>
          <a:bodyPr>
            <a:spAutoFit/>
          </a:bodyPr>
          <a:lstStyle/>
          <a:p>
            <a:pPr marL="214308" indent="-214308">
              <a:buFont typeface="Arial" panose="020B0604020202020204" pitchFamily="34" charset="0"/>
              <a:buChar char="•"/>
            </a:pPr>
            <a:r>
              <a:rPr lang="en-US" altLang="ko-KR" sz="1100" dirty="0"/>
              <a:t>Transaction outputs consist of three parts</a:t>
            </a:r>
          </a:p>
          <a:p>
            <a:pPr marL="728649" lvl="1" indent="-171450">
              <a:buFontTx/>
              <a:buChar char="-"/>
            </a:pPr>
            <a:r>
              <a:rPr lang="en-US" altLang="ko-KR" sz="1050" dirty="0">
                <a:latin typeface="Arial" pitchFamily="34" charset="0"/>
                <a:cs typeface="Arial" pitchFamily="34" charset="0"/>
              </a:rPr>
              <a:t>An amount of bitcoin denominated in SATOSHI: value</a:t>
            </a:r>
          </a:p>
          <a:p>
            <a:pPr marL="728649" lvl="1" indent="-171450">
              <a:buFontTx/>
              <a:buChar char="-"/>
            </a:pPr>
            <a:r>
              <a:rPr lang="en-US" altLang="ko-KR" sz="1050" dirty="0">
                <a:latin typeface="Arial" pitchFamily="34" charset="0"/>
                <a:cs typeface="Arial" pitchFamily="34" charset="0"/>
              </a:rPr>
              <a:t>A cryptographic puzzle (Locking script): </a:t>
            </a:r>
            <a:r>
              <a:rPr lang="en-US" altLang="ko-KR" sz="1050" dirty="0" err="1">
                <a:latin typeface="Arial" pitchFamily="34" charset="0"/>
                <a:cs typeface="Arial" pitchFamily="34" charset="0"/>
              </a:rPr>
              <a:t>scriptPubKey</a:t>
            </a:r>
            <a:endParaRPr lang="en-US" altLang="ko-KR" sz="1050" dirty="0">
              <a:latin typeface="Arial" pitchFamily="34" charset="0"/>
              <a:cs typeface="Arial" pitchFamily="34" charset="0"/>
            </a:endParaRPr>
          </a:p>
          <a:p>
            <a:pPr marL="728649" lvl="1" indent="-171450">
              <a:buFontTx/>
              <a:buChar char="-"/>
            </a:pPr>
            <a:r>
              <a:rPr lang="en-US" altLang="ko-KR" sz="1050" dirty="0">
                <a:latin typeface="Arial" pitchFamily="34" charset="0"/>
                <a:cs typeface="Arial" pitchFamily="34" charset="0"/>
              </a:rPr>
              <a:t>An Output index: n</a:t>
            </a:r>
          </a:p>
        </p:txBody>
      </p:sp>
      <p:sp>
        <p:nvSpPr>
          <p:cNvPr id="3" name="Title 2"/>
          <p:cNvSpPr>
            <a:spLocks noGrp="1"/>
          </p:cNvSpPr>
          <p:nvPr>
            <p:ph type="title"/>
          </p:nvPr>
        </p:nvSpPr>
        <p:spPr/>
        <p:txBody>
          <a:bodyPr/>
          <a:lstStyle/>
          <a:p>
            <a:r>
              <a:rPr lang="en-US" dirty="0"/>
              <a:t> Transaction Outputs</a:t>
            </a:r>
          </a:p>
        </p:txBody>
      </p:sp>
      <p:pic>
        <p:nvPicPr>
          <p:cNvPr id="6" name="그림 5">
            <a:extLst>
              <a:ext uri="{FF2B5EF4-FFF2-40B4-BE49-F238E27FC236}">
                <a16:creationId xmlns:a16="http://schemas.microsoft.com/office/drawing/2014/main" id="{144E5904-D0B8-4608-9DAA-CF97B9B302A3}"/>
              </a:ext>
            </a:extLst>
          </p:cNvPr>
          <p:cNvPicPr>
            <a:picLocks noChangeAspect="1"/>
          </p:cNvPicPr>
          <p:nvPr/>
        </p:nvPicPr>
        <p:blipFill rotWithShape="1">
          <a:blip r:embed="rId3"/>
          <a:srcRect t="42278"/>
          <a:stretch/>
        </p:blipFill>
        <p:spPr>
          <a:xfrm>
            <a:off x="654906" y="2190922"/>
            <a:ext cx="5548188" cy="2520280"/>
          </a:xfrm>
          <a:prstGeom prst="rect">
            <a:avLst/>
          </a:prstGeom>
        </p:spPr>
      </p:pic>
    </p:spTree>
    <p:extLst>
      <p:ext uri="{BB962C8B-B14F-4D97-AF65-F5344CB8AC3E}">
        <p14:creationId xmlns:p14="http://schemas.microsoft.com/office/powerpoint/2010/main" val="711537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Output Serialization</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1394228"/>
          </a:xfrm>
        </p:spPr>
        <p:txBody>
          <a:bodyPr>
            <a:spAutoFit/>
          </a:bodyPr>
          <a:lstStyle/>
          <a:p>
            <a:pPr marL="214308" indent="-214308">
              <a:buFont typeface="Arial" panose="020B0604020202020204" pitchFamily="34" charset="0"/>
              <a:buChar char="•"/>
            </a:pPr>
            <a:r>
              <a:rPr lang="en-US" altLang="ko-KR" sz="1100" dirty="0"/>
              <a:t>When transactions are transmitted over the network or exchanged between apps, they are serialized.</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Serialization is the process of converting the internal representation of a data structure into a format that can be transmitted on byte at a time (Byte Stream)</a:t>
            </a:r>
          </a:p>
          <a:p>
            <a:pPr marL="728649" lvl="1" indent="-171450">
              <a:buFontTx/>
              <a:buChar char="-"/>
            </a:pPr>
            <a:r>
              <a:rPr lang="en-US" altLang="ko-KR" sz="1050" dirty="0">
                <a:latin typeface="Arial" pitchFamily="34" charset="0"/>
                <a:cs typeface="Arial" pitchFamily="34" charset="0"/>
              </a:rPr>
              <a:t>For transmission over a network </a:t>
            </a:r>
          </a:p>
          <a:p>
            <a:pPr marL="728649" lvl="1" indent="-171450">
              <a:buFontTx/>
              <a:buChar char="-"/>
            </a:pPr>
            <a:r>
              <a:rPr lang="en-US" altLang="ko-KR" sz="1050" dirty="0">
                <a:latin typeface="Arial" pitchFamily="34" charset="0"/>
                <a:cs typeface="Arial" pitchFamily="34" charset="0"/>
              </a:rPr>
              <a:t>For storage in a file.</a:t>
            </a:r>
          </a:p>
        </p:txBody>
      </p:sp>
      <p:sp>
        <p:nvSpPr>
          <p:cNvPr id="3" name="Title 2"/>
          <p:cNvSpPr>
            <a:spLocks noGrp="1"/>
          </p:cNvSpPr>
          <p:nvPr>
            <p:ph type="title"/>
          </p:nvPr>
        </p:nvSpPr>
        <p:spPr/>
        <p:txBody>
          <a:bodyPr/>
          <a:lstStyle/>
          <a:p>
            <a:r>
              <a:rPr lang="en-US" dirty="0"/>
              <a:t> Transaction Outputs</a:t>
            </a:r>
          </a:p>
        </p:txBody>
      </p:sp>
    </p:spTree>
    <p:extLst>
      <p:ext uri="{BB962C8B-B14F-4D97-AF65-F5344CB8AC3E}">
        <p14:creationId xmlns:p14="http://schemas.microsoft.com/office/powerpoint/2010/main" val="4253141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Output Serialization</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261610"/>
          </a:xfrm>
        </p:spPr>
        <p:txBody>
          <a:bodyPr>
            <a:spAutoFit/>
          </a:bodyPr>
          <a:lstStyle/>
          <a:p>
            <a:pPr marL="214308" indent="-214308">
              <a:buFont typeface="Arial" panose="020B0604020202020204" pitchFamily="34" charset="0"/>
              <a:buChar char="•"/>
            </a:pPr>
            <a:r>
              <a:rPr lang="en-US" altLang="ko-KR" sz="1100" dirty="0"/>
              <a:t>Example</a:t>
            </a:r>
          </a:p>
        </p:txBody>
      </p:sp>
      <p:sp>
        <p:nvSpPr>
          <p:cNvPr id="3" name="Title 2"/>
          <p:cNvSpPr>
            <a:spLocks noGrp="1"/>
          </p:cNvSpPr>
          <p:nvPr>
            <p:ph type="title"/>
          </p:nvPr>
        </p:nvSpPr>
        <p:spPr/>
        <p:txBody>
          <a:bodyPr/>
          <a:lstStyle/>
          <a:p>
            <a:r>
              <a:rPr lang="en-US" dirty="0"/>
              <a:t> Transaction Outputs</a:t>
            </a:r>
          </a:p>
        </p:txBody>
      </p:sp>
      <p:pic>
        <p:nvPicPr>
          <p:cNvPr id="6" name="그림 5">
            <a:extLst>
              <a:ext uri="{FF2B5EF4-FFF2-40B4-BE49-F238E27FC236}">
                <a16:creationId xmlns:a16="http://schemas.microsoft.com/office/drawing/2014/main" id="{1C56020D-3DAA-48A1-A58F-2CF2D614B1C6}"/>
              </a:ext>
            </a:extLst>
          </p:cNvPr>
          <p:cNvPicPr>
            <a:picLocks noChangeAspect="1"/>
          </p:cNvPicPr>
          <p:nvPr/>
        </p:nvPicPr>
        <p:blipFill>
          <a:blip r:embed="rId3"/>
          <a:stretch>
            <a:fillRect/>
          </a:stretch>
        </p:blipFill>
        <p:spPr>
          <a:xfrm>
            <a:off x="1124744" y="1564280"/>
            <a:ext cx="4943475" cy="2124075"/>
          </a:xfrm>
          <a:prstGeom prst="rect">
            <a:avLst/>
          </a:prstGeom>
        </p:spPr>
      </p:pic>
      <p:pic>
        <p:nvPicPr>
          <p:cNvPr id="7" name="그림 6">
            <a:extLst>
              <a:ext uri="{FF2B5EF4-FFF2-40B4-BE49-F238E27FC236}">
                <a16:creationId xmlns:a16="http://schemas.microsoft.com/office/drawing/2014/main" id="{8F8033C7-F18B-482C-82AD-1C05B2899CA9}"/>
              </a:ext>
            </a:extLst>
          </p:cNvPr>
          <p:cNvPicPr>
            <a:picLocks noChangeAspect="1"/>
          </p:cNvPicPr>
          <p:nvPr/>
        </p:nvPicPr>
        <p:blipFill>
          <a:blip r:embed="rId4"/>
          <a:stretch>
            <a:fillRect/>
          </a:stretch>
        </p:blipFill>
        <p:spPr>
          <a:xfrm>
            <a:off x="1364233" y="3763802"/>
            <a:ext cx="4464496" cy="1134375"/>
          </a:xfrm>
          <a:prstGeom prst="rect">
            <a:avLst/>
          </a:prstGeom>
        </p:spPr>
      </p:pic>
      <p:sp>
        <p:nvSpPr>
          <p:cNvPr id="8" name="직사각형 7">
            <a:extLst>
              <a:ext uri="{FF2B5EF4-FFF2-40B4-BE49-F238E27FC236}">
                <a16:creationId xmlns:a16="http://schemas.microsoft.com/office/drawing/2014/main" id="{FB456D85-4E15-44CA-90D1-53F0CEA783CE}"/>
              </a:ext>
            </a:extLst>
          </p:cNvPr>
          <p:cNvSpPr/>
          <p:nvPr/>
        </p:nvSpPr>
        <p:spPr>
          <a:xfrm>
            <a:off x="3161543" y="2978064"/>
            <a:ext cx="165857" cy="18002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직사각형 8">
            <a:extLst>
              <a:ext uri="{FF2B5EF4-FFF2-40B4-BE49-F238E27FC236}">
                <a16:creationId xmlns:a16="http://schemas.microsoft.com/office/drawing/2014/main" id="{1803D51E-FBA3-42A2-92A0-3178D9EBCF24}"/>
              </a:ext>
            </a:extLst>
          </p:cNvPr>
          <p:cNvSpPr/>
          <p:nvPr/>
        </p:nvSpPr>
        <p:spPr>
          <a:xfrm>
            <a:off x="4813300" y="2978312"/>
            <a:ext cx="749300" cy="1800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직사각형 9">
            <a:extLst>
              <a:ext uri="{FF2B5EF4-FFF2-40B4-BE49-F238E27FC236}">
                <a16:creationId xmlns:a16="http://schemas.microsoft.com/office/drawing/2014/main" id="{4A4762CB-77B4-4588-8263-4D573795C3B5}"/>
              </a:ext>
            </a:extLst>
          </p:cNvPr>
          <p:cNvSpPr/>
          <p:nvPr/>
        </p:nvSpPr>
        <p:spPr>
          <a:xfrm>
            <a:off x="1169808" y="3219612"/>
            <a:ext cx="3357742" cy="1800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직사각형 10">
            <a:extLst>
              <a:ext uri="{FF2B5EF4-FFF2-40B4-BE49-F238E27FC236}">
                <a16:creationId xmlns:a16="http://schemas.microsoft.com/office/drawing/2014/main" id="{E2F82407-11F7-49DF-BFAA-9CF444506F4E}"/>
              </a:ext>
            </a:extLst>
          </p:cNvPr>
          <p:cNvSpPr/>
          <p:nvPr/>
        </p:nvSpPr>
        <p:spPr>
          <a:xfrm>
            <a:off x="3327400" y="2978312"/>
            <a:ext cx="1327150" cy="18002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직사각형 11">
            <a:extLst>
              <a:ext uri="{FF2B5EF4-FFF2-40B4-BE49-F238E27FC236}">
                <a16:creationId xmlns:a16="http://schemas.microsoft.com/office/drawing/2014/main" id="{24ADCAF4-A914-407E-A12F-A28E591B9C17}"/>
              </a:ext>
            </a:extLst>
          </p:cNvPr>
          <p:cNvSpPr/>
          <p:nvPr/>
        </p:nvSpPr>
        <p:spPr>
          <a:xfrm>
            <a:off x="4653793" y="2978064"/>
            <a:ext cx="146807" cy="18002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직사각형 12">
            <a:extLst>
              <a:ext uri="{FF2B5EF4-FFF2-40B4-BE49-F238E27FC236}">
                <a16:creationId xmlns:a16="http://schemas.microsoft.com/office/drawing/2014/main" id="{67C1B391-5D6A-4187-86D1-3C6DD246F2F0}"/>
              </a:ext>
            </a:extLst>
          </p:cNvPr>
          <p:cNvSpPr/>
          <p:nvPr/>
        </p:nvSpPr>
        <p:spPr>
          <a:xfrm>
            <a:off x="1412776" y="3994376"/>
            <a:ext cx="3456384" cy="18002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직사각형 13">
            <a:extLst>
              <a:ext uri="{FF2B5EF4-FFF2-40B4-BE49-F238E27FC236}">
                <a16:creationId xmlns:a16="http://schemas.microsoft.com/office/drawing/2014/main" id="{E4397858-1D79-4936-8511-498785CFDFDA}"/>
              </a:ext>
            </a:extLst>
          </p:cNvPr>
          <p:cNvSpPr/>
          <p:nvPr/>
        </p:nvSpPr>
        <p:spPr>
          <a:xfrm>
            <a:off x="1412776" y="4284962"/>
            <a:ext cx="3528392" cy="18002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직사각형 14">
            <a:extLst>
              <a:ext uri="{FF2B5EF4-FFF2-40B4-BE49-F238E27FC236}">
                <a16:creationId xmlns:a16="http://schemas.microsoft.com/office/drawing/2014/main" id="{6B31C1BE-C887-4FFA-8FD6-B3DDFD3D205F}"/>
              </a:ext>
            </a:extLst>
          </p:cNvPr>
          <p:cNvSpPr/>
          <p:nvPr/>
        </p:nvSpPr>
        <p:spPr>
          <a:xfrm>
            <a:off x="1409700" y="4591212"/>
            <a:ext cx="4395564" cy="1800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6" name="직사각형 15">
            <a:extLst>
              <a:ext uri="{FF2B5EF4-FFF2-40B4-BE49-F238E27FC236}">
                <a16:creationId xmlns:a16="http://schemas.microsoft.com/office/drawing/2014/main" id="{73783EF9-AEC5-40E0-B376-C06B09F6E8FF}"/>
              </a:ext>
            </a:extLst>
          </p:cNvPr>
          <p:cNvSpPr/>
          <p:nvPr/>
        </p:nvSpPr>
        <p:spPr>
          <a:xfrm>
            <a:off x="1415559" y="4890482"/>
            <a:ext cx="2503537" cy="18002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Content Placeholder 4">
            <a:extLst>
              <a:ext uri="{FF2B5EF4-FFF2-40B4-BE49-F238E27FC236}">
                <a16:creationId xmlns:a16="http://schemas.microsoft.com/office/drawing/2014/main" id="{F09F9ED2-B397-4309-8951-003E7BDCE5CC}"/>
              </a:ext>
            </a:extLst>
          </p:cNvPr>
          <p:cNvSpPr txBox="1">
            <a:spLocks/>
          </p:cNvSpPr>
          <p:nvPr/>
        </p:nvSpPr>
        <p:spPr>
          <a:xfrm>
            <a:off x="1029271" y="4867172"/>
            <a:ext cx="6372708" cy="215444"/>
          </a:xfrm>
          <a:prstGeom prst="rect">
            <a:avLst/>
          </a:prstGeom>
        </p:spPr>
        <p:txBody>
          <a:bodyPr lIns="396000" anchor="t">
            <a:spAutoFit/>
          </a:bodyPr>
          <a:lstStyle>
            <a:lvl1pPr marL="0" indent="0" algn="l" defTabSz="685783" rtl="0" eaLnBrk="1" latinLnBrk="1" hangingPunct="1">
              <a:spcBef>
                <a:spcPct val="20000"/>
              </a:spcBef>
              <a:buFont typeface="Arial" pitchFamily="34" charset="0"/>
              <a:buNone/>
              <a:defRPr sz="1050" kern="1200">
                <a:solidFill>
                  <a:schemeClr val="tx1">
                    <a:lumMod val="75000"/>
                    <a:lumOff val="25000"/>
                  </a:schemeClr>
                </a:solidFill>
                <a:latin typeface="Arial" pitchFamily="34" charset="0"/>
                <a:ea typeface="+mn-ea"/>
                <a:cs typeface="Arial" pitchFamily="34" charset="0"/>
              </a:defRPr>
            </a:lvl1pPr>
            <a:lvl2pPr marL="557199" indent="-214308" algn="l" defTabSz="685783" rtl="0" eaLnBrk="1" latinLnBrk="1" hangingPunct="1">
              <a:spcBef>
                <a:spcPct val="20000"/>
              </a:spcBef>
              <a:buFont typeface="Arial" pitchFamily="34" charset="0"/>
              <a:buChar char="–"/>
              <a:defRPr sz="2100" kern="1200">
                <a:solidFill>
                  <a:schemeClr val="tx1"/>
                </a:solidFill>
                <a:latin typeface="+mn-lt"/>
                <a:ea typeface="+mn-ea"/>
                <a:cs typeface="+mn-cs"/>
              </a:defRPr>
            </a:lvl2pPr>
            <a:lvl3pPr marL="857228" indent="-171446" algn="l" defTabSz="685783" rtl="0" eaLnBrk="1" latinLnBrk="1" hangingPunct="1">
              <a:spcBef>
                <a:spcPct val="20000"/>
              </a:spcBef>
              <a:buFont typeface="Arial" pitchFamily="34" charset="0"/>
              <a:buChar char="•"/>
              <a:defRPr sz="1800" kern="1200">
                <a:solidFill>
                  <a:schemeClr val="tx1"/>
                </a:solidFill>
                <a:latin typeface="+mn-lt"/>
                <a:ea typeface="+mn-ea"/>
                <a:cs typeface="+mn-cs"/>
              </a:defRPr>
            </a:lvl3pPr>
            <a:lvl4pPr marL="1200120"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4pPr>
            <a:lvl5pPr marL="1543012"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5pPr>
            <a:lvl6pPr marL="1885903"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9pPr>
          </a:lstStyle>
          <a:p>
            <a:r>
              <a:rPr lang="en-US" altLang="ko-KR" sz="800" dirty="0"/>
              <a:t>1byte (maybe)           Output index          Output index</a:t>
            </a:r>
          </a:p>
        </p:txBody>
      </p:sp>
      <p:sp>
        <p:nvSpPr>
          <p:cNvPr id="18" name="직사각형 17">
            <a:extLst>
              <a:ext uri="{FF2B5EF4-FFF2-40B4-BE49-F238E27FC236}">
                <a16:creationId xmlns:a16="http://schemas.microsoft.com/office/drawing/2014/main" id="{F1490B91-61E1-41E5-A0C0-83865C6277FA}"/>
              </a:ext>
            </a:extLst>
          </p:cNvPr>
          <p:cNvSpPr/>
          <p:nvPr/>
        </p:nvSpPr>
        <p:spPr>
          <a:xfrm>
            <a:off x="4526822" y="3221454"/>
            <a:ext cx="1327150" cy="18002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직사각형 18">
            <a:extLst>
              <a:ext uri="{FF2B5EF4-FFF2-40B4-BE49-F238E27FC236}">
                <a16:creationId xmlns:a16="http://schemas.microsoft.com/office/drawing/2014/main" id="{6030932E-A527-468D-823B-37A17E9D02CA}"/>
              </a:ext>
            </a:extLst>
          </p:cNvPr>
          <p:cNvSpPr/>
          <p:nvPr/>
        </p:nvSpPr>
        <p:spPr>
          <a:xfrm>
            <a:off x="1197454" y="3451551"/>
            <a:ext cx="146807" cy="18002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직사각형 19">
            <a:extLst>
              <a:ext uri="{FF2B5EF4-FFF2-40B4-BE49-F238E27FC236}">
                <a16:creationId xmlns:a16="http://schemas.microsoft.com/office/drawing/2014/main" id="{B89A0670-7040-46DA-A2D1-80CE33A50387}"/>
              </a:ext>
            </a:extLst>
          </p:cNvPr>
          <p:cNvSpPr/>
          <p:nvPr/>
        </p:nvSpPr>
        <p:spPr>
          <a:xfrm>
            <a:off x="1357108" y="3448794"/>
            <a:ext cx="3961767" cy="1800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 name="직사각형 20">
            <a:extLst>
              <a:ext uri="{FF2B5EF4-FFF2-40B4-BE49-F238E27FC236}">
                <a16:creationId xmlns:a16="http://schemas.microsoft.com/office/drawing/2014/main" id="{BE0AF2E3-2ED8-4C5E-B07F-381D3D1FF3B6}"/>
              </a:ext>
            </a:extLst>
          </p:cNvPr>
          <p:cNvSpPr/>
          <p:nvPr/>
        </p:nvSpPr>
        <p:spPr>
          <a:xfrm>
            <a:off x="1169808" y="1603562"/>
            <a:ext cx="4635456" cy="13177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직사각형 21">
            <a:extLst>
              <a:ext uri="{FF2B5EF4-FFF2-40B4-BE49-F238E27FC236}">
                <a16:creationId xmlns:a16="http://schemas.microsoft.com/office/drawing/2014/main" id="{67B18B14-A1C6-4D7C-977D-C8F01B944162}"/>
              </a:ext>
            </a:extLst>
          </p:cNvPr>
          <p:cNvSpPr/>
          <p:nvPr/>
        </p:nvSpPr>
        <p:spPr>
          <a:xfrm>
            <a:off x="1175625" y="2928628"/>
            <a:ext cx="1965444" cy="2431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Content Placeholder 4">
            <a:extLst>
              <a:ext uri="{FF2B5EF4-FFF2-40B4-BE49-F238E27FC236}">
                <a16:creationId xmlns:a16="http://schemas.microsoft.com/office/drawing/2014/main" id="{E0A02CCC-B918-4E87-AAB8-09832E3F29A9}"/>
              </a:ext>
            </a:extLst>
          </p:cNvPr>
          <p:cNvSpPr txBox="1">
            <a:spLocks/>
          </p:cNvSpPr>
          <p:nvPr/>
        </p:nvSpPr>
        <p:spPr>
          <a:xfrm>
            <a:off x="141046" y="2249985"/>
            <a:ext cx="6372708" cy="253916"/>
          </a:xfrm>
          <a:prstGeom prst="rect">
            <a:avLst/>
          </a:prstGeom>
        </p:spPr>
        <p:txBody>
          <a:bodyPr lIns="396000" anchor="t">
            <a:spAutoFit/>
          </a:bodyPr>
          <a:lstStyle>
            <a:lvl1pPr marL="0" indent="0" algn="l" defTabSz="685783" rtl="0" eaLnBrk="1" latinLnBrk="1" hangingPunct="1">
              <a:spcBef>
                <a:spcPct val="20000"/>
              </a:spcBef>
              <a:buFont typeface="Arial" pitchFamily="34" charset="0"/>
              <a:buNone/>
              <a:defRPr sz="1050" kern="1200">
                <a:solidFill>
                  <a:schemeClr val="tx1">
                    <a:lumMod val="75000"/>
                    <a:lumOff val="25000"/>
                  </a:schemeClr>
                </a:solidFill>
                <a:latin typeface="Arial" pitchFamily="34" charset="0"/>
                <a:ea typeface="+mn-ea"/>
                <a:cs typeface="Arial" pitchFamily="34" charset="0"/>
              </a:defRPr>
            </a:lvl1pPr>
            <a:lvl2pPr marL="557199" indent="-214308" algn="l" defTabSz="685783" rtl="0" eaLnBrk="1" latinLnBrk="1" hangingPunct="1">
              <a:spcBef>
                <a:spcPct val="20000"/>
              </a:spcBef>
              <a:buFont typeface="Arial" pitchFamily="34" charset="0"/>
              <a:buChar char="–"/>
              <a:defRPr sz="2100" kern="1200">
                <a:solidFill>
                  <a:schemeClr val="tx1"/>
                </a:solidFill>
                <a:latin typeface="+mn-lt"/>
                <a:ea typeface="+mn-ea"/>
                <a:cs typeface="+mn-cs"/>
              </a:defRPr>
            </a:lvl2pPr>
            <a:lvl3pPr marL="857228" indent="-171446" algn="l" defTabSz="685783" rtl="0" eaLnBrk="1" latinLnBrk="1" hangingPunct="1">
              <a:spcBef>
                <a:spcPct val="20000"/>
              </a:spcBef>
              <a:buFont typeface="Arial" pitchFamily="34" charset="0"/>
              <a:buChar char="•"/>
              <a:defRPr sz="1800" kern="1200">
                <a:solidFill>
                  <a:schemeClr val="tx1"/>
                </a:solidFill>
                <a:latin typeface="+mn-lt"/>
                <a:ea typeface="+mn-ea"/>
                <a:cs typeface="+mn-cs"/>
              </a:defRPr>
            </a:lvl3pPr>
            <a:lvl4pPr marL="1200120"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4pPr>
            <a:lvl5pPr marL="1543012"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5pPr>
            <a:lvl6pPr marL="1885903"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3" rtl="0" eaLnBrk="1" latinLnBrk="1" hangingPunct="1">
              <a:spcBef>
                <a:spcPct val="20000"/>
              </a:spcBef>
              <a:buFont typeface="Arial" pitchFamily="34" charset="0"/>
              <a:buChar char="•"/>
              <a:defRPr sz="1500" kern="1200">
                <a:solidFill>
                  <a:schemeClr val="tx1"/>
                </a:solidFill>
                <a:latin typeface="+mn-lt"/>
                <a:ea typeface="+mn-ea"/>
                <a:cs typeface="+mn-cs"/>
              </a:defRPr>
            </a:lvl9pPr>
          </a:lstStyle>
          <a:p>
            <a:r>
              <a:rPr lang="en-US" altLang="ko-KR" dirty="0"/>
              <a:t>Input part</a:t>
            </a:r>
          </a:p>
        </p:txBody>
      </p:sp>
    </p:spTree>
    <p:extLst>
      <p:ext uri="{BB962C8B-B14F-4D97-AF65-F5344CB8AC3E}">
        <p14:creationId xmlns:p14="http://schemas.microsoft.com/office/powerpoint/2010/main" val="2283521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Transaction Inputs</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1377300"/>
          </a:xfrm>
        </p:spPr>
        <p:txBody>
          <a:bodyPr>
            <a:spAutoFit/>
          </a:bodyPr>
          <a:lstStyle/>
          <a:p>
            <a:pPr marL="214308" indent="-214308">
              <a:buFont typeface="Arial" panose="020B0604020202020204" pitchFamily="34" charset="0"/>
              <a:buChar char="•"/>
            </a:pPr>
            <a:r>
              <a:rPr lang="en-US" altLang="ko-KR" sz="1100" dirty="0"/>
              <a:t>Transaction Inputs identify which UTXO will be used and provide proof of ownership using unlocking script.</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sz="1100" dirty="0"/>
              <a:t>To build a transaction, a wallet selects </a:t>
            </a:r>
            <a:r>
              <a:rPr lang="en-US" altLang="ko-KR" dirty="0"/>
              <a:t>from the UTXO it controls.</a:t>
            </a:r>
          </a:p>
          <a:p>
            <a:pPr marL="728649" lvl="1" indent="-171450">
              <a:buFontTx/>
              <a:buChar char="-"/>
            </a:pPr>
            <a:r>
              <a:rPr lang="en-US" altLang="ko-KR" sz="1050" dirty="0">
                <a:latin typeface="Arial" pitchFamily="34" charset="0"/>
                <a:cs typeface="Arial" pitchFamily="34" charset="0"/>
              </a:rPr>
              <a:t>Sometimes One UTXO is enough, other times more than one is needed.</a:t>
            </a:r>
          </a:p>
          <a:p>
            <a:pPr marL="728649" lvl="1" indent="-171450">
              <a:buFontTx/>
              <a:buChar char="-"/>
            </a:pPr>
            <a:r>
              <a:rPr lang="en-US" altLang="ko-KR" sz="1050" dirty="0">
                <a:latin typeface="Arial" pitchFamily="34" charset="0"/>
                <a:cs typeface="Arial" pitchFamily="34" charset="0"/>
              </a:rPr>
              <a:t>For each UTXO that will be used to make this payment, the wallet creates one input pointing to the UTXO and unlocks it with an unlocking script.</a:t>
            </a:r>
          </a:p>
        </p:txBody>
      </p:sp>
      <p:sp>
        <p:nvSpPr>
          <p:cNvPr id="3" name="Title 2"/>
          <p:cNvSpPr>
            <a:spLocks noGrp="1"/>
          </p:cNvSpPr>
          <p:nvPr>
            <p:ph type="title"/>
          </p:nvPr>
        </p:nvSpPr>
        <p:spPr/>
        <p:txBody>
          <a:bodyPr/>
          <a:lstStyle/>
          <a:p>
            <a:r>
              <a:rPr lang="en-US" dirty="0"/>
              <a:t> Transaction Inputs</a:t>
            </a:r>
          </a:p>
        </p:txBody>
      </p:sp>
    </p:spTree>
    <p:extLst>
      <p:ext uri="{BB962C8B-B14F-4D97-AF65-F5344CB8AC3E}">
        <p14:creationId xmlns:p14="http://schemas.microsoft.com/office/powerpoint/2010/main" val="977024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Input format</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1037207"/>
          </a:xfrm>
        </p:spPr>
        <p:txBody>
          <a:bodyPr>
            <a:spAutoFit/>
          </a:bodyPr>
          <a:lstStyle/>
          <a:p>
            <a:pPr marL="214308" indent="-214308">
              <a:buFont typeface="Arial" panose="020B0604020202020204" pitchFamily="34" charset="0"/>
              <a:buChar char="•"/>
            </a:pPr>
            <a:r>
              <a:rPr lang="en-US" altLang="ko-KR" sz="1100" dirty="0"/>
              <a:t>Transaction Inputs consist of four parts</a:t>
            </a:r>
          </a:p>
          <a:p>
            <a:pPr marL="728649" lvl="1" indent="-171450">
              <a:buFontTx/>
              <a:buChar char="-"/>
            </a:pPr>
            <a:r>
              <a:rPr lang="en-US" altLang="ko-KR" sz="1050" dirty="0">
                <a:latin typeface="Arial" pitchFamily="34" charset="0"/>
                <a:cs typeface="Arial" pitchFamily="34" charset="0"/>
              </a:rPr>
              <a:t>A Transaction ID to be spent: </a:t>
            </a:r>
            <a:r>
              <a:rPr lang="en-US" altLang="ko-KR" sz="1050" dirty="0" err="1">
                <a:latin typeface="Arial" pitchFamily="34" charset="0"/>
                <a:cs typeface="Arial" pitchFamily="34" charset="0"/>
              </a:rPr>
              <a:t>txid</a:t>
            </a:r>
            <a:endParaRPr lang="en-US" altLang="ko-KR" sz="1050" dirty="0">
              <a:latin typeface="Arial" pitchFamily="34" charset="0"/>
              <a:cs typeface="Arial" pitchFamily="34" charset="0"/>
            </a:endParaRPr>
          </a:p>
          <a:p>
            <a:pPr marL="728649" lvl="1" indent="-171450">
              <a:buFontTx/>
              <a:buChar char="-"/>
            </a:pPr>
            <a:r>
              <a:rPr lang="en-US" altLang="ko-KR" sz="1050" dirty="0">
                <a:latin typeface="Arial" pitchFamily="34" charset="0"/>
                <a:cs typeface="Arial" pitchFamily="34" charset="0"/>
              </a:rPr>
              <a:t>An Output index: </a:t>
            </a:r>
            <a:r>
              <a:rPr lang="en-US" altLang="ko-KR" sz="1050" dirty="0" err="1">
                <a:latin typeface="Arial" pitchFamily="34" charset="0"/>
                <a:cs typeface="Arial" pitchFamily="34" charset="0"/>
              </a:rPr>
              <a:t>vout</a:t>
            </a:r>
            <a:endParaRPr lang="en-US" altLang="ko-KR" sz="1050" dirty="0">
              <a:latin typeface="Arial" pitchFamily="34" charset="0"/>
              <a:cs typeface="Arial" pitchFamily="34" charset="0"/>
            </a:endParaRPr>
          </a:p>
          <a:p>
            <a:pPr marL="728649" lvl="1" indent="-171450">
              <a:buFontTx/>
              <a:buChar char="-"/>
            </a:pPr>
            <a:r>
              <a:rPr lang="en-US" altLang="ko-KR" sz="1050" dirty="0">
                <a:latin typeface="Arial" pitchFamily="34" charset="0"/>
                <a:cs typeface="Arial" pitchFamily="34" charset="0"/>
              </a:rPr>
              <a:t>An unlocking script with digital signature and public key to prove ownership : </a:t>
            </a:r>
            <a:r>
              <a:rPr lang="en-US" altLang="ko-KR" sz="1050" dirty="0" err="1">
                <a:latin typeface="Arial" pitchFamily="34" charset="0"/>
                <a:cs typeface="Arial" pitchFamily="34" charset="0"/>
              </a:rPr>
              <a:t>scriptSig</a:t>
            </a:r>
            <a:endParaRPr lang="en-US" altLang="ko-KR" sz="1050" dirty="0">
              <a:latin typeface="Arial" pitchFamily="34" charset="0"/>
              <a:cs typeface="Arial" pitchFamily="34" charset="0"/>
            </a:endParaRPr>
          </a:p>
          <a:p>
            <a:pPr marL="728649" lvl="1" indent="-171450">
              <a:buFontTx/>
              <a:buChar char="-"/>
            </a:pPr>
            <a:r>
              <a:rPr lang="en-US" altLang="ko-KR" sz="1050" dirty="0">
                <a:latin typeface="Arial" pitchFamily="34" charset="0"/>
                <a:cs typeface="Arial" pitchFamily="34" charset="0"/>
              </a:rPr>
              <a:t>A sequence number: sequence</a:t>
            </a:r>
          </a:p>
        </p:txBody>
      </p:sp>
      <p:sp>
        <p:nvSpPr>
          <p:cNvPr id="3" name="Title 2"/>
          <p:cNvSpPr>
            <a:spLocks noGrp="1"/>
          </p:cNvSpPr>
          <p:nvPr>
            <p:ph type="title"/>
          </p:nvPr>
        </p:nvSpPr>
        <p:spPr/>
        <p:txBody>
          <a:bodyPr/>
          <a:lstStyle/>
          <a:p>
            <a:r>
              <a:rPr lang="en-US" dirty="0"/>
              <a:t> Transaction Inputs</a:t>
            </a:r>
          </a:p>
        </p:txBody>
      </p:sp>
      <p:pic>
        <p:nvPicPr>
          <p:cNvPr id="6" name="그림 5">
            <a:extLst>
              <a:ext uri="{FF2B5EF4-FFF2-40B4-BE49-F238E27FC236}">
                <a16:creationId xmlns:a16="http://schemas.microsoft.com/office/drawing/2014/main" id="{3BBBDA78-3C49-4B49-85FC-6F1047CB67B3}"/>
              </a:ext>
            </a:extLst>
          </p:cNvPr>
          <p:cNvPicPr>
            <a:picLocks noChangeAspect="1"/>
          </p:cNvPicPr>
          <p:nvPr/>
        </p:nvPicPr>
        <p:blipFill rotWithShape="1">
          <a:blip r:embed="rId3"/>
          <a:srcRect t="12860" b="56275"/>
          <a:stretch/>
        </p:blipFill>
        <p:spPr>
          <a:xfrm>
            <a:off x="237388" y="2355726"/>
            <a:ext cx="6468711" cy="1584176"/>
          </a:xfrm>
          <a:prstGeom prst="rect">
            <a:avLst/>
          </a:prstGeom>
        </p:spPr>
      </p:pic>
    </p:spTree>
    <p:extLst>
      <p:ext uri="{BB962C8B-B14F-4D97-AF65-F5344CB8AC3E}">
        <p14:creationId xmlns:p14="http://schemas.microsoft.com/office/powerpoint/2010/main" val="3378311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Transaction Inputs</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1418850"/>
          </a:xfrm>
        </p:spPr>
        <p:txBody>
          <a:bodyPr>
            <a:spAutoFit/>
          </a:bodyPr>
          <a:lstStyle/>
          <a:p>
            <a:pPr marL="214308" indent="-214308">
              <a:buFont typeface="Arial" panose="020B0604020202020204" pitchFamily="34" charset="0"/>
              <a:buChar char="•"/>
            </a:pPr>
            <a:r>
              <a:rPr lang="en-US" altLang="ko-KR" sz="1100" dirty="0"/>
              <a:t>Looking at the input, we don’t know anything about UTXO.</a:t>
            </a:r>
          </a:p>
          <a:p>
            <a:pPr marL="728649" lvl="1" indent="-171450">
              <a:buFontTx/>
              <a:buChar char="-"/>
            </a:pPr>
            <a:r>
              <a:rPr lang="en-US" altLang="ko-KR" sz="1050" dirty="0">
                <a:latin typeface="Arial" pitchFamily="34" charset="0"/>
                <a:cs typeface="Arial" pitchFamily="34" charset="0"/>
              </a:rPr>
              <a:t>Don’t know the amount and locking script of UTXO.</a:t>
            </a:r>
          </a:p>
          <a:p>
            <a:pPr marL="728649" lvl="1" indent="-171450">
              <a:buFontTx/>
              <a:buChar char="-"/>
            </a:pPr>
            <a:r>
              <a:rPr lang="en-US" altLang="ko-KR" sz="1050" dirty="0">
                <a:latin typeface="Arial" pitchFamily="34" charset="0"/>
                <a:cs typeface="Arial" pitchFamily="34" charset="0"/>
              </a:rPr>
              <a:t>Must find the referenced UTXO by finding the underlying transaction.</a:t>
            </a:r>
          </a:p>
          <a:p>
            <a:pPr marL="728649" lvl="1" indent="-171450">
              <a:buFontTx/>
              <a:buChar char="-"/>
            </a:pPr>
            <a:r>
              <a:rPr lang="en-US" altLang="ko-KR" sz="1050" dirty="0">
                <a:latin typeface="Arial" pitchFamily="34" charset="0"/>
                <a:cs typeface="Arial" pitchFamily="34" charset="0"/>
              </a:rPr>
              <a:t>Also, it used to calculate the fees.</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Once this transaction is broadcast to the network, every validating node will also need to find the UTXO referenced in the transaction inputs to validate the transaction.</a:t>
            </a:r>
          </a:p>
        </p:txBody>
      </p:sp>
      <p:sp>
        <p:nvSpPr>
          <p:cNvPr id="3" name="Title 2"/>
          <p:cNvSpPr>
            <a:spLocks noGrp="1"/>
          </p:cNvSpPr>
          <p:nvPr>
            <p:ph type="title"/>
          </p:nvPr>
        </p:nvSpPr>
        <p:spPr/>
        <p:txBody>
          <a:bodyPr/>
          <a:lstStyle/>
          <a:p>
            <a:r>
              <a:rPr lang="en-US" dirty="0"/>
              <a:t> Transaction Inputs</a:t>
            </a:r>
          </a:p>
        </p:txBody>
      </p:sp>
    </p:spTree>
    <p:extLst>
      <p:ext uri="{BB962C8B-B14F-4D97-AF65-F5344CB8AC3E}">
        <p14:creationId xmlns:p14="http://schemas.microsoft.com/office/powerpoint/2010/main" val="704680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Input Serialization</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261610"/>
          </a:xfrm>
        </p:spPr>
        <p:txBody>
          <a:bodyPr>
            <a:spAutoFit/>
          </a:bodyPr>
          <a:lstStyle/>
          <a:p>
            <a:pPr marL="214308" indent="-214308">
              <a:buFont typeface="Arial" panose="020B0604020202020204" pitchFamily="34" charset="0"/>
              <a:buChar char="•"/>
            </a:pPr>
            <a:r>
              <a:rPr lang="en-US" altLang="ko-KR" sz="1100" dirty="0"/>
              <a:t>Example</a:t>
            </a:r>
          </a:p>
        </p:txBody>
      </p:sp>
      <p:sp>
        <p:nvSpPr>
          <p:cNvPr id="3" name="Title 2"/>
          <p:cNvSpPr>
            <a:spLocks noGrp="1"/>
          </p:cNvSpPr>
          <p:nvPr>
            <p:ph type="title"/>
          </p:nvPr>
        </p:nvSpPr>
        <p:spPr/>
        <p:txBody>
          <a:bodyPr/>
          <a:lstStyle/>
          <a:p>
            <a:r>
              <a:rPr lang="en-US" dirty="0"/>
              <a:t> Transaction Inputs</a:t>
            </a:r>
          </a:p>
        </p:txBody>
      </p:sp>
      <p:pic>
        <p:nvPicPr>
          <p:cNvPr id="6" name="그림 5">
            <a:extLst>
              <a:ext uri="{FF2B5EF4-FFF2-40B4-BE49-F238E27FC236}">
                <a16:creationId xmlns:a16="http://schemas.microsoft.com/office/drawing/2014/main" id="{130C7E25-9232-456F-8C84-0C930B0BB647}"/>
              </a:ext>
            </a:extLst>
          </p:cNvPr>
          <p:cNvPicPr>
            <a:picLocks noChangeAspect="1"/>
          </p:cNvPicPr>
          <p:nvPr/>
        </p:nvPicPr>
        <p:blipFill>
          <a:blip r:embed="rId3"/>
          <a:stretch>
            <a:fillRect/>
          </a:stretch>
        </p:blipFill>
        <p:spPr>
          <a:xfrm>
            <a:off x="1184889" y="3338597"/>
            <a:ext cx="4596234" cy="1803586"/>
          </a:xfrm>
          <a:prstGeom prst="rect">
            <a:avLst/>
          </a:prstGeom>
        </p:spPr>
      </p:pic>
      <p:pic>
        <p:nvPicPr>
          <p:cNvPr id="7" name="그림 6">
            <a:extLst>
              <a:ext uri="{FF2B5EF4-FFF2-40B4-BE49-F238E27FC236}">
                <a16:creationId xmlns:a16="http://schemas.microsoft.com/office/drawing/2014/main" id="{5C04FA01-3955-4567-9BFF-57066B26D6F6}"/>
              </a:ext>
            </a:extLst>
          </p:cNvPr>
          <p:cNvPicPr>
            <a:picLocks noChangeAspect="1"/>
          </p:cNvPicPr>
          <p:nvPr/>
        </p:nvPicPr>
        <p:blipFill>
          <a:blip r:embed="rId4"/>
          <a:stretch>
            <a:fillRect/>
          </a:stretch>
        </p:blipFill>
        <p:spPr>
          <a:xfrm>
            <a:off x="1456579" y="1601530"/>
            <a:ext cx="3944842" cy="1668372"/>
          </a:xfrm>
          <a:prstGeom prst="rect">
            <a:avLst/>
          </a:prstGeom>
        </p:spPr>
      </p:pic>
      <p:sp>
        <p:nvSpPr>
          <p:cNvPr id="8" name="직사각형 7">
            <a:extLst>
              <a:ext uri="{FF2B5EF4-FFF2-40B4-BE49-F238E27FC236}">
                <a16:creationId xmlns:a16="http://schemas.microsoft.com/office/drawing/2014/main" id="{08951077-6927-41FC-9E18-B2D90508F06D}"/>
              </a:ext>
            </a:extLst>
          </p:cNvPr>
          <p:cNvSpPr/>
          <p:nvPr/>
        </p:nvSpPr>
        <p:spPr>
          <a:xfrm>
            <a:off x="2139978" y="1583586"/>
            <a:ext cx="3081175" cy="1800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직사각형 8">
            <a:extLst>
              <a:ext uri="{FF2B5EF4-FFF2-40B4-BE49-F238E27FC236}">
                <a16:creationId xmlns:a16="http://schemas.microsoft.com/office/drawing/2014/main" id="{FFB5F18B-0406-4F2F-93A9-462E6D83F061}"/>
              </a:ext>
            </a:extLst>
          </p:cNvPr>
          <p:cNvSpPr/>
          <p:nvPr/>
        </p:nvSpPr>
        <p:spPr>
          <a:xfrm>
            <a:off x="1442111" y="1783004"/>
            <a:ext cx="1147526" cy="1800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직사각형 9">
            <a:extLst>
              <a:ext uri="{FF2B5EF4-FFF2-40B4-BE49-F238E27FC236}">
                <a16:creationId xmlns:a16="http://schemas.microsoft.com/office/drawing/2014/main" id="{752B5E62-7B72-4ECE-8861-8AA0C35B4C87}"/>
              </a:ext>
            </a:extLst>
          </p:cNvPr>
          <p:cNvSpPr/>
          <p:nvPr/>
        </p:nvSpPr>
        <p:spPr>
          <a:xfrm>
            <a:off x="1451872" y="1981453"/>
            <a:ext cx="3880965" cy="733825"/>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직사각형 10">
            <a:extLst>
              <a:ext uri="{FF2B5EF4-FFF2-40B4-BE49-F238E27FC236}">
                <a16:creationId xmlns:a16="http://schemas.microsoft.com/office/drawing/2014/main" id="{35FC6DB5-F5D1-42EC-9BD9-57C6459C36DA}"/>
              </a:ext>
            </a:extLst>
          </p:cNvPr>
          <p:cNvSpPr/>
          <p:nvPr/>
        </p:nvSpPr>
        <p:spPr>
          <a:xfrm>
            <a:off x="3311455" y="1782972"/>
            <a:ext cx="2014401" cy="18002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직사각형 11">
            <a:extLst>
              <a:ext uri="{FF2B5EF4-FFF2-40B4-BE49-F238E27FC236}">
                <a16:creationId xmlns:a16="http://schemas.microsoft.com/office/drawing/2014/main" id="{502CF987-46D0-4549-B393-8D791856A448}"/>
              </a:ext>
            </a:extLst>
          </p:cNvPr>
          <p:cNvSpPr/>
          <p:nvPr/>
        </p:nvSpPr>
        <p:spPr>
          <a:xfrm>
            <a:off x="1259290" y="4202504"/>
            <a:ext cx="3675678" cy="18002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직사각형 12">
            <a:extLst>
              <a:ext uri="{FF2B5EF4-FFF2-40B4-BE49-F238E27FC236}">
                <a16:creationId xmlns:a16="http://schemas.microsoft.com/office/drawing/2014/main" id="{AF209FA9-B93E-4A65-B09B-807C663AEA1B}"/>
              </a:ext>
            </a:extLst>
          </p:cNvPr>
          <p:cNvSpPr/>
          <p:nvPr/>
        </p:nvSpPr>
        <p:spPr>
          <a:xfrm>
            <a:off x="2595284" y="1785618"/>
            <a:ext cx="552765" cy="18002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직사각형 13">
            <a:extLst>
              <a:ext uri="{FF2B5EF4-FFF2-40B4-BE49-F238E27FC236}">
                <a16:creationId xmlns:a16="http://schemas.microsoft.com/office/drawing/2014/main" id="{5782D54F-B45A-434B-9561-B67234FBF711}"/>
              </a:ext>
            </a:extLst>
          </p:cNvPr>
          <p:cNvSpPr/>
          <p:nvPr/>
        </p:nvSpPr>
        <p:spPr>
          <a:xfrm>
            <a:off x="1262487" y="4529740"/>
            <a:ext cx="4440298" cy="18002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직사각형 14">
            <a:extLst>
              <a:ext uri="{FF2B5EF4-FFF2-40B4-BE49-F238E27FC236}">
                <a16:creationId xmlns:a16="http://schemas.microsoft.com/office/drawing/2014/main" id="{80986A03-9517-4B49-B544-F86A28ECE205}"/>
              </a:ext>
            </a:extLst>
          </p:cNvPr>
          <p:cNvSpPr/>
          <p:nvPr/>
        </p:nvSpPr>
        <p:spPr>
          <a:xfrm>
            <a:off x="3155030" y="1784598"/>
            <a:ext cx="150732" cy="18002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6" name="직사각형 15">
            <a:extLst>
              <a:ext uri="{FF2B5EF4-FFF2-40B4-BE49-F238E27FC236}">
                <a16:creationId xmlns:a16="http://schemas.microsoft.com/office/drawing/2014/main" id="{7AC1E839-0205-49B0-ABEF-4C79C2A50DED}"/>
              </a:ext>
            </a:extLst>
          </p:cNvPr>
          <p:cNvSpPr/>
          <p:nvPr/>
        </p:nvSpPr>
        <p:spPr>
          <a:xfrm>
            <a:off x="1266443" y="3589701"/>
            <a:ext cx="4380501" cy="1800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직사각형 16">
            <a:extLst>
              <a:ext uri="{FF2B5EF4-FFF2-40B4-BE49-F238E27FC236}">
                <a16:creationId xmlns:a16="http://schemas.microsoft.com/office/drawing/2014/main" id="{7A01D34D-8D55-4CFD-A3D3-2FFB11D234DF}"/>
              </a:ext>
            </a:extLst>
          </p:cNvPr>
          <p:cNvSpPr/>
          <p:nvPr/>
        </p:nvSpPr>
        <p:spPr>
          <a:xfrm>
            <a:off x="1253931" y="3906421"/>
            <a:ext cx="4295290" cy="18002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직사각형 17">
            <a:extLst>
              <a:ext uri="{FF2B5EF4-FFF2-40B4-BE49-F238E27FC236}">
                <a16:creationId xmlns:a16="http://schemas.microsoft.com/office/drawing/2014/main" id="{DE010D00-7C50-4D53-812F-5F825FD2EE6F}"/>
              </a:ext>
            </a:extLst>
          </p:cNvPr>
          <p:cNvSpPr/>
          <p:nvPr/>
        </p:nvSpPr>
        <p:spPr>
          <a:xfrm>
            <a:off x="1455143" y="2715279"/>
            <a:ext cx="1281077" cy="174504"/>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직사각형 18">
            <a:extLst>
              <a:ext uri="{FF2B5EF4-FFF2-40B4-BE49-F238E27FC236}">
                <a16:creationId xmlns:a16="http://schemas.microsoft.com/office/drawing/2014/main" id="{27CCC467-BFC4-44A1-BEF2-F82E2D0F1155}"/>
              </a:ext>
            </a:extLst>
          </p:cNvPr>
          <p:cNvSpPr/>
          <p:nvPr/>
        </p:nvSpPr>
        <p:spPr>
          <a:xfrm>
            <a:off x="2733724" y="2719796"/>
            <a:ext cx="400365" cy="180026"/>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직사각형 19">
            <a:extLst>
              <a:ext uri="{FF2B5EF4-FFF2-40B4-BE49-F238E27FC236}">
                <a16:creationId xmlns:a16="http://schemas.microsoft.com/office/drawing/2014/main" id="{8A916D17-2C5D-40CD-B6ED-C00E4AB3AD53}"/>
              </a:ext>
            </a:extLst>
          </p:cNvPr>
          <p:cNvSpPr/>
          <p:nvPr/>
        </p:nvSpPr>
        <p:spPr>
          <a:xfrm>
            <a:off x="1262487" y="4831344"/>
            <a:ext cx="3750689" cy="180026"/>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39878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dirty="0"/>
              <a:t>Contents</a:t>
            </a:r>
            <a:endParaRPr lang="ko-KR" altLang="en-US" dirty="0"/>
          </a:p>
        </p:txBody>
      </p:sp>
      <p:sp>
        <p:nvSpPr>
          <p:cNvPr id="2" name="Content Placeholder 1"/>
          <p:cNvSpPr>
            <a:spLocks noGrp="1"/>
          </p:cNvSpPr>
          <p:nvPr>
            <p:ph idx="1"/>
          </p:nvPr>
        </p:nvSpPr>
        <p:spPr>
          <a:xfrm>
            <a:off x="1484784" y="875699"/>
            <a:ext cx="5184576" cy="798680"/>
          </a:xfrm>
        </p:spPr>
        <p:txBody>
          <a:bodyPr wrap="square" anchor="t">
            <a:spAutoFit/>
          </a:bodyPr>
          <a:lstStyle/>
          <a:p>
            <a:pPr marL="257168" indent="-257168">
              <a:buFont typeface="Arial" panose="020B0604020202020204" pitchFamily="34" charset="0"/>
              <a:buChar char="•"/>
            </a:pPr>
            <a:r>
              <a:rPr lang="en-US" sz="1350" b="1" dirty="0"/>
              <a:t>Transaction Outputs and Inputs</a:t>
            </a:r>
          </a:p>
          <a:p>
            <a:pPr marL="257168" indent="-257168">
              <a:buFont typeface="Arial" panose="020B0604020202020204" pitchFamily="34" charset="0"/>
              <a:buChar char="•"/>
            </a:pPr>
            <a:r>
              <a:rPr lang="en-US" sz="1350" b="1" dirty="0"/>
              <a:t>Transaction Outputs</a:t>
            </a:r>
          </a:p>
          <a:p>
            <a:pPr marL="257168" indent="-257168">
              <a:buFont typeface="Arial" panose="020B0604020202020204" pitchFamily="34" charset="0"/>
              <a:buChar char="•"/>
            </a:pPr>
            <a:r>
              <a:rPr lang="en-US" sz="1350" b="1" dirty="0"/>
              <a:t>Transaction Inputs</a:t>
            </a:r>
          </a:p>
        </p:txBody>
      </p:sp>
    </p:spTree>
    <p:extLst>
      <p:ext uri="{BB962C8B-B14F-4D97-AF65-F5344CB8AC3E}">
        <p14:creationId xmlns:p14="http://schemas.microsoft.com/office/powerpoint/2010/main" val="97910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Transaction Outputs and Inputs</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3631763"/>
          </a:xfrm>
        </p:spPr>
        <p:txBody>
          <a:bodyPr>
            <a:spAutoFit/>
          </a:bodyPr>
          <a:lstStyle/>
          <a:p>
            <a:pPr marL="214308" indent="-214308">
              <a:buFont typeface="Arial" panose="020B0604020202020204" pitchFamily="34" charset="0"/>
              <a:buChar char="•"/>
            </a:pPr>
            <a:r>
              <a:rPr lang="en-US" altLang="ko-KR" sz="1100" dirty="0"/>
              <a:t>The fundamental building block of a bitcoin transaction is a Transaction Output.</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Transaction Outputs are…</a:t>
            </a:r>
          </a:p>
          <a:p>
            <a:pPr marL="728649" lvl="1" indent="-171450">
              <a:buFontTx/>
              <a:buChar char="-"/>
            </a:pPr>
            <a:r>
              <a:rPr lang="en-US" altLang="ko-KR" sz="1050" dirty="0">
                <a:latin typeface="Arial" pitchFamily="34" charset="0"/>
                <a:cs typeface="Arial" pitchFamily="34" charset="0"/>
              </a:rPr>
              <a:t>indivisible chunks of bitcoin.</a:t>
            </a:r>
          </a:p>
          <a:p>
            <a:pPr marL="728649" lvl="1" indent="-171450">
              <a:buFontTx/>
              <a:buChar char="-"/>
            </a:pPr>
            <a:r>
              <a:rPr lang="en-US" altLang="ko-KR" sz="1050" dirty="0">
                <a:latin typeface="Arial" pitchFamily="34" charset="0"/>
                <a:cs typeface="Arial" pitchFamily="34" charset="0"/>
              </a:rPr>
              <a:t>recorded on the blockchain.</a:t>
            </a:r>
          </a:p>
          <a:p>
            <a:pPr marL="728649" lvl="1" indent="-171450">
              <a:buFontTx/>
              <a:buChar char="-"/>
            </a:pPr>
            <a:r>
              <a:rPr lang="en-US" altLang="ko-KR" sz="1050" dirty="0">
                <a:latin typeface="Arial" pitchFamily="34" charset="0"/>
                <a:cs typeface="Arial" pitchFamily="34" charset="0"/>
              </a:rPr>
              <a:t>recognized as valid by the network.</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sz="1100" dirty="0"/>
              <a:t>Bitcoin full nodes track all available and spendable outputs.</a:t>
            </a:r>
          </a:p>
          <a:p>
            <a:pPr marL="728649" lvl="1" indent="-171450">
              <a:buFontTx/>
              <a:buChar char="-"/>
            </a:pPr>
            <a:r>
              <a:rPr lang="en-US" altLang="ko-KR" sz="1050" dirty="0">
                <a:latin typeface="Arial" pitchFamily="34" charset="0"/>
                <a:cs typeface="Arial" pitchFamily="34" charset="0"/>
              </a:rPr>
              <a:t>Unspent Transaction Outputs (UTXO).</a:t>
            </a:r>
          </a:p>
          <a:p>
            <a:pPr marL="728649" lvl="1" indent="-171450">
              <a:buFontTx/>
              <a:buChar char="-"/>
            </a:pPr>
            <a:r>
              <a:rPr lang="en-US" altLang="ko-KR" sz="1050" dirty="0">
                <a:latin typeface="Arial" pitchFamily="34" charset="0"/>
                <a:cs typeface="Arial" pitchFamily="34" charset="0"/>
              </a:rPr>
              <a:t>The collection of all UTXO = the UTXO set.</a:t>
            </a:r>
          </a:p>
          <a:p>
            <a:pPr marL="728649" lvl="1" indent="-171450">
              <a:buFontTx/>
              <a:buChar char="-"/>
            </a:pPr>
            <a:r>
              <a:rPr lang="en-US" altLang="ko-KR" sz="1050" dirty="0">
                <a:latin typeface="Arial" pitchFamily="34" charset="0"/>
                <a:cs typeface="Arial" pitchFamily="34" charset="0"/>
              </a:rPr>
              <a:t>UTXO set increases when new UTXO is created,</a:t>
            </a:r>
          </a:p>
          <a:p>
            <a:pPr marL="728649" lvl="1" indent="-171450">
              <a:buFontTx/>
              <a:buChar char="-"/>
            </a:pPr>
            <a:r>
              <a:rPr lang="en-US" altLang="ko-KR" sz="1050" dirty="0">
                <a:latin typeface="Arial" pitchFamily="34" charset="0"/>
                <a:cs typeface="Arial" pitchFamily="34" charset="0"/>
              </a:rPr>
              <a:t>and decreases when UTXO is used.</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sz="1100" dirty="0"/>
              <a:t>All transaction shows a state transition in the UTXO set.</a:t>
            </a:r>
          </a:p>
        </p:txBody>
      </p:sp>
      <p:sp>
        <p:nvSpPr>
          <p:cNvPr id="3" name="Title 2"/>
          <p:cNvSpPr>
            <a:spLocks noGrp="1"/>
          </p:cNvSpPr>
          <p:nvPr>
            <p:ph type="title"/>
          </p:nvPr>
        </p:nvSpPr>
        <p:spPr/>
        <p:txBody>
          <a:bodyPr/>
          <a:lstStyle/>
          <a:p>
            <a:r>
              <a:rPr lang="en-US" dirty="0"/>
              <a:t> Transaction Outputs and Inputs</a:t>
            </a:r>
          </a:p>
        </p:txBody>
      </p:sp>
      <p:sp>
        <p:nvSpPr>
          <p:cNvPr id="4" name="직사각형 3">
            <a:extLst>
              <a:ext uri="{FF2B5EF4-FFF2-40B4-BE49-F238E27FC236}">
                <a16:creationId xmlns:a16="http://schemas.microsoft.com/office/drawing/2014/main" id="{9FD790EC-BE3C-43D6-8F9B-AD8E9849AB43}"/>
              </a:ext>
            </a:extLst>
          </p:cNvPr>
          <p:cNvSpPr/>
          <p:nvPr/>
        </p:nvSpPr>
        <p:spPr>
          <a:xfrm>
            <a:off x="908720" y="1635646"/>
            <a:ext cx="1872208" cy="7920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직사각형 6">
            <a:extLst>
              <a:ext uri="{FF2B5EF4-FFF2-40B4-BE49-F238E27FC236}">
                <a16:creationId xmlns:a16="http://schemas.microsoft.com/office/drawing/2014/main" id="{5C486D0C-F6D6-4E49-93FC-88D4F57C8FD7}"/>
              </a:ext>
            </a:extLst>
          </p:cNvPr>
          <p:cNvSpPr/>
          <p:nvPr/>
        </p:nvSpPr>
        <p:spPr>
          <a:xfrm>
            <a:off x="980728" y="1774329"/>
            <a:ext cx="567680" cy="4956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dirty="0">
                <a:solidFill>
                  <a:schemeClr val="tx1"/>
                </a:solidFill>
              </a:rPr>
              <a:t>input</a:t>
            </a:r>
            <a:endParaRPr lang="ko-KR" altLang="en-US" sz="1200" dirty="0">
              <a:solidFill>
                <a:schemeClr val="tx1"/>
              </a:solidFill>
            </a:endParaRPr>
          </a:p>
        </p:txBody>
      </p:sp>
      <p:sp>
        <p:nvSpPr>
          <p:cNvPr id="8" name="직사각형 7">
            <a:extLst>
              <a:ext uri="{FF2B5EF4-FFF2-40B4-BE49-F238E27FC236}">
                <a16:creationId xmlns:a16="http://schemas.microsoft.com/office/drawing/2014/main" id="{6D75FA28-DF8D-4805-97BC-12C8DF349D95}"/>
              </a:ext>
            </a:extLst>
          </p:cNvPr>
          <p:cNvSpPr/>
          <p:nvPr/>
        </p:nvSpPr>
        <p:spPr>
          <a:xfrm>
            <a:off x="2152718" y="1774329"/>
            <a:ext cx="567680" cy="4956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altLang="ko-KR" sz="1200" dirty="0">
                <a:solidFill>
                  <a:schemeClr val="tx1"/>
                </a:solidFill>
              </a:rPr>
              <a:t>output</a:t>
            </a:r>
            <a:endParaRPr lang="ko-KR" altLang="en-US" sz="1200" dirty="0">
              <a:solidFill>
                <a:schemeClr val="tx1"/>
              </a:solidFill>
            </a:endParaRPr>
          </a:p>
        </p:txBody>
      </p:sp>
      <p:cxnSp>
        <p:nvCxnSpPr>
          <p:cNvPr id="10" name="직선 화살표 연결선 9">
            <a:extLst>
              <a:ext uri="{FF2B5EF4-FFF2-40B4-BE49-F238E27FC236}">
                <a16:creationId xmlns:a16="http://schemas.microsoft.com/office/drawing/2014/main" id="{9DFEAB40-2B82-4736-BF29-A746EBB7C755}"/>
              </a:ext>
            </a:extLst>
          </p:cNvPr>
          <p:cNvCxnSpPr>
            <a:stCxn id="7" idx="3"/>
            <a:endCxn id="8" idx="1"/>
          </p:cNvCxnSpPr>
          <p:nvPr/>
        </p:nvCxnSpPr>
        <p:spPr>
          <a:xfrm>
            <a:off x="1548408" y="2022165"/>
            <a:ext cx="60431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직사각형 10">
            <a:extLst>
              <a:ext uri="{FF2B5EF4-FFF2-40B4-BE49-F238E27FC236}">
                <a16:creationId xmlns:a16="http://schemas.microsoft.com/office/drawing/2014/main" id="{FC60F0AD-3C8C-419A-BF8E-6AAA44B7C6DC}"/>
              </a:ext>
            </a:extLst>
          </p:cNvPr>
          <p:cNvSpPr/>
          <p:nvPr/>
        </p:nvSpPr>
        <p:spPr>
          <a:xfrm>
            <a:off x="3899071" y="1635646"/>
            <a:ext cx="1872208" cy="7920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직사각형 11">
            <a:extLst>
              <a:ext uri="{FF2B5EF4-FFF2-40B4-BE49-F238E27FC236}">
                <a16:creationId xmlns:a16="http://schemas.microsoft.com/office/drawing/2014/main" id="{FA8070E0-F1B4-4D93-9AC8-AA7954C48ADE}"/>
              </a:ext>
            </a:extLst>
          </p:cNvPr>
          <p:cNvSpPr/>
          <p:nvPr/>
        </p:nvSpPr>
        <p:spPr>
          <a:xfrm>
            <a:off x="3971079" y="1774329"/>
            <a:ext cx="567680" cy="4956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dirty="0">
                <a:solidFill>
                  <a:schemeClr val="tx1"/>
                </a:solidFill>
              </a:rPr>
              <a:t>input</a:t>
            </a:r>
            <a:endParaRPr lang="ko-KR" altLang="en-US" sz="1200" dirty="0">
              <a:solidFill>
                <a:schemeClr val="tx1"/>
              </a:solidFill>
            </a:endParaRPr>
          </a:p>
        </p:txBody>
      </p:sp>
      <p:sp>
        <p:nvSpPr>
          <p:cNvPr id="13" name="직사각형 12">
            <a:extLst>
              <a:ext uri="{FF2B5EF4-FFF2-40B4-BE49-F238E27FC236}">
                <a16:creationId xmlns:a16="http://schemas.microsoft.com/office/drawing/2014/main" id="{B2968126-551D-425F-B3D7-AF058B494B4E}"/>
              </a:ext>
            </a:extLst>
          </p:cNvPr>
          <p:cNvSpPr/>
          <p:nvPr/>
        </p:nvSpPr>
        <p:spPr>
          <a:xfrm>
            <a:off x="5143069" y="1774329"/>
            <a:ext cx="567680" cy="4956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altLang="ko-KR" sz="1200" dirty="0">
                <a:solidFill>
                  <a:schemeClr val="tx1"/>
                </a:solidFill>
              </a:rPr>
              <a:t>output</a:t>
            </a:r>
            <a:endParaRPr lang="ko-KR" altLang="en-US" sz="1200" dirty="0">
              <a:solidFill>
                <a:schemeClr val="tx1"/>
              </a:solidFill>
            </a:endParaRPr>
          </a:p>
        </p:txBody>
      </p:sp>
      <p:cxnSp>
        <p:nvCxnSpPr>
          <p:cNvPr id="14" name="직선 화살표 연결선 13">
            <a:extLst>
              <a:ext uri="{FF2B5EF4-FFF2-40B4-BE49-F238E27FC236}">
                <a16:creationId xmlns:a16="http://schemas.microsoft.com/office/drawing/2014/main" id="{A25CE93F-6332-4D7F-89E2-0BB33784C79D}"/>
              </a:ext>
            </a:extLst>
          </p:cNvPr>
          <p:cNvCxnSpPr>
            <a:stCxn id="12" idx="3"/>
            <a:endCxn id="13" idx="1"/>
          </p:cNvCxnSpPr>
          <p:nvPr/>
        </p:nvCxnSpPr>
        <p:spPr>
          <a:xfrm>
            <a:off x="4538759" y="2022165"/>
            <a:ext cx="60431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직선 화살표 연결선 15">
            <a:extLst>
              <a:ext uri="{FF2B5EF4-FFF2-40B4-BE49-F238E27FC236}">
                <a16:creationId xmlns:a16="http://schemas.microsoft.com/office/drawing/2014/main" id="{F082343C-D9A8-479C-8BC5-19FCB9396383}"/>
              </a:ext>
            </a:extLst>
          </p:cNvPr>
          <p:cNvCxnSpPr>
            <a:stCxn id="8" idx="3"/>
          </p:cNvCxnSpPr>
          <p:nvPr/>
        </p:nvCxnSpPr>
        <p:spPr>
          <a:xfrm>
            <a:off x="2720398" y="2022165"/>
            <a:ext cx="1250681"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28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UTXO (Unspent Transaction Output)</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1572738"/>
          </a:xfrm>
        </p:spPr>
        <p:txBody>
          <a:bodyPr>
            <a:spAutoFit/>
          </a:bodyPr>
          <a:lstStyle/>
          <a:p>
            <a:pPr marL="214308" indent="-214308">
              <a:buFont typeface="Arial" panose="020B0604020202020204" pitchFamily="34" charset="0"/>
              <a:buChar char="•"/>
            </a:pPr>
            <a:r>
              <a:rPr lang="en-US" altLang="ko-KR" sz="1100" dirty="0"/>
              <a:t>The bitcoin wallet has detected a UTXO that can be spent.</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The bitcoin “BALANCE” is the sum of all UTXO that user’s wallet can spend.</a:t>
            </a:r>
          </a:p>
          <a:p>
            <a:pPr marL="728649" lvl="1" indent="-171450">
              <a:buFontTx/>
              <a:buChar char="-"/>
            </a:pPr>
            <a:r>
              <a:rPr lang="en-US" altLang="ko-KR" sz="1050" dirty="0">
                <a:latin typeface="Arial" pitchFamily="34" charset="0"/>
                <a:cs typeface="Arial" pitchFamily="34" charset="0"/>
              </a:rPr>
              <a:t>The concept of “BALANCE” is created by the wallet app.</a:t>
            </a:r>
          </a:p>
          <a:p>
            <a:pPr marL="728649" lvl="1" indent="-171450">
              <a:buFontTx/>
              <a:buChar char="-"/>
            </a:pPr>
            <a:r>
              <a:rPr lang="en-US" altLang="ko-KR" sz="1050" dirty="0">
                <a:latin typeface="Arial" pitchFamily="34" charset="0"/>
                <a:cs typeface="Arial" pitchFamily="34" charset="0"/>
              </a:rPr>
              <a:t>The wallet calculates the user’s balance by finding the blockchain and adding the value of any UTXO that the wallet can spend.</a:t>
            </a:r>
          </a:p>
          <a:p>
            <a:pPr marL="728649" lvl="1" indent="-171450">
              <a:buFontTx/>
              <a:buChar char="-"/>
            </a:pPr>
            <a:r>
              <a:rPr lang="en-US" altLang="ko-KR" sz="1050" dirty="0">
                <a:latin typeface="Arial" pitchFamily="34" charset="0"/>
                <a:cs typeface="Arial" pitchFamily="34" charset="0"/>
              </a:rPr>
              <a:t>Most wallets maintain a DB or use a DB service to store a quick reference set of all the UTXO that they can spend.</a:t>
            </a:r>
          </a:p>
        </p:txBody>
      </p:sp>
      <p:sp>
        <p:nvSpPr>
          <p:cNvPr id="3" name="Title 2"/>
          <p:cNvSpPr>
            <a:spLocks noGrp="1"/>
          </p:cNvSpPr>
          <p:nvPr>
            <p:ph type="title"/>
          </p:nvPr>
        </p:nvSpPr>
        <p:spPr/>
        <p:txBody>
          <a:bodyPr/>
          <a:lstStyle/>
          <a:p>
            <a:r>
              <a:rPr lang="en-US" dirty="0"/>
              <a:t> Transaction Outputs and Inputs</a:t>
            </a:r>
          </a:p>
        </p:txBody>
      </p:sp>
    </p:spTree>
    <p:extLst>
      <p:ext uri="{BB962C8B-B14F-4D97-AF65-F5344CB8AC3E}">
        <p14:creationId xmlns:p14="http://schemas.microsoft.com/office/powerpoint/2010/main" val="2052257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altLang="ko-KR" b="1" dirty="0"/>
              <a:t>UTXO (Unspent Transaction Output)</a:t>
            </a:r>
          </a:p>
        </p:txBody>
      </p:sp>
      <p:sp>
        <p:nvSpPr>
          <p:cNvPr id="5" name="Content Placeholder 4"/>
          <p:cNvSpPr>
            <a:spLocks noGrp="1"/>
          </p:cNvSpPr>
          <p:nvPr>
            <p:ph idx="10"/>
          </p:nvPr>
        </p:nvSpPr>
        <p:spPr>
          <a:xfrm>
            <a:off x="304410" y="1347614"/>
            <a:ext cx="6372708" cy="2203680"/>
          </a:xfrm>
        </p:spPr>
        <p:txBody>
          <a:bodyPr>
            <a:spAutoFit/>
          </a:bodyPr>
          <a:lstStyle/>
          <a:p>
            <a:pPr marL="214308" indent="-214308">
              <a:buFont typeface="Arial" panose="020B0604020202020204" pitchFamily="34" charset="0"/>
              <a:buChar char="•"/>
            </a:pPr>
            <a:r>
              <a:rPr lang="en-US" altLang="ko-KR" sz="1100" dirty="0"/>
              <a:t>A transaction output can have an arbitrary integer value denominated as a multiple of SATOSHIs.</a:t>
            </a:r>
          </a:p>
          <a:p>
            <a:pPr marL="728649" lvl="1" indent="-171450">
              <a:buFontTx/>
              <a:buChar char="-"/>
            </a:pPr>
            <a:r>
              <a:rPr lang="en-US" altLang="ko-KR" sz="1050" dirty="0">
                <a:latin typeface="Arial" pitchFamily="34" charset="0"/>
                <a:cs typeface="Arial" pitchFamily="34" charset="0"/>
              </a:rPr>
              <a:t>The bitcoin can be divided down to eight decimal places as SATOSHIs.</a:t>
            </a:r>
          </a:p>
          <a:p>
            <a:pPr lvl="1" indent="0">
              <a:buNone/>
            </a:pPr>
            <a:r>
              <a:rPr lang="en-US" altLang="ko-KR" sz="1050" dirty="0">
                <a:latin typeface="Arial" pitchFamily="34" charset="0"/>
                <a:cs typeface="Arial" pitchFamily="34" charset="0"/>
              </a:rPr>
              <a:t>			1BC = 100,000,000SATOSHI</a:t>
            </a:r>
          </a:p>
          <a:p>
            <a:endParaRPr lang="en-US" altLang="ko-KR" sz="1100" dirty="0"/>
          </a:p>
          <a:p>
            <a:pPr marL="214308" indent="-214308">
              <a:buFont typeface="Arial" panose="020B0604020202020204" pitchFamily="34" charset="0"/>
              <a:buChar char="•"/>
            </a:pPr>
            <a:r>
              <a:rPr lang="en-US" altLang="ko-KR" sz="1100" dirty="0">
                <a:latin typeface="Arial" pitchFamily="34" charset="0"/>
                <a:cs typeface="Arial" pitchFamily="34" charset="0"/>
              </a:rPr>
              <a:t>Although an output can have any arbitrary value, once created, it is indivisible.</a:t>
            </a:r>
          </a:p>
          <a:p>
            <a:pPr marL="728649" lvl="1" indent="-171450">
              <a:buFontTx/>
              <a:buChar char="-"/>
            </a:pPr>
            <a:r>
              <a:rPr lang="en-US" altLang="ko-KR" sz="1050" dirty="0">
                <a:latin typeface="Arial" pitchFamily="34" charset="0"/>
                <a:cs typeface="Arial" pitchFamily="34" charset="0"/>
              </a:rPr>
              <a:t>Important characteristic !</a:t>
            </a:r>
          </a:p>
          <a:p>
            <a:pPr marL="728649" lvl="1" indent="-171450">
              <a:buFontTx/>
              <a:buChar char="-"/>
            </a:pPr>
            <a:r>
              <a:rPr lang="en-US" altLang="ko-KR" sz="1050" dirty="0">
                <a:latin typeface="Arial" pitchFamily="34" charset="0"/>
                <a:cs typeface="Arial" pitchFamily="34" charset="0"/>
              </a:rPr>
              <a:t>Atomized !</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sz="1100" dirty="0">
                <a:latin typeface="Arial" pitchFamily="34" charset="0"/>
                <a:cs typeface="Arial" pitchFamily="34" charset="0"/>
              </a:rPr>
              <a:t>UTXO can only be used perfectly</a:t>
            </a:r>
          </a:p>
          <a:p>
            <a:pPr marL="728649" lvl="1" indent="-171450">
              <a:buFontTx/>
              <a:buChar char="-"/>
            </a:pPr>
            <a:r>
              <a:rPr lang="en-US" altLang="ko-KR" sz="1050" dirty="0">
                <a:latin typeface="Arial" pitchFamily="34" charset="0"/>
                <a:cs typeface="Arial" pitchFamily="34" charset="0"/>
              </a:rPr>
              <a:t>No change ?</a:t>
            </a:r>
          </a:p>
        </p:txBody>
      </p:sp>
      <p:sp>
        <p:nvSpPr>
          <p:cNvPr id="3" name="Title 2"/>
          <p:cNvSpPr>
            <a:spLocks noGrp="1"/>
          </p:cNvSpPr>
          <p:nvPr>
            <p:ph type="title"/>
          </p:nvPr>
        </p:nvSpPr>
        <p:spPr/>
        <p:txBody>
          <a:bodyPr/>
          <a:lstStyle/>
          <a:p>
            <a:r>
              <a:rPr lang="en-US" dirty="0"/>
              <a:t> Transaction Outputs and Inputs</a:t>
            </a:r>
          </a:p>
        </p:txBody>
      </p:sp>
    </p:spTree>
    <p:extLst>
      <p:ext uri="{BB962C8B-B14F-4D97-AF65-F5344CB8AC3E}">
        <p14:creationId xmlns:p14="http://schemas.microsoft.com/office/powerpoint/2010/main" val="2376668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altLang="ko-KR" b="1" dirty="0"/>
              <a:t>UTXO (Unspent Transaction Output)</a:t>
            </a:r>
          </a:p>
        </p:txBody>
      </p:sp>
      <p:sp>
        <p:nvSpPr>
          <p:cNvPr id="5" name="Content Placeholder 4"/>
          <p:cNvSpPr>
            <a:spLocks noGrp="1"/>
          </p:cNvSpPr>
          <p:nvPr>
            <p:ph idx="10"/>
          </p:nvPr>
        </p:nvSpPr>
        <p:spPr>
          <a:xfrm>
            <a:off x="304410" y="1347614"/>
            <a:ext cx="6372708" cy="1812804"/>
          </a:xfrm>
        </p:spPr>
        <p:txBody>
          <a:bodyPr>
            <a:spAutoFit/>
          </a:bodyPr>
          <a:lstStyle/>
          <a:p>
            <a:pPr marL="214308" indent="-214308">
              <a:buFont typeface="Arial" panose="020B0604020202020204" pitchFamily="34" charset="0"/>
              <a:buChar char="•"/>
            </a:pPr>
            <a:r>
              <a:rPr lang="en-US" altLang="ko-KR" sz="1100" dirty="0"/>
              <a:t>If an UTXO is larger than the desired value of a transaction?</a:t>
            </a:r>
          </a:p>
          <a:p>
            <a:pPr marL="728649" lvl="1" indent="-171450">
              <a:buFontTx/>
              <a:buChar char="-"/>
            </a:pPr>
            <a:r>
              <a:rPr lang="en-US" altLang="ko-KR" sz="1050" dirty="0">
                <a:latin typeface="Arial" pitchFamily="34" charset="0"/>
                <a:cs typeface="Arial" pitchFamily="34" charset="0"/>
              </a:rPr>
              <a:t>It must still be used perfectly.</a:t>
            </a:r>
          </a:p>
          <a:p>
            <a:pPr marL="728649" lvl="1" indent="-171450">
              <a:buFontTx/>
              <a:buChar char="-"/>
            </a:pPr>
            <a:r>
              <a:rPr lang="en-US" altLang="ko-KR" sz="1050" dirty="0">
                <a:latin typeface="Arial" pitchFamily="34" charset="0"/>
                <a:cs typeface="Arial" pitchFamily="34" charset="0"/>
              </a:rPr>
              <a:t>The change must be created !</a:t>
            </a:r>
          </a:p>
          <a:p>
            <a:pPr marL="728649" lvl="1" indent="-171450">
              <a:buFontTx/>
              <a:buChar char="-"/>
            </a:pPr>
            <a:r>
              <a:rPr lang="en-US" altLang="ko-KR" sz="1050" dirty="0">
                <a:latin typeface="Arial" pitchFamily="34" charset="0"/>
                <a:cs typeface="Arial" pitchFamily="34" charset="0"/>
              </a:rPr>
              <a:t>If I have 20BC and want to pay only 1BC…</a:t>
            </a:r>
          </a:p>
          <a:p>
            <a:pPr lvl="1" indent="0">
              <a:buNone/>
            </a:pPr>
            <a:r>
              <a:rPr lang="en-US" altLang="ko-KR" sz="1050" dirty="0">
                <a:latin typeface="Arial" pitchFamily="34" charset="0"/>
                <a:cs typeface="Arial" pitchFamily="34" charset="0"/>
              </a:rPr>
              <a:t>     =&gt; Must use the entire 20BC UTXO,</a:t>
            </a:r>
          </a:p>
          <a:p>
            <a:pPr lvl="1" indent="0">
              <a:buNone/>
            </a:pPr>
            <a:r>
              <a:rPr lang="en-US" altLang="ko-KR" sz="1050" dirty="0">
                <a:latin typeface="Arial" pitchFamily="34" charset="0"/>
                <a:cs typeface="Arial" pitchFamily="34" charset="0"/>
              </a:rPr>
              <a:t>          AND CREATE 2 Output: </a:t>
            </a:r>
          </a:p>
          <a:p>
            <a:pPr lvl="1" indent="0">
              <a:buNone/>
            </a:pPr>
            <a:r>
              <a:rPr lang="en-US" altLang="ko-KR" sz="1050" dirty="0">
                <a:latin typeface="Arial" pitchFamily="34" charset="0"/>
                <a:cs typeface="Arial" pitchFamily="34" charset="0"/>
                <a:sym typeface="Wingdings" panose="05000000000000000000" pitchFamily="2" charset="2"/>
              </a:rPr>
              <a:t>		 </a:t>
            </a:r>
            <a:r>
              <a:rPr lang="en-US" altLang="ko-KR" sz="1050" dirty="0">
                <a:latin typeface="Arial" pitchFamily="34" charset="0"/>
                <a:cs typeface="Arial" pitchFamily="34" charset="0"/>
              </a:rPr>
              <a:t>1BC to pay  </a:t>
            </a:r>
          </a:p>
          <a:p>
            <a:pPr lvl="1" indent="0">
              <a:buNone/>
            </a:pPr>
            <a:r>
              <a:rPr lang="en-US" altLang="ko-KR" sz="1050" dirty="0">
                <a:latin typeface="Arial" pitchFamily="34" charset="0"/>
                <a:cs typeface="Arial" pitchFamily="34" charset="0"/>
                <a:sym typeface="Wingdings" panose="05000000000000000000" pitchFamily="2" charset="2"/>
              </a:rPr>
              <a:t>		 19BC in change</a:t>
            </a:r>
          </a:p>
          <a:p>
            <a:pPr lvl="1" indent="0">
              <a:buNone/>
            </a:pPr>
            <a:r>
              <a:rPr lang="en-US" altLang="ko-KR" sz="1050" dirty="0">
                <a:latin typeface="Arial" pitchFamily="34" charset="0"/>
                <a:cs typeface="Arial" pitchFamily="34" charset="0"/>
                <a:sym typeface="Wingdings" panose="05000000000000000000" pitchFamily="2" charset="2"/>
              </a:rPr>
              <a:t>	</a:t>
            </a:r>
            <a:endParaRPr lang="en-US" altLang="ko-KR" sz="1050" dirty="0">
              <a:latin typeface="Arial" pitchFamily="34" charset="0"/>
              <a:cs typeface="Arial" pitchFamily="34" charset="0"/>
            </a:endParaRPr>
          </a:p>
        </p:txBody>
      </p:sp>
      <p:sp>
        <p:nvSpPr>
          <p:cNvPr id="3" name="Title 2"/>
          <p:cNvSpPr>
            <a:spLocks noGrp="1"/>
          </p:cNvSpPr>
          <p:nvPr>
            <p:ph type="title"/>
          </p:nvPr>
        </p:nvSpPr>
        <p:spPr/>
        <p:txBody>
          <a:bodyPr/>
          <a:lstStyle/>
          <a:p>
            <a:r>
              <a:rPr lang="en-US" dirty="0"/>
              <a:t> Transaction Outputs and Inputs</a:t>
            </a:r>
          </a:p>
        </p:txBody>
      </p:sp>
    </p:spTree>
    <p:extLst>
      <p:ext uri="{BB962C8B-B14F-4D97-AF65-F5344CB8AC3E}">
        <p14:creationId xmlns:p14="http://schemas.microsoft.com/office/powerpoint/2010/main" val="1349319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altLang="ko-KR" b="1" dirty="0"/>
              <a:t>UTXO (Unspent Transaction Output)</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2494529"/>
          </a:xfrm>
        </p:spPr>
        <p:txBody>
          <a:bodyPr>
            <a:spAutoFit/>
          </a:bodyPr>
          <a:lstStyle/>
          <a:p>
            <a:pPr marL="214308" indent="-214308">
              <a:buFont typeface="Arial" panose="020B0604020202020204" pitchFamily="34" charset="0"/>
              <a:buChar char="•"/>
            </a:pPr>
            <a:r>
              <a:rPr lang="en-US" altLang="ko-KR" sz="1100" dirty="0"/>
              <a:t>In reality, we use the bill and if the bill we use is larger than the cost, we will get the change.</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In bitcoin, a bitcoin transaction must be created from a user’s UTXO in whatever denominations that user has available.</a:t>
            </a:r>
          </a:p>
          <a:p>
            <a:pPr marL="728649" lvl="1" indent="-171450">
              <a:buFontTx/>
              <a:buChar char="-"/>
            </a:pPr>
            <a:r>
              <a:rPr lang="en-US" altLang="ko-KR" sz="1050" dirty="0">
                <a:latin typeface="Arial" pitchFamily="34" charset="0"/>
                <a:cs typeface="Arial" pitchFamily="34" charset="0"/>
              </a:rPr>
              <a:t>User can not cut an UTXO.</a:t>
            </a:r>
          </a:p>
          <a:p>
            <a:pPr marL="728649" lvl="1" indent="-171450">
              <a:buFontTx/>
              <a:buChar char="-"/>
            </a:pPr>
            <a:r>
              <a:rPr lang="en-US" altLang="ko-KR" sz="1050" dirty="0">
                <a:latin typeface="Arial" pitchFamily="34" charset="0"/>
                <a:cs typeface="Arial" pitchFamily="34" charset="0"/>
              </a:rPr>
              <a:t>The wallet app will select from the user’s available UTXO to create an amount larger than or equal to the wanted transaction amount.</a:t>
            </a:r>
          </a:p>
          <a:p>
            <a:pPr marL="728649" lvl="1" indent="-171450">
              <a:buFontTx/>
              <a:buChar char="-"/>
            </a:pPr>
            <a:r>
              <a:rPr lang="en-US" altLang="ko-KR" sz="1050" dirty="0">
                <a:latin typeface="Arial" pitchFamily="34" charset="0"/>
                <a:cs typeface="Arial" pitchFamily="34" charset="0"/>
              </a:rPr>
              <a:t>As with reality, the bitcoin app can use several strategies to satisfy the purchase amount: combining several smaller units, finding exact change, or using a single unit larger than the transaction value and making change.</a:t>
            </a:r>
          </a:p>
          <a:p>
            <a:pPr marL="728649" lvl="1" indent="-171450">
              <a:buFontTx/>
              <a:buChar char="-"/>
            </a:pPr>
            <a:r>
              <a:rPr lang="en-US" altLang="ko-KR" sz="1050" dirty="0">
                <a:latin typeface="Arial" pitchFamily="34" charset="0"/>
                <a:cs typeface="Arial" pitchFamily="34" charset="0"/>
              </a:rPr>
              <a:t>All of this complex work is done by the wallet automatically and invisible to users.</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sz="1100" dirty="0"/>
              <a:t>Transaction uses UTXO and creates new UTXO.</a:t>
            </a:r>
          </a:p>
        </p:txBody>
      </p:sp>
      <p:sp>
        <p:nvSpPr>
          <p:cNvPr id="3" name="Title 2"/>
          <p:cNvSpPr>
            <a:spLocks noGrp="1"/>
          </p:cNvSpPr>
          <p:nvPr>
            <p:ph type="title"/>
          </p:nvPr>
        </p:nvSpPr>
        <p:spPr/>
        <p:txBody>
          <a:bodyPr/>
          <a:lstStyle/>
          <a:p>
            <a:r>
              <a:rPr lang="en-US" dirty="0"/>
              <a:t> Transaction Outputs and Inputs</a:t>
            </a:r>
          </a:p>
        </p:txBody>
      </p:sp>
    </p:spTree>
    <p:extLst>
      <p:ext uri="{BB962C8B-B14F-4D97-AF65-F5344CB8AC3E}">
        <p14:creationId xmlns:p14="http://schemas.microsoft.com/office/powerpoint/2010/main" val="3952120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Exception</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1206484"/>
          </a:xfrm>
        </p:spPr>
        <p:txBody>
          <a:bodyPr>
            <a:spAutoFit/>
          </a:bodyPr>
          <a:lstStyle/>
          <a:p>
            <a:pPr marL="214308" indent="-214308">
              <a:buFont typeface="Arial" panose="020B0604020202020204" pitchFamily="34" charset="0"/>
              <a:buChar char="•"/>
            </a:pPr>
            <a:r>
              <a:rPr lang="en-US" altLang="ko-KR" sz="1100" dirty="0"/>
              <a:t>The exception to the output and input chain is a special type of transaction called “COINBASE” transaction.</a:t>
            </a:r>
          </a:p>
          <a:p>
            <a:pPr marL="728649" lvl="1" indent="-171450">
              <a:buFontTx/>
              <a:buChar char="-"/>
            </a:pPr>
            <a:r>
              <a:rPr lang="en-US" altLang="ko-KR" sz="1050" dirty="0">
                <a:latin typeface="Arial" pitchFamily="34" charset="0"/>
                <a:cs typeface="Arial" pitchFamily="34" charset="0"/>
              </a:rPr>
              <a:t>First transaction</a:t>
            </a:r>
          </a:p>
          <a:p>
            <a:pPr marL="728649" lvl="1" indent="-171450">
              <a:buFontTx/>
              <a:buChar char="-"/>
            </a:pPr>
            <a:r>
              <a:rPr lang="en-US" altLang="ko-KR" sz="1050" dirty="0">
                <a:latin typeface="Arial" pitchFamily="34" charset="0"/>
                <a:cs typeface="Arial" pitchFamily="34" charset="0"/>
              </a:rPr>
              <a:t>Mining incentive</a:t>
            </a:r>
          </a:p>
          <a:p>
            <a:pPr marL="728649" lvl="1" indent="-171450">
              <a:buFontTx/>
              <a:buChar char="-"/>
            </a:pPr>
            <a:r>
              <a:rPr lang="en-US" altLang="ko-KR" sz="1050" dirty="0">
                <a:latin typeface="Arial" pitchFamily="34" charset="0"/>
                <a:cs typeface="Arial" pitchFamily="34" charset="0"/>
              </a:rPr>
              <a:t>Not use UTXO</a:t>
            </a:r>
          </a:p>
          <a:p>
            <a:pPr marL="728649" lvl="1" indent="-171450">
              <a:buFontTx/>
              <a:buChar char="-"/>
            </a:pPr>
            <a:r>
              <a:rPr lang="en-US" altLang="ko-KR" sz="1050" dirty="0">
                <a:latin typeface="Arial" pitchFamily="34" charset="0"/>
                <a:cs typeface="Arial" pitchFamily="34" charset="0"/>
              </a:rPr>
              <a:t>In more detail on p225, </a:t>
            </a:r>
            <a:r>
              <a:rPr lang="en-US" altLang="ko-KR" sz="1050" dirty="0" err="1">
                <a:latin typeface="Arial" pitchFamily="34" charset="0"/>
                <a:cs typeface="Arial" pitchFamily="34" charset="0"/>
              </a:rPr>
              <a:t>Coinbase</a:t>
            </a:r>
            <a:r>
              <a:rPr lang="en-US" altLang="ko-KR" sz="1050" dirty="0">
                <a:latin typeface="Arial" pitchFamily="34" charset="0"/>
                <a:cs typeface="Arial" pitchFamily="34" charset="0"/>
              </a:rPr>
              <a:t> Data</a:t>
            </a:r>
          </a:p>
        </p:txBody>
      </p:sp>
      <p:sp>
        <p:nvSpPr>
          <p:cNvPr id="3" name="Title 2"/>
          <p:cNvSpPr>
            <a:spLocks noGrp="1"/>
          </p:cNvSpPr>
          <p:nvPr>
            <p:ph type="title"/>
          </p:nvPr>
        </p:nvSpPr>
        <p:spPr/>
        <p:txBody>
          <a:bodyPr/>
          <a:lstStyle/>
          <a:p>
            <a:r>
              <a:rPr lang="en-US" dirty="0"/>
              <a:t> Transaction Outputs and Inputs</a:t>
            </a:r>
          </a:p>
        </p:txBody>
      </p:sp>
    </p:spTree>
    <p:extLst>
      <p:ext uri="{BB962C8B-B14F-4D97-AF65-F5344CB8AC3E}">
        <p14:creationId xmlns:p14="http://schemas.microsoft.com/office/powerpoint/2010/main" val="3090635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6652" y="937014"/>
            <a:ext cx="6372708" cy="460648"/>
          </a:xfrm>
        </p:spPr>
        <p:txBody>
          <a:bodyPr/>
          <a:lstStyle/>
          <a:p>
            <a:r>
              <a:rPr lang="en-US" b="1" dirty="0"/>
              <a:t>Transaction Outputs</a:t>
            </a:r>
            <a:endParaRPr lang="en-US" b="1" dirty="0">
              <a:latin typeface="Arial" pitchFamily="34" charset="0"/>
              <a:cs typeface="Arial" pitchFamily="34" charset="0"/>
            </a:endParaRPr>
          </a:p>
        </p:txBody>
      </p:sp>
      <p:sp>
        <p:nvSpPr>
          <p:cNvPr id="5" name="Content Placeholder 4"/>
          <p:cNvSpPr>
            <a:spLocks noGrp="1"/>
          </p:cNvSpPr>
          <p:nvPr>
            <p:ph idx="10"/>
          </p:nvPr>
        </p:nvSpPr>
        <p:spPr>
          <a:xfrm>
            <a:off x="304410" y="1347614"/>
            <a:ext cx="6372708" cy="1665071"/>
          </a:xfrm>
        </p:spPr>
        <p:txBody>
          <a:bodyPr>
            <a:spAutoFit/>
          </a:bodyPr>
          <a:lstStyle/>
          <a:p>
            <a:pPr marL="214308" indent="-214308">
              <a:buFont typeface="Arial" panose="020B0604020202020204" pitchFamily="34" charset="0"/>
              <a:buChar char="•"/>
            </a:pPr>
            <a:r>
              <a:rPr lang="en-US" altLang="ko-KR" sz="1100" dirty="0"/>
              <a:t>Every transaction creates outputs, which are recorded on the blockchain.</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Almost all of outputs create UTXO. </a:t>
            </a:r>
          </a:p>
          <a:p>
            <a:pPr marL="728649" lvl="1" indent="-171450">
              <a:buFontTx/>
              <a:buChar char="-"/>
            </a:pPr>
            <a:r>
              <a:rPr lang="en-US" altLang="ko-KR" sz="1050" dirty="0">
                <a:latin typeface="Arial" pitchFamily="34" charset="0"/>
                <a:cs typeface="Arial" pitchFamily="34" charset="0"/>
              </a:rPr>
              <a:t>one exception: Data Recording Output</a:t>
            </a:r>
          </a:p>
          <a:p>
            <a:pPr marL="214308" indent="-214308">
              <a:buFont typeface="Arial" panose="020B0604020202020204" pitchFamily="34" charset="0"/>
              <a:buChar char="•"/>
            </a:pPr>
            <a:endParaRPr lang="en-US" altLang="ko-KR" dirty="0"/>
          </a:p>
          <a:p>
            <a:pPr marL="214308" indent="-214308">
              <a:buFont typeface="Arial" panose="020B0604020202020204" pitchFamily="34" charset="0"/>
              <a:buChar char="•"/>
            </a:pPr>
            <a:r>
              <a:rPr lang="en-US" altLang="ko-KR" sz="1100" dirty="0"/>
              <a:t>UTXO are tracked by full node in the UTXO set.</a:t>
            </a:r>
          </a:p>
          <a:p>
            <a:pPr marL="214308" indent="-214308">
              <a:buFont typeface="Arial" panose="020B0604020202020204" pitchFamily="34" charset="0"/>
              <a:buChar char="•"/>
            </a:pPr>
            <a:endParaRPr lang="en-US" altLang="ko-KR" sz="1100" dirty="0"/>
          </a:p>
          <a:p>
            <a:pPr marL="214308" indent="-214308">
              <a:buFont typeface="Arial" panose="020B0604020202020204" pitchFamily="34" charset="0"/>
              <a:buChar char="•"/>
            </a:pPr>
            <a:r>
              <a:rPr lang="en-US" altLang="ko-KR" sz="1100" dirty="0"/>
              <a:t>New transactions use one or more of these outputs from the UTXO set.</a:t>
            </a:r>
          </a:p>
        </p:txBody>
      </p:sp>
      <p:sp>
        <p:nvSpPr>
          <p:cNvPr id="3" name="Title 2"/>
          <p:cNvSpPr>
            <a:spLocks noGrp="1"/>
          </p:cNvSpPr>
          <p:nvPr>
            <p:ph type="title"/>
          </p:nvPr>
        </p:nvSpPr>
        <p:spPr/>
        <p:txBody>
          <a:bodyPr/>
          <a:lstStyle/>
          <a:p>
            <a:r>
              <a:rPr lang="en-US" dirty="0"/>
              <a:t> Transaction Outputs</a:t>
            </a:r>
          </a:p>
        </p:txBody>
      </p:sp>
    </p:spTree>
    <p:extLst>
      <p:ext uri="{BB962C8B-B14F-4D97-AF65-F5344CB8AC3E}">
        <p14:creationId xmlns:p14="http://schemas.microsoft.com/office/powerpoint/2010/main" val="3992596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1902</TotalTime>
  <Words>2354</Words>
  <Application>Microsoft Office PowerPoint</Application>
  <PresentationFormat>사용자 지정</PresentationFormat>
  <Paragraphs>312</Paragraphs>
  <Slides>16</Slides>
  <Notes>15</Notes>
  <HiddenSlides>0</HiddenSlides>
  <MMClips>0</MMClips>
  <ScaleCrop>false</ScaleCrop>
  <HeadingPairs>
    <vt:vector size="6" baseType="variant">
      <vt:variant>
        <vt:lpstr>사용한 글꼴</vt:lpstr>
      </vt:variant>
      <vt:variant>
        <vt:i4>4</vt:i4>
      </vt:variant>
      <vt:variant>
        <vt:lpstr>테마</vt:lpstr>
      </vt:variant>
      <vt:variant>
        <vt:i4>2</vt:i4>
      </vt:variant>
      <vt:variant>
        <vt:lpstr>슬라이드 제목</vt:lpstr>
      </vt:variant>
      <vt:variant>
        <vt:i4>16</vt:i4>
      </vt:variant>
    </vt:vector>
  </HeadingPairs>
  <TitlesOfParts>
    <vt:vector size="22" baseType="lpstr">
      <vt:lpstr>맑은 고딕</vt:lpstr>
      <vt:lpstr>Arial</vt:lpstr>
      <vt:lpstr>Calibri</vt:lpstr>
      <vt:lpstr>Wingdings</vt:lpstr>
      <vt:lpstr>Office Theme</vt:lpstr>
      <vt:lpstr>Custom Design</vt:lpstr>
      <vt:lpstr>PowerPoint 프레젠테이션</vt:lpstr>
      <vt:lpstr>Contents</vt:lpstr>
      <vt:lpstr> Transaction Outputs and Inputs</vt:lpstr>
      <vt:lpstr> Transaction Outputs and Inputs</vt:lpstr>
      <vt:lpstr> Transaction Outputs and Inputs</vt:lpstr>
      <vt:lpstr> Transaction Outputs and Inputs</vt:lpstr>
      <vt:lpstr> Transaction Outputs and Inputs</vt:lpstr>
      <vt:lpstr> Transaction Outputs and Inputs</vt:lpstr>
      <vt:lpstr> Transaction Outputs</vt:lpstr>
      <vt:lpstr> Transaction Outputs</vt:lpstr>
      <vt:lpstr> Transaction Outputs</vt:lpstr>
      <vt:lpstr> Transaction Outputs</vt:lpstr>
      <vt:lpstr> Transaction Inputs</vt:lpstr>
      <vt:lpstr> Transaction Inputs</vt:lpstr>
      <vt:lpstr> Transaction Inputs</vt:lpstr>
      <vt:lpstr> Transaction Inputs</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Yoon Seongha</cp:lastModifiedBy>
  <cp:revision>144</cp:revision>
  <dcterms:created xsi:type="dcterms:W3CDTF">2014-04-01T16:27:38Z</dcterms:created>
  <dcterms:modified xsi:type="dcterms:W3CDTF">2018-04-24T23:38:23Z</dcterms:modified>
</cp:coreProperties>
</file>