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58" r:id="rId9"/>
    <p:sldId id="257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7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FB90-EEE1-C544-9C92-A29ABDCF8510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886E-6F77-834E-B14D-6B5C8672B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1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FB90-EEE1-C544-9C92-A29ABDCF8510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886E-6F77-834E-B14D-6B5C8672B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86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FB90-EEE1-C544-9C92-A29ABDCF8510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886E-6F77-834E-B14D-6B5C8672B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FB90-EEE1-C544-9C92-A29ABDCF8510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886E-6F77-834E-B14D-6B5C8672B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FB90-EEE1-C544-9C92-A29ABDCF8510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886E-6F77-834E-B14D-6B5C8672B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22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FB90-EEE1-C544-9C92-A29ABDCF8510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886E-6F77-834E-B14D-6B5C8672B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53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FB90-EEE1-C544-9C92-A29ABDCF8510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886E-6F77-834E-B14D-6B5C8672B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7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FB90-EEE1-C544-9C92-A29ABDCF8510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886E-6F77-834E-B14D-6B5C8672B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3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FB90-EEE1-C544-9C92-A29ABDCF8510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886E-6F77-834E-B14D-6B5C8672B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051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FB90-EEE1-C544-9C92-A29ABDCF8510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886E-6F77-834E-B14D-6B5C8672B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547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7FB90-EEE1-C544-9C92-A29ABDCF8510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886E-6F77-834E-B14D-6B5C8672B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713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7FB90-EEE1-C544-9C92-A29ABDCF8510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F886E-6F77-834E-B14D-6B5C8672B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58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Information Gathering Step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553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of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Environment, in a legitimate way</a:t>
            </a:r>
          </a:p>
          <a:p>
            <a:r>
              <a:rPr lang="en-US" dirty="0" err="1" smtClean="0"/>
              <a:t>Infoleaking</a:t>
            </a:r>
            <a:r>
              <a:rPr lang="en-US" dirty="0" smtClean="0"/>
              <a:t> bugs</a:t>
            </a:r>
          </a:p>
          <a:p>
            <a:pPr lvl="1"/>
            <a:r>
              <a:rPr lang="en-US" dirty="0" smtClean="0"/>
              <a:t>Kernel may expose information to user land</a:t>
            </a:r>
          </a:p>
          <a:p>
            <a:pPr lvl="1"/>
            <a:r>
              <a:rPr lang="en-US" dirty="0" smtClean="0"/>
              <a:t>ex: dead stack, dead heap</a:t>
            </a:r>
          </a:p>
          <a:p>
            <a:pPr lvl="2"/>
            <a:r>
              <a:rPr lang="en-US" dirty="0" smtClean="0"/>
              <a:t>uninitialized part of a kernel structure, passed to the attacker, can reveal the critical information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58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Environment Tells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Operating System should tell you some information for correct execution</a:t>
            </a:r>
          </a:p>
          <a:p>
            <a:pPr lvl="1"/>
            <a:r>
              <a:rPr lang="en-US" dirty="0" smtClean="0"/>
              <a:t>Kernel split address, OS version, </a:t>
            </a:r>
            <a:r>
              <a:rPr lang="is-IS" dirty="0" smtClean="0"/>
              <a:t>…</a:t>
            </a:r>
          </a:p>
          <a:p>
            <a:pPr lvl="1"/>
            <a:r>
              <a:rPr lang="is-IS" dirty="0" smtClean="0"/>
              <a:t>For debugging: loaded modules,</a:t>
            </a:r>
            <a:r>
              <a:rPr lang="ko-KR" altLang="en-US" dirty="0" smtClean="0"/>
              <a:t> </a:t>
            </a:r>
            <a:r>
              <a:rPr lang="en-US" altLang="ko-KR" dirty="0" smtClean="0"/>
              <a:t>resource usage</a:t>
            </a:r>
          </a:p>
          <a:p>
            <a:pPr lvl="1"/>
            <a:r>
              <a:rPr lang="en-US" dirty="0" smtClean="0"/>
              <a:t>From architecture: TSC/RDTSC</a:t>
            </a:r>
          </a:p>
          <a:p>
            <a:pPr lvl="1"/>
            <a:r>
              <a:rPr lang="en-US" dirty="0" smtClean="0"/>
              <a:t>Underrated: # of allocated heap objects, list of kernel symbols</a:t>
            </a:r>
          </a:p>
          <a:p>
            <a:r>
              <a:rPr lang="en-US" dirty="0" smtClean="0"/>
              <a:t>Many seemingly useless information can raise the success probability of the attack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57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the OS tells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Exact </a:t>
            </a:r>
            <a:r>
              <a:rPr lang="en-US" dirty="0" smtClean="0">
                <a:solidFill>
                  <a:srgbClr val="FF0000"/>
                </a:solidFill>
              </a:rPr>
              <a:t>version</a:t>
            </a:r>
            <a:r>
              <a:rPr lang="en-US" dirty="0" smtClean="0"/>
              <a:t> of the kernel</a:t>
            </a:r>
          </a:p>
          <a:p>
            <a:pPr lvl="1"/>
            <a:r>
              <a:rPr lang="en-US" dirty="0" smtClean="0"/>
              <a:t>Some structures/interfaces may change/introduced/</a:t>
            </a:r>
            <a:r>
              <a:rPr lang="en-US" dirty="0" err="1" smtClean="0"/>
              <a:t>droppbed</a:t>
            </a:r>
            <a:r>
              <a:rPr lang="en-US" dirty="0" smtClean="0"/>
              <a:t> between (minor) versions</a:t>
            </a:r>
          </a:p>
          <a:p>
            <a:pPr marL="457200" lvl="1" indent="0">
              <a:buNone/>
            </a:pPr>
            <a:r>
              <a:rPr lang="en-US" dirty="0" smtClean="0">
                <a:sym typeface="Wingdings"/>
              </a:rPr>
              <a:t> Need different </a:t>
            </a:r>
            <a:r>
              <a:rPr lang="en-US" dirty="0" err="1" smtClean="0">
                <a:sym typeface="Wingdings"/>
              </a:rPr>
              <a:t>shellcodes</a:t>
            </a:r>
            <a:r>
              <a:rPr lang="en-US" dirty="0" smtClean="0">
                <a:sym typeface="Wingdings"/>
              </a:rPr>
              <a:t>/approaches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Module</a:t>
            </a:r>
            <a:r>
              <a:rPr lang="en-US" dirty="0" smtClean="0"/>
              <a:t> information (modular kernels)</a:t>
            </a:r>
          </a:p>
          <a:p>
            <a:pPr lvl="1"/>
            <a:r>
              <a:rPr lang="en-US" dirty="0" smtClean="0"/>
              <a:t>List of loaded modules, their virtual addresses and size</a:t>
            </a:r>
          </a:p>
          <a:p>
            <a:pPr lvl="1"/>
            <a:r>
              <a:rPr lang="en-US" dirty="0" smtClean="0"/>
              <a:t>Modules are automatically loaded when necessary</a:t>
            </a:r>
          </a:p>
          <a:p>
            <a:pPr marL="457200" lvl="1" indent="0">
              <a:buNone/>
            </a:pP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Aattacker</a:t>
            </a:r>
            <a:r>
              <a:rPr lang="en-US" dirty="0" smtClean="0">
                <a:sym typeface="Wingdings"/>
              </a:rPr>
              <a:t> can make a vulnerable module to load</a:t>
            </a:r>
            <a:endParaRPr lang="en-US" dirty="0" smtClean="0"/>
          </a:p>
          <a:p>
            <a:r>
              <a:rPr lang="en-US" dirty="0" smtClean="0"/>
              <a:t>Print the kernel </a:t>
            </a:r>
            <a:r>
              <a:rPr lang="en-US" dirty="0" smtClean="0">
                <a:solidFill>
                  <a:srgbClr val="FF0000"/>
                </a:solidFill>
              </a:rPr>
              <a:t>log</a:t>
            </a:r>
            <a:r>
              <a:rPr lang="en-US" dirty="0" smtClean="0"/>
              <a:t> buffer to console: </a:t>
            </a:r>
            <a:r>
              <a:rPr lang="en-US" dirty="0" err="1" smtClean="0"/>
              <a:t>dmesg</a:t>
            </a:r>
            <a:endParaRPr lang="en-US" dirty="0" smtClean="0"/>
          </a:p>
          <a:p>
            <a:pPr lvl="1"/>
            <a:r>
              <a:rPr lang="en-US" dirty="0" smtClean="0"/>
              <a:t>virtual address range, module debugging outputs</a:t>
            </a:r>
          </a:p>
          <a:p>
            <a:pPr lvl="1"/>
            <a:r>
              <a:rPr lang="en-US" dirty="0" smtClean="0"/>
              <a:t>Mac OS X allows only </a:t>
            </a:r>
            <a:r>
              <a:rPr lang="en-US" dirty="0" err="1" smtClean="0"/>
              <a:t>priviledged</a:t>
            </a:r>
            <a:r>
              <a:rPr lang="en-US" dirty="0" smtClean="0"/>
              <a:t> user to see the log</a:t>
            </a:r>
          </a:p>
          <a:p>
            <a:r>
              <a:rPr lang="en-US" dirty="0" smtClean="0"/>
              <a:t>Kernel memory </a:t>
            </a:r>
            <a:r>
              <a:rPr lang="en-US" dirty="0" smtClean="0">
                <a:solidFill>
                  <a:srgbClr val="FF0000"/>
                </a:solidFill>
              </a:rPr>
              <a:t>layout</a:t>
            </a:r>
          </a:p>
          <a:p>
            <a:pPr lvl="1"/>
            <a:r>
              <a:rPr lang="en-US" dirty="0" smtClean="0"/>
              <a:t>see next</a:t>
            </a:r>
          </a:p>
        </p:txBody>
      </p:sp>
    </p:spTree>
    <p:extLst>
      <p:ext uri="{BB962C8B-B14F-4D97-AF65-F5344CB8AC3E}">
        <p14:creationId xmlns:p14="http://schemas.microsoft.com/office/powerpoint/2010/main" val="233083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Kernel Memory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Useful to locate critical structures or text</a:t>
            </a:r>
          </a:p>
          <a:p>
            <a:r>
              <a:rPr lang="en-US" dirty="0" smtClean="0"/>
              <a:t>One straightforward method: read kernel binary on disk</a:t>
            </a:r>
          </a:p>
          <a:p>
            <a:pPr lvl="1"/>
            <a:r>
              <a:rPr lang="en-US" dirty="0" smtClean="0"/>
              <a:t>Forgot to prevent unprivileged users from reading the kernel binary</a:t>
            </a:r>
          </a:p>
          <a:p>
            <a:pPr lvl="1"/>
            <a:r>
              <a:rPr lang="en-US" dirty="0" smtClean="0"/>
              <a:t>Reveals symbols (functions, variables, section identifiers), and we can disassemble to locate functions and </a:t>
            </a:r>
            <a:r>
              <a:rPr lang="en-US" dirty="0" err="1" smtClean="0"/>
              <a:t>opcode</a:t>
            </a:r>
            <a:r>
              <a:rPr lang="en-US" dirty="0" smtClean="0"/>
              <a:t> sequences</a:t>
            </a:r>
          </a:p>
          <a:p>
            <a:pPr lvl="1">
              <a:buFont typeface="Wingdings" charset="0"/>
              <a:buChar char="à"/>
            </a:pPr>
            <a:r>
              <a:rPr lang="en-US" dirty="0" smtClean="0"/>
              <a:t>Return-to-kernel-text attack!</a:t>
            </a:r>
          </a:p>
          <a:p>
            <a:pPr lvl="1"/>
            <a:r>
              <a:rPr lang="en-US" dirty="0" smtClean="0"/>
              <a:t>Prevention:</a:t>
            </a:r>
          </a:p>
          <a:p>
            <a:pPr lvl="2"/>
            <a:r>
              <a:rPr lang="en-US" dirty="0" smtClean="0"/>
              <a:t>Put on a boot partition and </a:t>
            </a:r>
            <a:r>
              <a:rPr lang="en-US" dirty="0" err="1" smtClean="0"/>
              <a:t>unmount</a:t>
            </a:r>
            <a:r>
              <a:rPr lang="en-US" dirty="0" smtClean="0"/>
              <a:t> after boot</a:t>
            </a:r>
          </a:p>
          <a:p>
            <a:pPr lvl="2"/>
            <a:r>
              <a:rPr lang="en-US" dirty="0" smtClean="0"/>
              <a:t>Remove read access from unprivileged users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565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symbols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16313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Exposed in pseudo-device or file</a:t>
            </a:r>
          </a:p>
          <a:p>
            <a:pPr lvl="1"/>
            <a:r>
              <a:rPr lang="en-US" sz="2400" dirty="0" smtClean="0"/>
              <a:t>ex. /</a:t>
            </a:r>
            <a:r>
              <a:rPr lang="en-US" sz="2400" dirty="0" err="1" smtClean="0"/>
              <a:t>proc</a:t>
            </a:r>
            <a:r>
              <a:rPr lang="en-US" sz="2400" dirty="0" smtClean="0"/>
              <a:t>/</a:t>
            </a:r>
            <a:r>
              <a:rPr lang="en-US" sz="2400" dirty="0" err="1" smtClean="0"/>
              <a:t>kallsyms</a:t>
            </a:r>
            <a:endParaRPr lang="en-US" sz="2400" dirty="0" smtClean="0"/>
          </a:p>
          <a:p>
            <a:pPr lvl="2"/>
            <a:r>
              <a:rPr lang="en-US" sz="2000" dirty="0" smtClean="0"/>
              <a:t>shows addresses of structures/functions</a:t>
            </a:r>
          </a:p>
          <a:p>
            <a:r>
              <a:rPr lang="en-US" sz="2800" dirty="0" smtClean="0"/>
              <a:t>If not available, we can</a:t>
            </a:r>
          </a:p>
          <a:p>
            <a:pPr lvl="1"/>
            <a:r>
              <a:rPr lang="en-US" sz="2400" dirty="0" smtClean="0"/>
              <a:t>Replicate the target elsewhere</a:t>
            </a:r>
          </a:p>
          <a:p>
            <a:pPr lvl="1"/>
            <a:r>
              <a:rPr lang="en-US" sz="2400" dirty="0" smtClean="0"/>
              <a:t>Even work for closed source OS</a:t>
            </a:r>
          </a:p>
          <a:p>
            <a:pPr lvl="2"/>
            <a:r>
              <a:rPr lang="en-US" sz="2000" dirty="0" smtClean="0"/>
              <a:t>with version/patches</a:t>
            </a:r>
          </a:p>
          <a:p>
            <a:pPr lvl="1"/>
            <a:r>
              <a:rPr lang="en-US" dirty="0" smtClean="0"/>
              <a:t>Recompilation</a:t>
            </a:r>
          </a:p>
          <a:p>
            <a:pPr lvl="2"/>
            <a:r>
              <a:rPr lang="en-US" dirty="0" smtClean="0"/>
              <a:t>Target with no manual updates</a:t>
            </a:r>
          </a:p>
          <a:p>
            <a:pPr lvl="2"/>
            <a:r>
              <a:rPr lang="en-US" dirty="0" smtClean="0"/>
              <a:t>Mac OS X, Red Hat, </a:t>
            </a:r>
            <a:r>
              <a:rPr lang="en-US" dirty="0" err="1" smtClean="0"/>
              <a:t>OpenSolaris</a:t>
            </a:r>
            <a:endParaRPr lang="en-US" dirty="0" smtClean="0"/>
          </a:p>
          <a:p>
            <a:r>
              <a:rPr lang="en-US" sz="2800" dirty="0" smtClean="0"/>
              <a:t>Check also other information</a:t>
            </a:r>
          </a:p>
          <a:p>
            <a:pPr lvl="1"/>
            <a:r>
              <a:rPr lang="en-US" sz="2400" dirty="0" smtClean="0"/>
              <a:t>/</a:t>
            </a:r>
            <a:r>
              <a:rPr lang="en-US" sz="2400" dirty="0" err="1" smtClean="0"/>
              <a:t>proc</a:t>
            </a:r>
            <a:r>
              <a:rPr lang="en-US" sz="2400" dirty="0" smtClean="0"/>
              <a:t> or /sys</a:t>
            </a:r>
            <a:endParaRPr lang="en-US" sz="2400" dirty="0"/>
          </a:p>
        </p:txBody>
      </p:sp>
      <p:pic>
        <p:nvPicPr>
          <p:cNvPr id="4" name="Picture 3" descr="Screen Shot 2016-11-17 at 11.43.1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513" y="2210866"/>
            <a:ext cx="3670487" cy="313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04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Architecture Tells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Two sources of information</a:t>
            </a:r>
          </a:p>
          <a:p>
            <a:pPr lvl="1"/>
            <a:r>
              <a:rPr lang="en-US" dirty="0" smtClean="0"/>
              <a:t>Counters (</a:t>
            </a:r>
            <a:r>
              <a:rPr lang="en-US" dirty="0" err="1" smtClean="0"/>
              <a:t>eg</a:t>
            </a:r>
            <a:r>
              <a:rPr lang="en-US" dirty="0" smtClean="0"/>
              <a:t>. TSC)</a:t>
            </a:r>
          </a:p>
          <a:p>
            <a:pPr lvl="1"/>
            <a:r>
              <a:rPr lang="en-US" dirty="0" smtClean="0"/>
              <a:t>Architecture-assisted Software Tables</a:t>
            </a:r>
          </a:p>
          <a:p>
            <a:r>
              <a:rPr lang="en-US" dirty="0" smtClean="0"/>
              <a:t>Architecture-assisted Software Tables</a:t>
            </a:r>
          </a:p>
          <a:p>
            <a:pPr lvl="1"/>
            <a:r>
              <a:rPr lang="en-US" dirty="0" smtClean="0"/>
              <a:t>Implementing heavily used tables (</a:t>
            </a:r>
            <a:r>
              <a:rPr lang="en-US" dirty="0" err="1" smtClean="0"/>
              <a:t>eg</a:t>
            </a:r>
            <a:r>
              <a:rPr lang="en-US" dirty="0" smtClean="0"/>
              <a:t>. IDT)</a:t>
            </a:r>
          </a:p>
          <a:p>
            <a:pPr lvl="1"/>
            <a:r>
              <a:rPr lang="en-US" dirty="0" smtClean="0"/>
              <a:t>Purely hardware is expensive, Purely software is slow</a:t>
            </a:r>
          </a:p>
          <a:p>
            <a:pPr lvl="1"/>
            <a:r>
              <a:rPr lang="en-US" dirty="0" smtClean="0"/>
              <a:t>So, go hybrid, with HW doing</a:t>
            </a:r>
          </a:p>
          <a:p>
            <a:pPr lvl="2"/>
            <a:r>
              <a:rPr lang="en-US" dirty="0" smtClean="0"/>
              <a:t>remember where the table is</a:t>
            </a:r>
          </a:p>
          <a:p>
            <a:pPr lvl="2"/>
            <a:r>
              <a:rPr lang="en-US" dirty="0" smtClean="0"/>
              <a:t>execute handler based on interrupt number</a:t>
            </a:r>
          </a:p>
          <a:p>
            <a:pPr lvl="2"/>
            <a:r>
              <a:rPr lang="en-US" dirty="0" smtClean="0"/>
              <a:t>check privileges</a:t>
            </a:r>
          </a:p>
          <a:p>
            <a:r>
              <a:rPr lang="en-US" dirty="0" smtClean="0"/>
              <a:t>Architecture provides instructions to</a:t>
            </a:r>
          </a:p>
          <a:p>
            <a:pPr lvl="1"/>
            <a:r>
              <a:rPr lang="en-US" dirty="0" smtClean="0"/>
              <a:t>write table address (privileged)</a:t>
            </a:r>
          </a:p>
          <a:p>
            <a:pPr lvl="1"/>
            <a:r>
              <a:rPr lang="en-US" dirty="0" smtClean="0"/>
              <a:t>read table address (usually not privileged)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939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Architecture Would Not Tells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Leak of memory can be</a:t>
            </a:r>
          </a:p>
          <a:p>
            <a:pPr lvl="1"/>
            <a:r>
              <a:rPr lang="en-US" dirty="0" smtClean="0"/>
              <a:t>Wide or controllable </a:t>
            </a:r>
            <a:r>
              <a:rPr lang="en-US" dirty="0" smtClean="0">
                <a:sym typeface="Wingdings"/>
              </a:rPr>
              <a:t> compromise</a:t>
            </a:r>
            <a:endParaRPr lang="en-US" dirty="0" smtClean="0"/>
          </a:p>
          <a:p>
            <a:pPr lvl="1"/>
            <a:r>
              <a:rPr lang="en-US" dirty="0" smtClean="0"/>
              <a:t>Otherwise, cannot compromise machine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infoleak</a:t>
            </a:r>
            <a:endParaRPr lang="en-US" dirty="0" smtClean="0">
              <a:sym typeface="Wingdings"/>
            </a:endParaRPr>
          </a:p>
          <a:p>
            <a:r>
              <a:rPr lang="en-US" dirty="0" err="1" smtClean="0">
                <a:sym typeface="Wingdings"/>
              </a:rPr>
              <a:t>Infoleak</a:t>
            </a:r>
            <a:r>
              <a:rPr lang="en-US" dirty="0" smtClean="0">
                <a:sym typeface="Wingdings"/>
              </a:rPr>
              <a:t> can reveal</a:t>
            </a:r>
          </a:p>
          <a:p>
            <a:pPr lvl="1"/>
            <a:r>
              <a:rPr lang="en-US" dirty="0" smtClean="0">
                <a:sym typeface="Wingdings"/>
              </a:rPr>
              <a:t>Stack address/values</a:t>
            </a:r>
          </a:p>
          <a:p>
            <a:pPr lvl="2"/>
            <a:r>
              <a:rPr lang="en-US" dirty="0" smtClean="0">
                <a:sym typeface="Wingdings"/>
              </a:rPr>
              <a:t>Most useful type of leak</a:t>
            </a:r>
          </a:p>
          <a:p>
            <a:pPr lvl="2"/>
            <a:r>
              <a:rPr lang="en-US" dirty="0" smtClean="0">
                <a:sym typeface="Wingdings"/>
              </a:rPr>
              <a:t>Presence of canary protection &amp; values</a:t>
            </a:r>
          </a:p>
          <a:p>
            <a:pPr lvl="1"/>
            <a:r>
              <a:rPr lang="en-US" dirty="0" smtClean="0">
                <a:sym typeface="Wingdings"/>
              </a:rPr>
              <a:t>Heap address/values</a:t>
            </a:r>
          </a:p>
          <a:p>
            <a:pPr lvl="2"/>
            <a:r>
              <a:rPr lang="en-US" dirty="0" smtClean="0">
                <a:sym typeface="Wingdings"/>
              </a:rPr>
              <a:t>Leak before/after an heap object</a:t>
            </a:r>
          </a:p>
          <a:p>
            <a:pPr lvl="2"/>
            <a:r>
              <a:rPr lang="en-US" dirty="0" smtClean="0">
                <a:sym typeface="Wingdings"/>
              </a:rPr>
              <a:t>State of </a:t>
            </a:r>
            <a:r>
              <a:rPr lang="en-US" dirty="0" err="1" smtClean="0">
                <a:sym typeface="Wingdings"/>
              </a:rPr>
              <a:t>prev</a:t>
            </a:r>
            <a:r>
              <a:rPr lang="en-US" dirty="0" smtClean="0">
                <a:sym typeface="Wingdings"/>
              </a:rPr>
              <a:t>/next object, type, content</a:t>
            </a:r>
          </a:p>
          <a:p>
            <a:pPr lvl="1"/>
            <a:r>
              <a:rPr lang="en-US" dirty="0" smtClean="0">
                <a:sym typeface="Wingdings"/>
              </a:rPr>
              <a:t>Kernel data segment</a:t>
            </a:r>
          </a:p>
          <a:p>
            <a:pPr lvl="2"/>
            <a:r>
              <a:rPr lang="en-US" dirty="0" smtClean="0">
                <a:sym typeface="Wingdings"/>
              </a:rPr>
              <a:t>contains global kernel variables</a:t>
            </a:r>
          </a:p>
          <a:p>
            <a:pPr lvl="2"/>
            <a:r>
              <a:rPr lang="en-US" dirty="0" smtClean="0">
                <a:sym typeface="Wingdings"/>
              </a:rPr>
              <a:t>reveals kernel configuration, symbol addresses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29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Apparently harmless information can be useful to attackers</a:t>
            </a:r>
          </a:p>
          <a:p>
            <a:r>
              <a:rPr lang="en-US" dirty="0" err="1" smtClean="0"/>
              <a:t>GRSecurity</a:t>
            </a:r>
            <a:r>
              <a:rPr lang="en-US" dirty="0" smtClean="0"/>
              <a:t> project for </a:t>
            </a:r>
            <a:r>
              <a:rPr lang="en-US" dirty="0" err="1" smtClean="0"/>
              <a:t>linux</a:t>
            </a:r>
            <a:r>
              <a:rPr lang="en-US" dirty="0" smtClean="0"/>
              <a:t> kernel limits the information that can be revealed</a:t>
            </a:r>
          </a:p>
          <a:p>
            <a:pPr lvl="1"/>
            <a:r>
              <a:rPr lang="en-US" dirty="0" smtClean="0"/>
              <a:t>No symbol table or heap state revealed</a:t>
            </a:r>
          </a:p>
          <a:p>
            <a:pPr lvl="1"/>
            <a:r>
              <a:rPr lang="en-US" dirty="0" smtClean="0"/>
              <a:t>Place IDT to read-only pages</a:t>
            </a:r>
          </a:p>
          <a:p>
            <a:r>
              <a:rPr lang="en-US" dirty="0" smtClean="0"/>
              <a:t>Do not leave kernel image accessible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682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Triggering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84036"/>
            <a:ext cx="8229600" cy="3442127"/>
          </a:xfrm>
        </p:spPr>
        <p:txBody>
          <a:bodyPr/>
          <a:lstStyle/>
          <a:p>
            <a:r>
              <a:rPr lang="en-US" dirty="0" smtClean="0"/>
              <a:t>Goal</a:t>
            </a:r>
          </a:p>
          <a:p>
            <a:pPr lvl="1"/>
            <a:r>
              <a:rPr lang="en-US" dirty="0" smtClean="0"/>
              <a:t>Create a condition for hijacking kernel path</a:t>
            </a:r>
          </a:p>
          <a:p>
            <a:r>
              <a:rPr lang="en-US" dirty="0" smtClean="0"/>
              <a:t>Cases</a:t>
            </a:r>
          </a:p>
          <a:p>
            <a:pPr lvl="1"/>
            <a:r>
              <a:rPr lang="en-US" dirty="0" smtClean="0"/>
              <a:t>Memory Corruption</a:t>
            </a:r>
          </a:p>
          <a:p>
            <a:pPr lvl="1"/>
            <a:r>
              <a:rPr lang="en-US" dirty="0" smtClean="0"/>
              <a:t>Race Condition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14799" y="1833217"/>
            <a:ext cx="1778000" cy="53008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Preparation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774677" y="1833217"/>
            <a:ext cx="1778000" cy="53008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Trigger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334555" y="1833217"/>
            <a:ext cx="1778000" cy="53008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Execution</a:t>
            </a:r>
            <a:endParaRPr lang="en-US" dirty="0"/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>
          <a:xfrm>
            <a:off x="2992799" y="2098261"/>
            <a:ext cx="78187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" idx="3"/>
            <a:endCxn id="6" idx="1"/>
          </p:cNvCxnSpPr>
          <p:nvPr/>
        </p:nvCxnSpPr>
        <p:spPr>
          <a:xfrm>
            <a:off x="5552677" y="2098261"/>
            <a:ext cx="78187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858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Corruption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goal</a:t>
            </a:r>
          </a:p>
          <a:p>
            <a:pPr lvl="1"/>
            <a:r>
              <a:rPr lang="en-US" dirty="0" smtClean="0"/>
              <a:t>Overwrite a pointer in memory, later becoming an instruction pointer (ending up in IP register)</a:t>
            </a:r>
          </a:p>
          <a:p>
            <a:r>
              <a:rPr lang="en-US" dirty="0" smtClean="0"/>
              <a:t>Cases</a:t>
            </a:r>
          </a:p>
          <a:p>
            <a:pPr lvl="1"/>
            <a:r>
              <a:rPr lang="en-US" strike="sngStrike" dirty="0" smtClean="0"/>
              <a:t>Arbitrary memory overwrite</a:t>
            </a:r>
          </a:p>
          <a:p>
            <a:pPr lvl="1"/>
            <a:r>
              <a:rPr lang="en-US" strike="sngStrike" dirty="0" smtClean="0"/>
              <a:t>Heap memory corruption</a:t>
            </a:r>
          </a:p>
          <a:p>
            <a:pPr lvl="1"/>
            <a:r>
              <a:rPr lang="en-US" dirty="0" smtClean="0"/>
              <a:t>Stack memory corruption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228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Stack Corruption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Each user-land process has two stacks</a:t>
            </a:r>
          </a:p>
          <a:p>
            <a:pPr lvl="1"/>
            <a:r>
              <a:rPr lang="en-US" dirty="0" smtClean="0"/>
              <a:t>user-mode stack</a:t>
            </a:r>
          </a:p>
          <a:p>
            <a:pPr lvl="1"/>
            <a:r>
              <a:rPr lang="en-US" dirty="0" smtClean="0"/>
              <a:t>kernel-mode stack (used for system-call, interrupt</a:t>
            </a:r>
            <a:r>
              <a:rPr lang="is-IS" dirty="0" smtClean="0"/>
              <a:t>…)</a:t>
            </a:r>
          </a:p>
          <a:p>
            <a:r>
              <a:rPr lang="en-US" dirty="0" smtClean="0"/>
              <a:t>Kernel mode stack is</a:t>
            </a:r>
          </a:p>
          <a:p>
            <a:pPr lvl="1"/>
            <a:r>
              <a:rPr lang="en-US" dirty="0" smtClean="0"/>
              <a:t>small kernel memory block (not special area)</a:t>
            </a:r>
          </a:p>
          <a:p>
            <a:pPr lvl="1"/>
            <a:r>
              <a:rPr lang="en-US" dirty="0" smtClean="0"/>
              <a:t>quite small (no grow)</a:t>
            </a:r>
          </a:p>
          <a:p>
            <a:pPr lvl="1"/>
            <a:r>
              <a:rPr lang="en-US" dirty="0" smtClean="0"/>
              <a:t>discarded after handing-over to user-mode</a:t>
            </a:r>
          </a:p>
          <a:p>
            <a:pPr lvl="1"/>
            <a:r>
              <a:rPr lang="en-US" dirty="0" smtClean="0"/>
              <a:t>But the allocated memory stays; only stack pointer is reset</a:t>
            </a:r>
          </a:p>
          <a:p>
            <a:r>
              <a:rPr lang="en-US" dirty="0" smtClean="0"/>
              <a:t>Kernel stack overflow strategies</a:t>
            </a:r>
          </a:p>
          <a:p>
            <a:pPr lvl="1"/>
            <a:r>
              <a:rPr lang="en-US" dirty="0" smtClean="0"/>
              <a:t>overwrite return address</a:t>
            </a:r>
          </a:p>
          <a:p>
            <a:pPr lvl="1"/>
            <a:r>
              <a:rPr lang="en-US" dirty="0" smtClean="0"/>
              <a:t>overwrite local variable</a:t>
            </a:r>
          </a:p>
          <a:p>
            <a:pPr lvl="1"/>
            <a:r>
              <a:rPr lang="en-US" dirty="0" smtClean="0"/>
              <a:t>overwrite adjacent page</a:t>
            </a:r>
          </a:p>
        </p:txBody>
      </p:sp>
    </p:spTree>
    <p:extLst>
      <p:ext uri="{BB962C8B-B14F-4D97-AF65-F5344CB8AC3E}">
        <p14:creationId xmlns:p14="http://schemas.microsoft.com/office/powerpoint/2010/main" val="279674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Stack Overflow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6387" y="1417638"/>
            <a:ext cx="6205470" cy="5208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231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 Address Overwriting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Used for 20+ years and still popular</a:t>
            </a:r>
          </a:p>
          <a:p>
            <a:r>
              <a:rPr lang="en-US" dirty="0" smtClean="0"/>
              <a:t>Related </a:t>
            </a:r>
            <a:r>
              <a:rPr lang="en-US" dirty="0" smtClean="0"/>
              <a:t>to Return-To-Kernel-Text attacks</a:t>
            </a:r>
          </a:p>
          <a:p>
            <a:r>
              <a:rPr lang="en-US" dirty="0" smtClean="0"/>
              <a:t>Obstacles</a:t>
            </a:r>
          </a:p>
          <a:p>
            <a:pPr lvl="1"/>
            <a:r>
              <a:rPr lang="en-US" dirty="0" smtClean="0"/>
              <a:t>You have to overwrite local variables before reaching to the return address</a:t>
            </a:r>
          </a:p>
          <a:p>
            <a:pPr lvl="2"/>
            <a:r>
              <a:rPr lang="en-US" dirty="0" smtClean="0"/>
              <a:t>Careful to set the values not to cause an error before returning</a:t>
            </a:r>
          </a:p>
          <a:p>
            <a:pPr lvl="1"/>
            <a:r>
              <a:rPr lang="en-US" dirty="0" smtClean="0"/>
              <a:t>Stack canary</a:t>
            </a:r>
          </a:p>
          <a:p>
            <a:pPr lvl="2"/>
            <a:r>
              <a:rPr lang="en-US" dirty="0" smtClean="0"/>
              <a:t>a pseudorandom value as a fingerprint</a:t>
            </a:r>
          </a:p>
          <a:p>
            <a:pPr lvl="2"/>
            <a:r>
              <a:rPr lang="en-US" dirty="0" smtClean="0"/>
              <a:t>When return, check if the value is the same</a:t>
            </a:r>
          </a:p>
          <a:p>
            <a:pPr lvl="2"/>
            <a:r>
              <a:rPr lang="en-US" dirty="0" smtClean="0"/>
              <a:t>But limited</a:t>
            </a:r>
          </a:p>
          <a:p>
            <a:pPr lvl="3"/>
            <a:r>
              <a:rPr lang="en-US" dirty="0" smtClean="0"/>
              <a:t>Index-based overflow can pass the canary</a:t>
            </a:r>
          </a:p>
          <a:p>
            <a:pPr lvl="3"/>
            <a:r>
              <a:rPr lang="en-US" dirty="0" smtClean="0"/>
              <a:t>The value can be revealed, and only one canary per process</a:t>
            </a:r>
          </a:p>
          <a:p>
            <a:pPr lvl="3"/>
            <a:r>
              <a:rPr lang="en-US" dirty="0" smtClean="0"/>
              <a:t>Cannot protect overwriting local variable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306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Variable Overwriting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Easier to perform than Return Address Overwriting</a:t>
            </a:r>
          </a:p>
          <a:p>
            <a:pPr lvl="1"/>
            <a:r>
              <a:rPr lang="en-US" dirty="0" smtClean="0"/>
              <a:t>No recovery effort is needed</a:t>
            </a:r>
          </a:p>
          <a:p>
            <a:r>
              <a:rPr lang="en-US" dirty="0" smtClean="0"/>
              <a:t>Strategies</a:t>
            </a:r>
          </a:p>
          <a:p>
            <a:pPr lvl="1"/>
            <a:r>
              <a:rPr lang="en-US" dirty="0" smtClean="0"/>
              <a:t>Overwrite a function pointer</a:t>
            </a:r>
          </a:p>
          <a:p>
            <a:pPr lvl="1"/>
            <a:r>
              <a:rPr lang="en-US" dirty="0" smtClean="0"/>
              <a:t>Overwrite a data pointer</a:t>
            </a:r>
          </a:p>
          <a:p>
            <a:pPr lvl="2"/>
            <a:r>
              <a:rPr lang="en-US" dirty="0" smtClean="0"/>
              <a:t>will be used later for copy operation </a:t>
            </a:r>
            <a:r>
              <a:rPr lang="en-US" dirty="0" smtClean="0">
                <a:sym typeface="Wingdings"/>
              </a:rPr>
              <a:t> arbitrary read/write attack</a:t>
            </a:r>
          </a:p>
          <a:p>
            <a:pPr lvl="1"/>
            <a:r>
              <a:rPr lang="en-US" dirty="0" smtClean="0">
                <a:sym typeface="Wingdings"/>
              </a:rPr>
              <a:t>Overwrite </a:t>
            </a:r>
            <a:r>
              <a:rPr lang="en-US" smtClean="0">
                <a:sym typeface="Wingdings"/>
              </a:rPr>
              <a:t>integer values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75645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37565"/>
            <a:ext cx="8229600" cy="3188598"/>
          </a:xfrm>
        </p:spPr>
        <p:txBody>
          <a:bodyPr/>
          <a:lstStyle/>
          <a:p>
            <a:r>
              <a:rPr lang="en-US" dirty="0" smtClean="0"/>
              <a:t>Each step creates preconditions of next step</a:t>
            </a:r>
          </a:p>
          <a:p>
            <a:r>
              <a:rPr lang="en-US" dirty="0" smtClean="0"/>
              <a:t>We go backward: identify what preconditions make execution successful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214799" y="1833217"/>
            <a:ext cx="1778000" cy="53008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Preparation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774677" y="1833217"/>
            <a:ext cx="1778000" cy="53008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Trigger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334555" y="1833217"/>
            <a:ext cx="1778000" cy="53008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Execution</a:t>
            </a:r>
            <a:endParaRPr lang="en-US" dirty="0"/>
          </a:p>
        </p:txBody>
      </p:sp>
      <p:cxnSp>
        <p:nvCxnSpPr>
          <p:cNvPr id="8" name="Straight Arrow Connector 7"/>
          <p:cNvCxnSpPr>
            <a:stCxn id="4" idx="3"/>
            <a:endCxn id="5" idx="1"/>
          </p:cNvCxnSpPr>
          <p:nvPr/>
        </p:nvCxnSpPr>
        <p:spPr>
          <a:xfrm>
            <a:off x="2992799" y="2098261"/>
            <a:ext cx="78187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3"/>
            <a:endCxn id="6" idx="1"/>
          </p:cNvCxnSpPr>
          <p:nvPr/>
        </p:nvCxnSpPr>
        <p:spPr>
          <a:xfrm>
            <a:off x="5552677" y="2098261"/>
            <a:ext cx="78187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4850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Gathering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Pre-exploitation operations to collect information about the environment</a:t>
            </a:r>
          </a:p>
          <a:p>
            <a:r>
              <a:rPr lang="en-US" dirty="0" smtClean="0"/>
              <a:t>Principles</a:t>
            </a:r>
          </a:p>
          <a:p>
            <a:pPr lvl="1"/>
            <a:r>
              <a:rPr lang="en-US" dirty="0" smtClean="0"/>
              <a:t>Do not panic the target</a:t>
            </a:r>
          </a:p>
          <a:p>
            <a:pPr lvl="2"/>
            <a:r>
              <a:rPr lang="en-US" dirty="0" smtClean="0"/>
              <a:t>Decide whether to continue with exploitation</a:t>
            </a:r>
          </a:p>
          <a:p>
            <a:pPr lvl="2"/>
            <a:r>
              <a:rPr lang="en-US" dirty="0" smtClean="0"/>
              <a:t>If something’s wrong, stop</a:t>
            </a:r>
          </a:p>
          <a:p>
            <a:pPr lvl="2"/>
            <a:r>
              <a:rPr lang="en-US" dirty="0" smtClean="0"/>
              <a:t>Fail is better than lost target</a:t>
            </a:r>
          </a:p>
          <a:p>
            <a:pPr lvl="1"/>
            <a:r>
              <a:rPr lang="en-US" dirty="0" smtClean="0"/>
              <a:t>Simplify the exploitation process</a:t>
            </a:r>
          </a:p>
          <a:p>
            <a:pPr lvl="2"/>
            <a:r>
              <a:rPr lang="en-US" dirty="0" smtClean="0"/>
              <a:t>figure out the best entry point for </a:t>
            </a:r>
            <a:r>
              <a:rPr lang="en-US" dirty="0" err="1" smtClean="0"/>
              <a:t>shellcode</a:t>
            </a:r>
            <a:endParaRPr lang="en-US" dirty="0" smtClean="0"/>
          </a:p>
          <a:p>
            <a:pPr lvl="2"/>
            <a:r>
              <a:rPr lang="en-US" dirty="0" smtClean="0"/>
              <a:t>Let the system or architecture tell you where</a:t>
            </a:r>
          </a:p>
          <a:p>
            <a:pPr lvl="1"/>
            <a:r>
              <a:rPr lang="en-US" dirty="0" smtClean="0"/>
              <a:t>Always validate the obtained information</a:t>
            </a:r>
          </a:p>
        </p:txBody>
      </p:sp>
    </p:spTree>
    <p:extLst>
      <p:ext uri="{BB962C8B-B14F-4D97-AF65-F5344CB8AC3E}">
        <p14:creationId xmlns:p14="http://schemas.microsoft.com/office/powerpoint/2010/main" val="2450685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887</Words>
  <Application>Microsoft Macintosh PowerPoint</Application>
  <PresentationFormat>On-screen Show (4:3)</PresentationFormat>
  <Paragraphs>151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Information Gathering Step</vt:lpstr>
      <vt:lpstr>Triggering Step</vt:lpstr>
      <vt:lpstr>Memory Corruption</vt:lpstr>
      <vt:lpstr>Kernel Stack Corruption</vt:lpstr>
      <vt:lpstr>Kernel Stack Overflow</vt:lpstr>
      <vt:lpstr>Return Address Overwriting</vt:lpstr>
      <vt:lpstr>Local Variable Overwriting</vt:lpstr>
      <vt:lpstr>Exploit development</vt:lpstr>
      <vt:lpstr>Information Gathering Step</vt:lpstr>
      <vt:lpstr>Source of Information</vt:lpstr>
      <vt:lpstr>What Environment Tells You</vt:lpstr>
      <vt:lpstr>What the OS tells you</vt:lpstr>
      <vt:lpstr>Getting Kernel Memory Layout</vt:lpstr>
      <vt:lpstr>Kernel symbols layout</vt:lpstr>
      <vt:lpstr>What Architecture Tells Us</vt:lpstr>
      <vt:lpstr>What Architecture Would Not Tells Us</vt:lpstr>
      <vt:lpstr>Lessons Learned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Gathering Step</dc:title>
  <dc:creator>Minho Shin</dc:creator>
  <cp:lastModifiedBy>Minho Shin</cp:lastModifiedBy>
  <cp:revision>26</cp:revision>
  <dcterms:created xsi:type="dcterms:W3CDTF">2016-11-17T01:58:30Z</dcterms:created>
  <dcterms:modified xsi:type="dcterms:W3CDTF">2016-11-17T04:20:57Z</dcterms:modified>
</cp:coreProperties>
</file>