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401" r:id="rId2"/>
    <p:sldId id="425" r:id="rId3"/>
    <p:sldId id="421" r:id="rId4"/>
    <p:sldId id="432" r:id="rId5"/>
    <p:sldId id="433" r:id="rId6"/>
    <p:sldId id="434" r:id="rId7"/>
    <p:sldId id="435" r:id="rId8"/>
    <p:sldId id="436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</p:sldIdLst>
  <p:sldSz cx="9906000" cy="6858000" type="A4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78451" indent="-1431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56902" indent="-28637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436516" indent="-4307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914967" indent="-5739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1676324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011589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2346853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2682118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00FF"/>
    <a:srgbClr val="6194FB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76" autoAdjust="0"/>
  </p:normalViewPr>
  <p:slideViewPr>
    <p:cSldViewPr snapToGrid="0">
      <p:cViewPr varScale="1">
        <p:scale>
          <a:sx n="81" d="100"/>
          <a:sy n="81" d="100"/>
        </p:scale>
        <p:origin x="-376" y="-104"/>
      </p:cViewPr>
      <p:guideLst>
        <p:guide orient="horz" pos="1152"/>
        <p:guide pos="1416"/>
      </p:guideLst>
    </p:cSldViewPr>
  </p:slideViewPr>
  <p:outlineViewPr>
    <p:cViewPr>
      <p:scale>
        <a:sx n="33" d="100"/>
        <a:sy n="33" d="100"/>
      </p:scale>
      <p:origin x="0" y="1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688975"/>
            <a:ext cx="5068887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784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569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4365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91496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394629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554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480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406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DB844CD-6FA9-49DD-BBA8-2D7388000598}" type="slidenum">
              <a:rPr lang="en-US" altLang="ko-KR" sz="1300">
                <a:latin typeface="Times New Roman" charset="0"/>
              </a:rPr>
              <a:pPr/>
              <a:t>1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AE40AE26-1933-48E3-84E8-4878929B6539}" type="slidenum">
              <a:rPr lang="en-US" altLang="ko-KR" sz="1300">
                <a:latin typeface="Times New Roman" charset="0"/>
              </a:rPr>
              <a:pPr/>
              <a:t>18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39B18767-34FF-4183-9287-01A341CEDB35}" type="slidenum">
              <a:rPr lang="en-US" altLang="ko-KR" sz="1300">
                <a:latin typeface="Times New Roman" charset="0"/>
              </a:rPr>
              <a:pPr/>
              <a:t>19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AE40AE26-1933-48E3-84E8-4878929B6539}" type="slidenum">
              <a:rPr lang="en-US" altLang="ko-KR" sz="1300">
                <a:latin typeface="Times New Roman" charset="0"/>
              </a:rPr>
              <a:pPr/>
              <a:t>20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1DCD6443-0C55-4E28-AF3E-41FF295A01F7}" type="slidenum">
              <a:rPr lang="en-US" altLang="ko-KR" sz="1300">
                <a:latin typeface="Times New Roman" charset="0"/>
              </a:rPr>
              <a:pPr/>
              <a:t>21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555E74-61CE-1246-A0FD-A9F5EA9EBD9A}" type="slidenum">
              <a:rPr lang="zh-TW" altLang="en-US">
                <a:latin typeface="Calibri" charset="0"/>
                <a:ea typeface="新細明體" charset="0"/>
                <a:cs typeface="新細明體" charset="0"/>
              </a:rPr>
              <a:pPr eaLnBrk="1" hangingPunct="1"/>
              <a:t>2</a:t>
            </a:fld>
            <a:endParaRPr lang="en-US" altLang="zh-TW"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65F16D1-AAE8-4903-810E-76257CD98E63}" type="slidenum">
              <a:rPr lang="en-US" altLang="ko-KR" sz="1300">
                <a:latin typeface="Times New Roman" charset="0"/>
              </a:rPr>
              <a:pPr/>
              <a:t>3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BB65E3B-6454-4EC2-8D45-67EC8D7CBD48}" type="slidenum">
              <a:rPr lang="en-US" altLang="ko-KR" sz="1300">
                <a:latin typeface="Times New Roman" charset="0"/>
              </a:rPr>
              <a:pPr/>
              <a:t>9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3EDB5E8E-8A05-4EDB-9AA1-5B5AA3FA0576}" type="slidenum">
              <a:rPr lang="en-US" altLang="ko-KR" sz="1300">
                <a:latin typeface="Times New Roman" charset="0"/>
              </a:rPr>
              <a:pPr/>
              <a:t>10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D41AC0F8-FD54-492A-B3D1-5E664639D8B9}" type="slidenum">
              <a:rPr lang="en-US" altLang="ko-KR" sz="1300">
                <a:latin typeface="Times New Roman" charset="0"/>
              </a:rPr>
              <a:pPr/>
              <a:t>11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21F61A12-2E42-4A7B-8BAC-98768269BEDA}" type="slidenum">
              <a:rPr lang="en-US" altLang="ko-KR" sz="1300">
                <a:latin typeface="Times New Roman" charset="0"/>
              </a:rPr>
              <a:pPr/>
              <a:t>12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21F61A12-2E42-4A7B-8BAC-98768269BEDA}" type="slidenum">
              <a:rPr lang="en-US" altLang="ko-KR" sz="1300">
                <a:latin typeface="Times New Roman" charset="0"/>
              </a:rPr>
              <a:pPr/>
              <a:t>13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6506FA16-0F59-4AD4-829B-D8E8318277DE}" type="slidenum">
              <a:rPr lang="en-US" altLang="ko-KR" sz="1300">
                <a:latin typeface="Times New Roman" charset="0"/>
              </a:rPr>
              <a:pPr/>
              <a:t>16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5547" y="2961085"/>
            <a:ext cx="9328150" cy="201215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810" y="6613922"/>
            <a:ext cx="269778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72" y="4157663"/>
            <a:ext cx="2233436" cy="1594247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93471" y="4043363"/>
            <a:ext cx="2531533" cy="1841897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5616" y="277813"/>
            <a:ext cx="23234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805216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926" indent="0">
              <a:buNone/>
              <a:defRPr sz="1900"/>
            </a:lvl2pPr>
            <a:lvl3pPr marL="957851" indent="0">
              <a:buNone/>
              <a:defRPr sz="1700"/>
            </a:lvl3pPr>
            <a:lvl4pPr marL="1436777" indent="0">
              <a:buNone/>
              <a:defRPr sz="1500"/>
            </a:lvl4pPr>
            <a:lvl5pPr marL="1915703" indent="0">
              <a:buNone/>
              <a:defRPr sz="1500"/>
            </a:lvl5pPr>
            <a:lvl6pPr marL="2394629" indent="0">
              <a:buNone/>
              <a:defRPr sz="1500"/>
            </a:lvl6pPr>
            <a:lvl7pPr marL="2873554" indent="0">
              <a:buNone/>
              <a:defRPr sz="1500"/>
            </a:lvl7pPr>
            <a:lvl8pPr marL="3352480" indent="0">
              <a:buNone/>
              <a:defRPr sz="1500"/>
            </a:lvl8pPr>
            <a:lvl9pPr marL="383140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65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90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26" indent="0">
              <a:buNone/>
              <a:defRPr sz="2900"/>
            </a:lvl2pPr>
            <a:lvl3pPr marL="957851" indent="0">
              <a:buNone/>
              <a:defRPr sz="2500"/>
            </a:lvl3pPr>
            <a:lvl4pPr marL="1436777" indent="0">
              <a:buNone/>
              <a:defRPr sz="2100"/>
            </a:lvl4pPr>
            <a:lvl5pPr marL="1915703" indent="0">
              <a:buNone/>
              <a:defRPr sz="2100"/>
            </a:lvl5pPr>
            <a:lvl6pPr marL="2394629" indent="0">
              <a:buNone/>
              <a:defRPr sz="2100"/>
            </a:lvl6pPr>
            <a:lvl7pPr marL="2873554" indent="0">
              <a:buNone/>
              <a:defRPr sz="2100"/>
            </a:lvl7pPr>
            <a:lvl8pPr marL="3352480" indent="0">
              <a:buNone/>
              <a:defRPr sz="2100"/>
            </a:lvl8pPr>
            <a:lvl9pPr marL="3831406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1295576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416"/>
            <a:ext cx="891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654" y="1233487"/>
            <a:ext cx="8915400" cy="45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95300" y="860822"/>
            <a:ext cx="87503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95785" tIns="47893" rIns="95785" bIns="47893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4765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625093" y="6613923"/>
            <a:ext cx="456318" cy="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01789" y="6602016"/>
            <a:ext cx="266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93" y="5849542"/>
            <a:ext cx="1390739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78926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6pPr>
      <a:lvl7pPr marL="957851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7pPr>
      <a:lvl8pPr marL="1436777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8pPr>
      <a:lvl9pPr marL="1915703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9pPr>
    </p:titleStyle>
    <p:bodyStyle>
      <a:lvl1pPr marL="358547" indent="-358547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77628" indent="-29917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137340" indent="-238644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95887" indent="-238644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855597" indent="-238644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334763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813688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292615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771540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1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77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03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29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54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8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0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647"/>
          </a:xfrm>
        </p:spPr>
        <p:txBody>
          <a:bodyPr/>
          <a:lstStyle/>
          <a:p>
            <a:pPr eaLnBrk="1" hangingPunct="1"/>
            <a:r>
              <a:rPr lang="en-US" altLang="ko-KR" smtClean="0"/>
              <a:t>Chapter 5:  CPU Scheduling</a:t>
            </a:r>
          </a:p>
        </p:txBody>
      </p:sp>
    </p:spTree>
    <p:extLst>
      <p:ext uri="{BB962C8B-B14F-4D97-AF65-F5344CB8AC3E}">
        <p14:creationId xmlns:p14="http://schemas.microsoft.com/office/powerpoint/2010/main" val="299865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071" y="277416"/>
            <a:ext cx="8228630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Multilevel Queue Scheduling</a:t>
            </a:r>
          </a:p>
        </p:txBody>
      </p:sp>
      <p:pic>
        <p:nvPicPr>
          <p:cNvPr id="66563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2" y="1175148"/>
            <a:ext cx="7721864" cy="471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25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33" y="277416"/>
            <a:ext cx="8695267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Multilevel Feedback Queue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174119"/>
            <a:ext cx="7963782" cy="4483894"/>
          </a:xfrm>
        </p:spPr>
        <p:txBody>
          <a:bodyPr/>
          <a:lstStyle/>
          <a:p>
            <a:r>
              <a:rPr lang="en-US" altLang="ko-KR" sz="2000" dirty="0" smtClean="0"/>
              <a:t>A process can move between the various queues; aging can be implemented this way</a:t>
            </a:r>
          </a:p>
          <a:p>
            <a:r>
              <a:rPr lang="en-US" altLang="ko-KR" sz="2000" dirty="0" smtClean="0"/>
              <a:t>Multilevel-feedback-queue scheduler defined by the following parameters:</a:t>
            </a:r>
          </a:p>
          <a:p>
            <a:pPr lvl="1"/>
            <a:r>
              <a:rPr lang="en-US" altLang="ko-KR" sz="2000" dirty="0" smtClean="0"/>
              <a:t>number of queues</a:t>
            </a:r>
          </a:p>
          <a:p>
            <a:pPr lvl="1"/>
            <a:r>
              <a:rPr lang="en-US" altLang="ko-KR" sz="2000" dirty="0" smtClean="0"/>
              <a:t>scheduling algorithms for each queue</a:t>
            </a:r>
          </a:p>
          <a:p>
            <a:pPr lvl="1"/>
            <a:r>
              <a:rPr lang="en-US" altLang="ko-KR" sz="2000" dirty="0" smtClean="0"/>
              <a:t>when to upgrade a process</a:t>
            </a:r>
          </a:p>
          <a:p>
            <a:pPr lvl="1"/>
            <a:r>
              <a:rPr lang="en-US" altLang="ko-KR" sz="2000" dirty="0" smtClean="0"/>
              <a:t>when to demote a process</a:t>
            </a:r>
          </a:p>
          <a:p>
            <a:pPr lvl="1"/>
            <a:r>
              <a:rPr lang="en-US" altLang="ko-KR" sz="2000" dirty="0" smtClean="0"/>
              <a:t>which queue a new process will enter</a:t>
            </a:r>
          </a:p>
        </p:txBody>
      </p:sp>
    </p:spTree>
    <p:extLst>
      <p:ext uri="{BB962C8B-B14F-4D97-AF65-F5344CB8AC3E}">
        <p14:creationId xmlns:p14="http://schemas.microsoft.com/office/powerpoint/2010/main" val="293232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6785" y="0"/>
            <a:ext cx="8420100" cy="844154"/>
          </a:xfrm>
        </p:spPr>
        <p:txBody>
          <a:bodyPr/>
          <a:lstStyle/>
          <a:p>
            <a:pPr eaLnBrk="1" hangingPunct="1"/>
            <a:r>
              <a:rPr lang="en-US" altLang="ko-KR" smtClean="0"/>
              <a:t>Example of Multilevel Feedback Queue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33487"/>
            <a:ext cx="8241242" cy="4530329"/>
          </a:xfrm>
        </p:spPr>
        <p:txBody>
          <a:bodyPr/>
          <a:lstStyle/>
          <a:p>
            <a:r>
              <a:rPr lang="en-US" altLang="ko-KR" dirty="0" smtClean="0"/>
              <a:t>Three queues: </a:t>
            </a:r>
          </a:p>
          <a:p>
            <a:pPr lvl="1"/>
            <a:r>
              <a:rPr lang="en-US" altLang="ko-KR" i="1" dirty="0" smtClean="0"/>
              <a:t>Q</a:t>
            </a:r>
            <a:r>
              <a:rPr lang="en-US" altLang="ko-KR" baseline="-25000" dirty="0" smtClean="0"/>
              <a:t>0</a:t>
            </a:r>
            <a:r>
              <a:rPr lang="en-US" altLang="ko-KR" dirty="0" smtClean="0"/>
              <a:t> – RR with time quantum 8 milliseconds</a:t>
            </a:r>
          </a:p>
          <a:p>
            <a:pPr lvl="1"/>
            <a:r>
              <a:rPr lang="en-US" altLang="ko-KR" i="1" dirty="0" smtClean="0"/>
              <a:t>Q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 – RR time quantum 16 milliseconds</a:t>
            </a:r>
          </a:p>
          <a:p>
            <a:pPr lvl="1"/>
            <a:r>
              <a:rPr lang="en-US" altLang="ko-KR" i="1" dirty="0" smtClean="0"/>
              <a:t>Q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 – FCFS</a:t>
            </a:r>
          </a:p>
        </p:txBody>
      </p:sp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3263148"/>
            <a:ext cx="5056188" cy="283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08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6785" y="0"/>
            <a:ext cx="8420100" cy="844154"/>
          </a:xfrm>
        </p:spPr>
        <p:txBody>
          <a:bodyPr/>
          <a:lstStyle/>
          <a:p>
            <a:pPr eaLnBrk="1" hangingPunct="1"/>
            <a:r>
              <a:rPr lang="en-US" altLang="ko-KR" smtClean="0"/>
              <a:t>Example of Multilevel Feedback Queue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33487"/>
            <a:ext cx="8241242" cy="4530329"/>
          </a:xfrm>
        </p:spPr>
        <p:txBody>
          <a:bodyPr/>
          <a:lstStyle/>
          <a:p>
            <a:r>
              <a:rPr lang="en-US" altLang="ko-KR" dirty="0" smtClean="0"/>
              <a:t>Scheduling</a:t>
            </a:r>
          </a:p>
          <a:p>
            <a:pPr lvl="1"/>
            <a:r>
              <a:rPr lang="en-US" altLang="ko-KR" i="1" dirty="0" smtClean="0"/>
              <a:t>Q</a:t>
            </a:r>
            <a:r>
              <a:rPr lang="en-US" altLang="ko-KR" baseline="-25000" dirty="0" smtClean="0"/>
              <a:t>1 </a:t>
            </a:r>
            <a:r>
              <a:rPr lang="en-US" altLang="ko-KR" dirty="0" smtClean="0"/>
              <a:t>is scheduled only when </a:t>
            </a:r>
            <a:r>
              <a:rPr lang="en-US" altLang="ko-KR" i="1" dirty="0"/>
              <a:t>Q</a:t>
            </a:r>
            <a:r>
              <a:rPr lang="en-US" altLang="ko-KR" baseline="-25000" dirty="0"/>
              <a:t>1 </a:t>
            </a:r>
            <a:r>
              <a:rPr lang="en-US" altLang="ko-KR" dirty="0" smtClean="0"/>
              <a:t>is empty</a:t>
            </a:r>
          </a:p>
          <a:p>
            <a:pPr lvl="1"/>
            <a:r>
              <a:rPr lang="en-US" altLang="ko-KR" i="1" dirty="0" smtClean="0"/>
              <a:t>Q</a:t>
            </a:r>
            <a:r>
              <a:rPr lang="en-US" altLang="ko-KR" baseline="-25000" dirty="0"/>
              <a:t>2</a:t>
            </a:r>
            <a:r>
              <a:rPr lang="en-US" altLang="ko-KR" baseline="-25000" dirty="0" smtClean="0"/>
              <a:t> </a:t>
            </a:r>
            <a:r>
              <a:rPr lang="en-US" altLang="ko-KR" dirty="0"/>
              <a:t>is scheduled only when </a:t>
            </a:r>
            <a:r>
              <a:rPr lang="en-US" altLang="ko-KR" i="1" dirty="0" smtClean="0"/>
              <a:t>Q</a:t>
            </a:r>
            <a:r>
              <a:rPr lang="en-US" altLang="ko-KR" i="1" baseline="-25000" dirty="0"/>
              <a:t>1</a:t>
            </a:r>
            <a:r>
              <a:rPr lang="en-US" altLang="ko-KR" dirty="0" smtClean="0"/>
              <a:t> </a:t>
            </a:r>
            <a:r>
              <a:rPr lang="en-US" altLang="ko-KR" dirty="0"/>
              <a:t>is empty</a:t>
            </a:r>
          </a:p>
          <a:p>
            <a:pPr lvl="1"/>
            <a:r>
              <a:rPr lang="en-US" altLang="ko-KR" dirty="0" smtClean="0"/>
              <a:t>Process in </a:t>
            </a:r>
            <a:r>
              <a:rPr lang="en-US" altLang="ko-KR" i="1" dirty="0"/>
              <a:t>Q</a:t>
            </a:r>
            <a:r>
              <a:rPr lang="en-US" altLang="ko-KR" baseline="-25000" dirty="0"/>
              <a:t>1 </a:t>
            </a:r>
            <a:r>
              <a:rPr lang="en-US" altLang="ko-KR" dirty="0" smtClean="0"/>
              <a:t>is preempted by process in </a:t>
            </a:r>
            <a:r>
              <a:rPr lang="en-US" altLang="ko-KR" i="1" dirty="0" smtClean="0"/>
              <a:t>Q</a:t>
            </a:r>
            <a:r>
              <a:rPr lang="en-US" altLang="ko-KR" baseline="-25000" dirty="0" smtClean="0"/>
              <a:t>0.</a:t>
            </a:r>
            <a:endParaRPr lang="en-US" altLang="ko-KR" dirty="0"/>
          </a:p>
          <a:p>
            <a:pPr lvl="1"/>
            <a:r>
              <a:rPr lang="en-US" altLang="ko-KR" dirty="0"/>
              <a:t>Process in </a:t>
            </a:r>
            <a:r>
              <a:rPr lang="en-US" altLang="ko-KR" i="1" dirty="0" smtClean="0"/>
              <a:t>Q</a:t>
            </a:r>
            <a:r>
              <a:rPr lang="en-US" altLang="ko-KR" baseline="-25000" dirty="0" smtClean="0"/>
              <a:t>2 </a:t>
            </a:r>
            <a:r>
              <a:rPr lang="en-US" altLang="ko-KR" dirty="0"/>
              <a:t>is preempted by process in </a:t>
            </a:r>
            <a:r>
              <a:rPr lang="en-US" altLang="ko-KR" i="1" dirty="0" smtClean="0"/>
              <a:t>Q</a:t>
            </a:r>
            <a:r>
              <a:rPr lang="en-US" altLang="ko-KR" baseline="-25000" dirty="0" smtClean="0"/>
              <a:t>1.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 new job enters queue </a:t>
            </a:r>
            <a:r>
              <a:rPr lang="en-US" altLang="ko-KR" i="1" dirty="0" smtClean="0"/>
              <a:t>Q</a:t>
            </a:r>
            <a:r>
              <a:rPr lang="en-US" altLang="ko-KR" i="1" baseline="-25000" dirty="0" smtClean="0"/>
              <a:t>0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If it does not finish in 8 milliseconds, moved to </a:t>
            </a:r>
            <a:r>
              <a:rPr lang="en-US" altLang="ko-KR" i="1" dirty="0" smtClean="0"/>
              <a:t>Q</a:t>
            </a:r>
            <a:r>
              <a:rPr lang="en-US" altLang="ko-KR" baseline="-25000" dirty="0" smtClean="0"/>
              <a:t>1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 process in </a:t>
            </a:r>
            <a:r>
              <a:rPr lang="en-US" altLang="ko-KR" i="1" dirty="0" smtClean="0"/>
              <a:t>Q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 takes more than 16 milliseconds</a:t>
            </a:r>
          </a:p>
          <a:p>
            <a:pPr lvl="2"/>
            <a:r>
              <a:rPr lang="en-US" altLang="ko-KR" dirty="0" smtClean="0"/>
              <a:t>moved to queue </a:t>
            </a:r>
            <a:r>
              <a:rPr lang="en-US" altLang="ko-KR" i="1" dirty="0" smtClean="0"/>
              <a:t>Q</a:t>
            </a:r>
            <a:r>
              <a:rPr lang="en-US" altLang="ko-KR" baseline="-25000" dirty="0" smtClean="0"/>
              <a:t>2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67256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Windows Scheduling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873654" y="1233487"/>
            <a:ext cx="8915400" cy="5293859"/>
          </a:xfrm>
        </p:spPr>
        <p:txBody>
          <a:bodyPr/>
          <a:lstStyle/>
          <a:p>
            <a:r>
              <a:rPr lang="en-US" altLang="ko-KR" dirty="0" smtClean="0"/>
              <a:t>Windows uses priority-based preemptive scheduling</a:t>
            </a:r>
          </a:p>
          <a:p>
            <a:r>
              <a:rPr lang="en-US" altLang="ko-KR" i="1" dirty="0" smtClean="0"/>
              <a:t>Dispatcher </a:t>
            </a:r>
            <a:r>
              <a:rPr lang="en-US" altLang="ko-KR" dirty="0" smtClean="0"/>
              <a:t>is scheduler</a:t>
            </a:r>
          </a:p>
          <a:p>
            <a:r>
              <a:rPr lang="en-US" altLang="ko-KR" dirty="0" smtClean="0"/>
              <a:t>Thread runs until (1) blocks, (2) uses time slice, (3) preempted by higher-priority thread</a:t>
            </a:r>
          </a:p>
          <a:p>
            <a:r>
              <a:rPr lang="en-US" altLang="ko-KR" dirty="0" smtClean="0"/>
              <a:t>Real-time threads can preempt non-real-time</a:t>
            </a:r>
          </a:p>
          <a:p>
            <a:r>
              <a:rPr lang="en-US" altLang="ko-KR" dirty="0" smtClean="0"/>
              <a:t>32-level priority scheme</a:t>
            </a:r>
          </a:p>
          <a:p>
            <a:r>
              <a:rPr lang="en-US" altLang="ko-KR" b="1" dirty="0" smtClean="0">
                <a:solidFill>
                  <a:srgbClr val="3366FF"/>
                </a:solidFill>
              </a:rPr>
              <a:t>Variable class </a:t>
            </a:r>
            <a:r>
              <a:rPr lang="en-US" altLang="ko-KR" dirty="0" smtClean="0"/>
              <a:t>is 1-15, </a:t>
            </a:r>
            <a:r>
              <a:rPr lang="en-US" altLang="ko-KR" b="1" dirty="0" smtClean="0">
                <a:solidFill>
                  <a:srgbClr val="3366FF"/>
                </a:solidFill>
              </a:rPr>
              <a:t>real-time class </a:t>
            </a:r>
            <a:r>
              <a:rPr lang="en-US" altLang="ko-KR" dirty="0" smtClean="0"/>
              <a:t>is</a:t>
            </a:r>
            <a:r>
              <a:rPr lang="en-US" altLang="ko-KR" b="1" dirty="0" smtClean="0">
                <a:solidFill>
                  <a:srgbClr val="3366FF"/>
                </a:solidFill>
              </a:rPr>
              <a:t> </a:t>
            </a:r>
            <a:r>
              <a:rPr lang="en-US" altLang="ko-KR" dirty="0" smtClean="0"/>
              <a:t>16-31</a:t>
            </a:r>
          </a:p>
          <a:p>
            <a:r>
              <a:rPr lang="en-US" altLang="ko-KR" dirty="0" smtClean="0"/>
              <a:t>Priority 0 is memory-management thread</a:t>
            </a:r>
          </a:p>
          <a:p>
            <a:r>
              <a:rPr lang="en-US" altLang="ko-KR" dirty="0" smtClean="0"/>
              <a:t>Queue for each priority</a:t>
            </a:r>
          </a:p>
          <a:p>
            <a:r>
              <a:rPr lang="en-US" altLang="ko-KR" dirty="0" smtClean="0"/>
              <a:t>If no run-able thread, runs </a:t>
            </a:r>
            <a:r>
              <a:rPr lang="en-US" altLang="ko-KR" b="1" dirty="0" smtClean="0">
                <a:solidFill>
                  <a:srgbClr val="3366FF"/>
                </a:solidFill>
              </a:rPr>
              <a:t>idle thread</a:t>
            </a:r>
          </a:p>
        </p:txBody>
      </p:sp>
    </p:spTree>
    <p:extLst>
      <p:ext uri="{BB962C8B-B14F-4D97-AF65-F5344CB8AC3E}">
        <p14:creationId xmlns:p14="http://schemas.microsoft.com/office/powerpoint/2010/main" val="341165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Windows Priority Classes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673170" y="1000799"/>
            <a:ext cx="8915400" cy="5232633"/>
          </a:xfrm>
        </p:spPr>
        <p:txBody>
          <a:bodyPr/>
          <a:lstStyle/>
          <a:p>
            <a:r>
              <a:rPr lang="en-US" altLang="ko-KR" dirty="0"/>
              <a:t>Win32 API identifies several priority classes to which a process can belong</a:t>
            </a:r>
            <a:endParaRPr lang="en-US" altLang="ko-KR" sz="1500" dirty="0"/>
          </a:p>
          <a:p>
            <a:pPr lvl="1"/>
            <a:r>
              <a:rPr lang="en-US" altLang="ko-KR" sz="1500" dirty="0"/>
              <a:t>REALTIME_PRIORITY_CLASS</a:t>
            </a:r>
          </a:p>
          <a:p>
            <a:pPr lvl="1"/>
            <a:r>
              <a:rPr lang="en-US" altLang="ko-KR" sz="1500" dirty="0"/>
              <a:t>HIGH_PRIORITY_CLASS</a:t>
            </a:r>
          </a:p>
          <a:p>
            <a:pPr lvl="1"/>
            <a:r>
              <a:rPr lang="en-US" altLang="ko-KR" sz="1500" dirty="0"/>
              <a:t>ABOVE_NORMAL_PRIORITY_CLASS</a:t>
            </a:r>
          </a:p>
          <a:p>
            <a:pPr lvl="1"/>
            <a:r>
              <a:rPr lang="en-US" altLang="ko-KR" sz="1500" dirty="0"/>
              <a:t>NORMAL_PRIORITY_CLASS</a:t>
            </a:r>
          </a:p>
          <a:p>
            <a:pPr lvl="1"/>
            <a:r>
              <a:rPr lang="en-US" altLang="ko-KR" sz="1500" dirty="0"/>
              <a:t>BELOW_NORMAL_PRIORITY_CLASS</a:t>
            </a:r>
          </a:p>
          <a:p>
            <a:pPr lvl="1"/>
            <a:r>
              <a:rPr lang="en-US" altLang="ko-KR" sz="1500" dirty="0"/>
              <a:t>IDLE_PRIORITY_CLASS</a:t>
            </a:r>
            <a:endParaRPr lang="en-US" altLang="ko-KR" sz="1500" b="1" dirty="0">
              <a:solidFill>
                <a:srgbClr val="3366FF"/>
              </a:solidFill>
            </a:endParaRPr>
          </a:p>
          <a:p>
            <a:r>
              <a:rPr lang="en-US" altLang="ko-KR" dirty="0"/>
              <a:t>A thread within a given priority class has a relative priority</a:t>
            </a:r>
            <a:endParaRPr lang="en-US" altLang="ko-KR" sz="1500" dirty="0"/>
          </a:p>
          <a:p>
            <a:pPr lvl="1"/>
            <a:r>
              <a:rPr lang="en-US" altLang="ko-KR" sz="1500" dirty="0"/>
              <a:t>TIME_CRITICAL</a:t>
            </a:r>
          </a:p>
          <a:p>
            <a:pPr lvl="1"/>
            <a:r>
              <a:rPr lang="en-US" altLang="ko-KR" sz="1500" dirty="0"/>
              <a:t>HIGHEST</a:t>
            </a:r>
          </a:p>
          <a:p>
            <a:pPr lvl="1"/>
            <a:r>
              <a:rPr lang="en-US" altLang="ko-KR" sz="1500" dirty="0"/>
              <a:t>ABOVE_NORMAL</a:t>
            </a:r>
          </a:p>
          <a:p>
            <a:pPr lvl="1"/>
            <a:r>
              <a:rPr lang="en-US" altLang="ko-KR" sz="1500" dirty="0"/>
              <a:t>NORMAL</a:t>
            </a:r>
          </a:p>
          <a:p>
            <a:pPr lvl="1"/>
            <a:r>
              <a:rPr lang="en-US" altLang="ko-KR" sz="1500" dirty="0"/>
              <a:t>BELOW_NORMAL</a:t>
            </a:r>
          </a:p>
          <a:p>
            <a:pPr lvl="1"/>
            <a:r>
              <a:rPr lang="en-US" altLang="ko-KR" sz="1500" dirty="0"/>
              <a:t>LOWEST</a:t>
            </a:r>
          </a:p>
          <a:p>
            <a:pPr lvl="1"/>
            <a:r>
              <a:rPr lang="en-US" altLang="ko-KR" sz="1500" dirty="0"/>
              <a:t>IDLE</a:t>
            </a:r>
          </a:p>
        </p:txBody>
      </p:sp>
    </p:spTree>
    <p:extLst>
      <p:ext uri="{BB962C8B-B14F-4D97-AF65-F5344CB8AC3E}">
        <p14:creationId xmlns:p14="http://schemas.microsoft.com/office/powerpoint/2010/main" val="355980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9644" y="277416"/>
            <a:ext cx="8451056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Windows XP Priorities</a:t>
            </a:r>
          </a:p>
        </p:txBody>
      </p:sp>
      <p:pic>
        <p:nvPicPr>
          <p:cNvPr id="1024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6" y="1801416"/>
            <a:ext cx="800391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08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Windows Priority Classes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673170" y="1000799"/>
            <a:ext cx="8915400" cy="4530329"/>
          </a:xfrm>
        </p:spPr>
        <p:txBody>
          <a:bodyPr/>
          <a:lstStyle/>
          <a:p>
            <a:r>
              <a:rPr lang="en-US" altLang="ko-KR" sz="2100" dirty="0"/>
              <a:t>If quantum expires, priority lowered, but never below base</a:t>
            </a:r>
          </a:p>
          <a:p>
            <a:r>
              <a:rPr lang="en-US" altLang="ko-KR" sz="2100" dirty="0"/>
              <a:t>If wait occurs, priority boosted depending on what was waited for</a:t>
            </a:r>
          </a:p>
          <a:p>
            <a:r>
              <a:rPr lang="en-US" altLang="ko-KR" sz="2100" dirty="0"/>
              <a:t>Foreground window given 3x quantum boost</a:t>
            </a:r>
          </a:p>
        </p:txBody>
      </p:sp>
    </p:spTree>
    <p:extLst>
      <p:ext uri="{BB962C8B-B14F-4D97-AF65-F5344CB8AC3E}">
        <p14:creationId xmlns:p14="http://schemas.microsoft.com/office/powerpoint/2010/main" val="32152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6585" y="277416"/>
            <a:ext cx="8514115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Linux Scheduling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006749"/>
            <a:ext cx="7963782" cy="44838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dirty="0" smtClean="0"/>
              <a:t>Constant order </a:t>
            </a:r>
            <a:r>
              <a:rPr lang="en-US" altLang="ko-KR" i="1" dirty="0" smtClean="0"/>
              <a:t>O</a:t>
            </a:r>
            <a:r>
              <a:rPr lang="en-US" altLang="ko-KR" dirty="0" smtClean="0"/>
              <a:t>(1) scheduling time</a:t>
            </a:r>
          </a:p>
          <a:p>
            <a:pPr>
              <a:lnSpc>
                <a:spcPct val="90000"/>
              </a:lnSpc>
            </a:pPr>
            <a:r>
              <a:rPr lang="en-US" altLang="ko-KR" dirty="0" smtClean="0"/>
              <a:t>Preemptive, priority based</a:t>
            </a:r>
          </a:p>
          <a:p>
            <a:pPr>
              <a:lnSpc>
                <a:spcPct val="90000"/>
              </a:lnSpc>
            </a:pPr>
            <a:r>
              <a:rPr lang="en-US" altLang="ko-KR" dirty="0" smtClean="0"/>
              <a:t>Two priority ranges: time-sharing and real-time</a:t>
            </a:r>
          </a:p>
          <a:p>
            <a:pPr>
              <a:lnSpc>
                <a:spcPct val="90000"/>
              </a:lnSpc>
            </a:pPr>
            <a:r>
              <a:rPr lang="en-US" altLang="ko-KR" b="1" dirty="0" smtClean="0"/>
              <a:t>Real-time </a:t>
            </a:r>
            <a:r>
              <a:rPr lang="en-US" altLang="ko-KR" dirty="0" smtClean="0"/>
              <a:t>range from 0 to 99 and </a:t>
            </a:r>
            <a:r>
              <a:rPr lang="en-US" altLang="ko-KR" b="1" dirty="0" smtClean="0"/>
              <a:t>nice </a:t>
            </a:r>
            <a:r>
              <a:rPr lang="en-US" altLang="ko-KR" dirty="0" smtClean="0"/>
              <a:t>value from 100 to 140</a:t>
            </a:r>
          </a:p>
          <a:p>
            <a:pPr>
              <a:lnSpc>
                <a:spcPct val="90000"/>
              </a:lnSpc>
            </a:pPr>
            <a:r>
              <a:rPr lang="en-US" altLang="ko-KR" dirty="0" smtClean="0"/>
              <a:t>Higher priority gets larger quantum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07251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1670" y="279798"/>
            <a:ext cx="9524206" cy="578644"/>
          </a:xfrm>
        </p:spPr>
        <p:txBody>
          <a:bodyPr/>
          <a:lstStyle/>
          <a:p>
            <a:pPr eaLnBrk="1" hangingPunct="1"/>
            <a:r>
              <a:rPr lang="en-US" altLang="ko-KR" smtClean="0"/>
              <a:t>Priorities and Time-slice length</a:t>
            </a:r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43" y="1379935"/>
            <a:ext cx="8056651" cy="42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94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64400" y="6477000"/>
            <a:ext cx="2063750" cy="1524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69A75B-97B0-C346-8D0B-0E7F3142D088}" type="slidenum">
              <a:rPr lang="zh-TW" altLang="en-US">
                <a:solidFill>
                  <a:srgbClr val="898989"/>
                </a:solidFill>
                <a:latin typeface="Calibri" charset="0"/>
                <a:ea typeface="新細明體" charset="0"/>
                <a:cs typeface="新細明體" charset="0"/>
              </a:rPr>
              <a:pPr eaLnBrk="1" hangingPunct="1"/>
              <a:t>2</a:t>
            </a:fld>
            <a:endParaRPr lang="en-US" altLang="zh-TW">
              <a:solidFill>
                <a:srgbClr val="898989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76200"/>
            <a:ext cx="8915400" cy="74627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sz="4400" dirty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Scheduling Policies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798" y="1066800"/>
            <a:ext cx="7486253" cy="5410200"/>
          </a:xfrm>
        </p:spPr>
        <p:txBody>
          <a:bodyPr/>
          <a:lstStyle/>
          <a:p>
            <a:r>
              <a:rPr lang="en-US" sz="2000" dirty="0" smtClean="0">
                <a:latin typeface="Calibri" charset="0"/>
              </a:rPr>
              <a:t>Non-preemptive</a:t>
            </a:r>
            <a:endParaRPr lang="en-US" sz="2000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First Come First Served</a:t>
            </a:r>
          </a:p>
          <a:p>
            <a:pPr lvl="1"/>
            <a:r>
              <a:rPr lang="en-US" dirty="0">
                <a:latin typeface="Calibri" charset="0"/>
              </a:rPr>
              <a:t>Shortest Job First (aka Shortest Process Next</a:t>
            </a:r>
            <a:r>
              <a:rPr lang="en-US" dirty="0" smtClean="0">
                <a:latin typeface="Calibri" charset="0"/>
              </a:rPr>
              <a:t>)</a:t>
            </a:r>
          </a:p>
          <a:p>
            <a:r>
              <a:rPr lang="en-US" dirty="0" smtClean="0">
                <a:latin typeface="Calibri" charset="0"/>
              </a:rPr>
              <a:t>Preemptive</a:t>
            </a:r>
          </a:p>
          <a:p>
            <a:pPr lvl="1"/>
            <a:r>
              <a:rPr lang="en-US" dirty="0" smtClean="0">
                <a:latin typeface="Calibri" charset="0"/>
              </a:rPr>
              <a:t>Shortest remaining time first</a:t>
            </a:r>
          </a:p>
          <a:p>
            <a:pPr lvl="1"/>
            <a:r>
              <a:rPr lang="en-US" dirty="0" smtClean="0">
                <a:latin typeface="Calibri" charset="0"/>
              </a:rPr>
              <a:t>Priority</a:t>
            </a:r>
          </a:p>
          <a:p>
            <a:pPr lvl="1"/>
            <a:r>
              <a:rPr lang="en-US" dirty="0" smtClean="0">
                <a:latin typeface="Calibri" charset="0"/>
              </a:rPr>
              <a:t>Round Robin</a:t>
            </a:r>
          </a:p>
          <a:p>
            <a:pPr lvl="1"/>
            <a:endParaRPr lang="en-US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1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6585" y="277416"/>
            <a:ext cx="8514115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Linux Scheduling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006749"/>
            <a:ext cx="7963782" cy="44838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dirty="0" smtClean="0"/>
              <a:t>Each processor maintains a </a:t>
            </a:r>
            <a:r>
              <a:rPr lang="en-US" altLang="ko-KR" i="1" dirty="0" err="1" smtClean="0"/>
              <a:t>runqueue</a:t>
            </a:r>
            <a:endParaRPr lang="en-US" altLang="ko-KR" i="1" dirty="0" smtClean="0"/>
          </a:p>
          <a:p>
            <a:pPr>
              <a:lnSpc>
                <a:spcPct val="90000"/>
              </a:lnSpc>
            </a:pPr>
            <a:r>
              <a:rPr lang="en-US" altLang="ko-KR" dirty="0" err="1" smtClean="0"/>
              <a:t>Runqueue</a:t>
            </a:r>
            <a:r>
              <a:rPr lang="en-US" altLang="ko-KR" dirty="0" smtClean="0"/>
              <a:t> consists of </a:t>
            </a:r>
            <a:r>
              <a:rPr lang="en-US" altLang="ko-KR" i="1" dirty="0" smtClean="0"/>
              <a:t>active</a:t>
            </a:r>
            <a:r>
              <a:rPr lang="en-US" altLang="ko-KR" dirty="0" smtClean="0"/>
              <a:t> and </a:t>
            </a:r>
            <a:r>
              <a:rPr lang="en-US" altLang="ko-KR" i="1" dirty="0" smtClean="0"/>
              <a:t>expired</a:t>
            </a:r>
            <a:r>
              <a:rPr lang="en-US" altLang="ko-KR" dirty="0" smtClean="0"/>
              <a:t> priority array</a:t>
            </a:r>
          </a:p>
          <a:p>
            <a:pPr>
              <a:lnSpc>
                <a:spcPct val="90000"/>
              </a:lnSpc>
            </a:pPr>
            <a:r>
              <a:rPr lang="en-US" altLang="ko-KR" dirty="0" smtClean="0"/>
              <a:t>Task run-able as long as time left in time slice (</a:t>
            </a:r>
            <a:r>
              <a:rPr lang="en-US" altLang="ko-KR" b="1" dirty="0" smtClean="0">
                <a:solidFill>
                  <a:srgbClr val="3366FF"/>
                </a:solidFill>
              </a:rPr>
              <a:t>active</a:t>
            </a:r>
            <a:r>
              <a:rPr lang="en-US" altLang="ko-KR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ko-KR" dirty="0" smtClean="0"/>
              <a:t>If no time left (</a:t>
            </a:r>
            <a:r>
              <a:rPr lang="en-US" altLang="ko-KR" b="1" dirty="0" smtClean="0">
                <a:solidFill>
                  <a:srgbClr val="3366FF"/>
                </a:solidFill>
              </a:rPr>
              <a:t>expired</a:t>
            </a:r>
            <a:r>
              <a:rPr lang="en-US" altLang="ko-KR" dirty="0" smtClean="0"/>
              <a:t>), not run-able until all other tasks use their slices</a:t>
            </a:r>
          </a:p>
          <a:p>
            <a:pPr>
              <a:lnSpc>
                <a:spcPct val="90000"/>
              </a:lnSpc>
            </a:pPr>
            <a:r>
              <a:rPr lang="en-US" altLang="ko-KR" dirty="0" smtClean="0"/>
              <a:t>When no more active, arrays are exchanged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94025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05991"/>
            <a:ext cx="8915400" cy="576263"/>
          </a:xfrm>
        </p:spPr>
        <p:txBody>
          <a:bodyPr/>
          <a:lstStyle/>
          <a:p>
            <a:pPr eaLnBrk="1" hangingPunct="1"/>
            <a:r>
              <a:rPr lang="en-US" altLang="ko-KR" sz="2900"/>
              <a:t>List of Tasks Indexed </a:t>
            </a:r>
            <a:br>
              <a:rPr lang="en-US" altLang="ko-KR" sz="2900"/>
            </a:br>
            <a:r>
              <a:rPr lang="en-US" altLang="ko-KR" sz="2900"/>
              <a:t>According to Priorities</a:t>
            </a:r>
          </a:p>
        </p:txBody>
      </p:sp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62" y="1937147"/>
            <a:ext cx="729650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57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Linux Scheduling (Cont.)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Real-time tasks have static priorities</a:t>
            </a:r>
          </a:p>
          <a:p>
            <a:r>
              <a:rPr lang="en-US" altLang="ko-KR" dirty="0" smtClean="0"/>
              <a:t>Other tasks have dynamic priorities, based on </a:t>
            </a:r>
            <a:r>
              <a:rPr lang="en-US" altLang="ko-KR" i="1" dirty="0" smtClean="0"/>
              <a:t>nice </a:t>
            </a:r>
            <a:r>
              <a:rPr lang="en-US" altLang="ko-KR" dirty="0" smtClean="0"/>
              <a:t>value</a:t>
            </a:r>
          </a:p>
          <a:p>
            <a:pPr lvl="1"/>
            <a:r>
              <a:rPr lang="en-US" altLang="ko-KR" dirty="0" smtClean="0"/>
              <a:t>More interactive (longer I/O-related sleep): -5</a:t>
            </a:r>
          </a:p>
          <a:p>
            <a:pPr lvl="1"/>
            <a:r>
              <a:rPr lang="en-US" altLang="ko-KR" dirty="0" smtClean="0"/>
              <a:t>More CPU-bound (less sleep): +5</a:t>
            </a:r>
          </a:p>
          <a:p>
            <a:pPr lvl="1"/>
            <a:r>
              <a:rPr lang="en-US" altLang="ko-KR" dirty="0" smtClean="0"/>
              <a:t>Priority recalculated when task expired</a:t>
            </a:r>
          </a:p>
          <a:p>
            <a:pPr lvl="1"/>
            <a:r>
              <a:rPr lang="en-US" altLang="ko-KR" dirty="0" smtClean="0"/>
              <a:t>This exchanging arrays implements adjusted priorities</a:t>
            </a:r>
          </a:p>
        </p:txBody>
      </p:sp>
    </p:spTree>
    <p:extLst>
      <p:ext uri="{BB962C8B-B14F-4D97-AF65-F5344CB8AC3E}">
        <p14:creationId xmlns:p14="http://schemas.microsoft.com/office/powerpoint/2010/main" val="12630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736" y="277416"/>
            <a:ext cx="7886964" cy="576263"/>
          </a:xfrm>
        </p:spPr>
        <p:txBody>
          <a:bodyPr/>
          <a:lstStyle/>
          <a:p>
            <a:pPr eaLnBrk="1" hangingPunct="1"/>
            <a:r>
              <a:rPr lang="en-US" altLang="ko-KR" sz="2900" dirty="0" smtClean="0"/>
              <a:t>Example Process Arrivals</a:t>
            </a:r>
            <a:endParaRPr lang="en-US" altLang="ko-KR" sz="2900" dirty="0"/>
          </a:p>
        </p:txBody>
      </p:sp>
      <p:sp>
        <p:nvSpPr>
          <p:cNvPr id="50179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Perform the following </a:t>
            </a:r>
            <a:r>
              <a:rPr lang="en-US" altLang="ko-KR" dirty="0" err="1" smtClean="0"/>
              <a:t>schedulings</a:t>
            </a:r>
            <a:endParaRPr lang="en-US" altLang="ko-KR" dirty="0" smtClean="0"/>
          </a:p>
          <a:p>
            <a:pPr lvl="1"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FCFS</a:t>
            </a:r>
          </a:p>
          <a:p>
            <a:pPr lvl="1"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Shortest Job First (SJF)</a:t>
            </a:r>
          </a:p>
          <a:p>
            <a:pPr lvl="1"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Shortest Remaining-time First (SRTF)</a:t>
            </a:r>
          </a:p>
          <a:p>
            <a:pPr lvl="1"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Priority </a:t>
            </a:r>
          </a:p>
          <a:p>
            <a:pPr lvl="1"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Round Robin (RR)</a:t>
            </a:r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i="1" baseline="-25000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i="1" baseline="-25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39890"/>
              </p:ext>
            </p:extLst>
          </p:nvPr>
        </p:nvGraphicFramePr>
        <p:xfrm>
          <a:off x="2407544" y="3862110"/>
          <a:ext cx="52832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Arrival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61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FCFS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59940"/>
              </p:ext>
            </p:extLst>
          </p:nvPr>
        </p:nvGraphicFramePr>
        <p:xfrm>
          <a:off x="732350" y="3551381"/>
          <a:ext cx="8265132" cy="179856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</a:tblGrid>
              <a:tr h="4496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64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64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47615"/>
              </p:ext>
            </p:extLst>
          </p:nvPr>
        </p:nvGraphicFramePr>
        <p:xfrm>
          <a:off x="2150859" y="1065546"/>
          <a:ext cx="52832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Arrival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8130" y="3255903"/>
            <a:ext cx="8362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0   1   2   3   4   5   6   7    8   9  10 11 12  13 14 15  16 17 18 19  20 21 22 23 24 25  26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88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SJF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01869"/>
              </p:ext>
            </p:extLst>
          </p:nvPr>
        </p:nvGraphicFramePr>
        <p:xfrm>
          <a:off x="732350" y="3551381"/>
          <a:ext cx="8265132" cy="179856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</a:tblGrid>
              <a:tr h="4496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64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64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2844"/>
              </p:ext>
            </p:extLst>
          </p:nvPr>
        </p:nvGraphicFramePr>
        <p:xfrm>
          <a:off x="2150859" y="1065546"/>
          <a:ext cx="52832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Arrival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8130" y="3255903"/>
            <a:ext cx="8362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0   1   2   3   4   5   6   7    8   9  10 11 12  13 14 15  16 17 18 19  20 21 22 23 24 25  26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169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SRTF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22589"/>
              </p:ext>
            </p:extLst>
          </p:nvPr>
        </p:nvGraphicFramePr>
        <p:xfrm>
          <a:off x="732350" y="3551381"/>
          <a:ext cx="8265132" cy="179856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</a:tblGrid>
              <a:tr h="4496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64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64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923349"/>
              </p:ext>
            </p:extLst>
          </p:nvPr>
        </p:nvGraphicFramePr>
        <p:xfrm>
          <a:off x="2150859" y="1065546"/>
          <a:ext cx="52832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Arrival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8130" y="3255903"/>
            <a:ext cx="8362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0   1   2   3   4   5   6   7    8   9  10 11 12  13 14 15  16 17 18 19  20 21 22 23 24 25  26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902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229928"/>
              </p:ext>
            </p:extLst>
          </p:nvPr>
        </p:nvGraphicFramePr>
        <p:xfrm>
          <a:off x="732350" y="3551381"/>
          <a:ext cx="8265132" cy="179856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</a:tblGrid>
              <a:tr h="4496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64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64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079429"/>
              </p:ext>
            </p:extLst>
          </p:nvPr>
        </p:nvGraphicFramePr>
        <p:xfrm>
          <a:off x="2150859" y="1065546"/>
          <a:ext cx="52832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Arrival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8130" y="3255903"/>
            <a:ext cx="8362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0   1   2   3   4   5   6   7    8   9  10 11 12  13 14 15  16 17 18 19  20 21 22 23 24 25  26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401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Robin (q=1)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1483"/>
              </p:ext>
            </p:extLst>
          </p:nvPr>
        </p:nvGraphicFramePr>
        <p:xfrm>
          <a:off x="732350" y="3551381"/>
          <a:ext cx="8265132" cy="179856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  <a:gridCol w="306116"/>
              </a:tblGrid>
              <a:tr h="4496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64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64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87187"/>
              </p:ext>
            </p:extLst>
          </p:nvPr>
        </p:nvGraphicFramePr>
        <p:xfrm>
          <a:off x="2150859" y="1065546"/>
          <a:ext cx="52832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Arrival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8130" y="3255903"/>
            <a:ext cx="8362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0   1   2   3   4   5   6   7    8   9  10 11 12  13 14 15  16 17 18 19  20 21 22 23 24 25  26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723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806" y="305991"/>
            <a:ext cx="8355894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Multilevel Queue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33487"/>
            <a:ext cx="8389144" cy="5220891"/>
          </a:xfrm>
        </p:spPr>
        <p:txBody>
          <a:bodyPr/>
          <a:lstStyle/>
          <a:p>
            <a:r>
              <a:rPr lang="en-US" altLang="ko-KR" sz="2100" dirty="0"/>
              <a:t>Scheduling must be done between the queues:</a:t>
            </a:r>
          </a:p>
          <a:p>
            <a:pPr lvl="1"/>
            <a:r>
              <a:rPr lang="en-US" altLang="ko-KR" sz="2100" dirty="0"/>
              <a:t>Fixed priority scheduling; (i.e., serve all from foreground then from background).  Possibility of starvation.</a:t>
            </a:r>
          </a:p>
          <a:p>
            <a:pPr lvl="1"/>
            <a:r>
              <a:rPr lang="en-US" altLang="ko-KR" sz="2100" dirty="0"/>
              <a:t>Time slice </a:t>
            </a:r>
          </a:p>
          <a:p>
            <a:pPr lvl="2"/>
            <a:r>
              <a:rPr lang="en-US" altLang="ko-KR" sz="2100" dirty="0"/>
              <a:t>each queue gets a certain amount of CPU time which it can schedule amongst its processes; i.e., 80% to foreground in RR</a:t>
            </a:r>
          </a:p>
          <a:p>
            <a:pPr lvl="2"/>
            <a:r>
              <a:rPr lang="en-US" altLang="ko-KR" sz="2100" dirty="0"/>
              <a:t>20% to background in FCFS </a:t>
            </a:r>
          </a:p>
        </p:txBody>
      </p:sp>
    </p:spTree>
    <p:extLst>
      <p:ext uri="{BB962C8B-B14F-4D97-AF65-F5344CB8AC3E}">
        <p14:creationId xmlns:p14="http://schemas.microsoft.com/office/powerpoint/2010/main" val="87231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11586</TotalTime>
  <Words>914</Words>
  <Application>Microsoft Macintosh PowerPoint</Application>
  <PresentationFormat>A4 Paper (210x297 mm)</PresentationFormat>
  <Paragraphs>265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1_os-8</vt:lpstr>
      <vt:lpstr>Chapter 5:  CPU Scheduling</vt:lpstr>
      <vt:lpstr>Scheduling Policies</vt:lpstr>
      <vt:lpstr>Example Process Arrivals</vt:lpstr>
      <vt:lpstr>FCFS</vt:lpstr>
      <vt:lpstr>SJF</vt:lpstr>
      <vt:lpstr>SRTF</vt:lpstr>
      <vt:lpstr>Priority</vt:lpstr>
      <vt:lpstr>Round Robin (q=1)</vt:lpstr>
      <vt:lpstr>Multilevel Queue</vt:lpstr>
      <vt:lpstr>Multilevel Queue Scheduling</vt:lpstr>
      <vt:lpstr>Multilevel Feedback Queue</vt:lpstr>
      <vt:lpstr>Example of Multilevel Feedback Queue</vt:lpstr>
      <vt:lpstr>Example of Multilevel Feedback Queue</vt:lpstr>
      <vt:lpstr>Windows Scheduling</vt:lpstr>
      <vt:lpstr>Windows Priority Classes</vt:lpstr>
      <vt:lpstr>Windows XP Priorities</vt:lpstr>
      <vt:lpstr>Windows Priority Classes</vt:lpstr>
      <vt:lpstr>Linux Scheduling</vt:lpstr>
      <vt:lpstr>Priorities and Time-slice length</vt:lpstr>
      <vt:lpstr>Linux Scheduling</vt:lpstr>
      <vt:lpstr>List of Tasks Indexed  According to Priorities</vt:lpstr>
      <vt:lpstr>Linux Scheduling (Cont.)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Minho Shin</cp:lastModifiedBy>
  <cp:revision>278</cp:revision>
  <cp:lastPrinted>2013-04-07T16:28:42Z</cp:lastPrinted>
  <dcterms:created xsi:type="dcterms:W3CDTF">2011-01-14T20:24:54Z</dcterms:created>
  <dcterms:modified xsi:type="dcterms:W3CDTF">2015-04-13T15:34:12Z</dcterms:modified>
</cp:coreProperties>
</file>