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6" d="100"/>
          <a:sy n="106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Energy-Efficient Continuous Activity Recognition on Mobile Phones:</a:t>
            </a:r>
            <a:br>
              <a:rPr lang="en-US" altLang="ko-KR" dirty="0" smtClean="0"/>
            </a:br>
            <a:r>
              <a:rPr lang="en-US" altLang="ko-KR" dirty="0" smtClean="0"/>
              <a:t>An Activity-Adaptive Approach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err="1" smtClean="0"/>
              <a:t>Vigneshwaran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Subbaraju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Dipanjan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Chakraborty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Archan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Misra</a:t>
            </a:r>
            <a:r>
              <a:rPr lang="en-US" altLang="ko-KR" dirty="0" smtClean="0"/>
              <a:t>, and </a:t>
            </a:r>
          </a:p>
          <a:p>
            <a:r>
              <a:rPr lang="en-US" altLang="ko-KR" dirty="0" smtClean="0"/>
              <a:t>Karl </a:t>
            </a:r>
            <a:r>
              <a:rPr lang="en-US" altLang="ko-KR" dirty="0" err="1" smtClean="0"/>
              <a:t>Aberer</a:t>
            </a:r>
            <a:endParaRPr lang="en-US" altLang="ko-KR" dirty="0" smtClean="0"/>
          </a:p>
          <a:p>
            <a:r>
              <a:rPr lang="en-US" altLang="ko-KR" dirty="0" smtClean="0"/>
              <a:t>Singapore Management University, IBM Research Lab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A3R Strategy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It starts off initially in the ‘unknown’ state (A0), where the accelerometer sampling rate is set to the highest frequency, and the full combination of both </a:t>
            </a:r>
            <a:r>
              <a:rPr lang="en-US" altLang="ko-KR" dirty="0" err="1" smtClean="0"/>
              <a:t>time+frequency</a:t>
            </a:r>
            <a:r>
              <a:rPr lang="en-US" altLang="ko-KR" dirty="0" smtClean="0"/>
              <a:t> features is used. </a:t>
            </a:r>
          </a:p>
          <a:p>
            <a:r>
              <a:rPr lang="en-US" altLang="ko-KR" dirty="0" smtClean="0"/>
              <a:t>Once the algorithm identifies known activity state, say A</a:t>
            </a:r>
            <a:r>
              <a:rPr lang="en-US" altLang="ko-KR" baseline="-25000" dirty="0" smtClean="0"/>
              <a:t>i, </a:t>
            </a:r>
            <a:r>
              <a:rPr lang="en-US" altLang="ko-KR" dirty="0" smtClean="0"/>
              <a:t>it switches SF and CF to optimal.</a:t>
            </a:r>
          </a:p>
          <a:p>
            <a:endParaRPr lang="ko-KR" altLang="en-US" baseline="-2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315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164068"/>
            <a:ext cx="54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/>
              <a:t>Algorithm 1: A3R Algorithm</a:t>
            </a:r>
            <a:endParaRPr lang="ko-KR" altLang="en-US" sz="2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 of Naturalistic Study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six N95 accelerometer data for 6-8 weeks.</a:t>
            </a:r>
          </a:p>
          <a:p>
            <a:pPr>
              <a:buNone/>
            </a:pPr>
            <a:r>
              <a:rPr lang="en-US" altLang="ko-KR" sz="2400" dirty="0" smtClean="0"/>
              <a:t>{‘stand’, ‘</a:t>
            </a:r>
            <a:r>
              <a:rPr lang="en-US" altLang="ko-KR" sz="2400" dirty="0" err="1" smtClean="0"/>
              <a:t>walk_slowly</a:t>
            </a:r>
            <a:r>
              <a:rPr lang="en-US" altLang="ko-KR" sz="2400" dirty="0" smtClean="0"/>
              <a:t>’, ‘</a:t>
            </a:r>
            <a:r>
              <a:rPr lang="en-US" altLang="ko-KR" sz="2400" dirty="0" err="1" smtClean="0"/>
              <a:t>sit_relaxed</a:t>
            </a:r>
            <a:r>
              <a:rPr lang="en-US" altLang="ko-KR" sz="2400" dirty="0" smtClean="0"/>
              <a:t>’, ‘sit’,  ‘</a:t>
            </a:r>
            <a:r>
              <a:rPr lang="en-US" altLang="ko-KR" sz="2400" dirty="0" err="1" smtClean="0"/>
              <a:t>normalWalk</a:t>
            </a:r>
            <a:r>
              <a:rPr lang="en-US" altLang="ko-KR" sz="2400" dirty="0" smtClean="0"/>
              <a:t>’, ‘stairs’}</a:t>
            </a:r>
            <a:endParaRPr lang="ko-KR" alt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8839200" cy="399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In-Situ Study for Android Users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Two Samsung Galaxy S2</a:t>
            </a:r>
          </a:p>
          <a:p>
            <a:pPr lvl="1" algn="just"/>
            <a:r>
              <a:rPr lang="en-US" altLang="ko-KR" b="1" dirty="0" smtClean="0"/>
              <a:t>Non-adaptive: </a:t>
            </a:r>
            <a:r>
              <a:rPr lang="en-US" altLang="ko-KR" dirty="0" smtClean="0"/>
              <a:t>The non-adaptive scenario, where the sampling frequency is always kept fixed at {50} Hz and  classification always uses both time and frequency domain features being computed continuously</a:t>
            </a:r>
          </a:p>
          <a:p>
            <a:pPr lvl="1"/>
            <a:r>
              <a:rPr lang="en-US" altLang="ko-KR" dirty="0" smtClean="0"/>
              <a:t> </a:t>
            </a:r>
            <a:r>
              <a:rPr lang="en-US" altLang="ko-KR" b="1" dirty="0" smtClean="0"/>
              <a:t>A3R: </a:t>
            </a:r>
            <a:r>
              <a:rPr lang="en-US" altLang="ko-KR" dirty="0" smtClean="0"/>
              <a:t>The adaptive scenario, where A3R is used to dynamically adjust the &lt;SF,CF&gt; parameters</a:t>
            </a:r>
          </a:p>
          <a:p>
            <a:pPr lvl="1"/>
            <a:r>
              <a:rPr lang="en-US" altLang="ko-KR" b="1" dirty="0" smtClean="0"/>
              <a:t>No activity </a:t>
            </a:r>
            <a:r>
              <a:rPr lang="en-US" altLang="ko-KR" b="1" dirty="0" err="1" smtClean="0"/>
              <a:t>recog</a:t>
            </a:r>
            <a:r>
              <a:rPr lang="en-US" altLang="ko-KR" dirty="0" smtClean="0"/>
              <a:t>.: The baseline, where there is no activity prediction application running on the phone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763000" cy="374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Empirical investigation of energy consumption characteristics of real-time activity recognition applications</a:t>
            </a:r>
          </a:p>
          <a:p>
            <a:pPr algn="just"/>
            <a:r>
              <a:rPr lang="en-US" altLang="ko-KR" dirty="0" smtClean="0"/>
              <a:t>Sampling Frequency (SF) and Classification Features (CF) alter the energy consumed in recognition</a:t>
            </a:r>
          </a:p>
          <a:p>
            <a:pPr algn="just"/>
            <a:r>
              <a:rPr lang="en-US" altLang="ko-KR" dirty="0" smtClean="0"/>
              <a:t>A3R” algorithm, and evaluated it using two types of naturalistic data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Abstract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 activity-sensitive strategy</a:t>
            </a:r>
          </a:p>
          <a:p>
            <a:pPr marL="742950" lvl="2" indent="-342900"/>
            <a:r>
              <a:rPr lang="en-US" altLang="ko-KR" dirty="0" smtClean="0"/>
              <a:t>A3R: (Adaptive Accelerometer based Activity Recognition) for continuous activity recognition where the choice of both the accelerometer sampling frequency and the classification features are adapted in real-time.</a:t>
            </a:r>
          </a:p>
          <a:p>
            <a:pPr marL="742950" lvl="2" indent="-342900"/>
            <a:endParaRPr lang="en-US" altLang="ko-KR" dirty="0" smtClean="0"/>
          </a:p>
          <a:p>
            <a:r>
              <a:rPr lang="en-US" altLang="ko-KR" dirty="0" smtClean="0"/>
              <a:t>“energy overhead” vs. “classification accuracy”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Accelerometers sensor are mostly used.</a:t>
            </a:r>
          </a:p>
          <a:p>
            <a:r>
              <a:rPr lang="en-US" altLang="ko-KR" dirty="0" smtClean="0"/>
              <a:t>It is important to reduce the energy overheads of continuous mobile sensing. </a:t>
            </a:r>
          </a:p>
          <a:p>
            <a:pPr algn="just"/>
            <a:r>
              <a:rPr lang="en-US" altLang="ko-KR" dirty="0" smtClean="0"/>
              <a:t>Adaptive accelerometer activity recognition approach for continuous activity  recognition.</a:t>
            </a:r>
          </a:p>
          <a:p>
            <a:pPr lvl="1"/>
            <a:r>
              <a:rPr lang="en-US" altLang="ko-KR" dirty="0" smtClean="0"/>
              <a:t>(sampling frequency, classification features) to a choice that is ‘optimal’ for the activity.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Classification Accuracy vs. Energy Consumption Tradeoff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Time-domain Features (</a:t>
            </a:r>
            <a:r>
              <a:rPr lang="en-US" altLang="ko-KR" dirty="0" err="1" smtClean="0"/>
              <a:t>F</a:t>
            </a:r>
            <a:r>
              <a:rPr lang="en-US" altLang="ko-KR" baseline="-25000" dirty="0" err="1" smtClean="0"/>
              <a:t>time</a:t>
            </a:r>
            <a:r>
              <a:rPr lang="en-US" altLang="ko-KR" dirty="0" smtClean="0"/>
              <a:t>): </a:t>
            </a:r>
          </a:p>
          <a:p>
            <a:pPr lvl="1"/>
            <a:r>
              <a:rPr lang="en-US" altLang="ko-KR" dirty="0" smtClean="0"/>
              <a:t>These features are computed directly on the appropriate frames of accelerometer streams</a:t>
            </a:r>
          </a:p>
          <a:p>
            <a:r>
              <a:rPr lang="en-US" altLang="ko-KR" dirty="0" smtClean="0"/>
              <a:t> Frequency-domain Features (</a:t>
            </a:r>
            <a:r>
              <a:rPr lang="en-US" altLang="ko-KR" dirty="0" err="1" smtClean="0"/>
              <a:t>F</a:t>
            </a:r>
            <a:r>
              <a:rPr lang="en-US" altLang="ko-KR" baseline="-25000" dirty="0" err="1" smtClean="0"/>
              <a:t>freq</a:t>
            </a:r>
            <a:r>
              <a:rPr lang="en-US" altLang="ko-KR" dirty="0" smtClean="0"/>
              <a:t>): </a:t>
            </a:r>
          </a:p>
          <a:p>
            <a:pPr lvl="1"/>
            <a:r>
              <a:rPr lang="en-US" altLang="ko-KR" dirty="0" smtClean="0"/>
              <a:t>Entropy &amp; Energy are computed over frequency domain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363" y="4724400"/>
            <a:ext cx="75028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Energy Overhead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Dependency of the Energy Overhead is on the combination of sampling frequency and the types of features computed</a:t>
            </a:r>
          </a:p>
          <a:p>
            <a:pPr lvl="1"/>
            <a:r>
              <a:rPr lang="en-US" altLang="ko-KR" dirty="0" smtClean="0"/>
              <a:t>i.e., the </a:t>
            </a:r>
            <a:r>
              <a:rPr lang="en-US" altLang="ko-KR" dirty="0" err="1" smtClean="0"/>
              <a:t>tuple</a:t>
            </a:r>
            <a:r>
              <a:rPr lang="en-US" altLang="ko-KR" dirty="0" smtClean="0"/>
              <a:t> &lt;SF,CF&gt; on commercially available smart phones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962400"/>
            <a:ext cx="510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</a:t>
            </a:r>
            <a:r>
              <a:rPr lang="en-US" altLang="ko-KR" dirty="0" smtClean="0"/>
              <a:t>Classification </a:t>
            </a:r>
            <a:r>
              <a:rPr lang="en-US" altLang="ko-KR" dirty="0" smtClean="0"/>
              <a:t>Accuracy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10 specific activities (i.e., stand, </a:t>
            </a:r>
            <a:r>
              <a:rPr lang="en-US" altLang="ko-KR" dirty="0" err="1" smtClean="0"/>
              <a:t>slowWalk</a:t>
            </a:r>
            <a:r>
              <a:rPr lang="en-US" altLang="ko-KR" dirty="0" smtClean="0"/>
              <a:t>,  </a:t>
            </a:r>
            <a:r>
              <a:rPr lang="en-US" altLang="ko-KR" dirty="0" err="1" smtClean="0"/>
              <a:t>sitRelax</a:t>
            </a:r>
            <a:r>
              <a:rPr lang="en-US" altLang="ko-KR" dirty="0" smtClean="0"/>
              <a:t>, sit, </a:t>
            </a:r>
            <a:r>
              <a:rPr lang="en-US" altLang="ko-KR" dirty="0" err="1" smtClean="0"/>
              <a:t>normalWalk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escalatorUp</a:t>
            </a:r>
            <a:r>
              <a:rPr lang="en-US" altLang="ko-KR" dirty="0" smtClean="0"/>
              <a:t>,  </a:t>
            </a:r>
            <a:r>
              <a:rPr lang="en-US" altLang="ko-KR" dirty="0" err="1" smtClean="0"/>
              <a:t>escalatorDown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elevatorUp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elevatorDown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downStairs</a:t>
            </a:r>
            <a:r>
              <a:rPr lang="en-US" altLang="ko-KR" dirty="0" smtClean="0"/>
              <a:t>).</a:t>
            </a:r>
          </a:p>
          <a:p>
            <a:pPr lvl="1"/>
            <a:r>
              <a:rPr lang="en-US" altLang="ko-KR" dirty="0" smtClean="0"/>
              <a:t>J48 in WEKA</a:t>
            </a:r>
          </a:p>
          <a:p>
            <a:r>
              <a:rPr lang="en-US" altLang="ko-KR" dirty="0" smtClean="0"/>
              <a:t>10-fold cross validation on the data, at  different sampling frequencies and for different feature combinations.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510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43664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486150"/>
            <a:ext cx="39624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763000" cy="450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381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Activity recognition accuracy using different &lt;SF,CF&gt; choices Samsung Galaxy S2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Tradeoff between Energy &amp; Accuracy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20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471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Energy-Efficient Continuous Activity Recognition on Mobile Phones: An Activity-Adaptive Approach</vt:lpstr>
      <vt:lpstr>Abstract</vt:lpstr>
      <vt:lpstr>Introduction</vt:lpstr>
      <vt:lpstr>Classification Accuracy vs. Energy Consumption Tradeoff</vt:lpstr>
      <vt:lpstr>The Energy Overhead</vt:lpstr>
      <vt:lpstr>The Classification Accuracy</vt:lpstr>
      <vt:lpstr>Slide 7</vt:lpstr>
      <vt:lpstr>Slide 8</vt:lpstr>
      <vt:lpstr>Tradeoff between Energy &amp; Accuracy</vt:lpstr>
      <vt:lpstr>The A3R Strategy</vt:lpstr>
      <vt:lpstr>Slide 11</vt:lpstr>
      <vt:lpstr>Results of Naturalistic Study</vt:lpstr>
      <vt:lpstr>In-Situ Study for Android Users</vt:lpstr>
      <vt:lpstr>Slide 14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Energy-Efficient Continuous Activity Recognition on Mobile Phones: An Activity-Adaptive Approach</dc:title>
  <dc:creator>Administrator</dc:creator>
  <cp:lastModifiedBy>Registered User</cp:lastModifiedBy>
  <cp:revision>47</cp:revision>
  <dcterms:created xsi:type="dcterms:W3CDTF">2006-08-16T00:00:00Z</dcterms:created>
  <dcterms:modified xsi:type="dcterms:W3CDTF">2014-09-12T04:08:56Z</dcterms:modified>
</cp:coreProperties>
</file>