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4385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68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507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996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212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8249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992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289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427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7143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958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0DD4F-71BC-48CB-B4F8-8D6091FAEC96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08213-A9E5-4FA3-8534-3721F174C4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263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blockch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36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ë¡ëì ëí ì´ë¯¸ì§ ê²ìê²°ê³¼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844824"/>
            <a:ext cx="1623948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95943" y="4365104"/>
            <a:ext cx="51125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 smtClean="0"/>
              <a:t>사회 </a:t>
            </a:r>
            <a:r>
              <a:rPr lang="ko-KR" altLang="en-US" sz="4800" b="1" dirty="0" smtClean="0">
                <a:solidFill>
                  <a:srgbClr val="FF0000"/>
                </a:solidFill>
              </a:rPr>
              <a:t>발전</a:t>
            </a:r>
            <a:r>
              <a:rPr lang="ko-KR" altLang="en-US" sz="4800" b="1" dirty="0" smtClean="0"/>
              <a:t> 기금 </a:t>
            </a:r>
            <a:r>
              <a:rPr lang="en-US" altLang="ko-KR" sz="4800" b="1" dirty="0" smtClean="0"/>
              <a:t>Project</a:t>
            </a:r>
            <a:endParaRPr lang="ko-KR" altLang="en-US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208511" y="5334599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이승석 팀장</a:t>
            </a:r>
            <a:endParaRPr lang="en-US" altLang="ko-KR" b="1" dirty="0"/>
          </a:p>
          <a:p>
            <a:r>
              <a:rPr lang="ko-KR" altLang="en-US" b="1" dirty="0" smtClean="0"/>
              <a:t>이석배 차장</a:t>
            </a:r>
            <a:endParaRPr lang="en-US" altLang="ko-KR" b="1" dirty="0" smtClean="0"/>
          </a:p>
          <a:p>
            <a:r>
              <a:rPr lang="ko-KR" altLang="en-US" b="1" dirty="0" smtClean="0"/>
              <a:t>이기성 대리</a:t>
            </a:r>
            <a:endParaRPr lang="en-US" altLang="ko-KR" b="1" dirty="0"/>
          </a:p>
          <a:p>
            <a:r>
              <a:rPr lang="ko-KR" altLang="en-US" b="1" dirty="0" smtClean="0"/>
              <a:t>정지원 사원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09150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아래쪽 화살표 13"/>
          <p:cNvSpPr/>
          <p:nvPr/>
        </p:nvSpPr>
        <p:spPr>
          <a:xfrm rot="19963892">
            <a:off x="1778308" y="2708920"/>
            <a:ext cx="2624017" cy="2164127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778308" y="260648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dirty="0" smtClean="0"/>
              <a:t>사회 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발전</a:t>
            </a:r>
            <a:r>
              <a:rPr lang="ko-KR" altLang="en-US" sz="3200" b="1" dirty="0" smtClean="0"/>
              <a:t>에 참여하는 방법</a:t>
            </a:r>
            <a:endParaRPr lang="ko-KR" altLang="en-US" sz="3200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1331640" y="1340768"/>
            <a:ext cx="2376264" cy="1711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5399233" y="1340768"/>
            <a:ext cx="2376264" cy="1711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799692" y="1369015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+mj-ea"/>
                <a:ea typeface="+mj-ea"/>
              </a:rPr>
              <a:t>운영자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7285" y="137865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+mj-ea"/>
                <a:ea typeface="+mj-ea"/>
              </a:rPr>
              <a:t>참가자 </a:t>
            </a:r>
            <a:r>
              <a:rPr lang="en-US" altLang="ko-KR" b="1" dirty="0" smtClean="0">
                <a:latin typeface="+mj-ea"/>
                <a:ea typeface="+mj-ea"/>
              </a:rPr>
              <a:t>1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83668" y="1828211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</a:rPr>
              <a:t>3</a:t>
            </a:r>
            <a:r>
              <a:rPr lang="ko-KR" altLang="en-US" sz="2000" b="1" dirty="0" smtClean="0">
                <a:solidFill>
                  <a:schemeClr val="bg1"/>
                </a:solidFill>
              </a:rPr>
              <a:t>개</a:t>
            </a:r>
            <a:r>
              <a:rPr lang="ko-KR" altLang="en-US" sz="2000" b="1" dirty="0">
                <a:solidFill>
                  <a:schemeClr val="bg1"/>
                </a:solidFill>
              </a:rPr>
              <a:t>의</a:t>
            </a:r>
            <a:r>
              <a:rPr lang="ko-KR" altLang="en-US" sz="2000" b="1" dirty="0" smtClean="0">
                <a:solidFill>
                  <a:schemeClr val="bg1"/>
                </a:solidFill>
              </a:rPr>
              <a:t> 숫자 </a:t>
            </a:r>
            <a:endParaRPr lang="en-US" altLang="ko-KR" sz="2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2000" b="1" dirty="0" smtClean="0">
                <a:solidFill>
                  <a:srgbClr val="FF0000"/>
                </a:solidFill>
              </a:rPr>
              <a:t>랜덤</a:t>
            </a:r>
            <a:r>
              <a:rPr lang="ko-KR" altLang="en-US" sz="2000" b="1" dirty="0" smtClean="0">
                <a:solidFill>
                  <a:schemeClr val="bg1"/>
                </a:solidFill>
              </a:rPr>
              <a:t>으로 설정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51261" y="1818339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</a:rPr>
              <a:t>3</a:t>
            </a:r>
            <a:r>
              <a:rPr lang="ko-KR" altLang="en-US" sz="2000" b="1" dirty="0" smtClean="0">
                <a:solidFill>
                  <a:schemeClr val="bg1"/>
                </a:solidFill>
              </a:rPr>
              <a:t>개</a:t>
            </a:r>
            <a:r>
              <a:rPr lang="ko-KR" altLang="en-US" sz="2000" b="1" dirty="0">
                <a:solidFill>
                  <a:schemeClr val="bg1"/>
                </a:solidFill>
              </a:rPr>
              <a:t>의</a:t>
            </a:r>
            <a:r>
              <a:rPr lang="ko-KR" altLang="en-US" sz="2000" b="1" dirty="0" smtClean="0">
                <a:solidFill>
                  <a:schemeClr val="bg1"/>
                </a:solidFill>
              </a:rPr>
              <a:t> 숫자 </a:t>
            </a:r>
            <a:endParaRPr lang="en-US" altLang="ko-KR" sz="2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골라</a:t>
            </a:r>
            <a:r>
              <a:rPr lang="ko-KR" altLang="en-US" sz="2000" b="1" dirty="0">
                <a:solidFill>
                  <a:schemeClr val="bg1"/>
                </a:solidFill>
              </a:rPr>
              <a:t>서</a:t>
            </a:r>
            <a:r>
              <a:rPr lang="ko-KR" altLang="en-US" sz="2000" b="1" dirty="0" smtClean="0">
                <a:solidFill>
                  <a:schemeClr val="bg1"/>
                </a:solidFill>
              </a:rPr>
              <a:t> 전달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2" name="오른쪽 화살표 11"/>
          <p:cNvSpPr/>
          <p:nvPr/>
        </p:nvSpPr>
        <p:spPr>
          <a:xfrm flipH="1">
            <a:off x="3835394" y="1964961"/>
            <a:ext cx="1295285" cy="36004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0" name="Picture 2" descr="ë iconì ëí ì´ë¯¸ì§ ê²ìê²°ê³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777" y="3267566"/>
            <a:ext cx="897077" cy="1046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모서리가 둥근 직사각형 16"/>
          <p:cNvSpPr/>
          <p:nvPr/>
        </p:nvSpPr>
        <p:spPr>
          <a:xfrm>
            <a:off x="1793082" y="4725144"/>
            <a:ext cx="5379908" cy="17115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3057515" y="4873047"/>
            <a:ext cx="2689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rgbClr val="FF0000"/>
                </a:solidFill>
              </a:rPr>
              <a:t>1</a:t>
            </a:r>
            <a:r>
              <a:rPr lang="ko-KR" altLang="en-US" sz="2000" b="1" dirty="0" smtClean="0"/>
              <a:t>등 </a:t>
            </a:r>
            <a:r>
              <a:rPr lang="en-US" altLang="ko-KR" sz="2000" b="1" dirty="0" smtClean="0"/>
              <a:t>: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3</a:t>
            </a:r>
            <a:r>
              <a:rPr lang="ko-KR" altLang="en-US" sz="2000" b="1" dirty="0" smtClean="0"/>
              <a:t>개 숫자 일치</a:t>
            </a:r>
            <a:endParaRPr lang="ko-KR" alt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057515" y="5363383"/>
            <a:ext cx="2689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/>
              <a:t>2</a:t>
            </a:r>
            <a:r>
              <a:rPr lang="ko-KR" altLang="en-US" sz="2000" b="1" dirty="0" smtClean="0"/>
              <a:t>등 </a:t>
            </a:r>
            <a:r>
              <a:rPr lang="en-US" altLang="ko-KR" sz="2000" b="1" dirty="0" smtClean="0"/>
              <a:t>: 2</a:t>
            </a:r>
            <a:r>
              <a:rPr lang="ko-KR" altLang="en-US" sz="2000" b="1" dirty="0" smtClean="0"/>
              <a:t>개 숫자 일치</a:t>
            </a:r>
            <a:endParaRPr lang="ko-KR" altLang="en-US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057515" y="5853718"/>
            <a:ext cx="2689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/>
              <a:t>3</a:t>
            </a:r>
            <a:r>
              <a:rPr lang="ko-KR" altLang="en-US" sz="2000" b="1" dirty="0" smtClean="0"/>
              <a:t>등 </a:t>
            </a:r>
            <a:r>
              <a:rPr lang="en-US" altLang="ko-KR" sz="2000" b="1" dirty="0" smtClean="0"/>
              <a:t>: 1</a:t>
            </a:r>
            <a:r>
              <a:rPr lang="ko-KR" altLang="en-US" sz="2000" b="1" dirty="0" smtClean="0"/>
              <a:t>개 숫자 일치</a:t>
            </a:r>
            <a:endParaRPr lang="ko-KR" altLang="en-US" sz="2000" b="1" dirty="0"/>
          </a:p>
        </p:txBody>
      </p:sp>
      <p:grpSp>
        <p:nvGrpSpPr>
          <p:cNvPr id="23" name="그룹 22"/>
          <p:cNvGrpSpPr/>
          <p:nvPr/>
        </p:nvGrpSpPr>
        <p:grpSpPr>
          <a:xfrm>
            <a:off x="5666476" y="4953069"/>
            <a:ext cx="1059406" cy="240065"/>
            <a:chOff x="3944642" y="1772978"/>
            <a:chExt cx="1865255" cy="432048"/>
          </a:xfrm>
        </p:grpSpPr>
        <p:sp>
          <p:nvSpPr>
            <p:cNvPr id="24" name="타원 23"/>
            <p:cNvSpPr/>
            <p:nvPr/>
          </p:nvSpPr>
          <p:spPr>
            <a:xfrm>
              <a:off x="3944642" y="1772978"/>
              <a:ext cx="432048" cy="43204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4661245" y="1772978"/>
              <a:ext cx="432048" cy="43204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5377849" y="1772978"/>
              <a:ext cx="432048" cy="43204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5666476" y="5443404"/>
            <a:ext cx="1059406" cy="240065"/>
            <a:chOff x="3944642" y="1772978"/>
            <a:chExt cx="1865255" cy="432048"/>
          </a:xfrm>
        </p:grpSpPr>
        <p:sp>
          <p:nvSpPr>
            <p:cNvPr id="28" name="타원 27"/>
            <p:cNvSpPr/>
            <p:nvPr/>
          </p:nvSpPr>
          <p:spPr>
            <a:xfrm>
              <a:off x="3944642" y="1772978"/>
              <a:ext cx="432048" cy="43204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4661245" y="1772978"/>
              <a:ext cx="432048" cy="43204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5377849" y="1772978"/>
              <a:ext cx="432048" cy="43204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5666476" y="5933740"/>
            <a:ext cx="1059406" cy="240065"/>
            <a:chOff x="3944642" y="1772978"/>
            <a:chExt cx="1865255" cy="432048"/>
          </a:xfrm>
        </p:grpSpPr>
        <p:sp>
          <p:nvSpPr>
            <p:cNvPr id="32" name="타원 31"/>
            <p:cNvSpPr/>
            <p:nvPr/>
          </p:nvSpPr>
          <p:spPr>
            <a:xfrm>
              <a:off x="3944642" y="1772978"/>
              <a:ext cx="432048" cy="43204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4661245" y="1772978"/>
              <a:ext cx="432048" cy="43204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5377849" y="1772978"/>
              <a:ext cx="432048" cy="43204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1998109" y="2636912"/>
            <a:ext cx="1059406" cy="240065"/>
            <a:chOff x="3944642" y="1772978"/>
            <a:chExt cx="1865255" cy="432048"/>
          </a:xfrm>
        </p:grpSpPr>
        <p:sp>
          <p:nvSpPr>
            <p:cNvPr id="36" name="타원 35"/>
            <p:cNvSpPr/>
            <p:nvPr/>
          </p:nvSpPr>
          <p:spPr>
            <a:xfrm>
              <a:off x="3944642" y="1772978"/>
              <a:ext cx="432048" cy="43204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4661245" y="1772978"/>
              <a:ext cx="432048" cy="43204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5377849" y="1772978"/>
              <a:ext cx="432048" cy="43204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9" name="그룹 38"/>
          <p:cNvGrpSpPr/>
          <p:nvPr/>
        </p:nvGrpSpPr>
        <p:grpSpPr>
          <a:xfrm>
            <a:off x="6055994" y="2636911"/>
            <a:ext cx="1059406" cy="240065"/>
            <a:chOff x="3944642" y="1772978"/>
            <a:chExt cx="1865255" cy="432048"/>
          </a:xfrm>
          <a:solidFill>
            <a:schemeClr val="accent3">
              <a:lumMod val="50000"/>
            </a:schemeClr>
          </a:solidFill>
        </p:grpSpPr>
        <p:sp>
          <p:nvSpPr>
            <p:cNvPr id="40" name="타원 39"/>
            <p:cNvSpPr/>
            <p:nvPr/>
          </p:nvSpPr>
          <p:spPr>
            <a:xfrm>
              <a:off x="3944642" y="1772978"/>
              <a:ext cx="432048" cy="432048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타원 40"/>
            <p:cNvSpPr/>
            <p:nvPr/>
          </p:nvSpPr>
          <p:spPr>
            <a:xfrm>
              <a:off x="4661245" y="1772978"/>
              <a:ext cx="432048" cy="432048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타원 41"/>
            <p:cNvSpPr/>
            <p:nvPr/>
          </p:nvSpPr>
          <p:spPr>
            <a:xfrm>
              <a:off x="5377849" y="1772978"/>
              <a:ext cx="432048" cy="432048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3" name="모서리가 둥근 직사각형 42"/>
          <p:cNvSpPr/>
          <p:nvPr/>
        </p:nvSpPr>
        <p:spPr>
          <a:xfrm>
            <a:off x="5422966" y="3213455"/>
            <a:ext cx="2360442" cy="3497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모서리가 둥근 직사각형 43"/>
          <p:cNvSpPr/>
          <p:nvPr/>
        </p:nvSpPr>
        <p:spPr>
          <a:xfrm>
            <a:off x="5436096" y="3701179"/>
            <a:ext cx="2360442" cy="3472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5842277" y="320368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+mj-ea"/>
                <a:ea typeface="+mj-ea"/>
              </a:rPr>
              <a:t>참가자 </a:t>
            </a:r>
            <a:r>
              <a:rPr lang="en-US" altLang="ko-KR" b="1" dirty="0" smtClean="0">
                <a:latin typeface="+mj-ea"/>
                <a:ea typeface="+mj-ea"/>
              </a:rPr>
              <a:t>2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830920" y="370774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+mj-ea"/>
                <a:ea typeface="+mj-ea"/>
              </a:rPr>
              <a:t>참가자 </a:t>
            </a:r>
            <a:r>
              <a:rPr lang="en-US" altLang="ko-KR" b="1" dirty="0">
                <a:latin typeface="+mj-ea"/>
                <a:ea typeface="+mj-ea"/>
              </a:rPr>
              <a:t>3</a:t>
            </a:r>
            <a:endParaRPr lang="ko-KR" altLang="en-US" b="1" dirty="0">
              <a:latin typeface="+mj-ea"/>
              <a:ea typeface="+mj-ea"/>
            </a:endParaRPr>
          </a:p>
        </p:txBody>
      </p:sp>
      <p:cxnSp>
        <p:nvCxnSpPr>
          <p:cNvPr id="2051" name="직선 연결선 2050"/>
          <p:cNvCxnSpPr/>
          <p:nvPr/>
        </p:nvCxnSpPr>
        <p:spPr>
          <a:xfrm>
            <a:off x="6551386" y="4126169"/>
            <a:ext cx="0" cy="310943"/>
          </a:xfrm>
          <a:prstGeom prst="line">
            <a:avLst/>
          </a:prstGeom>
          <a:ln w="603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13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827584" y="922388"/>
            <a:ext cx="2016224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b="1" dirty="0" smtClean="0">
                <a:latin typeface="Calibri" panose="020F0502020204030204" pitchFamily="34" charset="0"/>
              </a:rPr>
              <a:t>Owner</a:t>
            </a:r>
            <a:endParaRPr lang="ko-KR" altLang="en-US" sz="3000" b="1" dirty="0">
              <a:latin typeface="Calibri" panose="020F0502020204030204" pitchFamily="34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372200" y="922388"/>
            <a:ext cx="2016224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b="1" dirty="0" smtClean="0">
                <a:latin typeface="Calibri" panose="020F0502020204030204" pitchFamily="34" charset="0"/>
              </a:rPr>
              <a:t>Better</a:t>
            </a:r>
            <a:endParaRPr lang="ko-KR" altLang="en-US" sz="3000" b="1" dirty="0">
              <a:latin typeface="Calibri" panose="020F0502020204030204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48605" y="1786484"/>
            <a:ext cx="45719" cy="5040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380312" y="1786484"/>
            <a:ext cx="45719" cy="5040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화살표 연결선 9"/>
          <p:cNvCxnSpPr/>
          <p:nvPr/>
        </p:nvCxnSpPr>
        <p:spPr>
          <a:xfrm flipH="1">
            <a:off x="1894324" y="3234238"/>
            <a:ext cx="5508847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오른쪽으로 구부러진 화살표 15"/>
          <p:cNvSpPr/>
          <p:nvPr/>
        </p:nvSpPr>
        <p:spPr>
          <a:xfrm>
            <a:off x="1187624" y="2362548"/>
            <a:ext cx="648072" cy="79208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55776" y="286490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err="1" smtClean="0">
                <a:latin typeface="Calibri" panose="020F0502020204030204" pitchFamily="34" charset="0"/>
              </a:rPr>
              <a:t>LotteryGo</a:t>
            </a:r>
            <a:r>
              <a:rPr lang="en-US" altLang="ko-KR" b="1" dirty="0" smtClean="0">
                <a:latin typeface="Calibri" panose="020F0502020204030204" pitchFamily="34" charset="0"/>
              </a:rPr>
              <a:t> : Num1, Num2, Num3, 1 Ether</a:t>
            </a:r>
            <a:endParaRPr lang="ko-KR" altLang="en-US" b="1" dirty="0">
              <a:latin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520" y="257392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anose="020F0502020204030204" pitchFamily="34" charset="0"/>
              </a:rPr>
              <a:t>Open</a:t>
            </a:r>
            <a:endParaRPr lang="ko-KR" altLang="en-US" b="1" dirty="0">
              <a:latin typeface="Calibri" panose="020F0502020204030204" pitchFamily="34" charset="0"/>
            </a:endParaRPr>
          </a:p>
        </p:txBody>
      </p:sp>
      <p:sp>
        <p:nvSpPr>
          <p:cNvPr id="24" name="오른쪽으로 구부러진 화살표 23"/>
          <p:cNvSpPr/>
          <p:nvPr/>
        </p:nvSpPr>
        <p:spPr>
          <a:xfrm>
            <a:off x="1187624" y="3330010"/>
            <a:ext cx="648072" cy="79208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3541388"/>
            <a:ext cx="1187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err="1" smtClean="0">
                <a:latin typeface="Calibri" panose="020F0502020204030204" pitchFamily="34" charset="0"/>
              </a:rPr>
              <a:t>LottoNum</a:t>
            </a:r>
            <a:endParaRPr lang="ko-KR" altLang="en-US" b="1" dirty="0">
              <a:latin typeface="Calibri" panose="020F0502020204030204" pitchFamily="34" charset="0"/>
            </a:endParaRPr>
          </a:p>
        </p:txBody>
      </p:sp>
      <p:sp>
        <p:nvSpPr>
          <p:cNvPr id="26" name="오른쪽으로 구부러진 화살표 25"/>
          <p:cNvSpPr/>
          <p:nvPr/>
        </p:nvSpPr>
        <p:spPr>
          <a:xfrm>
            <a:off x="1187624" y="4297912"/>
            <a:ext cx="648072" cy="79208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1520" y="450929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anose="020F0502020204030204" pitchFamily="34" charset="0"/>
              </a:rPr>
              <a:t>Close</a:t>
            </a:r>
            <a:endParaRPr lang="ko-KR" altLang="en-US" b="1" dirty="0">
              <a:latin typeface="Calibri" panose="020F0502020204030204" pitchFamily="34" charset="0"/>
            </a:endParaRPr>
          </a:p>
        </p:txBody>
      </p:sp>
      <p:sp>
        <p:nvSpPr>
          <p:cNvPr id="28" name="오른쪽으로 구부러진 화살표 27"/>
          <p:cNvSpPr/>
          <p:nvPr/>
        </p:nvSpPr>
        <p:spPr>
          <a:xfrm>
            <a:off x="1187624" y="5189576"/>
            <a:ext cx="648072" cy="79208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1520" y="531487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anose="020F0502020204030204" pitchFamily="34" charset="0"/>
              </a:rPr>
              <a:t>Publish</a:t>
            </a:r>
            <a:endParaRPr lang="ko-KR" altLang="en-US" b="1" dirty="0">
              <a:latin typeface="Calibri" panose="020F0502020204030204" pitchFamily="34" charset="0"/>
            </a:endParaRPr>
          </a:p>
        </p:txBody>
      </p:sp>
      <p:cxnSp>
        <p:nvCxnSpPr>
          <p:cNvPr id="30" name="직선 화살표 연결선 29"/>
          <p:cNvCxnSpPr/>
          <p:nvPr/>
        </p:nvCxnSpPr>
        <p:spPr>
          <a:xfrm flipV="1">
            <a:off x="1894324" y="6002406"/>
            <a:ext cx="5485988" cy="1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55776" y="561233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anose="020F0502020204030204" pitchFamily="34" charset="0"/>
              </a:rPr>
              <a:t>Withdraw : Prize</a:t>
            </a:r>
            <a:endParaRPr lang="ko-KR" altLang="en-US" b="1" dirty="0">
              <a:latin typeface="Calibri" panose="020F050202020403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78308" y="260648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/>
              <a:t>Process</a:t>
            </a:r>
            <a:endParaRPr lang="ko-KR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98952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323528" y="527132"/>
            <a:ext cx="1782452" cy="614432"/>
            <a:chOff x="323528" y="1549463"/>
            <a:chExt cx="1782452" cy="614432"/>
          </a:xfrm>
        </p:grpSpPr>
        <p:sp>
          <p:nvSpPr>
            <p:cNvPr id="2" name="직사각형 1"/>
            <p:cNvSpPr/>
            <p:nvPr/>
          </p:nvSpPr>
          <p:spPr>
            <a:xfrm>
              <a:off x="323528" y="1549463"/>
              <a:ext cx="1782452" cy="61443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20942" y="1672013"/>
              <a:ext cx="11876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 smtClean="0">
                  <a:latin typeface="Calibri" panose="020F0502020204030204" pitchFamily="34" charset="0"/>
                </a:rPr>
                <a:t>Open</a:t>
              </a:r>
              <a:endParaRPr lang="ko-KR" altLang="en-US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267744" y="649682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anose="020F0502020204030204" pitchFamily="34" charset="0"/>
              </a:rPr>
              <a:t>Lottery </a:t>
            </a:r>
            <a:r>
              <a:rPr lang="ko-KR" altLang="en-US" b="1" dirty="0" smtClean="0">
                <a:latin typeface="Calibri" panose="020F0502020204030204" pitchFamily="34" charset="0"/>
              </a:rPr>
              <a:t>참여 시작</a:t>
            </a:r>
            <a:r>
              <a:rPr lang="en-US" altLang="ko-KR" b="1" dirty="0" smtClean="0">
                <a:latin typeface="Calibri" panose="020F0502020204030204" pitchFamily="34" charset="0"/>
              </a:rPr>
              <a:t>, </a:t>
            </a:r>
            <a:r>
              <a:rPr lang="ko-KR" altLang="en-US" b="1" dirty="0" smtClean="0">
                <a:latin typeface="Calibri" panose="020F0502020204030204" pitchFamily="34" charset="0"/>
              </a:rPr>
              <a:t>참여자는 </a:t>
            </a:r>
            <a:r>
              <a:rPr lang="en-US" altLang="ko-KR" b="1" dirty="0" smtClean="0">
                <a:latin typeface="Calibri" panose="020F0502020204030204" pitchFamily="34" charset="0"/>
              </a:rPr>
              <a:t>Open </a:t>
            </a:r>
            <a:r>
              <a:rPr lang="ko-KR" altLang="en-US" b="1" dirty="0" smtClean="0">
                <a:latin typeface="Calibri" panose="020F0502020204030204" pitchFamily="34" charset="0"/>
              </a:rPr>
              <a:t>전까지 참여 불가</a:t>
            </a:r>
            <a:endParaRPr lang="ko-KR" altLang="en-US" b="1" dirty="0">
              <a:latin typeface="Calibri" panose="020F0502020204030204" pitchFamily="34" charset="0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323528" y="1434242"/>
            <a:ext cx="1782452" cy="614432"/>
            <a:chOff x="323528" y="1549463"/>
            <a:chExt cx="1782452" cy="614432"/>
          </a:xfrm>
        </p:grpSpPr>
        <p:sp>
          <p:nvSpPr>
            <p:cNvPr id="32" name="직사각형 31"/>
            <p:cNvSpPr/>
            <p:nvPr/>
          </p:nvSpPr>
          <p:spPr>
            <a:xfrm>
              <a:off x="323528" y="1549463"/>
              <a:ext cx="1782452" cy="61443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0942" y="1672013"/>
              <a:ext cx="11876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 err="1" smtClean="0">
                  <a:latin typeface="Calibri" panose="020F0502020204030204" pitchFamily="34" charset="0"/>
                </a:rPr>
                <a:t>LotteryGo</a:t>
              </a:r>
              <a:endParaRPr lang="ko-KR" altLang="en-US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2267744" y="1556792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anose="020F0502020204030204" pitchFamily="34" charset="0"/>
              </a:rPr>
              <a:t>Better</a:t>
            </a:r>
            <a:r>
              <a:rPr lang="ko-KR" altLang="en-US" b="1" dirty="0" smtClean="0">
                <a:latin typeface="Calibri" panose="020F0502020204030204" pitchFamily="34" charset="0"/>
              </a:rPr>
              <a:t>가 정한 숫자</a:t>
            </a:r>
            <a:r>
              <a:rPr lang="en-US" altLang="ko-KR" b="1" dirty="0" smtClean="0">
                <a:latin typeface="Calibri" panose="020F0502020204030204" pitchFamily="34" charset="0"/>
              </a:rPr>
              <a:t>(3</a:t>
            </a:r>
            <a:r>
              <a:rPr lang="ko-KR" altLang="en-US" b="1" dirty="0" smtClean="0">
                <a:latin typeface="Calibri" panose="020F0502020204030204" pitchFamily="34" charset="0"/>
              </a:rPr>
              <a:t>개</a:t>
            </a:r>
            <a:r>
              <a:rPr lang="en-US" altLang="ko-KR" b="1" dirty="0" smtClean="0">
                <a:latin typeface="Calibri" panose="020F0502020204030204" pitchFamily="34" charset="0"/>
              </a:rPr>
              <a:t>), Betting</a:t>
            </a:r>
            <a:r>
              <a:rPr lang="ko-KR" altLang="en-US" b="1" dirty="0">
                <a:latin typeface="Calibri" panose="020F0502020204030204" pitchFamily="34" charset="0"/>
              </a:rPr>
              <a:t> </a:t>
            </a:r>
            <a:r>
              <a:rPr lang="ko-KR" altLang="en-US" b="1" dirty="0" smtClean="0">
                <a:latin typeface="Calibri" panose="020F0502020204030204" pitchFamily="34" charset="0"/>
              </a:rPr>
              <a:t>금액</a:t>
            </a:r>
            <a:r>
              <a:rPr lang="en-US" altLang="ko-KR" b="1" dirty="0" smtClean="0">
                <a:latin typeface="Calibri" panose="020F0502020204030204" pitchFamily="34" charset="0"/>
              </a:rPr>
              <a:t>, Sender </a:t>
            </a:r>
            <a:r>
              <a:rPr lang="ko-KR" altLang="en-US" b="1" dirty="0" smtClean="0">
                <a:latin typeface="Calibri" panose="020F0502020204030204" pitchFamily="34" charset="0"/>
              </a:rPr>
              <a:t>주소 </a:t>
            </a:r>
            <a:r>
              <a:rPr lang="ko-KR" altLang="en-US" b="1" dirty="0">
                <a:latin typeface="Calibri" panose="020F0502020204030204" pitchFamily="34" charset="0"/>
              </a:rPr>
              <a:t>등</a:t>
            </a:r>
          </a:p>
        </p:txBody>
      </p:sp>
      <p:grpSp>
        <p:nvGrpSpPr>
          <p:cNvPr id="36" name="그룹 35"/>
          <p:cNvGrpSpPr/>
          <p:nvPr/>
        </p:nvGrpSpPr>
        <p:grpSpPr>
          <a:xfrm>
            <a:off x="323528" y="2370346"/>
            <a:ext cx="1782452" cy="614432"/>
            <a:chOff x="323528" y="1549463"/>
            <a:chExt cx="1782452" cy="614432"/>
          </a:xfrm>
        </p:grpSpPr>
        <p:sp>
          <p:nvSpPr>
            <p:cNvPr id="37" name="직사각형 36"/>
            <p:cNvSpPr/>
            <p:nvPr/>
          </p:nvSpPr>
          <p:spPr>
            <a:xfrm>
              <a:off x="323528" y="1549463"/>
              <a:ext cx="1782452" cy="61443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20942" y="1672013"/>
              <a:ext cx="11876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 err="1" smtClean="0">
                  <a:latin typeface="Calibri" panose="020F0502020204030204" pitchFamily="34" charset="0"/>
                </a:rPr>
                <a:t>LottoNum</a:t>
              </a:r>
              <a:endParaRPr lang="ko-KR" altLang="en-US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2267744" y="2492896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anose="020F0502020204030204" pitchFamily="34" charset="0"/>
              </a:rPr>
              <a:t>3</a:t>
            </a:r>
            <a:r>
              <a:rPr lang="ko-KR" altLang="en-US" b="1" dirty="0" smtClean="0">
                <a:latin typeface="Calibri" panose="020F0502020204030204" pitchFamily="34" charset="0"/>
              </a:rPr>
              <a:t>가지 변수를 이용해 </a:t>
            </a:r>
            <a:r>
              <a:rPr lang="en-US" altLang="ko-KR" b="1" dirty="0" smtClean="0">
                <a:latin typeface="Calibri" panose="020F0502020204030204" pitchFamily="34" charset="0"/>
              </a:rPr>
              <a:t>1~10</a:t>
            </a:r>
            <a:r>
              <a:rPr lang="ko-KR" altLang="en-US" b="1" dirty="0" smtClean="0">
                <a:latin typeface="Calibri" panose="020F0502020204030204" pitchFamily="34" charset="0"/>
              </a:rPr>
              <a:t>까지의 </a:t>
            </a:r>
            <a:r>
              <a:rPr lang="en-US" altLang="ko-KR" b="1" dirty="0" smtClean="0">
                <a:latin typeface="Calibri" panose="020F0502020204030204" pitchFamily="34" charset="0"/>
              </a:rPr>
              <a:t>Random</a:t>
            </a:r>
            <a:r>
              <a:rPr lang="ko-KR" altLang="en-US" b="1" dirty="0" smtClean="0">
                <a:latin typeface="Calibri" panose="020F0502020204030204" pitchFamily="34" charset="0"/>
              </a:rPr>
              <a:t>번호 </a:t>
            </a:r>
            <a:r>
              <a:rPr lang="en-US" altLang="ko-KR" b="1" dirty="0" smtClean="0">
                <a:latin typeface="Calibri" panose="020F0502020204030204" pitchFamily="34" charset="0"/>
              </a:rPr>
              <a:t>3</a:t>
            </a:r>
            <a:r>
              <a:rPr lang="ko-KR" altLang="en-US" b="1" dirty="0" smtClean="0">
                <a:latin typeface="Calibri" panose="020F0502020204030204" pitchFamily="34" charset="0"/>
              </a:rPr>
              <a:t>개 추출</a:t>
            </a:r>
            <a:endParaRPr lang="ko-KR" altLang="en-US" b="1" dirty="0">
              <a:latin typeface="Calibri" panose="020F0502020204030204" pitchFamily="34" charset="0"/>
            </a:endParaRPr>
          </a:p>
        </p:txBody>
      </p:sp>
      <p:grpSp>
        <p:nvGrpSpPr>
          <p:cNvPr id="40" name="그룹 39"/>
          <p:cNvGrpSpPr/>
          <p:nvPr/>
        </p:nvGrpSpPr>
        <p:grpSpPr>
          <a:xfrm>
            <a:off x="323528" y="3378458"/>
            <a:ext cx="1782452" cy="614432"/>
            <a:chOff x="323528" y="1549463"/>
            <a:chExt cx="1782452" cy="614432"/>
          </a:xfrm>
        </p:grpSpPr>
        <p:sp>
          <p:nvSpPr>
            <p:cNvPr id="41" name="직사각형 40"/>
            <p:cNvSpPr/>
            <p:nvPr/>
          </p:nvSpPr>
          <p:spPr>
            <a:xfrm>
              <a:off x="323528" y="1549463"/>
              <a:ext cx="1782452" cy="61443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0942" y="1672013"/>
              <a:ext cx="11876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 smtClean="0">
                  <a:latin typeface="Calibri" panose="020F0502020204030204" pitchFamily="34" charset="0"/>
                </a:rPr>
                <a:t>Close</a:t>
              </a:r>
              <a:endParaRPr lang="ko-KR" altLang="en-US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2267744" y="3501008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anose="020F0502020204030204" pitchFamily="34" charset="0"/>
              </a:rPr>
              <a:t>Lottery </a:t>
            </a:r>
            <a:r>
              <a:rPr lang="ko-KR" altLang="en-US" b="1" dirty="0" smtClean="0">
                <a:latin typeface="Calibri" panose="020F0502020204030204" pitchFamily="34" charset="0"/>
              </a:rPr>
              <a:t>참여</a:t>
            </a:r>
            <a:r>
              <a:rPr lang="en-US" altLang="ko-KR" b="1" dirty="0" smtClean="0">
                <a:latin typeface="Calibri" panose="020F0502020204030204" pitchFamily="34" charset="0"/>
              </a:rPr>
              <a:t> </a:t>
            </a:r>
            <a:r>
              <a:rPr lang="ko-KR" altLang="en-US" b="1" dirty="0" smtClean="0">
                <a:latin typeface="Calibri" panose="020F0502020204030204" pitchFamily="34" charset="0"/>
              </a:rPr>
              <a:t>끝</a:t>
            </a:r>
            <a:endParaRPr lang="ko-KR" altLang="en-US" b="1" dirty="0">
              <a:latin typeface="Calibri" panose="020F0502020204030204" pitchFamily="34" charset="0"/>
            </a:endParaRPr>
          </a:p>
        </p:txBody>
      </p:sp>
      <p:grpSp>
        <p:nvGrpSpPr>
          <p:cNvPr id="44" name="그룹 43"/>
          <p:cNvGrpSpPr/>
          <p:nvPr/>
        </p:nvGrpSpPr>
        <p:grpSpPr>
          <a:xfrm>
            <a:off x="323528" y="4242554"/>
            <a:ext cx="1782452" cy="614432"/>
            <a:chOff x="323528" y="1549463"/>
            <a:chExt cx="1782452" cy="614432"/>
          </a:xfrm>
        </p:grpSpPr>
        <p:sp>
          <p:nvSpPr>
            <p:cNvPr id="45" name="직사각형 44"/>
            <p:cNvSpPr/>
            <p:nvPr/>
          </p:nvSpPr>
          <p:spPr>
            <a:xfrm>
              <a:off x="323528" y="1549463"/>
              <a:ext cx="1782452" cy="61443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20942" y="1672013"/>
              <a:ext cx="11876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 smtClean="0">
                  <a:latin typeface="Calibri" panose="020F0502020204030204" pitchFamily="34" charset="0"/>
                </a:rPr>
                <a:t>Publish</a:t>
              </a:r>
              <a:endParaRPr lang="ko-KR" altLang="en-US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2267744" y="4365104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Calibri" panose="020F0502020204030204" pitchFamily="34" charset="0"/>
              </a:rPr>
              <a:t>총 </a:t>
            </a:r>
            <a:r>
              <a:rPr lang="en-US" altLang="ko-KR" b="1" dirty="0" smtClean="0">
                <a:latin typeface="Calibri" panose="020F0502020204030204" pitchFamily="34" charset="0"/>
              </a:rPr>
              <a:t>Betting </a:t>
            </a:r>
            <a:r>
              <a:rPr lang="ko-KR" altLang="en-US" b="1" dirty="0" smtClean="0">
                <a:latin typeface="Calibri" panose="020F0502020204030204" pitchFamily="34" charset="0"/>
              </a:rPr>
              <a:t>금액</a:t>
            </a:r>
            <a:r>
              <a:rPr lang="en-US" altLang="ko-KR" b="1" dirty="0" smtClean="0">
                <a:latin typeface="Calibri" panose="020F0502020204030204" pitchFamily="34" charset="0"/>
              </a:rPr>
              <a:t>, </a:t>
            </a:r>
            <a:r>
              <a:rPr lang="ko-KR" altLang="en-US" b="1" dirty="0" smtClean="0">
                <a:latin typeface="Calibri" panose="020F0502020204030204" pitchFamily="34" charset="0"/>
              </a:rPr>
              <a:t>각 참여자의 등수 선정</a:t>
            </a:r>
            <a:r>
              <a:rPr lang="en-US" altLang="ko-KR" b="1" dirty="0" smtClean="0">
                <a:latin typeface="Calibri" panose="020F0502020204030204" pitchFamily="34" charset="0"/>
              </a:rPr>
              <a:t>, </a:t>
            </a:r>
            <a:r>
              <a:rPr lang="ko-KR" altLang="en-US" b="1" dirty="0" smtClean="0">
                <a:latin typeface="Calibri" panose="020F0502020204030204" pitchFamily="34" charset="0"/>
              </a:rPr>
              <a:t>금액 배분</a:t>
            </a:r>
            <a:endParaRPr lang="ko-KR" altLang="en-US" b="1" dirty="0">
              <a:latin typeface="Calibri" panose="020F0502020204030204" pitchFamily="34" charset="0"/>
            </a:endParaRPr>
          </a:p>
        </p:txBody>
      </p:sp>
      <p:grpSp>
        <p:nvGrpSpPr>
          <p:cNvPr id="48" name="그룹 47"/>
          <p:cNvGrpSpPr/>
          <p:nvPr/>
        </p:nvGrpSpPr>
        <p:grpSpPr>
          <a:xfrm>
            <a:off x="323528" y="5157192"/>
            <a:ext cx="1782452" cy="614432"/>
            <a:chOff x="323528" y="1549463"/>
            <a:chExt cx="1782452" cy="614432"/>
          </a:xfrm>
        </p:grpSpPr>
        <p:sp>
          <p:nvSpPr>
            <p:cNvPr id="49" name="직사각형 48"/>
            <p:cNvSpPr/>
            <p:nvPr/>
          </p:nvSpPr>
          <p:spPr>
            <a:xfrm>
              <a:off x="323528" y="1549463"/>
              <a:ext cx="1782452" cy="61443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20942" y="1672013"/>
              <a:ext cx="11876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 smtClean="0">
                  <a:latin typeface="Calibri" panose="020F0502020204030204" pitchFamily="34" charset="0"/>
                </a:rPr>
                <a:t>Withdraw</a:t>
              </a:r>
              <a:endParaRPr lang="ko-KR" altLang="en-US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2267744" y="5279742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Calibri" panose="020F0502020204030204" pitchFamily="34" charset="0"/>
              </a:rPr>
              <a:t>각 참여자에게 상금 전송</a:t>
            </a:r>
            <a:r>
              <a:rPr lang="en-US" altLang="ko-KR" b="1" dirty="0" smtClean="0">
                <a:latin typeface="Calibri" panose="020F0502020204030204" pitchFamily="34" charset="0"/>
              </a:rPr>
              <a:t>(</a:t>
            </a:r>
            <a:r>
              <a:rPr lang="ko-KR" altLang="en-US" b="1" dirty="0" smtClean="0">
                <a:latin typeface="Calibri" panose="020F0502020204030204" pitchFamily="34" charset="0"/>
              </a:rPr>
              <a:t>배분</a:t>
            </a:r>
            <a:r>
              <a:rPr lang="en-US" altLang="ko-KR" b="1" dirty="0" smtClean="0">
                <a:latin typeface="Calibri" panose="020F0502020204030204" pitchFamily="34" charset="0"/>
              </a:rPr>
              <a:t>)</a:t>
            </a:r>
            <a:endParaRPr lang="ko-KR" alt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62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0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686"/>
          <a:stretch/>
        </p:blipFill>
        <p:spPr bwMode="auto">
          <a:xfrm>
            <a:off x="1475656" y="260648"/>
            <a:ext cx="4824536" cy="6574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049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42"/>
          <a:stretch/>
        </p:blipFill>
        <p:spPr bwMode="auto">
          <a:xfrm>
            <a:off x="4594345" y="-1166"/>
            <a:ext cx="3591402" cy="659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User\Downloads\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101"/>
          <a:stretch/>
        </p:blipFill>
        <p:spPr bwMode="auto">
          <a:xfrm>
            <a:off x="-644" y="-1166"/>
            <a:ext cx="4594989" cy="659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666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ownloads\0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86"/>
          <a:stretch/>
        </p:blipFill>
        <p:spPr bwMode="auto">
          <a:xfrm>
            <a:off x="0" y="3398"/>
            <a:ext cx="5022000" cy="685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User\Downloads\0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24"/>
          <a:stretch/>
        </p:blipFill>
        <p:spPr bwMode="auto">
          <a:xfrm>
            <a:off x="5022000" y="3398"/>
            <a:ext cx="3490495" cy="685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1809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ownloads\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961"/>
          <a:stretch/>
        </p:blipFill>
        <p:spPr bwMode="auto">
          <a:xfrm>
            <a:off x="19157" y="0"/>
            <a:ext cx="580986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User\Downloads\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54"/>
          <a:stretch/>
        </p:blipFill>
        <p:spPr bwMode="auto">
          <a:xfrm>
            <a:off x="4812492" y="0"/>
            <a:ext cx="335564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213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ownloads\0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20"/>
          <a:stretch/>
        </p:blipFill>
        <p:spPr bwMode="auto">
          <a:xfrm>
            <a:off x="6012160" y="-1"/>
            <a:ext cx="3602959" cy="537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User\Downloads\0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974"/>
          <a:stretch/>
        </p:blipFill>
        <p:spPr bwMode="auto">
          <a:xfrm>
            <a:off x="0" y="-1"/>
            <a:ext cx="6012160" cy="537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3758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135</Words>
  <Application>Microsoft Office PowerPoint</Application>
  <PresentationFormat>화면 슬라이드 쇼(4:3)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</cp:revision>
  <dcterms:created xsi:type="dcterms:W3CDTF">2018-08-31T07:09:22Z</dcterms:created>
  <dcterms:modified xsi:type="dcterms:W3CDTF">2018-08-31T07:28:03Z</dcterms:modified>
</cp:coreProperties>
</file>