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2"/>
  </p:sldMasterIdLst>
  <p:sldIdLst>
    <p:sldId id="256" r:id="rId3"/>
    <p:sldId id="257" r:id="rId4"/>
    <p:sldId id="258" r:id="rId5"/>
    <p:sldId id="259" r:id="rId6"/>
    <p:sldId id="267" r:id="rId7"/>
    <p:sldId id="262" r:id="rId8"/>
    <p:sldId id="263" r:id="rId9"/>
    <p:sldId id="264" r:id="rId10"/>
    <p:sldId id="266" r:id="rId11"/>
    <p:sldId id="265" r:id="rId12"/>
    <p:sldId id="268" r:id="rId13"/>
    <p:sldId id="269" r:id="rId14"/>
    <p:sldId id="260" r:id="rId15"/>
    <p:sldId id="261" r:id="rId16"/>
    <p:sldId id="271" r:id="rId17"/>
    <p:sldId id="270" r:id="rId18"/>
    <p:sldId id="272" r:id="rId19"/>
  </p:sldIdLst>
  <p:sldSz cx="9144000" cy="6858000" type="screen4x3"/>
  <p:notesSz cx="6858000" cy="9144000"/>
  <p:embeddedFontLst>
    <p:embeddedFont>
      <p:font typeface="Arial Unicode MS" pitchFamily="50" charset="-127"/>
      <p:regular r:id="rId20"/>
    </p:embeddedFont>
    <p:embeddedFont>
      <p:font typeface="Calibri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DA"/>
    <a:srgbClr val="FFE7FF"/>
    <a:srgbClr val="FFCCFF"/>
    <a:srgbClr val="D9DAFB"/>
    <a:srgbClr val="9999FF"/>
    <a:srgbClr val="25EEF3"/>
    <a:srgbClr val="45537B"/>
    <a:srgbClr val="54BE8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4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2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font" Target="fonts/font1.fntdata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5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F2436-A120-44C6-8DEB-FB39AA37F16A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15D21-7A68-43FF-AD93-41204F113B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6096000" cy="1524000"/>
          </a:xfrm>
          <a:noFill/>
        </p:spPr>
        <p:txBody>
          <a:bodyPr>
            <a:normAutofit/>
          </a:bodyPr>
          <a:lstStyle/>
          <a:p>
            <a:r>
              <a:rPr lang="en-US" sz="3100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Heiti Std R" pitchFamily="34" charset="-128"/>
                <a:ea typeface="Adobe Heiti Std R" pitchFamily="34" charset="-128"/>
                <a:cs typeface="Andalus" pitchFamily="18" charset="-78"/>
              </a:rPr>
              <a:t>Overview of </a:t>
            </a:r>
            <a:r>
              <a:rPr lang="en-US" sz="31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Adobe Heiti Std R" pitchFamily="34" charset="-128"/>
                <a:cs typeface="Times New Roman" pitchFamily="18" charset="0"/>
              </a:rPr>
              <a:t>VANET Project(2011)</a:t>
            </a:r>
            <a:br>
              <a:rPr lang="en-US" sz="31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Adobe Heiti Std R" pitchFamily="34" charset="-128"/>
                <a:cs typeface="Times New Roman" pitchFamily="18" charset="0"/>
              </a:rPr>
            </a:br>
            <a:r>
              <a:rPr lang="en-US" sz="3100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Heiti Std R" pitchFamily="34" charset="-128"/>
                <a:ea typeface="Adobe Heiti Std R" pitchFamily="34" charset="-128"/>
                <a:cs typeface="Andalus" pitchFamily="18" charset="-78"/>
              </a:rPr>
              <a:t>on</a:t>
            </a:r>
            <a:r>
              <a:rPr lang="en-US" sz="31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Heiti Std R" pitchFamily="34" charset="-128"/>
                <a:ea typeface="Adobe Heiti Std R" pitchFamily="34" charset="-128"/>
                <a:cs typeface="Andalus" pitchFamily="18" charset="-78"/>
              </a:rPr>
              <a:t> </a:t>
            </a:r>
            <a:r>
              <a:rPr lang="en-US" sz="31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Adobe Heiti Std R" pitchFamily="34" charset="-128"/>
                <a:cs typeface="Times New Roman" pitchFamily="18" charset="0"/>
              </a:rPr>
              <a:t>NS2 </a:t>
            </a:r>
            <a:r>
              <a:rPr lang="en-US" sz="31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Adobe Heiti Std R" pitchFamily="34" charset="-128"/>
                <a:cs typeface="Times New Roman" pitchFamily="18" charset="0"/>
              </a:rPr>
              <a:t>Perspective</a:t>
            </a:r>
            <a:br>
              <a:rPr lang="en-US" sz="31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Adobe Heiti Std R" pitchFamily="34" charset="-128"/>
                <a:cs typeface="Times New Roman" pitchFamily="18" charset="0"/>
              </a:rPr>
            </a:br>
            <a:r>
              <a:rPr lang="en-US" sz="3100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Adobe Heiti Std R" pitchFamily="34" charset="-128"/>
                <a:cs typeface="Times New Roman" pitchFamily="18" charset="0"/>
              </a:rPr>
              <a:t>Part </a:t>
            </a:r>
            <a:r>
              <a:rPr lang="en-US" sz="3100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Adobe Heiti Std R" pitchFamily="34" charset="-128"/>
                <a:cs typeface="Times New Roman" pitchFamily="18" charset="0"/>
              </a:rPr>
              <a:t>1</a:t>
            </a:r>
            <a:r>
              <a:rPr lang="en-US" sz="31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Adobe Heiti Std R" pitchFamily="34" charset="-128"/>
                <a:cs typeface="Times New Roman" pitchFamily="18" charset="0"/>
              </a:rPr>
              <a:t> </a:t>
            </a:r>
            <a:r>
              <a:rPr lang="en-US" sz="31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Adobe Heiti Std R" pitchFamily="34" charset="-128"/>
                <a:cs typeface="Times New Roman" pitchFamily="18" charset="0"/>
              </a:rPr>
              <a:t>of 2</a:t>
            </a:r>
            <a:endParaRPr lang="en-US" sz="31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Adobe Heiti Std R" pitchFamily="34" charset="-128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981200"/>
            <a:ext cx="5181600" cy="68580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4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Heiti Std R" pitchFamily="34" charset="-128"/>
                <a:ea typeface="Adobe Heiti Std R" pitchFamily="34" charset="-128"/>
                <a:cs typeface="Andalus" pitchFamily="18" charset="-78"/>
              </a:rPr>
              <a:t>Jae-</a:t>
            </a:r>
            <a:r>
              <a:rPr lang="en-US" sz="4400" dirty="0" err="1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Heiti Std R" pitchFamily="34" charset="-128"/>
                <a:ea typeface="Adobe Heiti Std R" pitchFamily="34" charset="-128"/>
                <a:cs typeface="Andalus" pitchFamily="18" charset="-78"/>
              </a:rPr>
              <a:t>Myeong</a:t>
            </a:r>
            <a:r>
              <a:rPr lang="en-US" sz="4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Heiti Std R" pitchFamily="34" charset="-128"/>
                <a:ea typeface="Adobe Heiti Std R" pitchFamily="34" charset="-128"/>
                <a:cs typeface="Andalus" pitchFamily="18" charset="-78"/>
              </a:rPr>
              <a:t> Lee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Heiti Std R" pitchFamily="34" charset="-128"/>
                <a:ea typeface="Adobe Heiti Std R" pitchFamily="34" charset="-128"/>
                <a:cs typeface="Andalus" pitchFamily="18" charset="-78"/>
              </a:rPr>
              <a:t>Human-centric Mobile Computing Lab.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dobe Heiti Std R" pitchFamily="34" charset="-128"/>
              <a:ea typeface="Adobe Heiti Std R" pitchFamily="34" charset="-128"/>
              <a:cs typeface="Andalus" pitchFamily="18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Basic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oTcl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oTcl</a:t>
            </a:r>
            <a:r>
              <a:rPr lang="en-US" sz="2400" dirty="0" smtClean="0"/>
              <a:t> extends object-oriented features in existing </a:t>
            </a:r>
            <a:r>
              <a:rPr lang="en-US" sz="2400" dirty="0" err="1" smtClean="0"/>
              <a:t>Tcl</a:t>
            </a:r>
            <a:r>
              <a:rPr lang="en-US" sz="2400" dirty="0" smtClean="0"/>
              <a:t> syntax.</a:t>
            </a:r>
          </a:p>
          <a:p>
            <a:pPr lvl="1"/>
            <a:r>
              <a:rPr lang="en-US" sz="2000" dirty="0" smtClean="0"/>
              <a:t>Create a class</a:t>
            </a:r>
          </a:p>
          <a:p>
            <a:pPr lvl="2"/>
            <a:r>
              <a:rPr lang="en-US" sz="1600" b="1" dirty="0" smtClean="0">
                <a:solidFill>
                  <a:srgbClr val="007DDA"/>
                </a:solidFill>
              </a:rPr>
              <a:t>Class</a:t>
            </a:r>
            <a:r>
              <a:rPr lang="en-US" sz="1600" dirty="0" smtClean="0">
                <a:solidFill>
                  <a:srgbClr val="007DDA"/>
                </a:solidFill>
              </a:rPr>
              <a:t> </a:t>
            </a:r>
            <a:r>
              <a:rPr lang="en-US" sz="1600" dirty="0" smtClean="0"/>
              <a:t>Person   ;# just simple</a:t>
            </a:r>
          </a:p>
          <a:p>
            <a:pPr lvl="1"/>
            <a:r>
              <a:rPr lang="en-US" sz="2000" dirty="0" smtClean="0"/>
              <a:t>Add new method to a class</a:t>
            </a:r>
          </a:p>
          <a:p>
            <a:pPr lvl="2"/>
            <a:r>
              <a:rPr lang="en-US" sz="1600" dirty="0" smtClean="0"/>
              <a:t>Person </a:t>
            </a:r>
            <a:r>
              <a:rPr lang="en-US" sz="1600" b="1" dirty="0" err="1" smtClean="0">
                <a:solidFill>
                  <a:srgbClr val="007DDA"/>
                </a:solidFill>
              </a:rPr>
              <a:t>instproc</a:t>
            </a:r>
            <a:r>
              <a:rPr lang="en-US" sz="1600" dirty="0" smtClean="0">
                <a:solidFill>
                  <a:srgbClr val="007DDA"/>
                </a:solidFill>
              </a:rPr>
              <a:t> </a:t>
            </a:r>
            <a:r>
              <a:rPr lang="en-US" sz="1600" dirty="0" err="1" smtClean="0"/>
              <a:t>init</a:t>
            </a:r>
            <a:r>
              <a:rPr lang="en-US" sz="1600" dirty="0" smtClean="0"/>
              <a:t> {age} {	;# ”</a:t>
            </a:r>
            <a:r>
              <a:rPr lang="en-US" sz="1600" dirty="0" err="1" smtClean="0"/>
              <a:t>init</a:t>
            </a:r>
            <a:r>
              <a:rPr lang="en-US" sz="1600" dirty="0" smtClean="0"/>
              <a:t>” is constructor method</a:t>
            </a:r>
            <a:br>
              <a:rPr lang="en-US" sz="1600" dirty="0" smtClean="0"/>
            </a:br>
            <a:r>
              <a:rPr lang="en-US" sz="1600" dirty="0" smtClean="0"/>
              <a:t>    $self </a:t>
            </a:r>
            <a:r>
              <a:rPr lang="en-US" sz="1600" b="1" dirty="0" err="1" smtClean="0">
                <a:solidFill>
                  <a:srgbClr val="007DDA"/>
                </a:solidFill>
              </a:rPr>
              <a:t>instvar</a:t>
            </a:r>
            <a:r>
              <a:rPr lang="en-US" sz="1600" b="1" dirty="0" smtClean="0">
                <a:solidFill>
                  <a:srgbClr val="007DDA"/>
                </a:solidFill>
              </a:rPr>
              <a:t> </a:t>
            </a:r>
            <a:r>
              <a:rPr lang="en-US" sz="1600" dirty="0" smtClean="0"/>
              <a:t>age_	;# ready a public member variable to class</a:t>
            </a:r>
            <a:br>
              <a:rPr lang="en-US" sz="1600" dirty="0" smtClean="0"/>
            </a:br>
            <a:r>
              <a:rPr lang="en-US" sz="1600" dirty="0" smtClean="0"/>
              <a:t>			;# $self is same to </a:t>
            </a:r>
            <a:r>
              <a:rPr lang="en-US" sz="1600" b="1" i="1" dirty="0" smtClean="0">
                <a:solidFill>
                  <a:srgbClr val="007DDA"/>
                </a:solidFill>
              </a:rPr>
              <a:t>this </a:t>
            </a:r>
            <a:r>
              <a:rPr lang="en-US" sz="1600" dirty="0" smtClean="0"/>
              <a:t>in C++ or Java.</a:t>
            </a:r>
            <a:br>
              <a:rPr lang="en-US" sz="1600" dirty="0" smtClean="0"/>
            </a:br>
            <a:r>
              <a:rPr lang="en-US" sz="1600" dirty="0" smtClean="0"/>
              <a:t>    set age_ $age		;# initialize member variable’s value</a:t>
            </a:r>
            <a:br>
              <a:rPr lang="en-US" sz="1600" dirty="0" smtClean="0"/>
            </a:br>
            <a:r>
              <a:rPr lang="en-US" sz="1600" dirty="0" smtClean="0"/>
              <a:t>}</a:t>
            </a:r>
            <a:endParaRPr lang="en-US" sz="2000" dirty="0" smtClean="0"/>
          </a:p>
          <a:p>
            <a:pPr lvl="1"/>
            <a:r>
              <a:rPr lang="en-US" sz="2000" dirty="0" smtClean="0"/>
              <a:t>Create a subclass: There are two method to do this.</a:t>
            </a:r>
          </a:p>
          <a:p>
            <a:pPr lvl="2"/>
            <a:r>
              <a:rPr lang="en-US" sz="1600" dirty="0" smtClean="0"/>
              <a:t># Using Naming Convention (</a:t>
            </a:r>
            <a:r>
              <a:rPr lang="en-US" sz="1600" b="1" dirty="0" smtClean="0">
                <a:solidFill>
                  <a:srgbClr val="007DDA"/>
                </a:solidFill>
              </a:rPr>
              <a:t>Parent/Child </a:t>
            </a:r>
            <a:r>
              <a:rPr lang="en-US" sz="1600" dirty="0" smtClean="0"/>
              <a:t>is a subclass of class Parent)</a:t>
            </a:r>
            <a:br>
              <a:rPr lang="en-US" sz="1600" dirty="0" smtClean="0"/>
            </a:br>
            <a:r>
              <a:rPr lang="en-US" sz="1600" dirty="0" smtClean="0"/>
              <a:t>Class Person/Child</a:t>
            </a:r>
          </a:p>
          <a:p>
            <a:pPr lvl="2"/>
            <a:r>
              <a:rPr lang="en-US" sz="1600" dirty="0" smtClean="0"/>
              <a:t># Using </a:t>
            </a:r>
            <a:r>
              <a:rPr lang="en-US" altLang="ko-KR" sz="1600" b="1" dirty="0" smtClean="0">
                <a:solidFill>
                  <a:srgbClr val="007DDA"/>
                </a:solidFill>
              </a:rPr>
              <a:t>–</a:t>
            </a:r>
            <a:r>
              <a:rPr lang="en-US" sz="1600" b="1" dirty="0" smtClean="0">
                <a:solidFill>
                  <a:srgbClr val="007DDA"/>
                </a:solidFill>
              </a:rPr>
              <a:t>superclass</a:t>
            </a:r>
            <a:r>
              <a:rPr lang="en-US" sz="1600" dirty="0" smtClean="0">
                <a:solidFill>
                  <a:srgbClr val="007DDA"/>
                </a:solidFill>
              </a:rPr>
              <a:t> </a:t>
            </a:r>
            <a:r>
              <a:rPr lang="en-US" sz="1600" dirty="0" smtClean="0"/>
              <a:t>directive</a:t>
            </a:r>
            <a:br>
              <a:rPr lang="en-US" sz="1600" dirty="0" smtClean="0"/>
            </a:br>
            <a:r>
              <a:rPr lang="en-US" sz="1600" dirty="0" smtClean="0"/>
              <a:t>Class Child </a:t>
            </a:r>
            <a:r>
              <a:rPr lang="en-US" sz="1600" b="1" dirty="0" smtClean="0">
                <a:solidFill>
                  <a:srgbClr val="007DDA"/>
                </a:solidFill>
              </a:rPr>
              <a:t>–superclass </a:t>
            </a:r>
            <a:r>
              <a:rPr lang="en-US" sz="1600" dirty="0" smtClean="0"/>
              <a:t>Person</a:t>
            </a:r>
          </a:p>
          <a:p>
            <a:pPr lvl="1"/>
            <a:r>
              <a:rPr lang="en-US" sz="2000" dirty="0" smtClean="0"/>
              <a:t>Creating a new instance object of a class (use </a:t>
            </a:r>
            <a:r>
              <a:rPr lang="en-US" sz="2000" b="1" i="1" dirty="0" smtClean="0"/>
              <a:t>new</a:t>
            </a:r>
            <a:r>
              <a:rPr lang="en-US" sz="2000" dirty="0" smtClean="0"/>
              <a:t> command)</a:t>
            </a:r>
          </a:p>
          <a:p>
            <a:pPr lvl="2"/>
            <a:r>
              <a:rPr lang="en-US" sz="1600" dirty="0" smtClean="0"/>
              <a:t>set </a:t>
            </a:r>
            <a:r>
              <a:rPr lang="en-US" sz="1600" dirty="0" err="1" smtClean="0"/>
              <a:t>myperson</a:t>
            </a:r>
            <a:r>
              <a:rPr lang="en-US" sz="1600" dirty="0" smtClean="0"/>
              <a:t> [new Person]	;# now, $</a:t>
            </a:r>
            <a:r>
              <a:rPr lang="en-US" sz="1600" dirty="0" err="1" smtClean="0"/>
              <a:t>myperson</a:t>
            </a:r>
            <a:r>
              <a:rPr lang="en-US" sz="1600" dirty="0" smtClean="0"/>
              <a:t> is instance of class Person</a:t>
            </a:r>
          </a:p>
        </p:txBody>
      </p:sp>
    </p:spTree>
    <p:extLst>
      <p:ext uri="{BB962C8B-B14F-4D97-AF65-F5344CB8AC3E}">
        <p14:creationId xmlns:p14="http://schemas.microsoft.com/office/powerpoint/2010/main" val="1789241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Basic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oTcl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(Cont.)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pPr lvl="1"/>
            <a:r>
              <a:rPr lang="en-US" altLang="ko-KR" sz="2000" dirty="0"/>
              <a:t>Setting and getting of member variable (extension of </a:t>
            </a:r>
            <a:r>
              <a:rPr lang="en-US" altLang="ko-KR" sz="2000" b="1" i="1" dirty="0"/>
              <a:t>set </a:t>
            </a:r>
            <a:r>
              <a:rPr lang="en-US" altLang="ko-KR" sz="2000" dirty="0"/>
              <a:t>command)</a:t>
            </a:r>
          </a:p>
          <a:p>
            <a:pPr lvl="2"/>
            <a:r>
              <a:rPr lang="en-US" altLang="ko-KR" sz="1600" dirty="0"/>
              <a:t>$</a:t>
            </a:r>
            <a:r>
              <a:rPr lang="en-US" altLang="ko-KR" sz="1600" dirty="0" err="1"/>
              <a:t>myperson</a:t>
            </a:r>
            <a:r>
              <a:rPr lang="en-US" altLang="ko-KR" sz="1600" dirty="0"/>
              <a:t> set age_ 10   ;# set $</a:t>
            </a:r>
            <a:r>
              <a:rPr lang="en-US" altLang="ko-KR" sz="1600" dirty="0" err="1"/>
              <a:t>myperson’s</a:t>
            </a:r>
            <a:r>
              <a:rPr lang="en-US" altLang="ko-KR" sz="1600" dirty="0"/>
              <a:t> age_ to 10.</a:t>
            </a:r>
          </a:p>
          <a:p>
            <a:pPr lvl="2"/>
            <a:r>
              <a:rPr lang="en-US" altLang="ko-KR" sz="1600" dirty="0"/>
              <a:t>puts </a:t>
            </a:r>
            <a:r>
              <a:rPr lang="en-US" altLang="ko-KR" sz="1600" dirty="0" smtClean="0"/>
              <a:t>[$</a:t>
            </a:r>
            <a:r>
              <a:rPr lang="en-US" altLang="ko-KR" sz="1600" dirty="0" err="1" smtClean="0"/>
              <a:t>myperson</a:t>
            </a:r>
            <a:r>
              <a:rPr lang="en-US" altLang="ko-KR" sz="1600" dirty="0" smtClean="0"/>
              <a:t> set </a:t>
            </a:r>
            <a:r>
              <a:rPr lang="en-US" altLang="ko-KR" sz="1600" dirty="0"/>
              <a:t>age_]   ;# get </a:t>
            </a:r>
            <a:r>
              <a:rPr lang="en-US" altLang="ko-KR" sz="1600" dirty="0" smtClean="0"/>
              <a:t>$</a:t>
            </a:r>
            <a:r>
              <a:rPr lang="en-US" altLang="ko-KR" sz="1600" dirty="0" err="1" smtClean="0"/>
              <a:t>myperson’s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age_ and print </a:t>
            </a:r>
            <a:r>
              <a:rPr lang="en-US" altLang="ko-KR" sz="1600" dirty="0" smtClean="0"/>
              <a:t>it</a:t>
            </a:r>
          </a:p>
          <a:p>
            <a:pPr lvl="1"/>
            <a:endParaRPr lang="en-US" altLang="ko-KR" sz="2000" dirty="0" smtClean="0"/>
          </a:p>
          <a:p>
            <a:pPr lvl="1"/>
            <a:r>
              <a:rPr lang="en-US" altLang="ko-KR" sz="2000" dirty="0" smtClean="0"/>
              <a:t>Call a method</a:t>
            </a:r>
          </a:p>
          <a:p>
            <a:pPr lvl="2"/>
            <a:r>
              <a:rPr lang="en-US" altLang="ko-KR" sz="1600" dirty="0" smtClean="0"/>
              <a:t>$</a:t>
            </a:r>
            <a:r>
              <a:rPr lang="en-US" altLang="ko-KR" sz="1600" dirty="0" err="1" smtClean="0"/>
              <a:t>myperson</a:t>
            </a:r>
            <a:r>
              <a:rPr lang="en-US" altLang="ko-KR" sz="1600" dirty="0" smtClean="0"/>
              <a:t> greet		;# just simple.</a:t>
            </a:r>
            <a:br>
              <a:rPr lang="en-US" altLang="ko-KR" sz="1600" dirty="0" smtClean="0"/>
            </a:br>
            <a:r>
              <a:rPr lang="en-US" altLang="ko-KR" sz="1600" dirty="0" smtClean="0"/>
              <a:t>			;# $</a:t>
            </a:r>
            <a:r>
              <a:rPr lang="en-US" altLang="ko-KR" sz="1600" dirty="0" err="1" smtClean="0"/>
              <a:t>instance_variable</a:t>
            </a:r>
            <a:r>
              <a:rPr lang="en-US" altLang="ko-KR" sz="1600" dirty="0" smtClean="0"/>
              <a:t> &lt;method-name&gt; &lt;arguments&gt;</a:t>
            </a:r>
            <a:endParaRPr lang="en-US" altLang="ko-KR" sz="1600" dirty="0"/>
          </a:p>
          <a:p>
            <a:pPr marL="457200" lvl="1" indent="0">
              <a:buNone/>
            </a:pPr>
            <a:endParaRPr lang="en-US" sz="2000" dirty="0" smtClean="0"/>
          </a:p>
          <a:p>
            <a:pPr lvl="1"/>
            <a:r>
              <a:rPr lang="en-US" sz="2000" dirty="0" smtClean="0"/>
              <a:t>Call superclass’ constructor function when initialize</a:t>
            </a:r>
          </a:p>
          <a:p>
            <a:pPr lvl="2"/>
            <a:r>
              <a:rPr lang="en-US" sz="1600" dirty="0" smtClean="0"/>
              <a:t>Example in our project:</a:t>
            </a:r>
            <a:endParaRPr lang="en-US" sz="400" dirty="0"/>
          </a:p>
          <a:p>
            <a:pPr lvl="2"/>
            <a:r>
              <a:rPr lang="en-US" sz="1600" dirty="0" smtClean="0"/>
              <a:t>Agent/</a:t>
            </a:r>
            <a:r>
              <a:rPr lang="en-US" sz="1600" dirty="0" err="1" smtClean="0"/>
              <a:t>Traff</a:t>
            </a:r>
            <a:r>
              <a:rPr lang="en-US" sz="1600" dirty="0" smtClean="0"/>
              <a:t> </a:t>
            </a:r>
            <a:r>
              <a:rPr lang="en-US" sz="1600" dirty="0" err="1" smtClean="0"/>
              <a:t>instproc</a:t>
            </a:r>
            <a:r>
              <a:rPr lang="en-US" sz="1600" dirty="0" smtClean="0"/>
              <a:t> </a:t>
            </a:r>
            <a:r>
              <a:rPr lang="en-US" sz="1600" dirty="0" err="1" smtClean="0"/>
              <a:t>init</a:t>
            </a:r>
            <a:r>
              <a:rPr lang="en-US" sz="1600" dirty="0" smtClean="0"/>
              <a:t> </a:t>
            </a:r>
            <a:r>
              <a:rPr lang="en-US" sz="1600" dirty="0" err="1" smtClean="0"/>
              <a:t>args</a:t>
            </a:r>
            <a:r>
              <a:rPr lang="en-US" sz="1600" dirty="0" smtClean="0"/>
              <a:t> {	;# notice that we didn’t put {} brackets around </a:t>
            </a:r>
            <a:r>
              <a:rPr lang="en-US" sz="1600" dirty="0" err="1" smtClean="0"/>
              <a:t>args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			;# it means, $</a:t>
            </a:r>
            <a:r>
              <a:rPr lang="en-US" sz="1600" dirty="0" err="1" smtClean="0"/>
              <a:t>args</a:t>
            </a:r>
            <a:r>
              <a:rPr lang="en-US" sz="1600" dirty="0" smtClean="0"/>
              <a:t> is an array, which has arguments.</a:t>
            </a:r>
            <a:br>
              <a:rPr lang="en-US" sz="1600" dirty="0" smtClean="0"/>
            </a:br>
            <a:r>
              <a:rPr lang="en-US" sz="1600" dirty="0" smtClean="0"/>
              <a:t>    $self </a:t>
            </a:r>
            <a:r>
              <a:rPr lang="en-US" sz="1600" b="1" dirty="0" smtClean="0">
                <a:solidFill>
                  <a:srgbClr val="007DDA"/>
                </a:solidFill>
              </a:rPr>
              <a:t>next </a:t>
            </a:r>
            <a:r>
              <a:rPr lang="en-US" sz="1600" dirty="0" smtClean="0"/>
              <a:t>$</a:t>
            </a:r>
            <a:r>
              <a:rPr lang="en-US" sz="1600" dirty="0" err="1" smtClean="0"/>
              <a:t>args</a:t>
            </a:r>
            <a:r>
              <a:rPr lang="en-US" sz="1600" dirty="0" smtClean="0"/>
              <a:t>	;# </a:t>
            </a:r>
            <a:r>
              <a:rPr lang="en-US" sz="1600" b="1" dirty="0" smtClean="0"/>
              <a:t>next</a:t>
            </a:r>
            <a:r>
              <a:rPr lang="en-US" sz="1600" dirty="0" smtClean="0"/>
              <a:t> method passes the argument to superclass’ constructor</a:t>
            </a:r>
            <a:br>
              <a:rPr lang="en-US" sz="1600" dirty="0" smtClean="0"/>
            </a:br>
            <a:r>
              <a:rPr lang="en-US" sz="1600" dirty="0" smtClean="0"/>
              <a:t>    # (… do something …)</a:t>
            </a:r>
            <a:br>
              <a:rPr lang="en-US" sz="1600" dirty="0" smtClean="0"/>
            </a:br>
            <a:r>
              <a:rPr lang="en-US" sz="1600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2279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Basic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Tclcl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Tclcl</a:t>
            </a:r>
            <a:r>
              <a:rPr lang="en-US" sz="2400" dirty="0" smtClean="0"/>
              <a:t> was made for cooperation of </a:t>
            </a:r>
            <a:r>
              <a:rPr lang="en-US" sz="2400" b="1" dirty="0" err="1" smtClean="0"/>
              <a:t>oTcl</a:t>
            </a:r>
            <a:r>
              <a:rPr lang="en-US" sz="2400" dirty="0" smtClean="0"/>
              <a:t> and </a:t>
            </a:r>
            <a:r>
              <a:rPr lang="en-US" sz="2400" b="1" dirty="0" smtClean="0"/>
              <a:t>C++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All </a:t>
            </a:r>
            <a:r>
              <a:rPr lang="en-US" sz="2400" dirty="0" err="1" smtClean="0"/>
              <a:t>oTcl</a:t>
            </a:r>
            <a:r>
              <a:rPr lang="en-US" sz="2400" dirty="0" smtClean="0"/>
              <a:t> objects are expressed in </a:t>
            </a:r>
            <a:r>
              <a:rPr lang="en-US" sz="2400" b="1" dirty="0" err="1" smtClean="0"/>
              <a:t>TclObject</a:t>
            </a:r>
            <a:r>
              <a:rPr lang="en-US" sz="2400" b="1" dirty="0" smtClean="0"/>
              <a:t> </a:t>
            </a:r>
            <a:r>
              <a:rPr lang="en-US" sz="2400" dirty="0" smtClean="0"/>
              <a:t>C++ class.</a:t>
            </a:r>
          </a:p>
          <a:p>
            <a:r>
              <a:rPr lang="en-US" sz="2400" dirty="0" err="1" smtClean="0"/>
              <a:t>TclObject’s</a:t>
            </a:r>
            <a:r>
              <a:rPr lang="en-US" sz="2400" dirty="0" smtClean="0"/>
              <a:t> methods</a:t>
            </a:r>
          </a:p>
          <a:p>
            <a:pPr lvl="1"/>
            <a:r>
              <a:rPr lang="en-US" sz="2000" dirty="0" smtClean="0"/>
              <a:t>void </a:t>
            </a:r>
            <a:r>
              <a:rPr lang="en-US" sz="2000" dirty="0" err="1" smtClean="0"/>
              <a:t>TclObject</a:t>
            </a:r>
            <a:r>
              <a:rPr lang="en-US" sz="2000" dirty="0" smtClean="0"/>
              <a:t>::bind(</a:t>
            </a:r>
            <a:r>
              <a:rPr lang="en-US" sz="2000" dirty="0" err="1" smtClean="0"/>
              <a:t>const</a:t>
            </a:r>
            <a:r>
              <a:rPr lang="en-US" sz="2000" dirty="0" smtClean="0"/>
              <a:t> char *</a:t>
            </a:r>
            <a:r>
              <a:rPr lang="en-US" sz="2000" dirty="0" err="1" smtClean="0"/>
              <a:t>var</a:t>
            </a:r>
            <a:r>
              <a:rPr lang="en-US" sz="2000" dirty="0" smtClean="0"/>
              <a:t>, </a:t>
            </a:r>
            <a:r>
              <a:rPr lang="en-US" sz="2000" dirty="0" err="1" smtClean="0"/>
              <a:t>datatype</a:t>
            </a:r>
            <a:r>
              <a:rPr lang="en-US" sz="2000" dirty="0" smtClean="0"/>
              <a:t> *value);</a:t>
            </a:r>
          </a:p>
          <a:p>
            <a:pPr lvl="2"/>
            <a:r>
              <a:rPr lang="en-US" sz="1600" dirty="0" smtClean="0"/>
              <a:t>Bind a C++ variable as member variable, into </a:t>
            </a:r>
            <a:r>
              <a:rPr lang="en-US" sz="1600" dirty="0" err="1" smtClean="0"/>
              <a:t>oTcl</a:t>
            </a:r>
            <a:r>
              <a:rPr lang="en-US" sz="1600" dirty="0" smtClean="0"/>
              <a:t> language space.</a:t>
            </a:r>
          </a:p>
          <a:p>
            <a:pPr lvl="2"/>
            <a:r>
              <a:rPr lang="en-US" sz="1600" b="1" dirty="0" err="1" smtClean="0"/>
              <a:t>var</a:t>
            </a:r>
            <a:r>
              <a:rPr lang="en-US" sz="1600" dirty="0" smtClean="0"/>
              <a:t> is a member variable name, to use in </a:t>
            </a:r>
            <a:r>
              <a:rPr lang="en-US" sz="1600" dirty="0" err="1" smtClean="0"/>
              <a:t>oTcl</a:t>
            </a:r>
            <a:r>
              <a:rPr lang="en-US" sz="1600" dirty="0" smtClean="0"/>
              <a:t>.</a:t>
            </a:r>
          </a:p>
          <a:p>
            <a:pPr lvl="1"/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TclObject</a:t>
            </a:r>
            <a:r>
              <a:rPr lang="en-US" sz="2000" dirty="0" smtClean="0"/>
              <a:t>::invoke(</a:t>
            </a:r>
            <a:r>
              <a:rPr lang="en-US" sz="2000" dirty="0" err="1" smtClean="0"/>
              <a:t>const</a:t>
            </a:r>
            <a:r>
              <a:rPr lang="en-US" sz="2000" dirty="0" smtClean="0"/>
              <a:t> char *method, …);</a:t>
            </a:r>
          </a:p>
          <a:p>
            <a:pPr lvl="2"/>
            <a:r>
              <a:rPr lang="en-US" sz="1600" dirty="0" smtClean="0"/>
              <a:t>Invoke a method of </a:t>
            </a:r>
            <a:r>
              <a:rPr lang="en-US" sz="1600" dirty="0" err="1" smtClean="0"/>
              <a:t>oTcl</a:t>
            </a:r>
            <a:r>
              <a:rPr lang="en-US" sz="1600" dirty="0" smtClean="0"/>
              <a:t> object.</a:t>
            </a:r>
          </a:p>
          <a:p>
            <a:pPr lvl="1"/>
            <a:r>
              <a:rPr lang="en-US" sz="2000" dirty="0" smtClean="0"/>
              <a:t>static </a:t>
            </a:r>
            <a:r>
              <a:rPr lang="en-US" sz="2000" dirty="0" err="1" smtClean="0"/>
              <a:t>TclObject</a:t>
            </a:r>
            <a:r>
              <a:rPr lang="en-US" sz="2000" dirty="0" smtClean="0"/>
              <a:t> *</a:t>
            </a:r>
            <a:r>
              <a:rPr lang="en-US" sz="2000" dirty="0" err="1" smtClean="0"/>
              <a:t>TclObject</a:t>
            </a:r>
            <a:r>
              <a:rPr lang="en-US" sz="2000" dirty="0" smtClean="0"/>
              <a:t>::New(</a:t>
            </a:r>
            <a:r>
              <a:rPr lang="en-US" sz="2000" dirty="0" err="1" smtClean="0"/>
              <a:t>const</a:t>
            </a:r>
            <a:r>
              <a:rPr lang="en-US" sz="2000" dirty="0" smtClean="0"/>
              <a:t> char *</a:t>
            </a:r>
            <a:r>
              <a:rPr lang="en-US" sz="2000" dirty="0" err="1" smtClean="0"/>
              <a:t>className</a:t>
            </a:r>
            <a:r>
              <a:rPr lang="en-US" sz="2000" dirty="0" smtClean="0"/>
              <a:t>);</a:t>
            </a:r>
          </a:p>
          <a:p>
            <a:pPr lvl="2"/>
            <a:r>
              <a:rPr lang="en-US" sz="1600" dirty="0" smtClean="0"/>
              <a:t>Create a new instance of specified class.</a:t>
            </a:r>
          </a:p>
          <a:p>
            <a:pPr lvl="1"/>
            <a:r>
              <a:rPr lang="en-US" sz="2000" dirty="0" smtClean="0"/>
              <a:t>static </a:t>
            </a:r>
            <a:r>
              <a:rPr lang="en-US" sz="2000" dirty="0" err="1" smtClean="0"/>
              <a:t>TclObject</a:t>
            </a:r>
            <a:r>
              <a:rPr lang="en-US" sz="2000" dirty="0" smtClean="0"/>
              <a:t> *</a:t>
            </a:r>
            <a:r>
              <a:rPr lang="en-US" sz="2000" dirty="0" err="1" smtClean="0"/>
              <a:t>TclObject</a:t>
            </a:r>
            <a:r>
              <a:rPr lang="en-US" sz="2000" dirty="0" smtClean="0"/>
              <a:t>::lookup(</a:t>
            </a:r>
            <a:r>
              <a:rPr lang="en-US" sz="2000" dirty="0" err="1" smtClean="0"/>
              <a:t>const</a:t>
            </a:r>
            <a:r>
              <a:rPr lang="en-US" sz="2000" dirty="0" smtClean="0"/>
              <a:t> char *name);</a:t>
            </a:r>
          </a:p>
          <a:p>
            <a:pPr lvl="2"/>
            <a:r>
              <a:rPr lang="en-US" sz="1600" dirty="0" smtClean="0"/>
              <a:t>Lookup existing instance object, from </a:t>
            </a:r>
            <a:r>
              <a:rPr lang="en-US" sz="1600" dirty="0" err="1" smtClean="0"/>
              <a:t>oTcl</a:t>
            </a:r>
            <a:r>
              <a:rPr lang="en-US" sz="1600" dirty="0" smtClean="0"/>
              <a:t> space.</a:t>
            </a:r>
          </a:p>
          <a:p>
            <a:pPr lvl="2"/>
            <a:r>
              <a:rPr lang="en-US" sz="1600" dirty="0" smtClean="0"/>
              <a:t>Example:</a:t>
            </a:r>
            <a:br>
              <a:rPr lang="en-US" sz="1600" dirty="0" smtClean="0"/>
            </a:br>
            <a:r>
              <a:rPr lang="en-US" sz="1600" dirty="0" err="1" smtClean="0"/>
              <a:t>TclObject</a:t>
            </a:r>
            <a:r>
              <a:rPr lang="en-US" sz="1600" dirty="0" smtClean="0"/>
              <a:t> *ns = </a:t>
            </a:r>
            <a:r>
              <a:rPr lang="en-US" sz="1600" dirty="0" err="1" smtClean="0"/>
              <a:t>TclObject</a:t>
            </a:r>
            <a:r>
              <a:rPr lang="en-US" sz="1600" dirty="0" smtClean="0"/>
              <a:t>::lookup(“simulator_”);</a:t>
            </a:r>
            <a:br>
              <a:rPr lang="en-US" sz="1600" dirty="0" smtClean="0"/>
            </a:br>
            <a:r>
              <a:rPr lang="en-US" sz="1600" dirty="0" smtClean="0"/>
              <a:t>ns-&gt;invoke(“run”); // call $</a:t>
            </a:r>
            <a:r>
              <a:rPr lang="en-US" sz="1600" dirty="0" err="1" smtClean="0"/>
              <a:t>simulator_’s</a:t>
            </a:r>
            <a:r>
              <a:rPr lang="en-US" sz="1600" dirty="0" smtClean="0"/>
              <a:t> run (same to, </a:t>
            </a:r>
            <a:r>
              <a:rPr lang="en-US" sz="1600" b="1" dirty="0" smtClean="0">
                <a:solidFill>
                  <a:srgbClr val="007DDA"/>
                </a:solidFill>
              </a:rPr>
              <a:t>$simulator_ run</a:t>
            </a:r>
            <a:r>
              <a:rPr lang="en-US" sz="1600" dirty="0" smtClean="0">
                <a:solidFill>
                  <a:srgbClr val="007DDA"/>
                </a:solidFill>
              </a:rPr>
              <a:t> </a:t>
            </a:r>
            <a:r>
              <a:rPr lang="en-US" sz="1600" dirty="0" smtClean="0"/>
              <a:t>in </a:t>
            </a:r>
            <a:r>
              <a:rPr lang="en-US" sz="1600" dirty="0" err="1" smtClean="0"/>
              <a:t>oTcl</a:t>
            </a:r>
            <a:r>
              <a:rPr lang="en-US" sz="16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41169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NS2 Structure Overview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NS2 is written in C++, which interacts with </a:t>
            </a:r>
            <a:r>
              <a:rPr lang="en-US" sz="2400" b="1" dirty="0" err="1" smtClean="0">
                <a:solidFill>
                  <a:srgbClr val="007DDA"/>
                </a:solidFill>
              </a:rPr>
              <a:t>oTcl</a:t>
            </a:r>
            <a:r>
              <a:rPr lang="en-US" sz="2400" b="1" dirty="0" smtClean="0">
                <a:solidFill>
                  <a:srgbClr val="007DDA"/>
                </a:solidFill>
              </a:rPr>
              <a:t> </a:t>
            </a:r>
            <a:r>
              <a:rPr lang="en-US" sz="2400" dirty="0" smtClean="0"/>
              <a:t>through </a:t>
            </a:r>
            <a:r>
              <a:rPr lang="en-US" sz="2400" dirty="0" err="1" smtClean="0"/>
              <a:t>Tclcl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007DDA"/>
                </a:solidFill>
              </a:rPr>
              <a:t>Class Hierarchy</a:t>
            </a:r>
            <a:r>
              <a:rPr lang="en-US" sz="2400" dirty="0" smtClean="0"/>
              <a:t> in C++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57200" y="2817605"/>
            <a:ext cx="8447985" cy="3735595"/>
            <a:chOff x="457200" y="2817605"/>
            <a:chExt cx="8447985" cy="3735595"/>
          </a:xfrm>
        </p:grpSpPr>
        <p:grpSp>
          <p:nvGrpSpPr>
            <p:cNvPr id="29" name="Group 28"/>
            <p:cNvGrpSpPr/>
            <p:nvPr/>
          </p:nvGrpSpPr>
          <p:grpSpPr>
            <a:xfrm>
              <a:off x="674526" y="2817605"/>
              <a:ext cx="7873675" cy="3583195"/>
              <a:chOff x="660725" y="2526096"/>
              <a:chExt cx="7873675" cy="3583195"/>
            </a:xfrm>
          </p:grpSpPr>
          <p:sp>
            <p:nvSpPr>
              <p:cNvPr id="8" name="Freeform 7"/>
              <p:cNvSpPr/>
              <p:nvPr/>
            </p:nvSpPr>
            <p:spPr>
              <a:xfrm>
                <a:off x="5666403" y="2526096"/>
                <a:ext cx="1191597" cy="674304"/>
              </a:xfrm>
              <a:custGeom>
                <a:avLst/>
                <a:gdLst>
                  <a:gd name="connsiteX0" fmla="*/ 0 w 1191597"/>
                  <a:gd name="connsiteY0" fmla="*/ 67430 h 674304"/>
                  <a:gd name="connsiteX1" fmla="*/ 67430 w 1191597"/>
                  <a:gd name="connsiteY1" fmla="*/ 0 h 674304"/>
                  <a:gd name="connsiteX2" fmla="*/ 1124167 w 1191597"/>
                  <a:gd name="connsiteY2" fmla="*/ 0 h 674304"/>
                  <a:gd name="connsiteX3" fmla="*/ 1191597 w 1191597"/>
                  <a:gd name="connsiteY3" fmla="*/ 67430 h 674304"/>
                  <a:gd name="connsiteX4" fmla="*/ 1191597 w 1191597"/>
                  <a:gd name="connsiteY4" fmla="*/ 606874 h 674304"/>
                  <a:gd name="connsiteX5" fmla="*/ 1124167 w 1191597"/>
                  <a:gd name="connsiteY5" fmla="*/ 674304 h 674304"/>
                  <a:gd name="connsiteX6" fmla="*/ 67430 w 1191597"/>
                  <a:gd name="connsiteY6" fmla="*/ 674304 h 674304"/>
                  <a:gd name="connsiteX7" fmla="*/ 0 w 1191597"/>
                  <a:gd name="connsiteY7" fmla="*/ 606874 h 674304"/>
                  <a:gd name="connsiteX8" fmla="*/ 0 w 1191597"/>
                  <a:gd name="connsiteY8" fmla="*/ 67430 h 67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91597" h="674304">
                    <a:moveTo>
                      <a:pt x="0" y="67430"/>
                    </a:moveTo>
                    <a:cubicBezTo>
                      <a:pt x="0" y="30189"/>
                      <a:pt x="30189" y="0"/>
                      <a:pt x="67430" y="0"/>
                    </a:cubicBezTo>
                    <a:lnTo>
                      <a:pt x="1124167" y="0"/>
                    </a:lnTo>
                    <a:cubicBezTo>
                      <a:pt x="1161408" y="0"/>
                      <a:pt x="1191597" y="30189"/>
                      <a:pt x="1191597" y="67430"/>
                    </a:cubicBezTo>
                    <a:lnTo>
                      <a:pt x="1191597" y="606874"/>
                    </a:lnTo>
                    <a:cubicBezTo>
                      <a:pt x="1191597" y="644115"/>
                      <a:pt x="1161408" y="674304"/>
                      <a:pt x="1124167" y="674304"/>
                    </a:cubicBezTo>
                    <a:lnTo>
                      <a:pt x="67430" y="674304"/>
                    </a:lnTo>
                    <a:cubicBezTo>
                      <a:pt x="30189" y="674304"/>
                      <a:pt x="0" y="644115"/>
                      <a:pt x="0" y="606874"/>
                    </a:cubicBezTo>
                    <a:lnTo>
                      <a:pt x="0" y="6743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1660" tIns="61660" rIns="61660" bIns="61660" numCol="1" spcCol="1270" anchor="ctr" anchorCtr="0">
                <a:noAutofit/>
              </a:bodyPr>
              <a:lstStyle/>
              <a:p>
                <a:pPr lvl="0" algn="ctr" defTabSz="4889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1100" kern="1200" dirty="0" err="1" smtClean="0">
                    <a:effectLst/>
                    <a:latin typeface="Times New Roman" pitchFamily="18" charset="0"/>
                    <a:cs typeface="Times New Roman" pitchFamily="18" charset="0"/>
                  </a:rPr>
                  <a:t>TclObject</a:t>
                </a:r>
                <a:endParaRPr lang="ko-KR" altLang="en-US" sz="1100" kern="1200" dirty="0"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4544328" y="3200401"/>
                <a:ext cx="1717873" cy="346897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1717873" y="0"/>
                    </a:moveTo>
                    <a:lnTo>
                      <a:pt x="1717873" y="173448"/>
                    </a:lnTo>
                    <a:lnTo>
                      <a:pt x="0" y="173448"/>
                    </a:lnTo>
                    <a:lnTo>
                      <a:pt x="0" y="346897"/>
                    </a:lnTo>
                  </a:path>
                </a:pathLst>
              </a:custGeom>
              <a:noFill/>
            </p:spPr>
            <p:style>
              <a:lnRef idx="2">
                <a:schemeClr val="accent2">
                  <a:shade val="6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0" name="Freeform 9"/>
              <p:cNvSpPr/>
              <p:nvPr/>
            </p:nvSpPr>
            <p:spPr>
              <a:xfrm>
                <a:off x="4038600" y="3547298"/>
                <a:ext cx="1011456" cy="674304"/>
              </a:xfrm>
              <a:custGeom>
                <a:avLst/>
                <a:gdLst>
                  <a:gd name="connsiteX0" fmla="*/ 0 w 1011456"/>
                  <a:gd name="connsiteY0" fmla="*/ 67430 h 674304"/>
                  <a:gd name="connsiteX1" fmla="*/ 67430 w 1011456"/>
                  <a:gd name="connsiteY1" fmla="*/ 0 h 674304"/>
                  <a:gd name="connsiteX2" fmla="*/ 944026 w 1011456"/>
                  <a:gd name="connsiteY2" fmla="*/ 0 h 674304"/>
                  <a:gd name="connsiteX3" fmla="*/ 1011456 w 1011456"/>
                  <a:gd name="connsiteY3" fmla="*/ 67430 h 674304"/>
                  <a:gd name="connsiteX4" fmla="*/ 1011456 w 1011456"/>
                  <a:gd name="connsiteY4" fmla="*/ 606874 h 674304"/>
                  <a:gd name="connsiteX5" fmla="*/ 944026 w 1011456"/>
                  <a:gd name="connsiteY5" fmla="*/ 674304 h 674304"/>
                  <a:gd name="connsiteX6" fmla="*/ 67430 w 1011456"/>
                  <a:gd name="connsiteY6" fmla="*/ 674304 h 674304"/>
                  <a:gd name="connsiteX7" fmla="*/ 0 w 1011456"/>
                  <a:gd name="connsiteY7" fmla="*/ 606874 h 674304"/>
                  <a:gd name="connsiteX8" fmla="*/ 0 w 1011456"/>
                  <a:gd name="connsiteY8" fmla="*/ 67430 h 67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11456" h="674304">
                    <a:moveTo>
                      <a:pt x="0" y="67430"/>
                    </a:moveTo>
                    <a:cubicBezTo>
                      <a:pt x="0" y="30189"/>
                      <a:pt x="30189" y="0"/>
                      <a:pt x="67430" y="0"/>
                    </a:cubicBezTo>
                    <a:lnTo>
                      <a:pt x="944026" y="0"/>
                    </a:lnTo>
                    <a:cubicBezTo>
                      <a:pt x="981267" y="0"/>
                      <a:pt x="1011456" y="30189"/>
                      <a:pt x="1011456" y="67430"/>
                    </a:cubicBezTo>
                    <a:lnTo>
                      <a:pt x="1011456" y="606874"/>
                    </a:lnTo>
                    <a:cubicBezTo>
                      <a:pt x="1011456" y="644115"/>
                      <a:pt x="981267" y="674304"/>
                      <a:pt x="944026" y="674304"/>
                    </a:cubicBezTo>
                    <a:lnTo>
                      <a:pt x="67430" y="674304"/>
                    </a:lnTo>
                    <a:cubicBezTo>
                      <a:pt x="30189" y="674304"/>
                      <a:pt x="0" y="644115"/>
                      <a:pt x="0" y="606874"/>
                    </a:cubicBezTo>
                    <a:lnTo>
                      <a:pt x="0" y="6743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1660" tIns="61660" rIns="61660" bIns="61660" numCol="1" spcCol="1270" anchor="ctr" anchorCtr="0">
                <a:noAutofit/>
              </a:bodyPr>
              <a:lstStyle/>
              <a:p>
                <a:pPr lvl="0" algn="ctr" defTabSz="4889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1100" kern="1200" dirty="0" err="1" smtClean="0">
                    <a:latin typeface="Times New Roman" pitchFamily="18" charset="0"/>
                    <a:cs typeface="Times New Roman" pitchFamily="18" charset="0"/>
                  </a:rPr>
                  <a:t>NsObject</a:t>
                </a:r>
                <a:endParaRPr lang="ko-KR" altLang="en-US" sz="1100" kern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2867928" y="4221603"/>
                <a:ext cx="1676400" cy="269357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1676400" y="0"/>
                    </a:moveTo>
                    <a:lnTo>
                      <a:pt x="1676400" y="134678"/>
                    </a:lnTo>
                    <a:lnTo>
                      <a:pt x="0" y="134678"/>
                    </a:lnTo>
                    <a:lnTo>
                      <a:pt x="0" y="269357"/>
                    </a:lnTo>
                  </a:path>
                </a:pathLst>
              </a:custGeom>
              <a:noFill/>
            </p:spPr>
            <p:style>
              <a:lnRef idx="2">
                <a:schemeClr val="accent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2" name="Freeform 11"/>
              <p:cNvSpPr/>
              <p:nvPr/>
            </p:nvSpPr>
            <p:spPr>
              <a:xfrm>
                <a:off x="2362200" y="4490960"/>
                <a:ext cx="1011456" cy="674304"/>
              </a:xfrm>
              <a:custGeom>
                <a:avLst/>
                <a:gdLst>
                  <a:gd name="connsiteX0" fmla="*/ 0 w 1011456"/>
                  <a:gd name="connsiteY0" fmla="*/ 67430 h 674304"/>
                  <a:gd name="connsiteX1" fmla="*/ 67430 w 1011456"/>
                  <a:gd name="connsiteY1" fmla="*/ 0 h 674304"/>
                  <a:gd name="connsiteX2" fmla="*/ 944026 w 1011456"/>
                  <a:gd name="connsiteY2" fmla="*/ 0 h 674304"/>
                  <a:gd name="connsiteX3" fmla="*/ 1011456 w 1011456"/>
                  <a:gd name="connsiteY3" fmla="*/ 67430 h 674304"/>
                  <a:gd name="connsiteX4" fmla="*/ 1011456 w 1011456"/>
                  <a:gd name="connsiteY4" fmla="*/ 606874 h 674304"/>
                  <a:gd name="connsiteX5" fmla="*/ 944026 w 1011456"/>
                  <a:gd name="connsiteY5" fmla="*/ 674304 h 674304"/>
                  <a:gd name="connsiteX6" fmla="*/ 67430 w 1011456"/>
                  <a:gd name="connsiteY6" fmla="*/ 674304 h 674304"/>
                  <a:gd name="connsiteX7" fmla="*/ 0 w 1011456"/>
                  <a:gd name="connsiteY7" fmla="*/ 606874 h 674304"/>
                  <a:gd name="connsiteX8" fmla="*/ 0 w 1011456"/>
                  <a:gd name="connsiteY8" fmla="*/ 67430 h 67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11456" h="674304">
                    <a:moveTo>
                      <a:pt x="0" y="67430"/>
                    </a:moveTo>
                    <a:cubicBezTo>
                      <a:pt x="0" y="30189"/>
                      <a:pt x="30189" y="0"/>
                      <a:pt x="67430" y="0"/>
                    </a:cubicBezTo>
                    <a:lnTo>
                      <a:pt x="944026" y="0"/>
                    </a:lnTo>
                    <a:cubicBezTo>
                      <a:pt x="981267" y="0"/>
                      <a:pt x="1011456" y="30189"/>
                      <a:pt x="1011456" y="67430"/>
                    </a:cubicBezTo>
                    <a:lnTo>
                      <a:pt x="1011456" y="606874"/>
                    </a:lnTo>
                    <a:cubicBezTo>
                      <a:pt x="1011456" y="644115"/>
                      <a:pt x="981267" y="674304"/>
                      <a:pt x="944026" y="674304"/>
                    </a:cubicBezTo>
                    <a:lnTo>
                      <a:pt x="67430" y="674304"/>
                    </a:lnTo>
                    <a:cubicBezTo>
                      <a:pt x="30189" y="674304"/>
                      <a:pt x="0" y="644115"/>
                      <a:pt x="0" y="606874"/>
                    </a:cubicBezTo>
                    <a:lnTo>
                      <a:pt x="0" y="6743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1660" tIns="61660" rIns="61660" bIns="61660" numCol="1" spcCol="1270" anchor="ctr" anchorCtr="0">
                <a:noAutofit/>
              </a:bodyPr>
              <a:lstStyle/>
              <a:p>
                <a:pPr lvl="0" algn="ctr" defTabSz="4889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1100" kern="1200" dirty="0" smtClean="0">
                    <a:latin typeface="Times New Roman" pitchFamily="18" charset="0"/>
                    <a:cs typeface="Times New Roman" pitchFamily="18" charset="0"/>
                  </a:rPr>
                  <a:t>Connector</a:t>
                </a:r>
                <a:endParaRPr lang="ko-KR" altLang="en-US" sz="1100" kern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Freeform 12"/>
              <p:cNvSpPr/>
              <p:nvPr/>
            </p:nvSpPr>
            <p:spPr>
              <a:xfrm>
                <a:off x="1166454" y="5165265"/>
                <a:ext cx="1701474" cy="269721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1701474" y="0"/>
                    </a:moveTo>
                    <a:lnTo>
                      <a:pt x="1701474" y="134860"/>
                    </a:lnTo>
                    <a:lnTo>
                      <a:pt x="0" y="134860"/>
                    </a:lnTo>
                    <a:lnTo>
                      <a:pt x="0" y="269721"/>
                    </a:lnTo>
                  </a:path>
                </a:pathLst>
              </a:custGeom>
              <a:noFill/>
            </p:spPr>
            <p:style>
              <a:lnRef idx="2">
                <a:schemeClr val="accent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4" name="Freeform 13"/>
              <p:cNvSpPr/>
              <p:nvPr/>
            </p:nvSpPr>
            <p:spPr>
              <a:xfrm>
                <a:off x="660725" y="5434987"/>
                <a:ext cx="1011456" cy="674304"/>
              </a:xfrm>
              <a:custGeom>
                <a:avLst/>
                <a:gdLst>
                  <a:gd name="connsiteX0" fmla="*/ 0 w 1011456"/>
                  <a:gd name="connsiteY0" fmla="*/ 67430 h 674304"/>
                  <a:gd name="connsiteX1" fmla="*/ 67430 w 1011456"/>
                  <a:gd name="connsiteY1" fmla="*/ 0 h 674304"/>
                  <a:gd name="connsiteX2" fmla="*/ 944026 w 1011456"/>
                  <a:gd name="connsiteY2" fmla="*/ 0 h 674304"/>
                  <a:gd name="connsiteX3" fmla="*/ 1011456 w 1011456"/>
                  <a:gd name="connsiteY3" fmla="*/ 67430 h 674304"/>
                  <a:gd name="connsiteX4" fmla="*/ 1011456 w 1011456"/>
                  <a:gd name="connsiteY4" fmla="*/ 606874 h 674304"/>
                  <a:gd name="connsiteX5" fmla="*/ 944026 w 1011456"/>
                  <a:gd name="connsiteY5" fmla="*/ 674304 h 674304"/>
                  <a:gd name="connsiteX6" fmla="*/ 67430 w 1011456"/>
                  <a:gd name="connsiteY6" fmla="*/ 674304 h 674304"/>
                  <a:gd name="connsiteX7" fmla="*/ 0 w 1011456"/>
                  <a:gd name="connsiteY7" fmla="*/ 606874 h 674304"/>
                  <a:gd name="connsiteX8" fmla="*/ 0 w 1011456"/>
                  <a:gd name="connsiteY8" fmla="*/ 67430 h 67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11456" h="674304">
                    <a:moveTo>
                      <a:pt x="0" y="67430"/>
                    </a:moveTo>
                    <a:cubicBezTo>
                      <a:pt x="0" y="30189"/>
                      <a:pt x="30189" y="0"/>
                      <a:pt x="67430" y="0"/>
                    </a:cubicBezTo>
                    <a:lnTo>
                      <a:pt x="944026" y="0"/>
                    </a:lnTo>
                    <a:cubicBezTo>
                      <a:pt x="981267" y="0"/>
                      <a:pt x="1011456" y="30189"/>
                      <a:pt x="1011456" y="67430"/>
                    </a:cubicBezTo>
                    <a:lnTo>
                      <a:pt x="1011456" y="606874"/>
                    </a:lnTo>
                    <a:cubicBezTo>
                      <a:pt x="1011456" y="644115"/>
                      <a:pt x="981267" y="674304"/>
                      <a:pt x="944026" y="674304"/>
                    </a:cubicBezTo>
                    <a:lnTo>
                      <a:pt x="67430" y="674304"/>
                    </a:lnTo>
                    <a:cubicBezTo>
                      <a:pt x="30189" y="674304"/>
                      <a:pt x="0" y="644115"/>
                      <a:pt x="0" y="606874"/>
                    </a:cubicBezTo>
                    <a:lnTo>
                      <a:pt x="0" y="6743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1660" tIns="61660" rIns="61660" bIns="61660" numCol="1" spcCol="1270" anchor="ctr" anchorCtr="0">
                <a:noAutofit/>
              </a:bodyPr>
              <a:lstStyle/>
              <a:p>
                <a:pPr lvl="0" algn="ctr" defTabSz="4889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1100" kern="1200" dirty="0" smtClean="0"/>
                  <a:t>Queue</a:t>
                </a:r>
                <a:endParaRPr lang="ko-KR" altLang="en-US" sz="1100" kern="1200" dirty="0"/>
              </a:p>
            </p:txBody>
          </p:sp>
          <p:sp>
            <p:nvSpPr>
              <p:cNvPr id="15" name="Freeform 14"/>
              <p:cNvSpPr/>
              <p:nvPr/>
            </p:nvSpPr>
            <p:spPr>
              <a:xfrm>
                <a:off x="2334529" y="5165265"/>
                <a:ext cx="533399" cy="269721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533399" y="0"/>
                    </a:moveTo>
                    <a:lnTo>
                      <a:pt x="533399" y="134860"/>
                    </a:lnTo>
                    <a:lnTo>
                      <a:pt x="0" y="134860"/>
                    </a:lnTo>
                    <a:lnTo>
                      <a:pt x="0" y="269721"/>
                    </a:lnTo>
                  </a:path>
                </a:pathLst>
              </a:custGeom>
              <a:noFill/>
            </p:spPr>
            <p:style>
              <a:lnRef idx="2">
                <a:schemeClr val="accent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6" name="Freeform 15"/>
              <p:cNvSpPr/>
              <p:nvPr/>
            </p:nvSpPr>
            <p:spPr>
              <a:xfrm>
                <a:off x="1828800" y="5434987"/>
                <a:ext cx="1011456" cy="674304"/>
              </a:xfrm>
              <a:custGeom>
                <a:avLst/>
                <a:gdLst>
                  <a:gd name="connsiteX0" fmla="*/ 0 w 1011456"/>
                  <a:gd name="connsiteY0" fmla="*/ 67430 h 674304"/>
                  <a:gd name="connsiteX1" fmla="*/ 67430 w 1011456"/>
                  <a:gd name="connsiteY1" fmla="*/ 0 h 674304"/>
                  <a:gd name="connsiteX2" fmla="*/ 944026 w 1011456"/>
                  <a:gd name="connsiteY2" fmla="*/ 0 h 674304"/>
                  <a:gd name="connsiteX3" fmla="*/ 1011456 w 1011456"/>
                  <a:gd name="connsiteY3" fmla="*/ 67430 h 674304"/>
                  <a:gd name="connsiteX4" fmla="*/ 1011456 w 1011456"/>
                  <a:gd name="connsiteY4" fmla="*/ 606874 h 674304"/>
                  <a:gd name="connsiteX5" fmla="*/ 944026 w 1011456"/>
                  <a:gd name="connsiteY5" fmla="*/ 674304 h 674304"/>
                  <a:gd name="connsiteX6" fmla="*/ 67430 w 1011456"/>
                  <a:gd name="connsiteY6" fmla="*/ 674304 h 674304"/>
                  <a:gd name="connsiteX7" fmla="*/ 0 w 1011456"/>
                  <a:gd name="connsiteY7" fmla="*/ 606874 h 674304"/>
                  <a:gd name="connsiteX8" fmla="*/ 0 w 1011456"/>
                  <a:gd name="connsiteY8" fmla="*/ 67430 h 67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11456" h="674304">
                    <a:moveTo>
                      <a:pt x="0" y="67430"/>
                    </a:moveTo>
                    <a:cubicBezTo>
                      <a:pt x="0" y="30189"/>
                      <a:pt x="30189" y="0"/>
                      <a:pt x="67430" y="0"/>
                    </a:cubicBezTo>
                    <a:lnTo>
                      <a:pt x="944026" y="0"/>
                    </a:lnTo>
                    <a:cubicBezTo>
                      <a:pt x="981267" y="0"/>
                      <a:pt x="1011456" y="30189"/>
                      <a:pt x="1011456" y="67430"/>
                    </a:cubicBezTo>
                    <a:lnTo>
                      <a:pt x="1011456" y="606874"/>
                    </a:lnTo>
                    <a:cubicBezTo>
                      <a:pt x="1011456" y="644115"/>
                      <a:pt x="981267" y="674304"/>
                      <a:pt x="944026" y="674304"/>
                    </a:cubicBezTo>
                    <a:lnTo>
                      <a:pt x="67430" y="674304"/>
                    </a:lnTo>
                    <a:cubicBezTo>
                      <a:pt x="30189" y="674304"/>
                      <a:pt x="0" y="644115"/>
                      <a:pt x="0" y="606874"/>
                    </a:cubicBezTo>
                    <a:lnTo>
                      <a:pt x="0" y="6743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1660" tIns="61660" rIns="61660" bIns="61660" numCol="1" spcCol="1270" anchor="ctr" anchorCtr="0">
                <a:noAutofit/>
              </a:bodyPr>
              <a:lstStyle/>
              <a:p>
                <a:pPr lvl="0" algn="ctr" defTabSz="4889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1100" kern="1200" dirty="0" smtClean="0"/>
                  <a:t>Delay</a:t>
                </a:r>
                <a:endParaRPr lang="ko-KR" altLang="en-US" sz="1100" kern="1200" dirty="0"/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2867928" y="5165265"/>
                <a:ext cx="588743" cy="269721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134860"/>
                    </a:lnTo>
                    <a:lnTo>
                      <a:pt x="588743" y="134860"/>
                    </a:lnTo>
                    <a:lnTo>
                      <a:pt x="588743" y="269721"/>
                    </a:lnTo>
                  </a:path>
                </a:pathLst>
              </a:custGeom>
              <a:noFill/>
            </p:spPr>
            <p:style>
              <a:lnRef idx="2">
                <a:schemeClr val="accent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Freeform 17"/>
              <p:cNvSpPr/>
              <p:nvPr/>
            </p:nvSpPr>
            <p:spPr>
              <a:xfrm>
                <a:off x="2950944" y="5434987"/>
                <a:ext cx="1011456" cy="674304"/>
              </a:xfrm>
              <a:custGeom>
                <a:avLst/>
                <a:gdLst>
                  <a:gd name="connsiteX0" fmla="*/ 0 w 1011456"/>
                  <a:gd name="connsiteY0" fmla="*/ 67430 h 674304"/>
                  <a:gd name="connsiteX1" fmla="*/ 67430 w 1011456"/>
                  <a:gd name="connsiteY1" fmla="*/ 0 h 674304"/>
                  <a:gd name="connsiteX2" fmla="*/ 944026 w 1011456"/>
                  <a:gd name="connsiteY2" fmla="*/ 0 h 674304"/>
                  <a:gd name="connsiteX3" fmla="*/ 1011456 w 1011456"/>
                  <a:gd name="connsiteY3" fmla="*/ 67430 h 674304"/>
                  <a:gd name="connsiteX4" fmla="*/ 1011456 w 1011456"/>
                  <a:gd name="connsiteY4" fmla="*/ 606874 h 674304"/>
                  <a:gd name="connsiteX5" fmla="*/ 944026 w 1011456"/>
                  <a:gd name="connsiteY5" fmla="*/ 674304 h 674304"/>
                  <a:gd name="connsiteX6" fmla="*/ 67430 w 1011456"/>
                  <a:gd name="connsiteY6" fmla="*/ 674304 h 674304"/>
                  <a:gd name="connsiteX7" fmla="*/ 0 w 1011456"/>
                  <a:gd name="connsiteY7" fmla="*/ 606874 h 674304"/>
                  <a:gd name="connsiteX8" fmla="*/ 0 w 1011456"/>
                  <a:gd name="connsiteY8" fmla="*/ 67430 h 67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11456" h="674304">
                    <a:moveTo>
                      <a:pt x="0" y="67430"/>
                    </a:moveTo>
                    <a:cubicBezTo>
                      <a:pt x="0" y="30189"/>
                      <a:pt x="30189" y="0"/>
                      <a:pt x="67430" y="0"/>
                    </a:cubicBezTo>
                    <a:lnTo>
                      <a:pt x="944026" y="0"/>
                    </a:lnTo>
                    <a:cubicBezTo>
                      <a:pt x="981267" y="0"/>
                      <a:pt x="1011456" y="30189"/>
                      <a:pt x="1011456" y="67430"/>
                    </a:cubicBezTo>
                    <a:lnTo>
                      <a:pt x="1011456" y="606874"/>
                    </a:lnTo>
                    <a:cubicBezTo>
                      <a:pt x="1011456" y="644115"/>
                      <a:pt x="981267" y="674304"/>
                      <a:pt x="944026" y="674304"/>
                    </a:cubicBezTo>
                    <a:lnTo>
                      <a:pt x="67430" y="674304"/>
                    </a:lnTo>
                    <a:cubicBezTo>
                      <a:pt x="30189" y="674304"/>
                      <a:pt x="0" y="644115"/>
                      <a:pt x="0" y="606874"/>
                    </a:cubicBezTo>
                    <a:lnTo>
                      <a:pt x="0" y="6743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1660" tIns="61660" rIns="61660" bIns="61660" numCol="1" spcCol="1270" anchor="ctr" anchorCtr="0">
                <a:noAutofit/>
              </a:bodyPr>
              <a:lstStyle/>
              <a:p>
                <a:pPr lvl="0" algn="ctr" defTabSz="4889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1100" kern="1200" dirty="0" smtClean="0"/>
                  <a:t>Agent</a:t>
                </a:r>
                <a:endParaRPr lang="ko-KR" altLang="en-US" sz="1100" kern="1200" dirty="0"/>
              </a:p>
            </p:txBody>
          </p:sp>
          <p:sp>
            <p:nvSpPr>
              <p:cNvPr id="19" name="Freeform 18"/>
              <p:cNvSpPr/>
              <p:nvPr/>
            </p:nvSpPr>
            <p:spPr>
              <a:xfrm>
                <a:off x="2867928" y="5165265"/>
                <a:ext cx="1731744" cy="269721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134860"/>
                    </a:lnTo>
                    <a:lnTo>
                      <a:pt x="1731744" y="134860"/>
                    </a:lnTo>
                    <a:lnTo>
                      <a:pt x="1731744" y="269721"/>
                    </a:lnTo>
                  </a:path>
                </a:pathLst>
              </a:custGeom>
              <a:noFill/>
            </p:spPr>
            <p:style>
              <a:lnRef idx="2">
                <a:schemeClr val="accent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0" name="Freeform 19"/>
              <p:cNvSpPr/>
              <p:nvPr/>
            </p:nvSpPr>
            <p:spPr>
              <a:xfrm>
                <a:off x="4093944" y="5434987"/>
                <a:ext cx="1011456" cy="674304"/>
              </a:xfrm>
              <a:custGeom>
                <a:avLst/>
                <a:gdLst>
                  <a:gd name="connsiteX0" fmla="*/ 0 w 1011456"/>
                  <a:gd name="connsiteY0" fmla="*/ 67430 h 674304"/>
                  <a:gd name="connsiteX1" fmla="*/ 67430 w 1011456"/>
                  <a:gd name="connsiteY1" fmla="*/ 0 h 674304"/>
                  <a:gd name="connsiteX2" fmla="*/ 944026 w 1011456"/>
                  <a:gd name="connsiteY2" fmla="*/ 0 h 674304"/>
                  <a:gd name="connsiteX3" fmla="*/ 1011456 w 1011456"/>
                  <a:gd name="connsiteY3" fmla="*/ 67430 h 674304"/>
                  <a:gd name="connsiteX4" fmla="*/ 1011456 w 1011456"/>
                  <a:gd name="connsiteY4" fmla="*/ 606874 h 674304"/>
                  <a:gd name="connsiteX5" fmla="*/ 944026 w 1011456"/>
                  <a:gd name="connsiteY5" fmla="*/ 674304 h 674304"/>
                  <a:gd name="connsiteX6" fmla="*/ 67430 w 1011456"/>
                  <a:gd name="connsiteY6" fmla="*/ 674304 h 674304"/>
                  <a:gd name="connsiteX7" fmla="*/ 0 w 1011456"/>
                  <a:gd name="connsiteY7" fmla="*/ 606874 h 674304"/>
                  <a:gd name="connsiteX8" fmla="*/ 0 w 1011456"/>
                  <a:gd name="connsiteY8" fmla="*/ 67430 h 67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11456" h="674304">
                    <a:moveTo>
                      <a:pt x="0" y="67430"/>
                    </a:moveTo>
                    <a:cubicBezTo>
                      <a:pt x="0" y="30189"/>
                      <a:pt x="30189" y="0"/>
                      <a:pt x="67430" y="0"/>
                    </a:cubicBezTo>
                    <a:lnTo>
                      <a:pt x="944026" y="0"/>
                    </a:lnTo>
                    <a:cubicBezTo>
                      <a:pt x="981267" y="0"/>
                      <a:pt x="1011456" y="30189"/>
                      <a:pt x="1011456" y="67430"/>
                    </a:cubicBezTo>
                    <a:lnTo>
                      <a:pt x="1011456" y="606874"/>
                    </a:lnTo>
                    <a:cubicBezTo>
                      <a:pt x="1011456" y="644115"/>
                      <a:pt x="981267" y="674304"/>
                      <a:pt x="944026" y="674304"/>
                    </a:cubicBezTo>
                    <a:lnTo>
                      <a:pt x="67430" y="674304"/>
                    </a:lnTo>
                    <a:cubicBezTo>
                      <a:pt x="30189" y="674304"/>
                      <a:pt x="0" y="644115"/>
                      <a:pt x="0" y="606874"/>
                    </a:cubicBezTo>
                    <a:lnTo>
                      <a:pt x="0" y="6743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1660" tIns="61660" rIns="61660" bIns="61660" numCol="1" spcCol="1270" anchor="ctr" anchorCtr="0">
                <a:noAutofit/>
              </a:bodyPr>
              <a:lstStyle/>
              <a:p>
                <a:pPr lvl="0" algn="ctr" defTabSz="4889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1100" kern="1200" dirty="0" smtClean="0"/>
                  <a:t>Trace</a:t>
                </a:r>
                <a:endParaRPr lang="ko-KR" altLang="en-US" sz="1100" kern="1200" dirty="0"/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4544328" y="4221603"/>
                <a:ext cx="1807943" cy="269357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134678"/>
                    </a:lnTo>
                    <a:lnTo>
                      <a:pt x="1807943" y="134678"/>
                    </a:lnTo>
                    <a:lnTo>
                      <a:pt x="1807943" y="269357"/>
                    </a:lnTo>
                  </a:path>
                </a:pathLst>
              </a:custGeom>
              <a:noFill/>
            </p:spPr>
            <p:style>
              <a:lnRef idx="2">
                <a:schemeClr val="accent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2" name="Freeform 21"/>
              <p:cNvSpPr/>
              <p:nvPr/>
            </p:nvSpPr>
            <p:spPr>
              <a:xfrm>
                <a:off x="5846544" y="4490960"/>
                <a:ext cx="1011456" cy="674304"/>
              </a:xfrm>
              <a:custGeom>
                <a:avLst/>
                <a:gdLst>
                  <a:gd name="connsiteX0" fmla="*/ 0 w 1011456"/>
                  <a:gd name="connsiteY0" fmla="*/ 67430 h 674304"/>
                  <a:gd name="connsiteX1" fmla="*/ 67430 w 1011456"/>
                  <a:gd name="connsiteY1" fmla="*/ 0 h 674304"/>
                  <a:gd name="connsiteX2" fmla="*/ 944026 w 1011456"/>
                  <a:gd name="connsiteY2" fmla="*/ 0 h 674304"/>
                  <a:gd name="connsiteX3" fmla="*/ 1011456 w 1011456"/>
                  <a:gd name="connsiteY3" fmla="*/ 67430 h 674304"/>
                  <a:gd name="connsiteX4" fmla="*/ 1011456 w 1011456"/>
                  <a:gd name="connsiteY4" fmla="*/ 606874 h 674304"/>
                  <a:gd name="connsiteX5" fmla="*/ 944026 w 1011456"/>
                  <a:gd name="connsiteY5" fmla="*/ 674304 h 674304"/>
                  <a:gd name="connsiteX6" fmla="*/ 67430 w 1011456"/>
                  <a:gd name="connsiteY6" fmla="*/ 674304 h 674304"/>
                  <a:gd name="connsiteX7" fmla="*/ 0 w 1011456"/>
                  <a:gd name="connsiteY7" fmla="*/ 606874 h 674304"/>
                  <a:gd name="connsiteX8" fmla="*/ 0 w 1011456"/>
                  <a:gd name="connsiteY8" fmla="*/ 67430 h 67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11456" h="674304">
                    <a:moveTo>
                      <a:pt x="0" y="67430"/>
                    </a:moveTo>
                    <a:cubicBezTo>
                      <a:pt x="0" y="30189"/>
                      <a:pt x="30189" y="0"/>
                      <a:pt x="67430" y="0"/>
                    </a:cubicBezTo>
                    <a:lnTo>
                      <a:pt x="944026" y="0"/>
                    </a:lnTo>
                    <a:cubicBezTo>
                      <a:pt x="981267" y="0"/>
                      <a:pt x="1011456" y="30189"/>
                      <a:pt x="1011456" y="67430"/>
                    </a:cubicBezTo>
                    <a:lnTo>
                      <a:pt x="1011456" y="606874"/>
                    </a:lnTo>
                    <a:cubicBezTo>
                      <a:pt x="1011456" y="644115"/>
                      <a:pt x="981267" y="674304"/>
                      <a:pt x="944026" y="674304"/>
                    </a:cubicBezTo>
                    <a:lnTo>
                      <a:pt x="67430" y="674304"/>
                    </a:lnTo>
                    <a:cubicBezTo>
                      <a:pt x="30189" y="674304"/>
                      <a:pt x="0" y="644115"/>
                      <a:pt x="0" y="606874"/>
                    </a:cubicBezTo>
                    <a:lnTo>
                      <a:pt x="0" y="6743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1660" tIns="61660" rIns="61660" bIns="61660" numCol="1" spcCol="1270" anchor="ctr" anchorCtr="0">
                <a:noAutofit/>
              </a:bodyPr>
              <a:lstStyle/>
              <a:p>
                <a:pPr lvl="0" algn="ctr" defTabSz="4889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1100" kern="1200" dirty="0" smtClean="0">
                    <a:latin typeface="Times New Roman" pitchFamily="18" charset="0"/>
                    <a:cs typeface="Times New Roman" pitchFamily="18" charset="0"/>
                  </a:rPr>
                  <a:t>Classifier</a:t>
                </a:r>
                <a:endParaRPr lang="ko-KR" altLang="en-US" sz="1100" kern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5763529" y="5165265"/>
                <a:ext cx="588743" cy="269721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588743" y="0"/>
                    </a:moveTo>
                    <a:lnTo>
                      <a:pt x="588743" y="134860"/>
                    </a:lnTo>
                    <a:lnTo>
                      <a:pt x="0" y="134860"/>
                    </a:lnTo>
                    <a:lnTo>
                      <a:pt x="0" y="269721"/>
                    </a:lnTo>
                  </a:path>
                </a:pathLst>
              </a:custGeom>
              <a:noFill/>
            </p:spPr>
            <p:style>
              <a:lnRef idx="2">
                <a:schemeClr val="accent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4" name="Freeform 23"/>
              <p:cNvSpPr/>
              <p:nvPr/>
            </p:nvSpPr>
            <p:spPr>
              <a:xfrm>
                <a:off x="5257800" y="5434987"/>
                <a:ext cx="1011456" cy="674304"/>
              </a:xfrm>
              <a:custGeom>
                <a:avLst/>
                <a:gdLst>
                  <a:gd name="connsiteX0" fmla="*/ 0 w 1011456"/>
                  <a:gd name="connsiteY0" fmla="*/ 67430 h 674304"/>
                  <a:gd name="connsiteX1" fmla="*/ 67430 w 1011456"/>
                  <a:gd name="connsiteY1" fmla="*/ 0 h 674304"/>
                  <a:gd name="connsiteX2" fmla="*/ 944026 w 1011456"/>
                  <a:gd name="connsiteY2" fmla="*/ 0 h 674304"/>
                  <a:gd name="connsiteX3" fmla="*/ 1011456 w 1011456"/>
                  <a:gd name="connsiteY3" fmla="*/ 67430 h 674304"/>
                  <a:gd name="connsiteX4" fmla="*/ 1011456 w 1011456"/>
                  <a:gd name="connsiteY4" fmla="*/ 606874 h 674304"/>
                  <a:gd name="connsiteX5" fmla="*/ 944026 w 1011456"/>
                  <a:gd name="connsiteY5" fmla="*/ 674304 h 674304"/>
                  <a:gd name="connsiteX6" fmla="*/ 67430 w 1011456"/>
                  <a:gd name="connsiteY6" fmla="*/ 674304 h 674304"/>
                  <a:gd name="connsiteX7" fmla="*/ 0 w 1011456"/>
                  <a:gd name="connsiteY7" fmla="*/ 606874 h 674304"/>
                  <a:gd name="connsiteX8" fmla="*/ 0 w 1011456"/>
                  <a:gd name="connsiteY8" fmla="*/ 67430 h 67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11456" h="674304">
                    <a:moveTo>
                      <a:pt x="0" y="67430"/>
                    </a:moveTo>
                    <a:cubicBezTo>
                      <a:pt x="0" y="30189"/>
                      <a:pt x="30189" y="0"/>
                      <a:pt x="67430" y="0"/>
                    </a:cubicBezTo>
                    <a:lnTo>
                      <a:pt x="944026" y="0"/>
                    </a:lnTo>
                    <a:cubicBezTo>
                      <a:pt x="981267" y="0"/>
                      <a:pt x="1011456" y="30189"/>
                      <a:pt x="1011456" y="67430"/>
                    </a:cubicBezTo>
                    <a:lnTo>
                      <a:pt x="1011456" y="606874"/>
                    </a:lnTo>
                    <a:cubicBezTo>
                      <a:pt x="1011456" y="644115"/>
                      <a:pt x="981267" y="674304"/>
                      <a:pt x="944026" y="674304"/>
                    </a:cubicBezTo>
                    <a:lnTo>
                      <a:pt x="67430" y="674304"/>
                    </a:lnTo>
                    <a:cubicBezTo>
                      <a:pt x="30189" y="674304"/>
                      <a:pt x="0" y="644115"/>
                      <a:pt x="0" y="606874"/>
                    </a:cubicBezTo>
                    <a:lnTo>
                      <a:pt x="0" y="6743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1660" tIns="61660" rIns="61660" bIns="61660" numCol="1" spcCol="1270" anchor="ctr" anchorCtr="0">
                <a:noAutofit/>
              </a:bodyPr>
              <a:lstStyle/>
              <a:p>
                <a:pPr lvl="0" algn="ctr" defTabSz="4889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1100" kern="1200" dirty="0" err="1" smtClean="0">
                    <a:latin typeface="Times New Roman" pitchFamily="18" charset="0"/>
                    <a:cs typeface="Times New Roman" pitchFamily="18" charset="0"/>
                  </a:rPr>
                  <a:t>AddrClassifier</a:t>
                </a:r>
                <a:endParaRPr lang="ko-KR" altLang="en-US" sz="1100" kern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Freeform 24"/>
              <p:cNvSpPr/>
              <p:nvPr/>
            </p:nvSpPr>
            <p:spPr>
              <a:xfrm>
                <a:off x="6352272" y="5165265"/>
                <a:ext cx="554256" cy="269721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134860"/>
                    </a:lnTo>
                    <a:lnTo>
                      <a:pt x="554256" y="134860"/>
                    </a:lnTo>
                    <a:lnTo>
                      <a:pt x="554256" y="269721"/>
                    </a:lnTo>
                  </a:path>
                </a:pathLst>
              </a:custGeom>
              <a:noFill/>
            </p:spPr>
            <p:style>
              <a:lnRef idx="2">
                <a:schemeClr val="accent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6" name="Freeform 25"/>
              <p:cNvSpPr/>
              <p:nvPr/>
            </p:nvSpPr>
            <p:spPr>
              <a:xfrm>
                <a:off x="6400800" y="5434987"/>
                <a:ext cx="1011456" cy="674304"/>
              </a:xfrm>
              <a:custGeom>
                <a:avLst/>
                <a:gdLst>
                  <a:gd name="connsiteX0" fmla="*/ 0 w 1011456"/>
                  <a:gd name="connsiteY0" fmla="*/ 67430 h 674304"/>
                  <a:gd name="connsiteX1" fmla="*/ 67430 w 1011456"/>
                  <a:gd name="connsiteY1" fmla="*/ 0 h 674304"/>
                  <a:gd name="connsiteX2" fmla="*/ 944026 w 1011456"/>
                  <a:gd name="connsiteY2" fmla="*/ 0 h 674304"/>
                  <a:gd name="connsiteX3" fmla="*/ 1011456 w 1011456"/>
                  <a:gd name="connsiteY3" fmla="*/ 67430 h 674304"/>
                  <a:gd name="connsiteX4" fmla="*/ 1011456 w 1011456"/>
                  <a:gd name="connsiteY4" fmla="*/ 606874 h 674304"/>
                  <a:gd name="connsiteX5" fmla="*/ 944026 w 1011456"/>
                  <a:gd name="connsiteY5" fmla="*/ 674304 h 674304"/>
                  <a:gd name="connsiteX6" fmla="*/ 67430 w 1011456"/>
                  <a:gd name="connsiteY6" fmla="*/ 674304 h 674304"/>
                  <a:gd name="connsiteX7" fmla="*/ 0 w 1011456"/>
                  <a:gd name="connsiteY7" fmla="*/ 606874 h 674304"/>
                  <a:gd name="connsiteX8" fmla="*/ 0 w 1011456"/>
                  <a:gd name="connsiteY8" fmla="*/ 67430 h 67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11456" h="674304">
                    <a:moveTo>
                      <a:pt x="0" y="67430"/>
                    </a:moveTo>
                    <a:cubicBezTo>
                      <a:pt x="0" y="30189"/>
                      <a:pt x="30189" y="0"/>
                      <a:pt x="67430" y="0"/>
                    </a:cubicBezTo>
                    <a:lnTo>
                      <a:pt x="944026" y="0"/>
                    </a:lnTo>
                    <a:cubicBezTo>
                      <a:pt x="981267" y="0"/>
                      <a:pt x="1011456" y="30189"/>
                      <a:pt x="1011456" y="67430"/>
                    </a:cubicBezTo>
                    <a:lnTo>
                      <a:pt x="1011456" y="606874"/>
                    </a:lnTo>
                    <a:cubicBezTo>
                      <a:pt x="1011456" y="644115"/>
                      <a:pt x="981267" y="674304"/>
                      <a:pt x="944026" y="674304"/>
                    </a:cubicBezTo>
                    <a:lnTo>
                      <a:pt x="67430" y="674304"/>
                    </a:lnTo>
                    <a:cubicBezTo>
                      <a:pt x="30189" y="674304"/>
                      <a:pt x="0" y="644115"/>
                      <a:pt x="0" y="606874"/>
                    </a:cubicBezTo>
                    <a:lnTo>
                      <a:pt x="0" y="6743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61660" tIns="61660" rIns="61660" bIns="61660" numCol="1" spcCol="1270" anchor="ctr" anchorCtr="0">
                <a:noAutofit/>
              </a:bodyPr>
              <a:lstStyle/>
              <a:p>
                <a:pPr lvl="0" algn="ctr" defTabSz="4889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1100" kern="1200" dirty="0" err="1" smtClean="0">
                    <a:latin typeface="Times New Roman" pitchFamily="18" charset="0"/>
                    <a:cs typeface="Times New Roman" pitchFamily="18" charset="0"/>
                  </a:rPr>
                  <a:t>McastClassifier</a:t>
                </a:r>
                <a:endParaRPr lang="ko-KR" altLang="en-US" sz="1100" kern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" name="Freeform 26"/>
              <p:cNvSpPr/>
              <p:nvPr/>
            </p:nvSpPr>
            <p:spPr>
              <a:xfrm>
                <a:off x="6262202" y="3200401"/>
                <a:ext cx="1766470" cy="348900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174450"/>
                    </a:lnTo>
                    <a:lnTo>
                      <a:pt x="1766470" y="174450"/>
                    </a:lnTo>
                    <a:lnTo>
                      <a:pt x="1766470" y="348900"/>
                    </a:lnTo>
                  </a:path>
                </a:pathLst>
              </a:custGeom>
              <a:noFill/>
            </p:spPr>
            <p:style>
              <a:lnRef idx="2">
                <a:schemeClr val="accent2">
                  <a:shade val="60000"/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8" name="Freeform 27"/>
              <p:cNvSpPr/>
              <p:nvPr/>
            </p:nvSpPr>
            <p:spPr>
              <a:xfrm>
                <a:off x="7522944" y="3549301"/>
                <a:ext cx="1011456" cy="674304"/>
              </a:xfrm>
              <a:custGeom>
                <a:avLst/>
                <a:gdLst>
                  <a:gd name="connsiteX0" fmla="*/ 0 w 1011456"/>
                  <a:gd name="connsiteY0" fmla="*/ 337152 h 674304"/>
                  <a:gd name="connsiteX1" fmla="*/ 505728 w 1011456"/>
                  <a:gd name="connsiteY1" fmla="*/ 0 h 674304"/>
                  <a:gd name="connsiteX2" fmla="*/ 1011456 w 1011456"/>
                  <a:gd name="connsiteY2" fmla="*/ 337152 h 674304"/>
                  <a:gd name="connsiteX3" fmla="*/ 505728 w 1011456"/>
                  <a:gd name="connsiteY3" fmla="*/ 674304 h 674304"/>
                  <a:gd name="connsiteX4" fmla="*/ 0 w 1011456"/>
                  <a:gd name="connsiteY4" fmla="*/ 337152 h 67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11456" h="674304">
                    <a:moveTo>
                      <a:pt x="0" y="337152"/>
                    </a:moveTo>
                    <a:cubicBezTo>
                      <a:pt x="0" y="150948"/>
                      <a:pt x="226422" y="0"/>
                      <a:pt x="505728" y="0"/>
                    </a:cubicBezTo>
                    <a:cubicBezTo>
                      <a:pt x="785034" y="0"/>
                      <a:pt x="1011456" y="150948"/>
                      <a:pt x="1011456" y="337152"/>
                    </a:cubicBezTo>
                    <a:cubicBezTo>
                      <a:pt x="1011456" y="523356"/>
                      <a:pt x="785034" y="674304"/>
                      <a:pt x="505728" y="674304"/>
                    </a:cubicBezTo>
                    <a:cubicBezTo>
                      <a:pt x="226422" y="674304"/>
                      <a:pt x="0" y="523356"/>
                      <a:pt x="0" y="337152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CCFF"/>
                  </a:gs>
                  <a:gs pos="35000">
                    <a:srgbClr val="FFE7FF"/>
                  </a:gs>
                  <a:gs pos="100000">
                    <a:schemeClr val="accent2">
                      <a:hueOff val="0"/>
                      <a:satOff val="0"/>
                      <a:lumOff val="0"/>
                      <a:alphaOff val="0"/>
                      <a:tint val="15000"/>
                      <a:satMod val="350000"/>
                    </a:schemeClr>
                  </a:gs>
                </a:gsLst>
              </a:gradFill>
              <a:scene3d>
                <a:camera prst="orthographicFront"/>
                <a:lightRig rig="flat" dir="t"/>
              </a:scene3d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rgbClr r="0" g="0" b="0"/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190034" tIns="140660" rIns="190034" bIns="140660" numCol="1" spcCol="1270" anchor="ctr" anchorCtr="0">
                <a:noAutofit/>
              </a:bodyPr>
              <a:lstStyle/>
              <a:p>
                <a:pPr lvl="0" algn="ctr" defTabSz="4889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1100" kern="1200" dirty="0" smtClean="0">
                    <a:latin typeface="Times New Roman" pitchFamily="18" charset="0"/>
                    <a:cs typeface="Times New Roman" pitchFamily="18" charset="0"/>
                  </a:rPr>
                  <a:t>Other Objects</a:t>
                </a:r>
                <a:endParaRPr lang="ko-KR" altLang="en-US" sz="1100" kern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31" name="Straight Arrow Connector 30"/>
            <p:cNvCxnSpPr/>
            <p:nvPr/>
          </p:nvCxnSpPr>
          <p:spPr>
            <a:xfrm>
              <a:off x="1905000" y="3154757"/>
              <a:ext cx="37338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26677" y="2964917"/>
              <a:ext cx="1307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i="1" dirty="0" err="1" smtClean="0"/>
                <a:t>Tclcl</a:t>
              </a:r>
              <a:r>
                <a:rPr lang="en-US" altLang="ko-KR" b="1" i="1" dirty="0" smtClean="0"/>
                <a:t> Library</a:t>
              </a:r>
              <a:endParaRPr lang="ko-KR" altLang="en-US" b="1" i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33400" y="3991293"/>
              <a:ext cx="12858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i="1" dirty="0" smtClean="0"/>
                <a:t>NS2 Library</a:t>
              </a:r>
              <a:endParaRPr lang="ko-KR" altLang="en-US" b="1" i="1" dirty="0"/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>
              <a:off x="1905000" y="4194004"/>
              <a:ext cx="207120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533400" y="4724400"/>
              <a:ext cx="16257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i="1" dirty="0" smtClean="0"/>
                <a:t>NS2 Subclasses</a:t>
              </a:r>
              <a:endParaRPr lang="ko-KR" altLang="en-US" b="1" i="1" dirty="0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57200" y="4724400"/>
              <a:ext cx="7162800" cy="1828800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26677" y="2964917"/>
              <a:ext cx="1307153" cy="36933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26677" y="4006152"/>
              <a:ext cx="1307153" cy="36933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696200" y="4495800"/>
              <a:ext cx="120898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i="1" dirty="0" smtClean="0"/>
                <a:t>Other Objects</a:t>
              </a:r>
            </a:p>
            <a:p>
              <a:r>
                <a:rPr lang="en-US" altLang="ko-KR" sz="1400" b="1" i="1" dirty="0" smtClean="0"/>
                <a:t>in </a:t>
              </a:r>
              <a:r>
                <a:rPr lang="en-US" altLang="ko-KR" sz="1400" b="1" i="1" dirty="0" err="1" smtClean="0"/>
                <a:t>oTcl</a:t>
              </a:r>
              <a:endParaRPr lang="ko-KR" altLang="en-US" sz="1400" b="1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300942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NS2 Structure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Overview (Cont.)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Order of simulation</a:t>
            </a:r>
          </a:p>
          <a:p>
            <a:pPr lvl="1"/>
            <a:r>
              <a:rPr lang="en-US" sz="2000" b="1" dirty="0" err="1" smtClean="0">
                <a:solidFill>
                  <a:srgbClr val="007DDA"/>
                </a:solidFill>
              </a:rPr>
              <a:t>oTcl</a:t>
            </a:r>
            <a:r>
              <a:rPr lang="en-US" sz="2000" b="1" dirty="0" smtClean="0">
                <a:solidFill>
                  <a:srgbClr val="007DDA"/>
                </a:solidFill>
              </a:rPr>
              <a:t> Interpreter</a:t>
            </a:r>
            <a:r>
              <a:rPr lang="en-US" sz="2000" dirty="0" smtClean="0">
                <a:solidFill>
                  <a:srgbClr val="007DDA"/>
                </a:solidFill>
              </a:rPr>
              <a:t> </a:t>
            </a:r>
            <a:r>
              <a:rPr lang="en-US" sz="2000" dirty="0" smtClean="0"/>
              <a:t>interprets a </a:t>
            </a:r>
            <a:r>
              <a:rPr lang="en-US" sz="2000" dirty="0" err="1" smtClean="0"/>
              <a:t>Tcl</a:t>
            </a:r>
            <a:r>
              <a:rPr lang="en-US" sz="2000" dirty="0" smtClean="0"/>
              <a:t> script.</a:t>
            </a:r>
          </a:p>
          <a:p>
            <a:pPr lvl="2"/>
            <a:r>
              <a:rPr lang="en-US" sz="1600" dirty="0" smtClean="0"/>
              <a:t>$ ns </a:t>
            </a:r>
            <a:r>
              <a:rPr lang="en-US" sz="1600" b="1" dirty="0" err="1" smtClean="0"/>
              <a:t>myscript.tcl</a:t>
            </a:r>
            <a:endParaRPr lang="en-US" sz="1600" dirty="0"/>
          </a:p>
          <a:p>
            <a:pPr lvl="2"/>
            <a:r>
              <a:rPr lang="en-US" sz="1600" dirty="0" smtClean="0"/>
              <a:t>or $ ns (in user-interactive mode)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err="1" smtClean="0"/>
              <a:t>Tcl</a:t>
            </a:r>
            <a:r>
              <a:rPr lang="en-US" sz="2000" dirty="0" smtClean="0"/>
              <a:t> script will set up </a:t>
            </a:r>
            <a:r>
              <a:rPr lang="en-US" sz="2000" dirty="0" smtClean="0"/>
              <a:t>events and simulation </a:t>
            </a:r>
            <a:r>
              <a:rPr lang="en-US" sz="2000" dirty="0" smtClean="0"/>
              <a:t>parameters with </a:t>
            </a:r>
            <a:r>
              <a:rPr lang="en-US" sz="2000" dirty="0" err="1" smtClean="0"/>
              <a:t>Tcl</a:t>
            </a:r>
            <a:r>
              <a:rPr lang="en-US" sz="2000" dirty="0" smtClean="0"/>
              <a:t> codes.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err="1" smtClean="0"/>
              <a:t>Tcl</a:t>
            </a:r>
            <a:r>
              <a:rPr lang="en-US" sz="2000" dirty="0" smtClean="0"/>
              <a:t> script will calls </a:t>
            </a:r>
            <a:r>
              <a:rPr lang="en-US" sz="2000" b="1" dirty="0" smtClean="0">
                <a:solidFill>
                  <a:srgbClr val="007DDA"/>
                </a:solidFill>
              </a:rPr>
              <a:t>Simulator::run()</a:t>
            </a:r>
            <a:r>
              <a:rPr lang="en-US" sz="2000" dirty="0" smtClean="0"/>
              <a:t>.</a:t>
            </a:r>
          </a:p>
          <a:p>
            <a:pPr lvl="2"/>
            <a:r>
              <a:rPr lang="en-US" sz="1600" dirty="0" smtClean="0"/>
              <a:t>Example code:</a:t>
            </a:r>
          </a:p>
          <a:p>
            <a:pPr marL="914400" lvl="2" indent="0">
              <a:buNone/>
            </a:pPr>
            <a:r>
              <a:rPr lang="en-US" sz="1600" dirty="0"/>
              <a:t>set ns [new Simulator</a:t>
            </a:r>
            <a:r>
              <a:rPr lang="en-US" sz="1600" dirty="0" smtClean="0"/>
              <a:t>]</a:t>
            </a:r>
            <a:br>
              <a:rPr lang="en-US" sz="1600" dirty="0" smtClean="0"/>
            </a:br>
            <a:r>
              <a:rPr lang="en-US" sz="1600" dirty="0" smtClean="0"/>
              <a:t>$</a:t>
            </a:r>
            <a:r>
              <a:rPr lang="en-US" sz="1600" dirty="0"/>
              <a:t>ns at 1 “puts  \“Hello World</a:t>
            </a:r>
            <a:r>
              <a:rPr lang="en-US" sz="1600" dirty="0" smtClean="0"/>
              <a:t>!\””    ;# put a command into event queue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$</a:t>
            </a:r>
            <a:r>
              <a:rPr lang="en-US" sz="1600" dirty="0"/>
              <a:t>ns at 1.5 “exit</a:t>
            </a:r>
            <a:r>
              <a:rPr lang="en-US" sz="1600" dirty="0" smtClean="0"/>
              <a:t>”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b="1" dirty="0" smtClean="0">
                <a:solidFill>
                  <a:srgbClr val="007DDA"/>
                </a:solidFill>
              </a:rPr>
              <a:t>$</a:t>
            </a:r>
            <a:r>
              <a:rPr lang="en-US" sz="1600" b="1" dirty="0">
                <a:solidFill>
                  <a:srgbClr val="007DDA"/>
                </a:solidFill>
              </a:rPr>
              <a:t>ns run</a:t>
            </a:r>
          </a:p>
          <a:p>
            <a:pPr lvl="1"/>
            <a:endParaRPr lang="en-US" sz="2000" b="1" dirty="0" smtClean="0"/>
          </a:p>
          <a:p>
            <a:pPr lvl="1"/>
            <a:r>
              <a:rPr lang="en-US" sz="2000" dirty="0" smtClean="0"/>
              <a:t>Simulator::run() calls </a:t>
            </a:r>
            <a:r>
              <a:rPr lang="en-US" sz="2000" b="1" dirty="0" smtClean="0">
                <a:solidFill>
                  <a:srgbClr val="007DDA"/>
                </a:solidFill>
              </a:rPr>
              <a:t>Scheduler::run()</a:t>
            </a:r>
            <a:r>
              <a:rPr lang="en-US" sz="2000" dirty="0" smtClean="0">
                <a:solidFill>
                  <a:srgbClr val="007DDA"/>
                </a:solidFill>
              </a:rPr>
              <a:t> </a:t>
            </a:r>
            <a:r>
              <a:rPr lang="en-US" sz="2000" dirty="0" smtClean="0"/>
              <a:t>internally.</a:t>
            </a:r>
          </a:p>
          <a:p>
            <a:pPr lvl="2"/>
            <a:r>
              <a:rPr lang="en-US" sz="1600" dirty="0" smtClean="0"/>
              <a:t>Simulator </a:t>
            </a:r>
            <a:r>
              <a:rPr lang="en-US" sz="1600" dirty="0" err="1" smtClean="0"/>
              <a:t>instproc</a:t>
            </a:r>
            <a:r>
              <a:rPr lang="en-US" sz="1600" dirty="0" smtClean="0"/>
              <a:t> run {} {</a:t>
            </a:r>
            <a:br>
              <a:rPr lang="en-US" sz="1600" dirty="0" smtClean="0"/>
            </a:br>
            <a:r>
              <a:rPr lang="en-US" sz="1600" dirty="0" smtClean="0"/>
              <a:t>    $self check-</a:t>
            </a:r>
            <a:r>
              <a:rPr lang="en-US" sz="1600" dirty="0" err="1" smtClean="0"/>
              <a:t>smac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    # …</a:t>
            </a:r>
            <a:br>
              <a:rPr lang="en-US" sz="1600" dirty="0" smtClean="0"/>
            </a:br>
            <a:r>
              <a:rPr lang="en-US" sz="1600" dirty="0" smtClean="0"/>
              <a:t>    </a:t>
            </a:r>
            <a:r>
              <a:rPr lang="en-US" sz="1600" b="1" dirty="0" smtClean="0">
                <a:solidFill>
                  <a:srgbClr val="007DDA"/>
                </a:solidFill>
              </a:rPr>
              <a:t>return [$scheduler_ run]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} ;# on ns-2.34/</a:t>
            </a:r>
            <a:r>
              <a:rPr lang="en-US" sz="1600" dirty="0" err="1" smtClean="0"/>
              <a:t>tcl</a:t>
            </a:r>
            <a:r>
              <a:rPr lang="en-US" sz="1600" dirty="0" smtClean="0"/>
              <a:t>/lib/ns-</a:t>
            </a:r>
            <a:r>
              <a:rPr lang="en-US" sz="1600" dirty="0" err="1" smtClean="0"/>
              <a:t>lib.tcl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193109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NS2 Structure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Overview (Cont.)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Source code directory path</a:t>
            </a:r>
          </a:p>
          <a:p>
            <a:pPr lvl="1"/>
            <a:r>
              <a:rPr lang="en-US" sz="2000" dirty="0" smtClean="0"/>
              <a:t>Main NS2 classes are in </a:t>
            </a:r>
            <a:r>
              <a:rPr lang="en-US" sz="2000" b="1" dirty="0" smtClean="0"/>
              <a:t>ns-directory/common/*.cc</a:t>
            </a:r>
            <a:br>
              <a:rPr lang="en-US" sz="2000" b="1" dirty="0" smtClean="0"/>
            </a:br>
            <a:r>
              <a:rPr lang="en-US" sz="2000" b="1" dirty="0" smtClean="0"/>
              <a:t>			        </a:t>
            </a:r>
            <a:r>
              <a:rPr lang="en-US" altLang="ko-KR" sz="2000" b="1" dirty="0" smtClean="0"/>
              <a:t>ns-directory/common/*.h</a:t>
            </a:r>
            <a:endParaRPr lang="en-US" altLang="ko-KR" sz="2000" dirty="0" smtClean="0"/>
          </a:p>
          <a:p>
            <a:pPr lvl="1"/>
            <a:r>
              <a:rPr lang="en-US" sz="2000" dirty="0" smtClean="0"/>
              <a:t>Main NS2 </a:t>
            </a:r>
            <a:r>
              <a:rPr lang="en-US" sz="2000" dirty="0" err="1" smtClean="0"/>
              <a:t>Tcl</a:t>
            </a:r>
            <a:r>
              <a:rPr lang="en-US" sz="2000" dirty="0" smtClean="0"/>
              <a:t> scripts are in </a:t>
            </a:r>
            <a:r>
              <a:rPr lang="en-US" sz="2000" b="1" dirty="0" smtClean="0"/>
              <a:t>ns-directory/</a:t>
            </a:r>
            <a:r>
              <a:rPr lang="en-US" sz="2000" b="1" dirty="0" err="1" smtClean="0"/>
              <a:t>tcl</a:t>
            </a:r>
            <a:r>
              <a:rPr lang="en-US" sz="2000" b="1" dirty="0" smtClean="0"/>
              <a:t>/lib/*.</a:t>
            </a:r>
            <a:r>
              <a:rPr lang="en-US" sz="2000" b="1" dirty="0" err="1" smtClean="0"/>
              <a:t>tcl</a:t>
            </a:r>
            <a:endParaRPr lang="en-US" sz="2000" dirty="0" smtClean="0"/>
          </a:p>
          <a:p>
            <a:pPr lvl="1"/>
            <a:endParaRPr lang="en-US" sz="2000" b="1" dirty="0"/>
          </a:p>
          <a:p>
            <a:pPr lvl="1"/>
            <a:r>
              <a:rPr lang="en-US" sz="2000" dirty="0" smtClean="0"/>
              <a:t>Simulator and scheduler is defined in</a:t>
            </a:r>
          </a:p>
          <a:p>
            <a:pPr lvl="2"/>
            <a:r>
              <a:rPr lang="en-US" sz="1600" dirty="0" smtClean="0"/>
              <a:t>Simulator:</a:t>
            </a:r>
            <a:br>
              <a:rPr lang="en-US" sz="1600" dirty="0" smtClean="0"/>
            </a:br>
            <a:r>
              <a:rPr lang="en-US" sz="1600" dirty="0" smtClean="0"/>
              <a:t>ns-directory/common/simulator.cc</a:t>
            </a:r>
            <a:br>
              <a:rPr lang="en-US" sz="1600" dirty="0" smtClean="0"/>
            </a:br>
            <a:r>
              <a:rPr lang="en-US" altLang="ko-KR" sz="1600" dirty="0" smtClean="0"/>
              <a:t>ns-directory/common/</a:t>
            </a:r>
            <a:r>
              <a:rPr lang="en-US" altLang="ko-KR" sz="1600" dirty="0" err="1" smtClean="0"/>
              <a:t>simulator.h</a:t>
            </a:r>
            <a:endParaRPr lang="en-US" sz="1600" dirty="0" smtClean="0"/>
          </a:p>
          <a:p>
            <a:pPr lvl="2"/>
            <a:r>
              <a:rPr lang="en-US" sz="1600" dirty="0" smtClean="0"/>
              <a:t>Scheduler:</a:t>
            </a:r>
            <a:br>
              <a:rPr lang="en-US" sz="1600" dirty="0" smtClean="0"/>
            </a:br>
            <a:r>
              <a:rPr lang="en-US" altLang="ko-KR" sz="1600" dirty="0" smtClean="0"/>
              <a:t>ns-directory/common/scheduler.cc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ns-directory/common/</a:t>
            </a:r>
            <a:r>
              <a:rPr lang="en-US" sz="1600" dirty="0" err="1" smtClean="0"/>
              <a:t>scheduler.h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ns-directory/</a:t>
            </a:r>
            <a:r>
              <a:rPr lang="en-US" sz="1600" dirty="0" err="1" smtClean="0"/>
              <a:t>tcl</a:t>
            </a:r>
            <a:r>
              <a:rPr lang="en-US" sz="1600" dirty="0" smtClean="0"/>
              <a:t>/lib/ns-</a:t>
            </a:r>
            <a:r>
              <a:rPr lang="en-US" sz="1600" dirty="0" err="1" smtClean="0"/>
              <a:t>scheduler.tcl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38302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Our project’s structure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No use existing event queue (scheduler).</a:t>
            </a:r>
          </a:p>
          <a:p>
            <a:pPr lvl="1"/>
            <a:r>
              <a:rPr lang="en-US" sz="2000" dirty="0" smtClean="0"/>
              <a:t>The reason why: Event is </a:t>
            </a:r>
            <a:r>
              <a:rPr lang="en-US" sz="2000" b="1" dirty="0" smtClean="0">
                <a:solidFill>
                  <a:srgbClr val="007DDA"/>
                </a:solidFill>
              </a:rPr>
              <a:t>not fixed </a:t>
            </a:r>
            <a:r>
              <a:rPr lang="en-US" sz="2000" dirty="0" smtClean="0"/>
              <a:t>and </a:t>
            </a:r>
            <a:r>
              <a:rPr lang="en-US" sz="2000" b="1" dirty="0" smtClean="0">
                <a:solidFill>
                  <a:srgbClr val="007DDA"/>
                </a:solidFill>
              </a:rPr>
              <a:t>unknown</a:t>
            </a:r>
            <a:r>
              <a:rPr lang="en-US" sz="2000" b="1" dirty="0" smtClean="0"/>
              <a:t> </a:t>
            </a:r>
            <a:r>
              <a:rPr lang="en-US" sz="2000" dirty="0" smtClean="0"/>
              <a:t>in every simulation, because event is just depending on </a:t>
            </a:r>
            <a:r>
              <a:rPr lang="en-US" sz="2000" b="1" dirty="0" err="1" smtClean="0">
                <a:solidFill>
                  <a:srgbClr val="007DDA"/>
                </a:solidFill>
              </a:rPr>
              <a:t>Quadstone</a:t>
            </a:r>
            <a:r>
              <a:rPr lang="en-US" sz="2000" b="1" dirty="0" smtClean="0">
                <a:solidFill>
                  <a:srgbClr val="007DDA"/>
                </a:solidFill>
              </a:rPr>
              <a:t> </a:t>
            </a:r>
            <a:r>
              <a:rPr lang="en-US" sz="2000" b="1" dirty="0" err="1" smtClean="0">
                <a:solidFill>
                  <a:srgbClr val="007DDA"/>
                </a:solidFill>
              </a:rPr>
              <a:t>Paramics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We made new </a:t>
            </a:r>
            <a:r>
              <a:rPr lang="en-US" sz="2000" b="1" dirty="0" smtClean="0"/>
              <a:t>scheduler </a:t>
            </a:r>
            <a:r>
              <a:rPr lang="en-US" sz="2000" dirty="0" smtClean="0"/>
              <a:t>Object in </a:t>
            </a:r>
            <a:r>
              <a:rPr lang="en-US" sz="2000" dirty="0" err="1" smtClean="0"/>
              <a:t>oTcl</a:t>
            </a:r>
            <a:r>
              <a:rPr lang="en-US" sz="2000" dirty="0" smtClean="0"/>
              <a:t> space</a:t>
            </a:r>
          </a:p>
          <a:p>
            <a:pPr lvl="2"/>
            <a:r>
              <a:rPr lang="en-US" sz="1600" dirty="0" smtClean="0"/>
              <a:t>named </a:t>
            </a:r>
            <a:r>
              <a:rPr lang="en-US" sz="1600" b="1" dirty="0" err="1" smtClean="0">
                <a:solidFill>
                  <a:srgbClr val="007DDA"/>
                </a:solidFill>
              </a:rPr>
              <a:t>TraffCalendarScheduler</a:t>
            </a:r>
            <a:r>
              <a:rPr lang="en-US" sz="1600" dirty="0" smtClean="0"/>
              <a:t>, which is inherited from </a:t>
            </a:r>
            <a:r>
              <a:rPr lang="en-US" sz="1600" b="1" dirty="0" err="1" smtClean="0"/>
              <a:t>CalendarScheduler</a:t>
            </a:r>
            <a:endParaRPr lang="en-US" sz="1600" dirty="0" smtClean="0"/>
          </a:p>
          <a:p>
            <a:pPr lvl="1"/>
            <a:r>
              <a:rPr lang="en-US" sz="2000" dirty="0" smtClean="0"/>
              <a:t>And also we made new </a:t>
            </a:r>
            <a:r>
              <a:rPr lang="en-US" sz="2000" b="1" dirty="0" smtClean="0"/>
              <a:t>Simulator </a:t>
            </a:r>
            <a:r>
              <a:rPr lang="en-US" sz="2000" dirty="0" smtClean="0"/>
              <a:t>object, named </a:t>
            </a:r>
            <a:r>
              <a:rPr lang="en-US" sz="2000" b="1" dirty="0" err="1" smtClean="0">
                <a:solidFill>
                  <a:srgbClr val="007DDA"/>
                </a:solidFill>
              </a:rPr>
              <a:t>SimTraff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b="1" dirty="0" err="1" smtClean="0">
                <a:solidFill>
                  <a:srgbClr val="007DDA"/>
                </a:solidFill>
              </a:rPr>
              <a:t>TraffCalendarScheduler</a:t>
            </a:r>
            <a:r>
              <a:rPr lang="en-US" sz="2000" b="1" dirty="0" smtClean="0">
                <a:solidFill>
                  <a:srgbClr val="007DDA"/>
                </a:solidFill>
              </a:rPr>
              <a:t>::run()</a:t>
            </a:r>
            <a:r>
              <a:rPr lang="en-US" sz="2000" dirty="0" smtClean="0">
                <a:solidFill>
                  <a:srgbClr val="007DDA"/>
                </a:solidFill>
              </a:rPr>
              <a:t> </a:t>
            </a:r>
            <a:r>
              <a:rPr lang="en-US" sz="2000" dirty="0" smtClean="0"/>
              <a:t>waits for event from Q-</a:t>
            </a:r>
            <a:r>
              <a:rPr lang="en-US" sz="2000" dirty="0" err="1" smtClean="0"/>
              <a:t>Paramics</a:t>
            </a:r>
            <a:r>
              <a:rPr lang="en-US" sz="2000" dirty="0" smtClean="0"/>
              <a:t>.</a:t>
            </a:r>
            <a:endParaRPr lang="en-US" sz="2000" b="1" dirty="0" smtClean="0"/>
          </a:p>
          <a:p>
            <a:endParaRPr lang="en-US" sz="2400" dirty="0" smtClean="0"/>
          </a:p>
          <a:p>
            <a:r>
              <a:rPr lang="en-US" sz="2400" dirty="0" smtClean="0"/>
              <a:t>We will discuss it next week, in more details.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87421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6600" y="2438400"/>
            <a:ext cx="27179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3200" dirty="0" smtClean="0"/>
              <a:t>Thank you!</a:t>
            </a:r>
          </a:p>
          <a:p>
            <a:pPr algn="ctr"/>
            <a:endParaRPr lang="en-US" altLang="ko-KR" sz="3200" dirty="0"/>
          </a:p>
          <a:p>
            <a:pPr algn="ctr"/>
            <a:r>
              <a:rPr lang="en-US" altLang="ko-KR" sz="3200" dirty="0" smtClean="0"/>
              <a:t>Any questions?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25218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0"/>
            <a:ext cx="69342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Today’s Agenda</a:t>
            </a:r>
            <a:endParaRPr 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95400"/>
            <a:ext cx="6781800" cy="5135563"/>
          </a:xfrm>
          <a:noFill/>
        </p:spPr>
        <p:txBody>
          <a:bodyPr>
            <a:normAutofit/>
          </a:bodyPr>
          <a:lstStyle/>
          <a:p>
            <a:r>
              <a:rPr lang="en-US" sz="2400" dirty="0" smtClean="0"/>
              <a:t>What is NS2</a:t>
            </a:r>
            <a:r>
              <a:rPr lang="en-US" sz="2400" dirty="0" smtClean="0"/>
              <a:t>?</a:t>
            </a:r>
          </a:p>
          <a:p>
            <a:r>
              <a:rPr lang="en-US" altLang="ko-KR" sz="2400" dirty="0" smtClean="0"/>
              <a:t>Introduction to </a:t>
            </a:r>
            <a:r>
              <a:rPr lang="en-US" altLang="ko-KR" sz="2400" dirty="0" err="1" smtClean="0"/>
              <a:t>Tcl</a:t>
            </a:r>
            <a:endParaRPr lang="en-US" altLang="ko-KR" sz="2400" dirty="0" smtClean="0"/>
          </a:p>
          <a:p>
            <a:r>
              <a:rPr lang="en-US" sz="2400" dirty="0" smtClean="0"/>
              <a:t>Basic syntax and concepts of </a:t>
            </a:r>
            <a:r>
              <a:rPr lang="en-US" sz="2400" dirty="0" err="1" smtClean="0"/>
              <a:t>Tcl</a:t>
            </a:r>
            <a:r>
              <a:rPr lang="en-US" sz="2400" dirty="0" smtClean="0"/>
              <a:t>, </a:t>
            </a:r>
            <a:r>
              <a:rPr lang="en-US" sz="2400" dirty="0" err="1" smtClean="0"/>
              <a:t>oTcl</a:t>
            </a:r>
            <a:r>
              <a:rPr lang="en-US" sz="2400" dirty="0" smtClean="0"/>
              <a:t>, </a:t>
            </a:r>
            <a:r>
              <a:rPr lang="en-US" sz="2400" dirty="0" err="1" smtClean="0"/>
              <a:t>Tclcl</a:t>
            </a:r>
            <a:endParaRPr lang="en-US" sz="2400" dirty="0" smtClean="0"/>
          </a:p>
          <a:p>
            <a:r>
              <a:rPr lang="en-US" sz="2400" dirty="0" smtClean="0"/>
              <a:t>NS2 Structure overview</a:t>
            </a:r>
          </a:p>
          <a:p>
            <a:r>
              <a:rPr lang="en-US" sz="2400" dirty="0" smtClean="0"/>
              <a:t>Our project’s structure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What is NS2?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NS2 is abbreviation of </a:t>
            </a:r>
            <a:r>
              <a:rPr lang="en-US" sz="2400" b="1" dirty="0" smtClean="0">
                <a:solidFill>
                  <a:srgbClr val="007DDA"/>
                </a:solidFill>
              </a:rPr>
              <a:t>Network Simulator 2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Open-sourced and free to use on research and education</a:t>
            </a:r>
          </a:p>
          <a:p>
            <a:pPr lvl="1"/>
            <a:r>
              <a:rPr lang="en-US" sz="2000" dirty="0" smtClean="0"/>
              <a:t>Free in </a:t>
            </a:r>
            <a:r>
              <a:rPr lang="en-US" sz="2000" b="1" dirty="0" smtClean="0">
                <a:solidFill>
                  <a:srgbClr val="007DDA"/>
                </a:solidFill>
              </a:rPr>
              <a:t>non-commercial use</a:t>
            </a:r>
          </a:p>
          <a:p>
            <a:endParaRPr lang="en-US" sz="2400" dirty="0" smtClean="0"/>
          </a:p>
          <a:p>
            <a:r>
              <a:rPr lang="en-US" sz="2400" dirty="0" smtClean="0"/>
              <a:t>Simulates network communication</a:t>
            </a:r>
          </a:p>
          <a:p>
            <a:endParaRPr lang="en-US" sz="2400" dirty="0"/>
          </a:p>
          <a:p>
            <a:r>
              <a:rPr lang="en-US" sz="2400" dirty="0" smtClean="0"/>
              <a:t>Unix-based simulator</a:t>
            </a:r>
          </a:p>
          <a:p>
            <a:pPr lvl="1"/>
            <a:r>
              <a:rPr lang="en-US" sz="2000" dirty="0" smtClean="0"/>
              <a:t>Simulation in MS-Windows, it can be run in </a:t>
            </a:r>
            <a:r>
              <a:rPr lang="en-US" sz="2000" b="1" dirty="0" smtClean="0">
                <a:solidFill>
                  <a:srgbClr val="007DDA"/>
                </a:solidFill>
              </a:rPr>
              <a:t>Cygwin environment</a:t>
            </a:r>
            <a:r>
              <a:rPr lang="en-US" sz="20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No support for external plugin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What is NS2? (Cont.)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Written in C++, compiled with g++ compiler</a:t>
            </a:r>
          </a:p>
          <a:p>
            <a:endParaRPr lang="en-US" sz="2400" dirty="0"/>
          </a:p>
          <a:p>
            <a:r>
              <a:rPr lang="en-US" sz="2400" dirty="0" smtClean="0"/>
              <a:t>Uses </a:t>
            </a:r>
            <a:r>
              <a:rPr lang="en-US" sz="2400" b="1" dirty="0" err="1" smtClean="0">
                <a:solidFill>
                  <a:srgbClr val="007DDA"/>
                </a:solidFill>
              </a:rPr>
              <a:t>oTcl</a:t>
            </a:r>
            <a:r>
              <a:rPr lang="en-US" sz="2400" b="1" dirty="0" smtClean="0">
                <a:solidFill>
                  <a:srgbClr val="007DDA"/>
                </a:solidFill>
              </a:rPr>
              <a:t> </a:t>
            </a:r>
            <a:r>
              <a:rPr lang="en-US" sz="2400" dirty="0" smtClean="0"/>
              <a:t>as main script language.</a:t>
            </a:r>
          </a:p>
          <a:p>
            <a:pPr lvl="1"/>
            <a:r>
              <a:rPr lang="en-US" sz="2000" dirty="0" err="1" smtClean="0"/>
              <a:t>oTcl</a:t>
            </a:r>
            <a:r>
              <a:rPr lang="en-US" sz="2000" dirty="0" smtClean="0"/>
              <a:t> is object-oriented extension of </a:t>
            </a:r>
            <a:r>
              <a:rPr lang="en-US" sz="2000" dirty="0" err="1" smtClean="0"/>
              <a:t>Tcl</a:t>
            </a:r>
            <a:r>
              <a:rPr lang="en-US" sz="2000" dirty="0" smtClean="0"/>
              <a:t> script language.</a:t>
            </a:r>
          </a:p>
          <a:p>
            <a:pPr lvl="1"/>
            <a:r>
              <a:rPr lang="en-US" sz="2000" dirty="0" err="1" smtClean="0"/>
              <a:t>Tcl</a:t>
            </a:r>
            <a:r>
              <a:rPr lang="en-US" sz="2000" dirty="0" smtClean="0"/>
              <a:t>, or Tool Command Language is lightweight script language.</a:t>
            </a:r>
          </a:p>
          <a:p>
            <a:endParaRPr lang="en-US" sz="2400" dirty="0" smtClean="0"/>
          </a:p>
          <a:p>
            <a:r>
              <a:rPr lang="en-US" sz="2400" dirty="0" smtClean="0"/>
              <a:t>We used NS2 to simulate VANET network communication.</a:t>
            </a:r>
          </a:p>
        </p:txBody>
      </p:sp>
    </p:spTree>
    <p:extLst>
      <p:ext uri="{BB962C8B-B14F-4D97-AF65-F5344CB8AC3E}">
        <p14:creationId xmlns:p14="http://schemas.microsoft.com/office/powerpoint/2010/main" val="3668853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Introduction to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Tcl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NS2 uses </a:t>
            </a:r>
            <a:r>
              <a:rPr lang="en-US" sz="2400" dirty="0" err="1" smtClean="0"/>
              <a:t>Tcl</a:t>
            </a:r>
            <a:r>
              <a:rPr lang="en-US" sz="2400" dirty="0" smtClean="0"/>
              <a:t> as a main language.</a:t>
            </a:r>
          </a:p>
          <a:p>
            <a:pPr lvl="1"/>
            <a:r>
              <a:rPr lang="en-US" sz="2000" dirty="0" smtClean="0"/>
              <a:t>You have to understand </a:t>
            </a:r>
            <a:r>
              <a:rPr lang="en-US" sz="2000" dirty="0" err="1" smtClean="0"/>
              <a:t>Tcl</a:t>
            </a:r>
            <a:r>
              <a:rPr lang="en-US" sz="2000" dirty="0" smtClean="0"/>
              <a:t> first, to know NS2.</a:t>
            </a:r>
          </a:p>
          <a:p>
            <a:endParaRPr lang="en-US" sz="2400" dirty="0"/>
          </a:p>
          <a:p>
            <a:r>
              <a:rPr lang="en-US" sz="2400" dirty="0" err="1" smtClean="0"/>
              <a:t>Tcl</a:t>
            </a:r>
            <a:r>
              <a:rPr lang="en-US" sz="2400" dirty="0" smtClean="0"/>
              <a:t> is pretty simple language, we can learn it in a moment.</a:t>
            </a:r>
          </a:p>
          <a:p>
            <a:endParaRPr lang="en-US" sz="2400" b="1" dirty="0"/>
          </a:p>
          <a:p>
            <a:r>
              <a:rPr lang="en-US" sz="2400" dirty="0" smtClean="0"/>
              <a:t>We are going to figure out basis of </a:t>
            </a:r>
            <a:r>
              <a:rPr lang="en-US" sz="2400" b="1" dirty="0" err="1" smtClean="0"/>
              <a:t>Tcl</a:t>
            </a:r>
            <a:r>
              <a:rPr lang="en-US" sz="2400" dirty="0" smtClean="0"/>
              <a:t>, </a:t>
            </a:r>
            <a:r>
              <a:rPr lang="en-US" sz="2400" b="1" dirty="0" err="1" smtClean="0"/>
              <a:t>oTcl</a:t>
            </a:r>
            <a:r>
              <a:rPr lang="en-US" sz="2400" dirty="0" smtClean="0"/>
              <a:t>, </a:t>
            </a:r>
            <a:r>
              <a:rPr lang="en-US" sz="2400" b="1" dirty="0" err="1" smtClean="0"/>
              <a:t>Tclcl</a:t>
            </a:r>
            <a:r>
              <a:rPr lang="en-US" sz="2400" dirty="0" smtClean="0"/>
              <a:t>.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290170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Basic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Tcl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Comment: can comment with ‘#’ symbol</a:t>
            </a:r>
          </a:p>
          <a:p>
            <a:pPr lvl="1"/>
            <a:r>
              <a:rPr lang="en-US" sz="2000" dirty="0" smtClean="0"/>
              <a:t>On a blank line: ‘#’</a:t>
            </a:r>
          </a:p>
          <a:p>
            <a:pPr lvl="2"/>
            <a:r>
              <a:rPr lang="en-US" sz="1600" dirty="0" smtClean="0">
                <a:solidFill>
                  <a:srgbClr val="007DDA"/>
                </a:solidFill>
              </a:rPr>
              <a:t># blank line comment</a:t>
            </a:r>
          </a:p>
          <a:p>
            <a:pPr lvl="1"/>
            <a:r>
              <a:rPr lang="en-US" sz="2000" dirty="0" smtClean="0"/>
              <a:t>After a command: ‘;#’    * ; is a command token.</a:t>
            </a:r>
          </a:p>
          <a:p>
            <a:pPr lvl="2"/>
            <a:r>
              <a:rPr lang="en-US" sz="1600" dirty="0" smtClean="0"/>
              <a:t>$ns run   </a:t>
            </a:r>
            <a:r>
              <a:rPr lang="en-US" sz="1600" dirty="0" smtClean="0">
                <a:solidFill>
                  <a:srgbClr val="007DDA"/>
                </a:solidFill>
              </a:rPr>
              <a:t>;# run ns simulator</a:t>
            </a:r>
          </a:p>
          <a:p>
            <a:r>
              <a:rPr lang="en-US" sz="2400" dirty="0" smtClean="0"/>
              <a:t>Using </a:t>
            </a:r>
            <a:r>
              <a:rPr lang="en-US" sz="2400" dirty="0" err="1" smtClean="0"/>
              <a:t>Tcl</a:t>
            </a:r>
            <a:r>
              <a:rPr lang="en-US" sz="2400" dirty="0" smtClean="0"/>
              <a:t> Interpreter in user-interactive mode:</a:t>
            </a:r>
          </a:p>
          <a:p>
            <a:pPr lvl="1"/>
            <a:r>
              <a:rPr lang="en-US" sz="2000" dirty="0" smtClean="0"/>
              <a:t>Can input command </a:t>
            </a:r>
            <a:r>
              <a:rPr lang="en-US" altLang="ko-KR" sz="2000" dirty="0" smtClean="0"/>
              <a:t>only. not values.</a:t>
            </a:r>
          </a:p>
          <a:p>
            <a:pPr lvl="1"/>
            <a:r>
              <a:rPr lang="en-US" altLang="ko-KR" sz="2000" dirty="0" smtClean="0"/>
              <a:t>If there is a return value from command, it will be printed to screen.</a:t>
            </a:r>
          </a:p>
          <a:p>
            <a:pPr lvl="1"/>
            <a:r>
              <a:rPr lang="en-US" altLang="ko-KR" sz="2000" dirty="0" smtClean="0"/>
              <a:t>$ </a:t>
            </a:r>
            <a:r>
              <a:rPr lang="en-US" altLang="ko-KR" sz="2000" dirty="0" err="1" smtClean="0"/>
              <a:t>tcl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en-US" sz="2000" dirty="0" smtClean="0"/>
              <a:t>% 1			</a:t>
            </a:r>
            <a:r>
              <a:rPr lang="en-US" sz="2000" dirty="0" smtClean="0">
                <a:sym typeface="Wingdings" pitchFamily="2" charset="2"/>
              </a:rPr>
              <a:t> Error</a:t>
            </a:r>
            <a:br>
              <a:rPr lang="en-US" sz="2000" dirty="0" smtClean="0">
                <a:sym typeface="Wingdings" pitchFamily="2" charset="2"/>
              </a:rPr>
            </a:br>
            <a:r>
              <a:rPr lang="en-US" sz="2000" dirty="0" smtClean="0">
                <a:sym typeface="Wingdings" pitchFamily="2" charset="2"/>
              </a:rPr>
              <a:t>% puts “Hello world!”	 OK</a:t>
            </a:r>
            <a:endParaRPr lang="en-US" sz="2000" dirty="0" smtClean="0"/>
          </a:p>
          <a:p>
            <a:r>
              <a:rPr lang="en-US" sz="2400" dirty="0" smtClean="0"/>
              <a:t>Using </a:t>
            </a:r>
            <a:r>
              <a:rPr lang="en-US" sz="2400" dirty="0" err="1" smtClean="0"/>
              <a:t>Tcl</a:t>
            </a:r>
            <a:r>
              <a:rPr lang="en-US" sz="2400" dirty="0" smtClean="0"/>
              <a:t> Interpreter in script(batch) mode: $ </a:t>
            </a:r>
            <a:r>
              <a:rPr lang="en-US" sz="2400" dirty="0" err="1" smtClean="0"/>
              <a:t>tcl</a:t>
            </a:r>
            <a:r>
              <a:rPr lang="en-US" sz="2400" dirty="0" smtClean="0"/>
              <a:t> </a:t>
            </a:r>
            <a:r>
              <a:rPr lang="en-US" sz="2400" dirty="0" err="1" smtClean="0"/>
              <a:t>filename.tcl</a:t>
            </a:r>
            <a:endParaRPr lang="en-US" sz="2400" dirty="0" smtClean="0"/>
          </a:p>
          <a:p>
            <a:r>
              <a:rPr lang="en-US" sz="2400" dirty="0" smtClean="0"/>
              <a:t>Using variables with </a:t>
            </a:r>
            <a:r>
              <a:rPr lang="en-US" sz="2400" b="1" dirty="0" smtClean="0"/>
              <a:t>set </a:t>
            </a:r>
            <a:r>
              <a:rPr lang="en-US" sz="2400" dirty="0" smtClean="0"/>
              <a:t>command:</a:t>
            </a:r>
          </a:p>
          <a:p>
            <a:pPr lvl="1"/>
            <a:r>
              <a:rPr lang="en-US" sz="2000" dirty="0" smtClean="0"/>
              <a:t>set x 10	;# set x’s value to 10</a:t>
            </a:r>
          </a:p>
          <a:p>
            <a:pPr lvl="1"/>
            <a:r>
              <a:rPr lang="en-US" sz="2000" dirty="0" smtClean="0"/>
              <a:t>set x	;# get x’s value</a:t>
            </a:r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668639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Basic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Tcl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(Cont.)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Passing parameter as </a:t>
            </a:r>
            <a:r>
              <a:rPr lang="en-US" altLang="ko-KR" sz="2400" dirty="0"/>
              <a:t>return value </a:t>
            </a:r>
            <a:r>
              <a:rPr lang="en-US" altLang="ko-KR" sz="2400" dirty="0" smtClean="0"/>
              <a:t>of </a:t>
            </a:r>
            <a:r>
              <a:rPr lang="en-US" sz="2400" dirty="0" smtClean="0"/>
              <a:t>another command</a:t>
            </a:r>
          </a:p>
          <a:p>
            <a:pPr lvl="1"/>
            <a:r>
              <a:rPr lang="en-US" sz="2000" dirty="0" smtClean="0"/>
              <a:t>set y [set x]	;# </a:t>
            </a:r>
            <a:r>
              <a:rPr lang="en-US" sz="2000" b="1" dirty="0" smtClean="0"/>
              <a:t>x</a:t>
            </a:r>
            <a:r>
              <a:rPr lang="en-US" sz="2000" dirty="0" smtClean="0"/>
              <a:t>’s value is copied to variable </a:t>
            </a:r>
            <a:r>
              <a:rPr lang="en-US" sz="2000" b="1" dirty="0" smtClean="0"/>
              <a:t>y</a:t>
            </a:r>
            <a:r>
              <a:rPr lang="en-US" sz="2000" dirty="0" smtClean="0"/>
              <a:t>.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A variable can be accessed by $(variable) notation.</a:t>
            </a:r>
          </a:p>
          <a:p>
            <a:pPr lvl="1"/>
            <a:r>
              <a:rPr lang="en-US" sz="2000" dirty="0" smtClean="0"/>
              <a:t>In expression, </a:t>
            </a:r>
            <a:r>
              <a:rPr lang="en-US" sz="2000" b="1" dirty="0" smtClean="0"/>
              <a:t>$a</a:t>
            </a:r>
            <a:r>
              <a:rPr lang="en-US" sz="2000" dirty="0" smtClean="0"/>
              <a:t> means a’s value.</a:t>
            </a:r>
          </a:p>
          <a:p>
            <a:pPr lvl="1"/>
            <a:r>
              <a:rPr lang="en-US" sz="2000" dirty="0" smtClean="0"/>
              <a:t>set </a:t>
            </a:r>
            <a:r>
              <a:rPr lang="en-US" sz="2000" dirty="0" err="1" smtClean="0"/>
              <a:t>cmd</a:t>
            </a:r>
            <a:r>
              <a:rPr lang="en-US" sz="2000" dirty="0" smtClean="0"/>
              <a:t> “puts”	;# set </a:t>
            </a:r>
            <a:r>
              <a:rPr lang="en-US" sz="2000" dirty="0" err="1" smtClean="0"/>
              <a:t>cmd’s</a:t>
            </a:r>
            <a:r>
              <a:rPr lang="en-US" sz="2000" dirty="0" smtClean="0"/>
              <a:t> value as string “puts”</a:t>
            </a:r>
          </a:p>
          <a:p>
            <a:pPr lvl="1"/>
            <a:r>
              <a:rPr lang="en-US" sz="2000" dirty="0" smtClean="0"/>
              <a:t>$</a:t>
            </a:r>
            <a:r>
              <a:rPr lang="en-US" sz="2000" dirty="0" err="1" smtClean="0"/>
              <a:t>cmd</a:t>
            </a:r>
            <a:r>
              <a:rPr lang="en-US" sz="2000" dirty="0"/>
              <a:t> </a:t>
            </a:r>
            <a:r>
              <a:rPr lang="en-US" sz="2000" dirty="0" smtClean="0"/>
              <a:t>“hello”	;# same to puts “hello”.</a:t>
            </a:r>
          </a:p>
          <a:p>
            <a:pPr lvl="1"/>
            <a:r>
              <a:rPr lang="en-US" sz="2000" dirty="0" smtClean="0"/>
              <a:t>set y [</a:t>
            </a:r>
            <a:r>
              <a:rPr lang="en-US" sz="2000" dirty="0" err="1" smtClean="0"/>
              <a:t>expr</a:t>
            </a:r>
            <a:r>
              <a:rPr lang="en-US" sz="2000" dirty="0" smtClean="0"/>
              <a:t> $x]	;# set y’s value as x’s value.</a:t>
            </a:r>
          </a:p>
          <a:p>
            <a:pPr lvl="1"/>
            <a:r>
              <a:rPr lang="en-US" sz="2000" dirty="0" smtClean="0"/>
              <a:t>puts “$x is ten”	;# refer variable’s value in a string.</a:t>
            </a:r>
          </a:p>
          <a:p>
            <a:endParaRPr lang="en-US" sz="2400" dirty="0" smtClean="0"/>
          </a:p>
          <a:p>
            <a:r>
              <a:rPr lang="en-US" sz="2400" dirty="0" smtClean="0"/>
              <a:t>“</a:t>
            </a:r>
            <a:r>
              <a:rPr lang="en-US" sz="2400" dirty="0" err="1" smtClean="0"/>
              <a:t>expr</a:t>
            </a:r>
            <a:r>
              <a:rPr lang="en-US" sz="2400" dirty="0" smtClean="0"/>
              <a:t>” command: </a:t>
            </a:r>
            <a:r>
              <a:rPr lang="en-US" sz="2000" dirty="0" smtClean="0"/>
              <a:t>evaluate the expression passed as argument</a:t>
            </a:r>
            <a:endParaRPr lang="en-US" dirty="0" smtClean="0"/>
          </a:p>
          <a:p>
            <a:pPr lvl="1"/>
            <a:r>
              <a:rPr lang="en-US" sz="2000" dirty="0" err="1" smtClean="0"/>
              <a:t>expr</a:t>
            </a:r>
            <a:r>
              <a:rPr lang="en-US" sz="2000" dirty="0" smtClean="0"/>
              <a:t> 1+1		;# 2 is printed (in interactive mode)</a:t>
            </a:r>
          </a:p>
        </p:txBody>
      </p:sp>
    </p:spTree>
    <p:extLst>
      <p:ext uri="{BB962C8B-B14F-4D97-AF65-F5344CB8AC3E}">
        <p14:creationId xmlns:p14="http://schemas.microsoft.com/office/powerpoint/2010/main" val="299868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Basic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Tcl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(Cont.)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User-defined function</a:t>
            </a:r>
          </a:p>
          <a:p>
            <a:pPr lvl="1"/>
            <a:r>
              <a:rPr lang="en-US" sz="2000" dirty="0" err="1" smtClean="0"/>
              <a:t>proc</a:t>
            </a:r>
            <a:r>
              <a:rPr lang="en-US" sz="2000" dirty="0" smtClean="0"/>
              <a:t> &lt;function-name&gt; {&lt;argument-list&gt;} {</a:t>
            </a:r>
            <a:br>
              <a:rPr lang="en-US" sz="2000" dirty="0" smtClean="0"/>
            </a:br>
            <a:r>
              <a:rPr lang="en-US" sz="2000" dirty="0" smtClean="0"/>
              <a:t>    …		;# commands</a:t>
            </a:r>
            <a:br>
              <a:rPr lang="en-US" sz="2000" dirty="0" smtClean="0"/>
            </a:br>
            <a:r>
              <a:rPr lang="en-US" sz="2000" dirty="0" smtClean="0"/>
              <a:t>    return &lt;value&gt;	;# optional</a:t>
            </a:r>
            <a:br>
              <a:rPr lang="en-US" sz="2000" dirty="0" smtClean="0"/>
            </a:br>
            <a:r>
              <a:rPr lang="en-US" sz="2000" dirty="0" smtClean="0"/>
              <a:t>}</a:t>
            </a:r>
          </a:p>
          <a:p>
            <a:pPr lvl="1"/>
            <a:r>
              <a:rPr lang="en-US" sz="2000" dirty="0" smtClean="0"/>
              <a:t>Example:</a:t>
            </a:r>
          </a:p>
          <a:p>
            <a:pPr lvl="2"/>
            <a:r>
              <a:rPr lang="en-US" sz="1600" dirty="0" err="1" smtClean="0"/>
              <a:t>proc</a:t>
            </a:r>
            <a:r>
              <a:rPr lang="en-US" sz="1600" dirty="0" smtClean="0"/>
              <a:t> </a:t>
            </a:r>
            <a:r>
              <a:rPr lang="en-US" sz="1600" dirty="0" err="1" smtClean="0"/>
              <a:t>pow</a:t>
            </a:r>
            <a:r>
              <a:rPr lang="en-US" sz="1600" dirty="0" smtClean="0"/>
              <a:t> {x n} { ;# power function with recursion</a:t>
            </a:r>
            <a:br>
              <a:rPr lang="en-US" sz="1600" dirty="0" smtClean="0"/>
            </a:br>
            <a:r>
              <a:rPr lang="en-US" sz="1600" dirty="0" smtClean="0"/>
              <a:t>    if {$n == 1} { return $x }</a:t>
            </a:r>
            <a:br>
              <a:rPr lang="en-US" sz="1600" dirty="0" smtClean="0"/>
            </a:br>
            <a:r>
              <a:rPr lang="en-US" sz="1600" dirty="0" smtClean="0"/>
              <a:t>    set part [</a:t>
            </a:r>
            <a:r>
              <a:rPr lang="en-US" sz="1600" dirty="0" err="1" smtClean="0"/>
              <a:t>pow</a:t>
            </a:r>
            <a:r>
              <a:rPr lang="en-US" sz="1600" dirty="0" smtClean="0"/>
              <a:t> $x [</a:t>
            </a:r>
            <a:r>
              <a:rPr lang="en-US" sz="1600" dirty="0" err="1" smtClean="0"/>
              <a:t>expr</a:t>
            </a:r>
            <a:r>
              <a:rPr lang="en-US" sz="1600" dirty="0" smtClean="0"/>
              <a:t> $n-1]] ;# recursive call</a:t>
            </a:r>
            <a:br>
              <a:rPr lang="en-US" sz="1600" dirty="0" smtClean="0"/>
            </a:br>
            <a:r>
              <a:rPr lang="en-US" sz="1600" dirty="0" smtClean="0"/>
              <a:t>    return [</a:t>
            </a:r>
            <a:r>
              <a:rPr lang="en-US" sz="1600" dirty="0" err="1" smtClean="0"/>
              <a:t>expr</a:t>
            </a:r>
            <a:r>
              <a:rPr lang="en-US" sz="1600" dirty="0" smtClean="0"/>
              <a:t> $x*$part]</a:t>
            </a:r>
            <a:br>
              <a:rPr lang="en-US" sz="1600" dirty="0" smtClean="0"/>
            </a:br>
            <a:r>
              <a:rPr lang="en-US" sz="1600" dirty="0" smtClean="0"/>
              <a:t>}</a:t>
            </a:r>
            <a:br>
              <a:rPr lang="en-US" sz="1600" dirty="0" smtClean="0"/>
            </a:br>
            <a:r>
              <a:rPr lang="en-US" sz="1600" dirty="0" smtClean="0"/>
              <a:t>set y [</a:t>
            </a:r>
            <a:r>
              <a:rPr lang="en-US" sz="1600" dirty="0" err="1" smtClean="0"/>
              <a:t>pow</a:t>
            </a:r>
            <a:r>
              <a:rPr lang="en-US" sz="1600" dirty="0" smtClean="0"/>
              <a:t> 2 16]	;# now, y is 65536</a:t>
            </a:r>
            <a:br>
              <a:rPr lang="en-US" sz="1600" dirty="0" smtClean="0"/>
            </a:br>
            <a:r>
              <a:rPr lang="en-US" sz="1600" dirty="0" smtClean="0"/>
              <a:t>puts $y</a:t>
            </a:r>
          </a:p>
        </p:txBody>
      </p:sp>
    </p:spTree>
    <p:extLst>
      <p:ext uri="{BB962C8B-B14F-4D97-AF65-F5344CB8AC3E}">
        <p14:creationId xmlns:p14="http://schemas.microsoft.com/office/powerpoint/2010/main" val="3567732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Basic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Tcl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(Cont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.)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ETC</a:t>
            </a:r>
          </a:p>
          <a:p>
            <a:pPr lvl="1"/>
            <a:r>
              <a:rPr lang="en-US" sz="2000" dirty="0" smtClean="0"/>
              <a:t>Control flows</a:t>
            </a:r>
          </a:p>
          <a:p>
            <a:pPr lvl="2"/>
            <a:r>
              <a:rPr lang="en-US" sz="1600" dirty="0" smtClean="0"/>
              <a:t>if {condition} { action }</a:t>
            </a:r>
            <a:br>
              <a:rPr lang="en-US" sz="1600" dirty="0" smtClean="0"/>
            </a:br>
            <a:r>
              <a:rPr lang="en-US" sz="1600" dirty="0" smtClean="0"/>
              <a:t>else { action }</a:t>
            </a:r>
          </a:p>
          <a:p>
            <a:pPr lvl="2"/>
            <a:r>
              <a:rPr lang="en-US" sz="1600" dirty="0" smtClean="0"/>
              <a:t>while {condition} { action }</a:t>
            </a:r>
          </a:p>
          <a:p>
            <a:pPr lvl="2"/>
            <a:r>
              <a:rPr lang="en-US" sz="1600" dirty="0" smtClean="0"/>
              <a:t>for {initialization} {condition} {step} { action }</a:t>
            </a:r>
          </a:p>
          <a:p>
            <a:pPr lvl="2"/>
            <a:r>
              <a:rPr lang="en-US" sz="1600" dirty="0" smtClean="0"/>
              <a:t>Example of </a:t>
            </a:r>
            <a:r>
              <a:rPr lang="en-US" sz="1600" b="1" dirty="0" smtClean="0"/>
              <a:t>for </a:t>
            </a:r>
            <a:r>
              <a:rPr lang="en-US" sz="1600" dirty="0" smtClean="0"/>
              <a:t>statement:</a:t>
            </a:r>
            <a:br>
              <a:rPr lang="en-US" sz="1600" dirty="0" smtClean="0"/>
            </a:br>
            <a:r>
              <a:rPr lang="en-US" sz="1600" dirty="0" smtClean="0"/>
              <a:t>for {set i 0} {$i &lt; 10} {</a:t>
            </a:r>
            <a:r>
              <a:rPr lang="en-US" sz="1600" dirty="0" err="1" smtClean="0"/>
              <a:t>incr</a:t>
            </a:r>
            <a:r>
              <a:rPr lang="en-US" sz="1600" dirty="0" smtClean="0"/>
              <a:t> i} {</a:t>
            </a:r>
            <a:br>
              <a:rPr lang="en-US" sz="1600" dirty="0" smtClean="0"/>
            </a:br>
            <a:r>
              <a:rPr lang="en-US" sz="1600" dirty="0" smtClean="0"/>
              <a:t>    puts “$\i == $i”</a:t>
            </a:r>
            <a:br>
              <a:rPr lang="en-US" sz="1600" dirty="0" smtClean="0"/>
            </a:br>
            <a:r>
              <a:rPr lang="en-US" sz="1600" dirty="0" smtClean="0"/>
              <a:t>} ;# </a:t>
            </a:r>
            <a:r>
              <a:rPr lang="en-US" sz="1600" b="1" dirty="0" err="1" smtClean="0"/>
              <a:t>incr</a:t>
            </a:r>
            <a:r>
              <a:rPr lang="en-US" sz="1600" b="1" dirty="0" smtClean="0"/>
              <a:t> </a:t>
            </a:r>
            <a:r>
              <a:rPr lang="en-US" sz="1600" dirty="0" smtClean="0"/>
              <a:t>command increases a variable one.</a:t>
            </a:r>
          </a:p>
          <a:p>
            <a:pPr lvl="1"/>
            <a:r>
              <a:rPr lang="en-US" sz="2000" dirty="0" smtClean="0"/>
              <a:t>Using file I/O</a:t>
            </a:r>
          </a:p>
          <a:p>
            <a:pPr lvl="2"/>
            <a:r>
              <a:rPr lang="en-US" sz="1600" dirty="0" smtClean="0"/>
              <a:t>set file [open “input.txt” r+] ;# open file handle (r+ means read/write/no creation)</a:t>
            </a:r>
          </a:p>
          <a:p>
            <a:pPr lvl="2"/>
            <a:r>
              <a:rPr lang="en-US" sz="1600" dirty="0" smtClean="0"/>
              <a:t>set line [gets $file]   ;# read a line</a:t>
            </a:r>
          </a:p>
          <a:p>
            <a:pPr lvl="2"/>
            <a:r>
              <a:rPr lang="en-US" sz="1600" dirty="0" smtClean="0"/>
              <a:t>puts $line	 ;# print to screen</a:t>
            </a:r>
          </a:p>
          <a:p>
            <a:pPr lvl="2"/>
            <a:r>
              <a:rPr lang="en-US" sz="1600" dirty="0" smtClean="0"/>
              <a:t>puts –</a:t>
            </a:r>
            <a:r>
              <a:rPr lang="en-US" sz="1600" dirty="0" err="1" smtClean="0"/>
              <a:t>nonewline</a:t>
            </a:r>
            <a:r>
              <a:rPr lang="en-US" sz="1600" dirty="0" smtClean="0"/>
              <a:t> $file “hello!”	;# if give a </a:t>
            </a:r>
            <a:r>
              <a:rPr lang="en-US" sz="1600" b="1" dirty="0" smtClean="0"/>
              <a:t>file handle </a:t>
            </a:r>
            <a:r>
              <a:rPr lang="en-US" sz="1600" dirty="0" smtClean="0"/>
              <a:t>to puts(), it will work in files.</a:t>
            </a:r>
            <a:endParaRPr lang="en-US" sz="1600" b="1" dirty="0" smtClean="0"/>
          </a:p>
          <a:p>
            <a:pPr lvl="2"/>
            <a:r>
              <a:rPr lang="en-US" sz="1600" dirty="0" smtClean="0"/>
              <a:t>close $file                 ;# close file handle</a:t>
            </a:r>
          </a:p>
        </p:txBody>
      </p:sp>
    </p:spTree>
    <p:extLst>
      <p:ext uri="{BB962C8B-B14F-4D97-AF65-F5344CB8AC3E}">
        <p14:creationId xmlns:p14="http://schemas.microsoft.com/office/powerpoint/2010/main" val="2996415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0017">
  <a:themeElements>
    <a:clrScheme name="Custom 58">
      <a:dk1>
        <a:srgbClr val="0C0600"/>
      </a:dk1>
      <a:lt1>
        <a:srgbClr val="FFFFFF"/>
      </a:lt1>
      <a:dk2>
        <a:srgbClr val="03B0B9"/>
      </a:dk2>
      <a:lt2>
        <a:srgbClr val="7BDEFD"/>
      </a:lt2>
      <a:accent1>
        <a:srgbClr val="9CBCC4"/>
      </a:accent1>
      <a:accent2>
        <a:srgbClr val="DCE9EC"/>
      </a:accent2>
      <a:accent3>
        <a:srgbClr val="9AA5A8"/>
      </a:accent3>
      <a:accent4>
        <a:srgbClr val="005658"/>
      </a:accent4>
      <a:accent5>
        <a:srgbClr val="14CECE"/>
      </a:accent5>
      <a:accent6>
        <a:srgbClr val="ECF6F8"/>
      </a:accent6>
      <a:hlink>
        <a:srgbClr val="FFFFFF"/>
      </a:hlink>
      <a:folHlink>
        <a:srgbClr val="00515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5A1491C-7AF2-4EE0-961C-9E2422C226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715</Words>
  <Application>Microsoft Office PowerPoint</Application>
  <PresentationFormat>On-screen Show (4:3)</PresentationFormat>
  <Paragraphs>171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굴림</vt:lpstr>
      <vt:lpstr>Arial</vt:lpstr>
      <vt:lpstr>Times New Roman</vt:lpstr>
      <vt:lpstr>Wingdings</vt:lpstr>
      <vt:lpstr>Arial Unicode MS</vt:lpstr>
      <vt:lpstr>Calibri</vt:lpstr>
      <vt:lpstr>Adobe Heiti Std R</vt:lpstr>
      <vt:lpstr>맑은 고딕</vt:lpstr>
      <vt:lpstr>Andalus</vt:lpstr>
      <vt:lpstr>N0017</vt:lpstr>
      <vt:lpstr>Overview of VANET Project(2011) on NS2 Perspective Part 1 of 2</vt:lpstr>
      <vt:lpstr>Today’s Agenda</vt:lpstr>
      <vt:lpstr>What is NS2?</vt:lpstr>
      <vt:lpstr>What is NS2? (Cont.)</vt:lpstr>
      <vt:lpstr>Introduction to Tcl</vt:lpstr>
      <vt:lpstr>Basic Tcl</vt:lpstr>
      <vt:lpstr>Basic Tcl (Cont.)</vt:lpstr>
      <vt:lpstr>Basic Tcl (Cont.)</vt:lpstr>
      <vt:lpstr>Basic Tcl (Cont.)</vt:lpstr>
      <vt:lpstr>Basic oTcl</vt:lpstr>
      <vt:lpstr>Basic oTcl (Cont.)</vt:lpstr>
      <vt:lpstr>Basic Tclcl</vt:lpstr>
      <vt:lpstr>NS2 Structure Overview</vt:lpstr>
      <vt:lpstr>NS2 Structure Overview (Cont.)</vt:lpstr>
      <vt:lpstr>NS2 Structure Overview (Cont.)</vt:lpstr>
      <vt:lpstr>Our project’s structure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subject/>
  <dc:creator/>
  <cp:keywords/>
  <dc:description/>
  <cp:lastModifiedBy>Owner</cp:lastModifiedBy>
  <cp:revision>39</cp:revision>
  <dcterms:modified xsi:type="dcterms:W3CDTF">2012-06-13T01:03:09Z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TC020042349991</vt:lpwstr>
  </property>
</Properties>
</file>