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370" r:id="rId2"/>
    <p:sldId id="265" r:id="rId3"/>
    <p:sldId id="266" r:id="rId4"/>
    <p:sldId id="366" r:id="rId5"/>
    <p:sldId id="368" r:id="rId6"/>
    <p:sldId id="369" r:id="rId7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00"/>
    <a:srgbClr val="F2DCDB"/>
    <a:srgbClr val="E6B9B8"/>
    <a:srgbClr val="A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892" autoAdjust="0"/>
    <p:restoredTop sz="95104" autoAdjust="0"/>
  </p:normalViewPr>
  <p:slideViewPr>
    <p:cSldViewPr>
      <p:cViewPr varScale="1">
        <p:scale>
          <a:sx n="115" d="100"/>
          <a:sy n="115" d="100"/>
        </p:scale>
        <p:origin x="472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3432" y="-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495668-1827-4746-B646-088A2E32A84D}" type="datetimeFigureOut">
              <a:rPr lang="ko-KR" altLang="en-US" smtClean="0"/>
              <a:pPr/>
              <a:t>2018. 5. 2.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48C451-D660-46A3-8E69-2A48E13040C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46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200"/>
            </a:lvl1pPr>
          </a:lstStyle>
          <a:p>
            <a:fld id="{C8A0C118-1836-419E-91B9-BCFA240D580C}" type="datetimeFigureOut">
              <a:rPr lang="ko-KR" altLang="en-US" smtClean="0"/>
              <a:pPr/>
              <a:t>2018. 5. 2.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1" tIns="47781" rIns="95561" bIns="47781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5561" tIns="47781" rIns="95561" bIns="47781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200"/>
            </a:lvl1pPr>
          </a:lstStyle>
          <a:p>
            <a:fld id="{3FF50D90-8D2F-4E4F-B1A6-565029CEDE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831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7"/>
          <p:cNvSpPr>
            <a:spLocks noChangeArrowheads="1"/>
          </p:cNvSpPr>
          <p:nvPr userDrawn="1"/>
        </p:nvSpPr>
        <p:spPr bwMode="gray">
          <a:xfrm>
            <a:off x="0" y="2467744"/>
            <a:ext cx="9144000" cy="153732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2" name="Rectangle 18"/>
          <p:cNvSpPr>
            <a:spLocks noChangeArrowheads="1"/>
          </p:cNvSpPr>
          <p:nvPr userDrawn="1"/>
        </p:nvSpPr>
        <p:spPr bwMode="gray">
          <a:xfrm>
            <a:off x="0" y="2463552"/>
            <a:ext cx="8229600" cy="1537320"/>
          </a:xfrm>
          <a:prstGeom prst="rect">
            <a:avLst/>
          </a:prstGeom>
          <a:gradFill rotWithShape="1">
            <a:gsLst>
              <a:gs pos="0">
                <a:srgbClr val="A40000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905000" y="4581128"/>
            <a:ext cx="5181600" cy="1362472"/>
          </a:xfrm>
        </p:spPr>
        <p:txBody>
          <a:bodyPr>
            <a:normAutofit/>
          </a:bodyPr>
          <a:lstStyle>
            <a:lvl1pPr marL="0" indent="0" algn="ctr">
              <a:buFont typeface="Wingdings" pitchFamily="2" charset="2"/>
              <a:buNone/>
              <a:defRPr sz="2400"/>
            </a:lvl1pPr>
          </a:lstStyle>
          <a:p>
            <a:r>
              <a:rPr lang="ko-KR" altLang="en-US" dirty="0"/>
              <a:t>마스터 부제목 스타일 편집</a:t>
            </a:r>
            <a:endParaRPr lang="en-US" altLang="ko-KR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810000" y="6477000"/>
            <a:ext cx="2133600" cy="24447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  <a:latin typeface="Arial" charset="0"/>
              </a:defRPr>
            </a:lvl1pPr>
          </a:lstStyle>
          <a:p>
            <a:endParaRPr lang="en-US" altLang="ko-K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28600" y="6477000"/>
            <a:ext cx="2895600" cy="244475"/>
          </a:xfrm>
        </p:spPr>
        <p:txBody>
          <a:bodyPr/>
          <a:lstStyle>
            <a:lvl1pPr algn="ctr">
              <a:defRPr sz="1200">
                <a:latin typeface="Arial" charset="0"/>
              </a:defRPr>
            </a:lvl1pPr>
          </a:lstStyle>
          <a:p>
            <a:endParaRPr lang="en-US" altLang="ko-KR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 sz="1200" b="0">
                <a:solidFill>
                  <a:schemeClr val="bg1"/>
                </a:solidFill>
                <a:latin typeface="Arial" charset="0"/>
              </a:defRPr>
            </a:lvl1pPr>
          </a:lstStyle>
          <a:p>
            <a:fld id="{EC860FE6-8308-47DF-9AC8-988AC369A0F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0"/>
            <a:ext cx="7924800" cy="685800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altLang="ko-KR" dirty="0"/>
          </a:p>
        </p:txBody>
      </p:sp>
      <p:pic>
        <p:nvPicPr>
          <p:cNvPr id="10" name="Picture 2" descr="D:\New Folder\9_6.gif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6632"/>
            <a:ext cx="2500298" cy="57284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7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7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제목, 텍스트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 dirty="0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제목, 텍스트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바닥글 개체 틀 4"/>
          <p:cNvSpPr txBox="1">
            <a:spLocks/>
          </p:cNvSpPr>
          <p:nvPr userDrawn="1"/>
        </p:nvSpPr>
        <p:spPr>
          <a:xfrm>
            <a:off x="5357786" y="6599632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43956" cy="725470"/>
          </a:xfrm>
        </p:spPr>
        <p:txBody>
          <a:bodyPr/>
          <a:lstStyle>
            <a:lvl1pPr>
              <a:defRPr baseline="0">
                <a:latin typeface="+mn-ea"/>
                <a:ea typeface="+mn-ea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+mn-lt"/>
                <a:ea typeface="+mn-ea"/>
              </a:defRPr>
            </a:lvl1pPr>
            <a:lvl2pPr>
              <a:defRPr sz="1800" baseline="0">
                <a:latin typeface="+mn-lt"/>
                <a:ea typeface="+mn-ea"/>
              </a:defRPr>
            </a:lvl2pPr>
            <a:lvl3pPr>
              <a:defRPr sz="1600" baseline="0">
                <a:latin typeface="+mn-lt"/>
                <a:ea typeface="+mn-ea"/>
              </a:defRPr>
            </a:lvl3pPr>
            <a:lvl4pPr>
              <a:defRPr sz="1400" baseline="0">
                <a:latin typeface="+mn-lt"/>
                <a:ea typeface="+mn-ea"/>
              </a:defRPr>
            </a:lvl4pPr>
            <a:lvl5pPr>
              <a:defRPr sz="1400" baseline="0">
                <a:latin typeface="+mn-lt"/>
                <a:ea typeface="+mn-ea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cxnSp>
        <p:nvCxnSpPr>
          <p:cNvPr id="8" name="직선 연결선 7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D:\New Folder\9_6.gif"/>
          <p:cNvPicPr>
            <a:picLocks noChangeAspect="1" noChangeArrowheads="1"/>
          </p:cNvPicPr>
          <p:nvPr/>
        </p:nvPicPr>
        <p:blipFill rotWithShape="1">
          <a:blip r:embed="rId2" cstate="print"/>
          <a:srcRect r="18290"/>
          <a:stretch/>
        </p:blipFill>
        <p:spPr bwMode="auto">
          <a:xfrm>
            <a:off x="35496" y="6453336"/>
            <a:ext cx="1273791" cy="357166"/>
          </a:xfrm>
          <a:prstGeom prst="rect">
            <a:avLst/>
          </a:prstGeom>
          <a:noFill/>
        </p:spPr>
      </p:pic>
      <p:sp>
        <p:nvSpPr>
          <p:cNvPr id="12" name="바닥글 개체 틀 4"/>
          <p:cNvSpPr txBox="1">
            <a:spLocks/>
          </p:cNvSpPr>
          <p:nvPr userDrawn="1"/>
        </p:nvSpPr>
        <p:spPr>
          <a:xfrm>
            <a:off x="5357786" y="6572248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2000240"/>
            <a:ext cx="9144000" cy="1428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14348" y="2071679"/>
            <a:ext cx="7772400" cy="1214446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000232" y="3714752"/>
            <a:ext cx="6486516" cy="1500198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141511"/>
            <a:ext cx="2500298" cy="572844"/>
          </a:xfrm>
          <a:prstGeom prst="rect">
            <a:avLst/>
          </a:prstGeom>
          <a:noFill/>
        </p:spPr>
      </p:pic>
      <p:sp>
        <p:nvSpPr>
          <p:cNvPr id="6" name="직사각형 5"/>
          <p:cNvSpPr/>
          <p:nvPr/>
        </p:nvSpPr>
        <p:spPr>
          <a:xfrm>
            <a:off x="0" y="2000240"/>
            <a:ext cx="9144000" cy="1428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141511"/>
            <a:ext cx="2500298" cy="57284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142984"/>
            <a:ext cx="4038600" cy="4983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142984"/>
            <a:ext cx="4038600" cy="4983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cxnSp>
        <p:nvCxnSpPr>
          <p:cNvPr id="10" name="직선 연결선 9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sp>
        <p:nvSpPr>
          <p:cNvPr id="12" name="바닥글 개체 틀 4"/>
          <p:cNvSpPr txBox="1">
            <a:spLocks/>
          </p:cNvSpPr>
          <p:nvPr userDrawn="1"/>
        </p:nvSpPr>
        <p:spPr>
          <a:xfrm>
            <a:off x="5364088" y="6599632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10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11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sp>
        <p:nvSpPr>
          <p:cNvPr id="12" name="바닥글 개체 틀 4"/>
          <p:cNvSpPr txBox="1">
            <a:spLocks/>
          </p:cNvSpPr>
          <p:nvPr userDrawn="1"/>
        </p:nvSpPr>
        <p:spPr>
          <a:xfrm>
            <a:off x="5364088" y="6599632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6" name="직선 연결선 5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cxnSp>
        <p:nvCxnSpPr>
          <p:cNvPr id="8" name="직선 연결선 7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5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6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14422"/>
            <a:ext cx="8229600" cy="4911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5357786" y="6572248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algn="r"/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3579278" y="6599632"/>
            <a:ext cx="1928826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1" name="Rectangle 15"/>
          <p:cNvSpPr>
            <a:spLocks noChangeArrowheads="1"/>
          </p:cNvSpPr>
          <p:nvPr userDrawn="1"/>
        </p:nvSpPr>
        <p:spPr bwMode="gray">
          <a:xfrm>
            <a:off x="0" y="-27384"/>
            <a:ext cx="9144000" cy="139824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3" name="Rectangle 16"/>
          <p:cNvSpPr>
            <a:spLocks noChangeArrowheads="1"/>
          </p:cNvSpPr>
          <p:nvPr userDrawn="1"/>
        </p:nvSpPr>
        <p:spPr bwMode="gray">
          <a:xfrm>
            <a:off x="0" y="-27384"/>
            <a:ext cx="8229600" cy="139824"/>
          </a:xfrm>
          <a:prstGeom prst="rect">
            <a:avLst/>
          </a:prstGeom>
          <a:gradFill rotWithShape="1">
            <a:gsLst>
              <a:gs pos="0">
                <a:srgbClr val="A40000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pic>
        <p:nvPicPr>
          <p:cNvPr id="9" name="Picture 2" descr="D:\New Folder\9_6.gif"/>
          <p:cNvPicPr>
            <a:picLocks noChangeAspect="1" noChangeArrowheads="1"/>
          </p:cNvPicPr>
          <p:nvPr userDrawn="1"/>
        </p:nvPicPr>
        <p:blipFill rotWithShape="1">
          <a:blip r:embed="rId15" cstate="print"/>
          <a:srcRect r="18290"/>
          <a:stretch/>
        </p:blipFill>
        <p:spPr bwMode="auto">
          <a:xfrm>
            <a:off x="35496" y="6453336"/>
            <a:ext cx="1273791" cy="35716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914400" rtl="0" eaLnBrk="1" latinLnBrk="1" hangingPunct="1">
        <a:spcBef>
          <a:spcPct val="0"/>
        </a:spcBef>
        <a:buNone/>
        <a:defRPr sz="2800" b="1" kern="1200" baseline="0">
          <a:solidFill>
            <a:schemeClr val="tx1"/>
          </a:solidFill>
          <a:latin typeface="+mn-ea"/>
          <a:ea typeface="+mn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Wingdings" pitchFamily="2" charset="2"/>
        <a:buChar char="§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Wingdings" pitchFamily="2" charset="2"/>
        <a:buChar char="ü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88D1F02-100F-A54D-887D-581A5CFDEB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3C4AB93-5D0E-5B4C-9A49-E7EA5C101C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Eliptic</a:t>
            </a:r>
            <a:r>
              <a:rPr lang="en-US" dirty="0"/>
              <a:t> Curve Cryptography</a:t>
            </a:r>
          </a:p>
        </p:txBody>
      </p:sp>
    </p:spTree>
    <p:extLst>
      <p:ext uri="{BB962C8B-B14F-4D97-AF65-F5344CB8AC3E}">
        <p14:creationId xmlns:p14="http://schemas.microsoft.com/office/powerpoint/2010/main" val="665595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Elliptic Curve Cryptography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06982" y="1825625"/>
            <a:ext cx="4608368" cy="4351338"/>
          </a:xfrm>
        </p:spPr>
        <p:txBody>
          <a:bodyPr/>
          <a:lstStyle/>
          <a:p>
            <a:endParaRPr lang="en-US" altLang="ko-KR" dirty="0"/>
          </a:p>
          <a:p>
            <a:r>
              <a:rPr lang="en-US" altLang="ko-KR" dirty="0"/>
              <a:t>E: y</a:t>
            </a:r>
            <a:r>
              <a:rPr lang="en-US" altLang="ko-KR" baseline="30000" dirty="0"/>
              <a:t>2</a:t>
            </a:r>
            <a:r>
              <a:rPr lang="en-US" altLang="ko-KR" dirty="0"/>
              <a:t> = x</a:t>
            </a:r>
            <a:r>
              <a:rPr lang="en-US" altLang="ko-KR" baseline="30000" dirty="0"/>
              <a:t>3</a:t>
            </a:r>
            <a:r>
              <a:rPr lang="en-US" altLang="ko-KR" dirty="0"/>
              <a:t> + ax + b</a:t>
            </a:r>
          </a:p>
          <a:p>
            <a:r>
              <a:rPr lang="en-US" altLang="ko-KR" dirty="0"/>
              <a:t>If P</a:t>
            </a:r>
            <a:r>
              <a:rPr lang="en-US" altLang="ko-KR" baseline="-25000" dirty="0"/>
              <a:t>1</a:t>
            </a:r>
            <a:r>
              <a:rPr lang="en-US" altLang="ko-KR" dirty="0"/>
              <a:t> and P</a:t>
            </a:r>
            <a:r>
              <a:rPr lang="en-US" altLang="ko-KR" baseline="-25000" dirty="0"/>
              <a:t>2</a:t>
            </a:r>
            <a:r>
              <a:rPr lang="en-US" altLang="ko-KR" dirty="0"/>
              <a:t> are on the elliptic curve, P</a:t>
            </a:r>
            <a:r>
              <a:rPr lang="en-US" altLang="ko-KR" baseline="-25000" dirty="0"/>
              <a:t>3</a:t>
            </a:r>
            <a:r>
              <a:rPr lang="en-US" altLang="ko-KR" dirty="0"/>
              <a:t>’ is on the elliptic curve.</a:t>
            </a:r>
          </a:p>
          <a:p>
            <a:r>
              <a:rPr lang="en-US" altLang="ko-KR" dirty="0"/>
              <a:t>Reflect in the x-axis to get P</a:t>
            </a:r>
            <a:r>
              <a:rPr lang="en-US" altLang="ko-KR" baseline="-25000" dirty="0"/>
              <a:t>3</a:t>
            </a:r>
            <a:r>
              <a:rPr lang="en-US" altLang="ko-KR" dirty="0"/>
              <a:t>.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67" y="1923097"/>
            <a:ext cx="3876675" cy="374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995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Elliptic Curve Cryptography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031672" y="1825625"/>
            <a:ext cx="4483677" cy="4351338"/>
          </a:xfrm>
        </p:spPr>
        <p:txBody>
          <a:bodyPr/>
          <a:lstStyle/>
          <a:p>
            <a:r>
              <a:rPr lang="en-US" altLang="ko-KR" dirty="0"/>
              <a:t>secp256k1</a:t>
            </a:r>
          </a:p>
          <a:p>
            <a:r>
              <a:rPr lang="en-US" altLang="ko-KR" dirty="0"/>
              <a:t>E : y</a:t>
            </a:r>
            <a:r>
              <a:rPr lang="en-US" altLang="ko-KR" baseline="30000" dirty="0"/>
              <a:t>2</a:t>
            </a:r>
            <a:r>
              <a:rPr lang="en-US" altLang="ko-KR" dirty="0"/>
              <a:t> = (x</a:t>
            </a:r>
            <a:r>
              <a:rPr lang="en-US" altLang="ko-KR" baseline="30000" dirty="0"/>
              <a:t>3</a:t>
            </a:r>
            <a:r>
              <a:rPr lang="en-US" altLang="ko-KR" dirty="0"/>
              <a:t> + 7) over (</a:t>
            </a:r>
            <a:r>
              <a:rPr lang="en-US" altLang="ko-KR" dirty="0" err="1"/>
              <a:t>F</a:t>
            </a:r>
            <a:r>
              <a:rPr lang="en-US" altLang="ko-KR" baseline="-25000" dirty="0" err="1"/>
              <a:t>p</a:t>
            </a:r>
            <a:r>
              <a:rPr lang="en-US" altLang="ko-KR" dirty="0"/>
              <a:t>)</a:t>
            </a:r>
            <a:br>
              <a:rPr lang="en-US" altLang="ko-KR" dirty="0"/>
            </a:br>
            <a:r>
              <a:rPr lang="en-US" altLang="ko-KR" dirty="0"/>
              <a:t>or </a:t>
            </a:r>
            <a:br>
              <a:rPr lang="en-US" altLang="ko-KR" dirty="0"/>
            </a:br>
            <a:r>
              <a:rPr lang="en-US" altLang="ko-KR" dirty="0"/>
              <a:t>y</a:t>
            </a:r>
            <a:r>
              <a:rPr lang="en-US" altLang="ko-KR" baseline="30000" dirty="0"/>
              <a:t>2 </a:t>
            </a:r>
            <a:r>
              <a:rPr lang="en-US" altLang="ko-KR" dirty="0"/>
              <a:t>mod p = (x</a:t>
            </a:r>
            <a:r>
              <a:rPr lang="en-US" altLang="ko-KR" baseline="30000" dirty="0"/>
              <a:t>3</a:t>
            </a:r>
            <a:r>
              <a:rPr lang="en-US" altLang="ko-KR" dirty="0"/>
              <a:t> + 7) mod p</a:t>
            </a:r>
          </a:p>
          <a:p>
            <a:r>
              <a:rPr lang="en-US" altLang="ko-KR" dirty="0"/>
              <a:t>p = 2</a:t>
            </a:r>
            <a:r>
              <a:rPr lang="en-US" altLang="ko-KR" baseline="30000" dirty="0"/>
              <a:t>256</a:t>
            </a:r>
            <a:r>
              <a:rPr lang="ko-KR" altLang="en-US" dirty="0"/>
              <a:t> </a:t>
            </a:r>
            <a:r>
              <a:rPr lang="en-US" altLang="ko-KR" dirty="0"/>
              <a:t>- 2</a:t>
            </a:r>
            <a:r>
              <a:rPr lang="en-US" altLang="ko-KR" baseline="30000" dirty="0"/>
              <a:t>32</a:t>
            </a:r>
            <a:r>
              <a:rPr lang="ko-KR" altLang="en-US" dirty="0"/>
              <a:t> </a:t>
            </a:r>
            <a:r>
              <a:rPr lang="en-US" altLang="ko-KR" dirty="0"/>
              <a:t>- 2</a:t>
            </a:r>
            <a:r>
              <a:rPr lang="en-US" altLang="ko-KR" baseline="30000" dirty="0"/>
              <a:t>9</a:t>
            </a:r>
            <a:r>
              <a:rPr lang="ko-KR" altLang="en-US" dirty="0"/>
              <a:t> </a:t>
            </a:r>
            <a:r>
              <a:rPr lang="en-US" altLang="ko-KR" dirty="0"/>
              <a:t>- 2</a:t>
            </a:r>
            <a:r>
              <a:rPr lang="en-US" altLang="ko-KR" baseline="30000" dirty="0"/>
              <a:t>8</a:t>
            </a:r>
            <a:r>
              <a:rPr lang="ko-KR" altLang="en-US" dirty="0"/>
              <a:t> </a:t>
            </a:r>
            <a:r>
              <a:rPr lang="en-US" altLang="ko-KR" dirty="0"/>
              <a:t>- 2</a:t>
            </a:r>
            <a:r>
              <a:rPr lang="en-US" altLang="ko-KR" baseline="30000" dirty="0"/>
              <a:t>7</a:t>
            </a:r>
            <a:r>
              <a:rPr lang="ko-KR" altLang="en-US" dirty="0"/>
              <a:t> </a:t>
            </a:r>
            <a:r>
              <a:rPr lang="en-US" altLang="ko-KR" dirty="0"/>
              <a:t>- 2</a:t>
            </a:r>
            <a:r>
              <a:rPr lang="en-US" altLang="ko-KR" baseline="30000" dirty="0"/>
              <a:t>6</a:t>
            </a:r>
            <a:r>
              <a:rPr lang="ko-KR" altLang="en-US" dirty="0"/>
              <a:t> </a:t>
            </a:r>
            <a:r>
              <a:rPr lang="en-US" altLang="ko-KR" dirty="0"/>
              <a:t>- 2</a:t>
            </a:r>
            <a:r>
              <a:rPr lang="en-US" altLang="ko-KR" baseline="30000" dirty="0"/>
              <a:t>4</a:t>
            </a:r>
            <a:r>
              <a:rPr lang="ko-KR" altLang="en-US" dirty="0"/>
              <a:t> </a:t>
            </a:r>
            <a:r>
              <a:rPr lang="en-US" altLang="ko-KR" dirty="0"/>
              <a:t>- 1</a:t>
            </a:r>
          </a:p>
        </p:txBody>
      </p:sp>
      <p:pic>
        <p:nvPicPr>
          <p:cNvPr id="3074" name="Picture 2" descr="File:Secp256k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196" y="2201588"/>
            <a:ext cx="3599411" cy="3599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3156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Generating a Public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/>
            <a:r>
              <a:rPr lang="en-US" dirty="0"/>
              <a:t>With a private key in the form of a randomly generated number </a:t>
            </a:r>
            <a:r>
              <a:rPr lang="en-US" b="1" i="1" dirty="0">
                <a:latin typeface="+mn-ea"/>
                <a:cs typeface="Apple Chancery" panose="03020702040506060504" pitchFamily="66" charset="-79"/>
              </a:rPr>
              <a:t>k</a:t>
            </a:r>
            <a:r>
              <a:rPr lang="en-US" dirty="0"/>
              <a:t>, we multiply it by a predetermined point on the curve called the </a:t>
            </a:r>
            <a:r>
              <a:rPr lang="en-US" i="1" dirty="0"/>
              <a:t>generator point </a:t>
            </a:r>
            <a:r>
              <a:rPr lang="en-US" b="1" i="1" dirty="0"/>
              <a:t>G</a:t>
            </a:r>
            <a:r>
              <a:rPr lang="en-US" dirty="0"/>
              <a:t> to produce another point somewhere else on the curve, which is the corresponding public key </a:t>
            </a:r>
            <a:r>
              <a:rPr lang="en-US" b="1" i="1" dirty="0"/>
              <a:t>K</a:t>
            </a:r>
            <a:r>
              <a:rPr lang="en-US" i="1" dirty="0"/>
              <a:t> </a:t>
            </a:r>
            <a:r>
              <a:rPr lang="en-US" dirty="0"/>
              <a:t>(generator point is always the same for all keys in bitcoin):</a:t>
            </a:r>
          </a:p>
          <a:p>
            <a:pPr latinLnBrk="0"/>
            <a:endParaRPr lang="en-US" i="1" dirty="0"/>
          </a:p>
          <a:p>
            <a:pPr latinLnBrk="0"/>
            <a:endParaRPr lang="en-US" i="1" dirty="0"/>
          </a:p>
          <a:p>
            <a:pPr latinLnBrk="0"/>
            <a:r>
              <a:rPr lang="en-US" dirty="0"/>
              <a:t>One directional calculation</a:t>
            </a:r>
          </a:p>
          <a:p>
            <a:pPr lvl="1" latinLnBrk="0"/>
            <a:r>
              <a:rPr lang="en-US" dirty="0"/>
              <a:t>A private key can be converted into a public key, but a public key cannot be converted back into a private key (mathematical reason)</a:t>
            </a:r>
          </a:p>
          <a:p>
            <a:pPr lvl="1" latinLnBrk="0"/>
            <a:endParaRPr lang="en-US" dirty="0"/>
          </a:p>
          <a:p>
            <a:pPr latinLnBrk="0"/>
            <a:endParaRPr lang="en-US" dirty="0"/>
          </a:p>
          <a:p>
            <a:pPr latinLnBrk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4</a:t>
            </a:fld>
            <a:endParaRPr lang="ko-KR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5A6C96E-F575-2F48-9829-CBE17E1AA4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3068960"/>
            <a:ext cx="1604750" cy="57606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828D0CF-3087-8341-BDFD-4D7704D9AC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0778" y="4732937"/>
            <a:ext cx="2225825" cy="160754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EA33E26-2DA2-0942-9321-990FE58748C8}"/>
              </a:ext>
            </a:extLst>
          </p:cNvPr>
          <p:cNvSpPr txBox="1"/>
          <p:nvPr/>
        </p:nvSpPr>
        <p:spPr>
          <a:xfrm>
            <a:off x="3337013" y="6268321"/>
            <a:ext cx="2413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&lt; an elliptic curve &gt;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68BEE79-CAD5-9247-B152-F31ACA2687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490" y="5075315"/>
            <a:ext cx="1879600" cy="4953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60D4AF3-FEF1-5C45-9D4C-149B4167CA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366" y="5712773"/>
            <a:ext cx="2260600" cy="44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935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Generating a Public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/>
            <a:r>
              <a:rPr lang="en-US" dirty="0"/>
              <a:t>Implementing the elliptic curve multiplication:</a:t>
            </a:r>
          </a:p>
          <a:p>
            <a:pPr latinLnBrk="0"/>
            <a:endParaRPr lang="en-US" dirty="0"/>
          </a:p>
          <a:p>
            <a:pPr latinLnBrk="0"/>
            <a:endParaRPr lang="en-US" dirty="0"/>
          </a:p>
          <a:p>
            <a:pPr latinLnBrk="0"/>
            <a:r>
              <a:rPr lang="en-US" dirty="0"/>
              <a:t>Public key </a:t>
            </a:r>
            <a:r>
              <a:rPr lang="en-US" b="1" dirty="0"/>
              <a:t>K</a:t>
            </a:r>
            <a:r>
              <a:rPr lang="en-US" dirty="0"/>
              <a:t> is defined as a point </a:t>
            </a:r>
            <a:r>
              <a:rPr lang="en-US" b="1" dirty="0"/>
              <a:t>K = (x, y)</a:t>
            </a:r>
            <a:r>
              <a:rPr lang="en-US" dirty="0"/>
              <a:t>:</a:t>
            </a:r>
          </a:p>
          <a:p>
            <a:pPr marL="457200" lvl="1" indent="0" latinLnBrk="0">
              <a:buNone/>
            </a:pPr>
            <a:endParaRPr lang="en-US" dirty="0"/>
          </a:p>
          <a:p>
            <a:pPr latinLnBrk="0"/>
            <a:endParaRPr lang="en-US" dirty="0"/>
          </a:p>
          <a:p>
            <a:pPr latinLnBrk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5</a:t>
            </a:fld>
            <a:endParaRPr lang="ko-KR" alt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97443D0-F245-C04A-A462-A2E23414A2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772816"/>
            <a:ext cx="6496722" cy="43204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AFAC634-766B-4A43-95D6-2F8209A41F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812" y="2708920"/>
            <a:ext cx="5789873" cy="13995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F313053-0CBA-544C-97C3-EC6C531BB6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0" y="4486277"/>
            <a:ext cx="7734300" cy="1854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A696A63-E70C-434D-85F7-561C32F13CF7}"/>
              </a:ext>
            </a:extLst>
          </p:cNvPr>
          <p:cNvSpPr txBox="1"/>
          <p:nvPr/>
        </p:nvSpPr>
        <p:spPr>
          <a:xfrm>
            <a:off x="4287748" y="6353220"/>
            <a:ext cx="43054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&lt; Defined in </a:t>
            </a:r>
            <a:r>
              <a:rPr lang="en-US" sz="1200" i="1" dirty="0"/>
              <a:t>Standards for Efficient Cryptography (SEC) &gt;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8868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Generating a Public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/>
            <a:r>
              <a:rPr lang="en-US" dirty="0"/>
              <a:t>Finding multiple </a:t>
            </a:r>
            <a:r>
              <a:rPr lang="en-US" b="1" i="1" dirty="0" err="1"/>
              <a:t>kG</a:t>
            </a:r>
            <a:r>
              <a:rPr lang="en-US" dirty="0"/>
              <a:t> of the </a:t>
            </a:r>
            <a:r>
              <a:rPr lang="en-US" i="1" dirty="0"/>
              <a:t>generator point </a:t>
            </a:r>
            <a:r>
              <a:rPr lang="en-US" b="1" i="1" dirty="0"/>
              <a:t>G</a:t>
            </a:r>
            <a:r>
              <a:rPr lang="en-US" dirty="0"/>
              <a:t> is the same as adding </a:t>
            </a:r>
            <a:r>
              <a:rPr lang="en-US" b="1" i="1" dirty="0"/>
              <a:t>G</a:t>
            </a:r>
            <a:r>
              <a:rPr lang="en-US" dirty="0"/>
              <a:t> to itself, </a:t>
            </a:r>
            <a:r>
              <a:rPr lang="en-US" b="1" i="1" dirty="0"/>
              <a:t>k</a:t>
            </a:r>
            <a:r>
              <a:rPr lang="en-US" i="1" dirty="0"/>
              <a:t> </a:t>
            </a:r>
            <a:r>
              <a:rPr lang="en-US" dirty="0"/>
              <a:t>times in a row</a:t>
            </a:r>
            <a:endParaRPr lang="en-US" i="1" dirty="0"/>
          </a:p>
          <a:p>
            <a:pPr latinLnBrk="0"/>
            <a:endParaRPr lang="en-US" dirty="0"/>
          </a:p>
          <a:p>
            <a:pPr latinLnBrk="0"/>
            <a:endParaRPr lang="en-US" dirty="0"/>
          </a:p>
          <a:p>
            <a:pPr latinLnBrk="0"/>
            <a:r>
              <a:rPr lang="en-US" dirty="0"/>
              <a:t>In elliptic curves, adding a point to itself is equivalent to:</a:t>
            </a:r>
          </a:p>
          <a:p>
            <a:pPr marL="457200" lvl="1" indent="0" latinLnBrk="0">
              <a:buNone/>
            </a:pPr>
            <a:r>
              <a:rPr lang="en-US" dirty="0"/>
              <a:t>1. Drawing a tangent line on the point</a:t>
            </a:r>
          </a:p>
          <a:p>
            <a:pPr marL="457200" lvl="1" indent="0" latinLnBrk="0">
              <a:buNone/>
            </a:pPr>
            <a:r>
              <a:rPr lang="en-US" dirty="0"/>
              <a:t>2. Finding where it intersects the curve</a:t>
            </a:r>
          </a:p>
          <a:p>
            <a:pPr marL="457200" lvl="1" indent="0" latinLnBrk="0">
              <a:buNone/>
            </a:pPr>
            <a:r>
              <a:rPr lang="en-US" dirty="0"/>
              <a:t>3. Reflecting that point on the x-axis</a:t>
            </a:r>
          </a:p>
          <a:p>
            <a:pPr marL="457200" lvl="1" indent="0" latinLnBrk="0">
              <a:buNone/>
            </a:pPr>
            <a:endParaRPr lang="en-US" dirty="0"/>
          </a:p>
          <a:p>
            <a:pPr latinLnBrk="0"/>
            <a:r>
              <a:rPr lang="en-US" dirty="0"/>
              <a:t>addition of two points</a:t>
            </a:r>
          </a:p>
          <a:p>
            <a:pPr lvl="1" latinLnBrk="0"/>
            <a:r>
              <a:rPr lang="en-US" dirty="0"/>
              <a:t>P</a:t>
            </a:r>
            <a:r>
              <a:rPr lang="en-US" baseline="-25000" dirty="0"/>
              <a:t>3</a:t>
            </a:r>
            <a:r>
              <a:rPr lang="en-US" dirty="0"/>
              <a:t> = P</a:t>
            </a:r>
            <a:r>
              <a:rPr lang="en-US" baseline="-25000" dirty="0"/>
              <a:t>1</a:t>
            </a:r>
            <a:r>
              <a:rPr lang="en-US" dirty="0"/>
              <a:t> + P</a:t>
            </a:r>
            <a:r>
              <a:rPr lang="en-US" baseline="-25000" dirty="0"/>
              <a:t>2</a:t>
            </a:r>
          </a:p>
          <a:p>
            <a:pPr lvl="1" latinLnBrk="0"/>
            <a:r>
              <a:rPr lang="en-US" dirty="0"/>
              <a:t>(given P</a:t>
            </a:r>
            <a:r>
              <a:rPr lang="en-US" baseline="-25000" dirty="0"/>
              <a:t>1</a:t>
            </a:r>
            <a:r>
              <a:rPr lang="en-US" dirty="0"/>
              <a:t>, P</a:t>
            </a:r>
            <a:r>
              <a:rPr lang="en-US" baseline="-25000" dirty="0"/>
              <a:t>2</a:t>
            </a:r>
            <a:r>
              <a:rPr lang="en-US" dirty="0"/>
              <a:t> on elliptic curves)</a:t>
            </a:r>
          </a:p>
          <a:p>
            <a:pPr latinLnBrk="0"/>
            <a:r>
              <a:rPr lang="en-US" dirty="0"/>
              <a:t>Multiplication</a:t>
            </a:r>
          </a:p>
          <a:p>
            <a:pPr lvl="1" latinLnBrk="0"/>
            <a:r>
              <a:rPr lang="en-US" dirty="0" err="1"/>
              <a:t>kP</a:t>
            </a:r>
            <a:r>
              <a:rPr lang="en-US" dirty="0"/>
              <a:t> = P + P + P … + P (k times)</a:t>
            </a:r>
          </a:p>
          <a:p>
            <a:pPr marL="457200" lvl="1" indent="0" latinLnBrk="0">
              <a:buNone/>
            </a:pPr>
            <a:endParaRPr lang="en-US" dirty="0"/>
          </a:p>
          <a:p>
            <a:pPr latinLnBrk="0"/>
            <a:endParaRPr lang="en-US" dirty="0"/>
          </a:p>
          <a:p>
            <a:pPr latinLnBrk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6</a:t>
            </a:fld>
            <a:endParaRPr lang="ko-KR" alt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93D03E3-CAF8-694C-8829-D510E8C10D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1950460"/>
            <a:ext cx="1604750" cy="57606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5413B59-CEF9-2B45-B98A-80B5966098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463" y="2966717"/>
            <a:ext cx="3755153" cy="33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048556"/>
      </p:ext>
    </p:extLst>
  </p:cSld>
  <p:clrMapOvr>
    <a:masterClrMapping/>
  </p:clrMapOvr>
</p:sld>
</file>

<file path=ppt/theme/theme1.xml><?xml version="1.0" encoding="utf-8"?>
<a:theme xmlns:a="http://schemas.openxmlformats.org/drawingml/2006/main" name="테마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테마">
      <a:majorFont>
        <a:latin typeface="Britannic Bold"/>
        <a:ea typeface="HY헤드라인M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 w="6350">
          <a:solidFill>
            <a:schemeClr val="tx1"/>
          </a:solidFill>
        </a:ln>
      </a:spPr>
      <a:bodyPr rtlCol="0" anchor="ctr"/>
      <a:lstStyle>
        <a:defPPr algn="ctr">
          <a:defRPr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테마1</Template>
  <TotalTime>8977</TotalTime>
  <Words>292</Words>
  <Application>Microsoft Macintosh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맑은 고딕</vt:lpstr>
      <vt:lpstr>Apple Chancery</vt:lpstr>
      <vt:lpstr>Arial</vt:lpstr>
      <vt:lpstr>Wingdings</vt:lpstr>
      <vt:lpstr>테마1</vt:lpstr>
      <vt:lpstr>Eliptic Curve Cryptography</vt:lpstr>
      <vt:lpstr>Elliptic Curve Cryptography</vt:lpstr>
      <vt:lpstr>Elliptic Curve Cryptography</vt:lpstr>
      <vt:lpstr>Generating a Public Key</vt:lpstr>
      <vt:lpstr>Generating a Public Key</vt:lpstr>
      <vt:lpstr>Generating a Public Key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강의 소개</dc:title>
  <dc:creator>Jonghoon Chun</dc:creator>
  <cp:lastModifiedBy>mhshin@mju.ac.kr</cp:lastModifiedBy>
  <cp:revision>437</cp:revision>
  <cp:lastPrinted>2017-08-31T02:29:36Z</cp:lastPrinted>
  <dcterms:created xsi:type="dcterms:W3CDTF">2010-08-22T11:32:56Z</dcterms:created>
  <dcterms:modified xsi:type="dcterms:W3CDTF">2018-05-02T02:05:38Z</dcterms:modified>
</cp:coreProperties>
</file>