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71" r:id="rId4"/>
    <p:sldId id="272" r:id="rId5"/>
    <p:sldId id="273" r:id="rId6"/>
    <p:sldId id="276" r:id="rId7"/>
    <p:sldId id="274" r:id="rId8"/>
    <p:sldId id="277" r:id="rId9"/>
    <p:sldId id="275" r:id="rId10"/>
    <p:sldId id="278" r:id="rId11"/>
    <p:sldId id="265" r:id="rId12"/>
    <p:sldId id="279" r:id="rId13"/>
    <p:sldId id="259" r:id="rId14"/>
    <p:sldId id="260" r:id="rId15"/>
    <p:sldId id="280" r:id="rId16"/>
    <p:sldId id="281" r:id="rId17"/>
    <p:sldId id="261" r:id="rId18"/>
    <p:sldId id="266" r:id="rId19"/>
    <p:sldId id="262" r:id="rId20"/>
    <p:sldId id="263" r:id="rId21"/>
    <p:sldId id="264" r:id="rId22"/>
    <p:sldId id="267" r:id="rId23"/>
    <p:sldId id="282" r:id="rId24"/>
    <p:sldId id="283" r:id="rId25"/>
    <p:sldId id="284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E3B67-2CEB-46B7-8244-D74882AEDBE3}" type="datetimeFigureOut">
              <a:rPr lang="ko-KR" altLang="en-US" smtClean="0"/>
              <a:pPr/>
              <a:t>6/12/2014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10C9C-F510-4149-884C-8DD9A27D81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0C9C-F510-4149-884C-8DD9A27D815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0C9C-F510-4149-884C-8DD9A27D815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0C9C-F510-4149-884C-8DD9A27D8155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en-US" altLang="ko-KR" dirty="0" smtClean="0"/>
              <a:t> </a:t>
            </a:r>
            <a:r>
              <a:rPr lang="en-US" altLang="ko-KR" b="1" dirty="0" smtClean="0"/>
              <a:t>Wireless Sensor Network: A Promising Approach for Distributed Sensing Tasks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ko-KR" sz="4000" b="1" dirty="0" smtClean="0"/>
              <a:t>Sensing task assignment via sensor selection for maximum target coverage in WSNs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of WSNs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Sensor Nodes + </a:t>
            </a:r>
          </a:p>
          <a:p>
            <a:pPr lvl="1"/>
            <a:r>
              <a:rPr lang="en-US" altLang="ko-KR" dirty="0" smtClean="0"/>
              <a:t>Small size, cheap</a:t>
            </a:r>
          </a:p>
          <a:p>
            <a:pPr lvl="1"/>
            <a:r>
              <a:rPr lang="en-US" altLang="ko-KR" dirty="0" smtClean="0"/>
              <a:t>(Computation, Energy, communication)</a:t>
            </a:r>
          </a:p>
          <a:p>
            <a:r>
              <a:rPr lang="en-US" altLang="ko-KR" dirty="0" smtClean="0"/>
              <a:t>Long time Monitoring</a:t>
            </a:r>
          </a:p>
          <a:p>
            <a:pPr lvl="1"/>
            <a:r>
              <a:rPr lang="en-US" altLang="ko-KR" dirty="0" smtClean="0"/>
              <a:t>Environment, event detection</a:t>
            </a:r>
          </a:p>
          <a:p>
            <a:r>
              <a:rPr lang="en-US" altLang="ko-KR" dirty="0" smtClean="0"/>
              <a:t>Assigning Tasks</a:t>
            </a:r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Energy consumption model of sensing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Signal sampling</a:t>
            </a:r>
          </a:p>
          <a:p>
            <a:r>
              <a:rPr lang="en-US" altLang="ko-KR" dirty="0" smtClean="0"/>
              <a:t>conversion of physical signals to electrical ones</a:t>
            </a:r>
          </a:p>
          <a:p>
            <a:r>
              <a:rPr lang="en-US" altLang="ko-KR" dirty="0" smtClean="0"/>
              <a:t>analog to digital conversion and </a:t>
            </a:r>
          </a:p>
          <a:p>
            <a:r>
              <a:rPr lang="en-US" altLang="ko-KR" dirty="0" smtClean="0"/>
              <a:t>spectrum analyzer operating on A/D outputs.</a:t>
            </a:r>
          </a:p>
          <a:p>
            <a:r>
              <a:rPr lang="en-US" altLang="ko-KR" dirty="0" smtClean="0"/>
              <a:t>affecting parameters: </a:t>
            </a:r>
          </a:p>
          <a:p>
            <a:pPr lvl="1"/>
            <a:r>
              <a:rPr lang="en-US" altLang="ko-KR" dirty="0" smtClean="0"/>
              <a:t>the distance between a sensor and target with a quadratic relation 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e</a:t>
            </a:r>
            <a:r>
              <a:rPr lang="en-US" altLang="ko-KR" b="1" baseline="-25000" dirty="0" err="1" smtClean="0"/>
              <a:t>s</a:t>
            </a:r>
            <a:r>
              <a:rPr lang="en-US" altLang="ko-KR" b="1" dirty="0" smtClean="0"/>
              <a:t>=Theta(r</a:t>
            </a:r>
            <a:r>
              <a:rPr lang="en-US" altLang="ko-KR" b="1" baseline="-25000" dirty="0" smtClean="0"/>
              <a:t>s</a:t>
            </a:r>
            <a:r>
              <a:rPr lang="en-US" altLang="ko-KR" b="1" baseline="30000" dirty="0" smtClean="0"/>
              <a:t>2</a:t>
            </a:r>
            <a:r>
              <a:rPr lang="en-US" altLang="ko-KR" b="1" dirty="0" smtClean="0"/>
              <a:t>)) </a:t>
            </a:r>
          </a:p>
          <a:p>
            <a:pPr lvl="1"/>
            <a:r>
              <a:rPr lang="en-US" altLang="ko-KR" dirty="0" smtClean="0"/>
              <a:t>the number of covered targets  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Task assignment and sensor selection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Sensing task as an optimization problem</a:t>
            </a:r>
          </a:p>
          <a:p>
            <a:pPr lvl="1"/>
            <a:r>
              <a:rPr lang="en-US" altLang="ko-KR" dirty="0" smtClean="0"/>
              <a:t>attempt to find near optimal solutions</a:t>
            </a:r>
          </a:p>
          <a:p>
            <a:pPr lvl="1"/>
            <a:r>
              <a:rPr lang="en-US" altLang="ko-KR" dirty="0" smtClean="0"/>
              <a:t>Nodes which are out of range will be turned off. </a:t>
            </a:r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Assumptions and problem formulation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Set of Sensor nodes “</a:t>
            </a:r>
            <a:r>
              <a:rPr lang="en-US" altLang="ko-KR" b="1" dirty="0" smtClean="0"/>
              <a:t>S</a:t>
            </a:r>
            <a:r>
              <a:rPr lang="en-US" altLang="ko-KR" dirty="0" smtClean="0"/>
              <a:t>”</a:t>
            </a:r>
          </a:p>
          <a:p>
            <a:r>
              <a:rPr lang="en-US" altLang="ko-KR" dirty="0" smtClean="0"/>
              <a:t>Set of Targets “</a:t>
            </a:r>
            <a:r>
              <a:rPr lang="en-US" altLang="ko-KR" b="1" dirty="0" smtClean="0"/>
              <a:t>Z</a:t>
            </a:r>
            <a:r>
              <a:rPr lang="en-US" altLang="ko-KR" dirty="0" smtClean="0"/>
              <a:t>”</a:t>
            </a:r>
          </a:p>
          <a:p>
            <a:r>
              <a:rPr lang="en-US" altLang="ko-KR" dirty="0" smtClean="0"/>
              <a:t>Active </a:t>
            </a:r>
            <a:r>
              <a:rPr lang="en-US" altLang="ko-KR" dirty="0" err="1" smtClean="0"/>
              <a:t>x</a:t>
            </a:r>
            <a:r>
              <a:rPr lang="en-US" altLang="ko-KR" baseline="-25000" dirty="0" err="1" smtClean="0"/>
              <a:t>s</a:t>
            </a:r>
            <a:r>
              <a:rPr lang="en-US" altLang="ko-KR" dirty="0" smtClean="0"/>
              <a:t> =1  and otherwise </a:t>
            </a:r>
            <a:r>
              <a:rPr lang="en-US" altLang="ko-KR" dirty="0" err="1" smtClean="0"/>
              <a:t>x</a:t>
            </a:r>
            <a:r>
              <a:rPr lang="en-US" altLang="ko-KR" baseline="-25000" dirty="0" err="1" smtClean="0"/>
              <a:t>s</a:t>
            </a:r>
            <a:r>
              <a:rPr lang="en-US" altLang="ko-KR" dirty="0" smtClean="0"/>
              <a:t>=0</a:t>
            </a:r>
          </a:p>
          <a:p>
            <a:r>
              <a:rPr lang="en-US" altLang="ko-KR" dirty="0" err="1" smtClean="0"/>
              <a:t>Targ</a:t>
            </a:r>
            <a:r>
              <a:rPr lang="en-US" altLang="ko-KR" dirty="0" smtClean="0"/>
              <a:t>(s), NBR(s)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Assumptions and problem formulation </a:t>
            </a: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47896"/>
            <a:ext cx="8229600" cy="201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4780292"/>
            <a:ext cx="8248650" cy="162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1676400"/>
            <a:ext cx="4495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Energy </a:t>
            </a:r>
            <a:r>
              <a:rPr lang="en-US" altLang="ko-KR" dirty="0" smtClean="0"/>
              <a:t>consumption of the sensing operation </a:t>
            </a:r>
            <a:endParaRPr lang="ko-KR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4419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Energy consumption of node </a:t>
            </a:r>
            <a:r>
              <a:rPr lang="en-US" altLang="ko-KR" dirty="0" smtClean="0"/>
              <a:t>s related </a:t>
            </a:r>
            <a:r>
              <a:rPr lang="en-US" altLang="ko-KR" dirty="0" smtClean="0"/>
              <a:t>to the sampling rate and number of covered targets</a:t>
            </a:r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Assumptions and problem formulation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510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86000"/>
            <a:ext cx="3505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125538"/>
            <a:ext cx="532923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0"/>
            <a:ext cx="8165306" cy="100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Distributed algorithms for NUM-CS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6337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WIRELESS NETWORK</a:t>
            </a:r>
            <a:endParaRPr lang="ko-KR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Wireless Local Area Network</a:t>
            </a:r>
          </a:p>
          <a:p>
            <a:pPr lvl="1"/>
            <a:r>
              <a:rPr lang="en-US" altLang="ko-KR" dirty="0" smtClean="0"/>
              <a:t>connection through APs to the wider Internet.</a:t>
            </a:r>
          </a:p>
          <a:p>
            <a:r>
              <a:rPr lang="en-US" altLang="ko-KR" dirty="0" smtClean="0"/>
              <a:t>Wireless Metropolitan Area Networks </a:t>
            </a:r>
          </a:p>
          <a:p>
            <a:pPr lvl="1"/>
            <a:r>
              <a:rPr lang="en-US" altLang="ko-KR" dirty="0" smtClean="0"/>
              <a:t>Connects several wireless LANs </a:t>
            </a:r>
          </a:p>
          <a:p>
            <a:r>
              <a:rPr lang="en-US" altLang="ko-KR" dirty="0" smtClean="0"/>
              <a:t>Wireless Wide Area Network</a:t>
            </a:r>
          </a:p>
          <a:p>
            <a:pPr lvl="1"/>
            <a:r>
              <a:rPr lang="en-US" altLang="ko-KR" dirty="0" smtClean="0"/>
              <a:t>Covers Large areas </a:t>
            </a:r>
          </a:p>
          <a:p>
            <a:r>
              <a:rPr lang="en-US" altLang="ko-KR" dirty="0" smtClean="0"/>
              <a:t>Wireless Personal Area Network </a:t>
            </a:r>
          </a:p>
          <a:p>
            <a:pPr lvl="1"/>
            <a:r>
              <a:rPr lang="en-US" altLang="ko-KR" dirty="0" smtClean="0"/>
              <a:t>Interconnects devices in a short span</a:t>
            </a:r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Distributed algorithms for NUM-CS 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87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58674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Set </a:t>
            </a:r>
            <a:r>
              <a:rPr lang="en-US" altLang="ko-KR" dirty="0" err="1" smtClean="0"/>
              <a:t>x</a:t>
            </a:r>
            <a:r>
              <a:rPr lang="en-US" altLang="ko-KR" baseline="-25000" dirty="0" err="1" smtClean="0"/>
              <a:t>s</a:t>
            </a:r>
            <a:r>
              <a:rPr lang="en-US" altLang="ko-KR" dirty="0" smtClean="0"/>
              <a:t> = 0 </a:t>
            </a:r>
          </a:p>
          <a:p>
            <a:r>
              <a:rPr lang="en-US" altLang="ko-KR" dirty="0" smtClean="0"/>
              <a:t>Send sleep state and DHDPKT to neighbors </a:t>
            </a:r>
          </a:p>
          <a:p>
            <a:r>
              <a:rPr lang="en-US" altLang="ko-KR" dirty="0" smtClean="0"/>
              <a:t>Break 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105400" y="1600200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2. </a:t>
            </a:r>
          </a:p>
          <a:p>
            <a:pPr algn="just"/>
            <a:r>
              <a:rPr lang="en-US" altLang="ko-KR" dirty="0" smtClean="0"/>
              <a:t>Upon receiving a DHDPKT from any neighbor node: </a:t>
            </a:r>
          </a:p>
          <a:p>
            <a:r>
              <a:rPr lang="en-US" altLang="ko-KR" dirty="0" smtClean="0"/>
              <a:t>	Update the corresponding 	entry in the neighbor table 	containing the list of 	covered targets of 	neighbor nodes 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Extension for dynamic movements of targets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 sensor node detects a  target has moved out of its sensing range.</a:t>
            </a:r>
          </a:p>
          <a:p>
            <a:r>
              <a:rPr lang="en-US" altLang="ko-KR" dirty="0" smtClean="0"/>
              <a:t>A  sensor node detects a target has entered into its sensing range. </a:t>
            </a:r>
            <a:endParaRPr lang="ko-KR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smtClean="0"/>
              <a:t>Dynamic DHD-CS</a:t>
            </a:r>
            <a:endParaRPr lang="ko-KR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1371600"/>
          </a:xfrm>
        </p:spPr>
        <p:txBody>
          <a:bodyPr>
            <a:normAutofit/>
          </a:bodyPr>
          <a:lstStyle/>
          <a:p>
            <a:r>
              <a:rPr lang="en-US" altLang="ko-KR" sz="1200" b="1" dirty="0" smtClean="0"/>
              <a:t>Initialization: </a:t>
            </a:r>
          </a:p>
          <a:p>
            <a:pPr marL="742950" lvl="2" indent="-342900"/>
            <a:r>
              <a:rPr lang="en-US" altLang="ko-KR" sz="1200" dirty="0" smtClean="0"/>
              <a:t>Run DHD CS at least one time so that each node reaches a sensing range.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54911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818925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239000" cy="536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80009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				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				Thanks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 WIRELESS SENSOR NETWORK (WSN)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17219"/>
            <a:ext cx="5562600" cy="505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3276600" cy="3962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altLang="ko-KR" sz="4400" b="1" dirty="0" smtClean="0"/>
              <a:t>Sensor Node:</a:t>
            </a:r>
          </a:p>
          <a:p>
            <a:endParaRPr lang="en-US" altLang="ko-KR" sz="4400" b="1" dirty="0" smtClean="0"/>
          </a:p>
          <a:p>
            <a:r>
              <a:rPr lang="en-US" altLang="ko-KR" b="1" dirty="0" smtClean="0"/>
              <a:t>A sensing subsystem </a:t>
            </a:r>
            <a:r>
              <a:rPr lang="en-US" altLang="ko-KR" dirty="0" smtClean="0"/>
              <a:t>for data acquisition from the physical surrounding environment </a:t>
            </a:r>
          </a:p>
          <a:p>
            <a:endParaRPr lang="en-US" altLang="ko-KR" dirty="0" smtClean="0"/>
          </a:p>
          <a:p>
            <a:r>
              <a:rPr lang="en-US" altLang="ko-KR" b="1" dirty="0" smtClean="0"/>
              <a:t>A processing subsystem </a:t>
            </a:r>
            <a:r>
              <a:rPr lang="en-US" altLang="ko-KR" dirty="0" smtClean="0"/>
              <a:t>for local data processing and storage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b="1" dirty="0" smtClean="0"/>
              <a:t>A wireless communication subsystem </a:t>
            </a:r>
            <a:r>
              <a:rPr lang="en-US" altLang="ko-KR" dirty="0" smtClean="0"/>
              <a:t>for data transmission 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Sensor Node Architecture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612" y="1676400"/>
            <a:ext cx="82329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CHARACTERISTICS of WSN</a:t>
            </a:r>
            <a:endParaRPr lang="ko-KR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ko-KR" altLang="en-US" dirty="0" smtClean="0"/>
          </a:p>
          <a:p>
            <a:r>
              <a:rPr lang="en-US" altLang="ko-KR" dirty="0" smtClean="0"/>
              <a:t>Energy harvesting </a:t>
            </a:r>
          </a:p>
          <a:p>
            <a:endParaRPr lang="ko-KR" altLang="en-US" dirty="0" smtClean="0"/>
          </a:p>
          <a:p>
            <a:r>
              <a:rPr lang="en-US" altLang="ko-KR" dirty="0" smtClean="0"/>
              <a:t>Ability to cope with node failures </a:t>
            </a:r>
          </a:p>
          <a:p>
            <a:endParaRPr lang="ko-KR" altLang="en-US" dirty="0" smtClean="0"/>
          </a:p>
          <a:p>
            <a:r>
              <a:rPr lang="en-US" altLang="ko-KR" dirty="0" smtClean="0"/>
              <a:t>Mobility of nodes </a:t>
            </a:r>
          </a:p>
          <a:p>
            <a:endParaRPr lang="ko-KR" altLang="en-US" dirty="0" smtClean="0"/>
          </a:p>
          <a:p>
            <a:r>
              <a:rPr lang="en-US" altLang="ko-KR" dirty="0" smtClean="0"/>
              <a:t>Communication failures </a:t>
            </a:r>
          </a:p>
          <a:p>
            <a:endParaRPr lang="ko-KR" altLang="en-US" dirty="0" smtClean="0"/>
          </a:p>
          <a:p>
            <a:r>
              <a:rPr lang="en-US" altLang="ko-KR" dirty="0" smtClean="0"/>
              <a:t>Ease of use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APPLICATIONS OF WSN</a:t>
            </a:r>
            <a:endParaRPr lang="ko-KR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altLang="ko-KR" dirty="0" smtClean="0"/>
              <a:t>Security and Surveillance</a:t>
            </a:r>
          </a:p>
          <a:p>
            <a:pPr lvl="1"/>
            <a:r>
              <a:rPr lang="en-US" altLang="ko-KR" dirty="0" smtClean="0"/>
              <a:t>military command, control, communications, computing, intelligence, surveillance, reconnaissance and targeting systems </a:t>
            </a:r>
          </a:p>
          <a:p>
            <a:r>
              <a:rPr lang="en-US" altLang="ko-KR" dirty="0" smtClean="0"/>
              <a:t>Environmental Monitoring</a:t>
            </a:r>
          </a:p>
          <a:p>
            <a:pPr lvl="1"/>
            <a:r>
              <a:rPr lang="en-US" altLang="ko-KR" dirty="0" smtClean="0"/>
              <a:t>sensing volcanoes, oceans, glaciers, forests</a:t>
            </a:r>
          </a:p>
          <a:p>
            <a:pPr lvl="1"/>
            <a:r>
              <a:rPr lang="en-US" altLang="ko-KR" dirty="0" smtClean="0"/>
              <a:t>Air pollution monitoring </a:t>
            </a:r>
          </a:p>
          <a:p>
            <a:pPr lvl="1"/>
            <a:r>
              <a:rPr lang="en-US" altLang="ko-KR" dirty="0" smtClean="0"/>
              <a:t>Landslide detection </a:t>
            </a:r>
          </a:p>
          <a:p>
            <a:r>
              <a:rPr lang="en-US" altLang="ko-KR" dirty="0" smtClean="0"/>
              <a:t>Health Applications</a:t>
            </a:r>
          </a:p>
          <a:p>
            <a:pPr lvl="1"/>
            <a:r>
              <a:rPr lang="en-US" altLang="ko-KR" dirty="0" smtClean="0"/>
              <a:t>monitor patient physiological data </a:t>
            </a:r>
          </a:p>
          <a:p>
            <a:r>
              <a:rPr lang="en-US" altLang="ko-KR" dirty="0" smtClean="0"/>
              <a:t>Smart buildings</a:t>
            </a:r>
          </a:p>
          <a:p>
            <a:pPr lvl="1"/>
            <a:r>
              <a:rPr lang="en-US" altLang="ko-KR" dirty="0" smtClean="0"/>
              <a:t>Smart Home</a:t>
            </a:r>
          </a:p>
          <a:p>
            <a:pPr lvl="1"/>
            <a:r>
              <a:rPr lang="en-US" altLang="ko-KR" dirty="0" smtClean="0"/>
              <a:t>Windows are also attached with vibratory sensors connected to police to against thief </a:t>
            </a:r>
          </a:p>
          <a:p>
            <a:r>
              <a:rPr lang="en-US" altLang="ko-KR" dirty="0" smtClean="0"/>
              <a:t>Agriculture Applications</a:t>
            </a:r>
          </a:p>
          <a:p>
            <a:pPr lvl="1"/>
            <a:r>
              <a:rPr lang="en-US" altLang="ko-KR" dirty="0" smtClean="0"/>
              <a:t>Greenhouse monitoring </a:t>
            </a:r>
          </a:p>
          <a:p>
            <a:r>
              <a:rPr lang="en-US" altLang="ko-KR" dirty="0" smtClean="0"/>
              <a:t>Structural monitoring</a:t>
            </a:r>
          </a:p>
          <a:p>
            <a:pPr lvl="1"/>
            <a:r>
              <a:rPr lang="en-US" altLang="ko-KR" dirty="0" smtClean="0"/>
              <a:t>bridges, flyovers, tunnels, buildings </a:t>
            </a:r>
          </a:p>
          <a:p>
            <a:pPr lvl="1"/>
            <a:r>
              <a:rPr lang="en-US" altLang="ko-KR" dirty="0" smtClean="0"/>
              <a:t>No need to physical visits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smtClean="0"/>
              <a:t>ENABLING TECHNOLOGIES</a:t>
            </a:r>
            <a:endParaRPr lang="ko-KR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i="1" dirty="0" smtClean="0"/>
              <a:t>Operating systems</a:t>
            </a:r>
          </a:p>
          <a:p>
            <a:pPr lvl="1"/>
            <a:r>
              <a:rPr lang="en-US" altLang="ko-KR" b="1" dirty="0" err="1" smtClean="0"/>
              <a:t>eCos</a:t>
            </a:r>
            <a:r>
              <a:rPr lang="en-US" altLang="ko-KR" dirty="0" smtClean="0"/>
              <a:t> (</a:t>
            </a:r>
            <a:r>
              <a:rPr lang="en-US" altLang="ko-KR" i="1" dirty="0" smtClean="0"/>
              <a:t>embedded configurable operating system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b="1" dirty="0" err="1" smtClean="0"/>
              <a:t>uC</a:t>
            </a:r>
            <a:r>
              <a:rPr lang="en-US" altLang="ko-KR" b="1" dirty="0" smtClean="0"/>
              <a:t>/OS </a:t>
            </a:r>
            <a:r>
              <a:rPr lang="en-US" altLang="ko-KR" dirty="0" smtClean="0"/>
              <a:t>(Micro-Controller Operating Systems )</a:t>
            </a:r>
          </a:p>
          <a:p>
            <a:pPr lvl="1"/>
            <a:r>
              <a:rPr lang="en-US" altLang="ko-KR" b="1" dirty="0" err="1" smtClean="0"/>
              <a:t>LiteOS</a:t>
            </a:r>
            <a:r>
              <a:rPr lang="en-US" altLang="ko-KR" b="1" dirty="0" smtClean="0"/>
              <a:t>, </a:t>
            </a:r>
            <a:r>
              <a:rPr lang="en-US" altLang="ko-KR" b="1" dirty="0" err="1" smtClean="0"/>
              <a:t>Contiki</a:t>
            </a:r>
            <a:r>
              <a:rPr lang="en-US" altLang="ko-KR" b="1" dirty="0" smtClean="0"/>
              <a:t>, </a:t>
            </a:r>
            <a:r>
              <a:rPr lang="en-US" altLang="ko-KR" b="1" dirty="0" err="1" smtClean="0"/>
              <a:t>TinyOS</a:t>
            </a:r>
            <a:endParaRPr lang="en-US" altLang="ko-KR" b="1" dirty="0" smtClean="0"/>
          </a:p>
          <a:p>
            <a:pPr lvl="1">
              <a:buNone/>
            </a:pPr>
            <a:endParaRPr lang="en-US" altLang="ko-K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ko-KR" sz="3200" b="1" i="1" dirty="0" smtClean="0"/>
              <a:t>Hardware standards </a:t>
            </a:r>
          </a:p>
          <a:p>
            <a:pPr marL="742950" lvl="2" indent="-342900"/>
            <a:r>
              <a:rPr lang="en-US" altLang="ko-KR" dirty="0" smtClean="0"/>
              <a:t>Radio, Battery, Microcontroller, Analog circuit, and Sensor Interface </a:t>
            </a:r>
            <a:r>
              <a:rPr lang="en-US" altLang="ko-KR" b="1" i="1" dirty="0" smtClean="0"/>
              <a:t> </a:t>
            </a:r>
          </a:p>
          <a:p>
            <a:pPr lvl="1">
              <a:buNone/>
            </a:pPr>
            <a:endParaRPr lang="en-US" altLang="ko-KR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WSN Network Topologies</a:t>
            </a:r>
            <a:endParaRPr lang="ko-KR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456237"/>
            <a:ext cx="6781800" cy="1249363"/>
          </a:xfrm>
        </p:spPr>
        <p:txBody>
          <a:bodyPr/>
          <a:lstStyle/>
          <a:p>
            <a:pPr>
              <a:buNone/>
            </a:pPr>
            <a:r>
              <a:rPr lang="en-US" altLang="ko-KR" b="1" dirty="0" smtClean="0"/>
              <a:t>Star Topology	      Mesh Topology</a:t>
            </a:r>
            <a:endParaRPr lang="ko-KR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7724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SECURITY REQUIREMENTS AND COUNTERMEASURES FOR WSN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Authentication </a:t>
            </a:r>
          </a:p>
          <a:p>
            <a:pPr lvl="1"/>
            <a:r>
              <a:rPr lang="en-US" altLang="ko-KR" dirty="0" smtClean="0"/>
              <a:t>Originality of a packet and ensure that data is unchanged (data authentication)</a:t>
            </a:r>
          </a:p>
          <a:p>
            <a:r>
              <a:rPr lang="en-US" altLang="ko-KR" b="1" dirty="0" smtClean="0"/>
              <a:t>Secrecy</a:t>
            </a:r>
          </a:p>
          <a:p>
            <a:pPr lvl="1"/>
            <a:r>
              <a:rPr lang="en-US" altLang="ko-KR" dirty="0" smtClean="0"/>
              <a:t>Ensuring the privacy of sensed data </a:t>
            </a:r>
          </a:p>
          <a:p>
            <a:r>
              <a:rPr lang="en-US" altLang="ko-KR" b="1" dirty="0" smtClean="0"/>
              <a:t>Countermeasures </a:t>
            </a:r>
          </a:p>
          <a:p>
            <a:pPr lvl="1"/>
            <a:r>
              <a:rPr lang="en-US" altLang="ko-KR" dirty="0" smtClean="0"/>
              <a:t>digital signature</a:t>
            </a:r>
          </a:p>
          <a:p>
            <a:pPr lvl="1"/>
            <a:r>
              <a:rPr lang="en-US" altLang="ko-KR" dirty="0" smtClean="0"/>
              <a:t>shared secret key</a:t>
            </a:r>
          </a:p>
          <a:p>
            <a:pPr lvl="1">
              <a:buNone/>
            </a:pPr>
            <a:endParaRPr lang="en-US" altLang="ko-KR" dirty="0" smtClean="0"/>
          </a:p>
          <a:p>
            <a:pPr lvl="1"/>
            <a:endParaRPr lang="en-US" altLang="ko-KR" b="1" dirty="0" smtClean="0"/>
          </a:p>
          <a:p>
            <a:endParaRPr lang="en-US" altLang="ko-KR" b="1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513</Words>
  <Application>Microsoft Office PowerPoint</Application>
  <PresentationFormat>On-screen Show (4:3)</PresentationFormat>
  <Paragraphs>125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 Wireless Sensor Network: A Promising Approach for Distributed Sensing Tasks </vt:lpstr>
      <vt:lpstr>WIRELESS NETWORK</vt:lpstr>
      <vt:lpstr>A WIRELESS SENSOR NETWORK (WSN) </vt:lpstr>
      <vt:lpstr>Sensor Node Architecture</vt:lpstr>
      <vt:lpstr>CHARACTERISTICS of WSN</vt:lpstr>
      <vt:lpstr>APPLICATIONS OF WSN</vt:lpstr>
      <vt:lpstr>ENABLING TECHNOLOGIES</vt:lpstr>
      <vt:lpstr>WSN Network Topologies</vt:lpstr>
      <vt:lpstr>SECURITY REQUIREMENTS AND COUNTERMEASURES FOR WSN</vt:lpstr>
      <vt:lpstr>Slide 10</vt:lpstr>
      <vt:lpstr>Slide 11</vt:lpstr>
      <vt:lpstr>Introduction of WSNs</vt:lpstr>
      <vt:lpstr>Energy consumption model of sensing </vt:lpstr>
      <vt:lpstr>Task assignment and sensor selection </vt:lpstr>
      <vt:lpstr>Assumptions and problem formulation </vt:lpstr>
      <vt:lpstr>Assumptions and problem formulation </vt:lpstr>
      <vt:lpstr>Assumptions and problem formulation </vt:lpstr>
      <vt:lpstr>Slide 18</vt:lpstr>
      <vt:lpstr>Distributed algorithms for NUM-CS </vt:lpstr>
      <vt:lpstr>Distributed algorithms for NUM-CS </vt:lpstr>
      <vt:lpstr>Extension for dynamic movements of targets </vt:lpstr>
      <vt:lpstr>Dynamic DHD-CS</vt:lpstr>
      <vt:lpstr>Results</vt:lpstr>
      <vt:lpstr>Results</vt:lpstr>
      <vt:lpstr>Results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Wireless Sensor Network: A Promising Approach for Distributed Sensing Tasks </dc:title>
  <dc:creator>Administrator</dc:creator>
  <cp:lastModifiedBy>Registered User</cp:lastModifiedBy>
  <cp:revision>88</cp:revision>
  <dcterms:created xsi:type="dcterms:W3CDTF">2006-08-16T00:00:00Z</dcterms:created>
  <dcterms:modified xsi:type="dcterms:W3CDTF">2014-06-12T03:23:43Z</dcterms:modified>
</cp:coreProperties>
</file>